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31" r:id="rId6"/>
    <p:sldId id="348" r:id="rId7"/>
    <p:sldId id="343" r:id="rId8"/>
    <p:sldId id="353" r:id="rId9"/>
    <p:sldId id="335" r:id="rId10"/>
    <p:sldId id="336" r:id="rId11"/>
    <p:sldId id="356" r:id="rId12"/>
    <p:sldId id="355" r:id="rId13"/>
    <p:sldId id="357" r:id="rId14"/>
    <p:sldId id="354" r:id="rId15"/>
    <p:sldId id="350" r:id="rId16"/>
    <p:sldId id="347" r:id="rId17"/>
    <p:sldId id="268" r:id="rId1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5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3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0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3060232" y="4149080"/>
            <a:ext cx="295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2024.  6.  10.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[4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최현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사수진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이찬희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=""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617031"/>
            <a:chOff x="157020" y="3061083"/>
            <a:chExt cx="8712968" cy="617031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2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2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#2 </a:t>
              </a:r>
              <a:r>
                <a:rPr lang="ko-KR" altLang="en-US" sz="2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2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762647-BA11-5C77-7462-B51706C9D45F}"/>
              </a:ext>
            </a:extLst>
          </p:cNvPr>
          <p:cNvSpPr txBox="1"/>
          <p:nvPr/>
        </p:nvSpPr>
        <p:spPr>
          <a:xfrm>
            <a:off x="1077758" y="2424525"/>
            <a:ext cx="691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YOLOv8</a:t>
            </a:r>
            <a:r>
              <a:rPr lang="ko-KR" altLang="en-US" sz="36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해상 객체 검출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Chan's Victus\AppData\Local\Packages\Microsoft.Windows.Photos_8wekyb3d8bbwe\TempState\ShareServiceTempFolder\confusion_matrix_normalized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18" y="2135523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9" y="2135523"/>
            <a:ext cx="2875472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YOLOv8x </a:t>
            </a: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곡선 및 성능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9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Chan's Victus\Desktop\지능화 캡스톤 프로젝트\2024.06.02\train_YOLOv8s\train_YOLOv8s_Train_batch_-1\val_batch1_label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88" b="75000"/>
          <a:stretch/>
        </p:blipFill>
        <p:spPr bwMode="auto">
          <a:xfrm>
            <a:off x="5652121" y="1988840"/>
            <a:ext cx="318109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YOLOv8s </a:t>
            </a:r>
            <a:r>
              <a:rPr lang="ko-KR" altLang="en-US" sz="2000" b="1" dirty="0" smtClean="0">
                <a:latin typeface="+mn-ea"/>
              </a:rPr>
              <a:t>검출이미지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및 개선점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해당 결과를 보면 </a:t>
            </a:r>
            <a:r>
              <a:rPr lang="en-US" altLang="ko-KR" sz="1600" dirty="0" smtClean="0">
                <a:latin typeface="+mn-ea"/>
              </a:rPr>
              <a:t>Label </a:t>
            </a:r>
            <a:r>
              <a:rPr lang="ko-KR" altLang="en-US" sz="1600" dirty="0" smtClean="0">
                <a:latin typeface="+mn-ea"/>
              </a:rPr>
              <a:t>데이터와 차이를 보이고 있는데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학습 결과가 생각처럼 높게 나타나지 않아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하이퍼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파라미터</a:t>
            </a:r>
            <a:r>
              <a:rPr lang="ko-KR" altLang="en-US" sz="1600" dirty="0" smtClean="0">
                <a:latin typeface="+mn-ea"/>
              </a:rPr>
              <a:t> 튜닝 작업으로 성능을 좀 더 개선시킬 필요가 있어 보입니다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 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 descr="C:\Users\Chan's Victus\Desktop\지능화 캡스톤 프로젝트\2024.06.02\train_YOLOv8s\train_YOLOv8s_Train_batch_-1\val_batch1_pre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88" b="75000"/>
          <a:stretch/>
        </p:blipFill>
        <p:spPr bwMode="auto">
          <a:xfrm>
            <a:off x="5652120" y="4437112"/>
            <a:ext cx="318109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2587" y="38602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2585" y="64195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검출 결과</a:t>
            </a:r>
            <a:endParaRPr lang="ko-KR" altLang="en-US" dirty="0"/>
          </a:p>
        </p:txBody>
      </p:sp>
      <p:pic>
        <p:nvPicPr>
          <p:cNvPr id="7174" name="Picture 6" descr="C:\Users\Chan's Victus\Desktop\pythonProject\capstonD\data\dataset\images\val\MVI_1614_VIS_frame4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6" y="3126906"/>
            <a:ext cx="432000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6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개발의 차별성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정확도 향상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이전 학습 해보았던 모델 중 가장 나았던 </a:t>
            </a:r>
            <a:r>
              <a:rPr lang="en-US" altLang="ko-KR" sz="1600" dirty="0" smtClean="0">
                <a:latin typeface="+mn-ea"/>
              </a:rPr>
              <a:t>YOLOv8s</a:t>
            </a:r>
            <a:r>
              <a:rPr lang="ko-KR" altLang="en-US" sz="1600" dirty="0" smtClean="0">
                <a:latin typeface="+mn-ea"/>
              </a:rPr>
              <a:t>를 가지고 </a:t>
            </a:r>
            <a:r>
              <a:rPr lang="ko-KR" altLang="en-US" sz="1600" dirty="0" err="1" smtClean="0">
                <a:latin typeface="+mn-ea"/>
              </a:rPr>
              <a:t>하이퍼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파라미터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튜닝하여</a:t>
            </a:r>
            <a:r>
              <a:rPr lang="ko-KR" altLang="en-US" sz="1600" dirty="0" smtClean="0">
                <a:latin typeface="+mn-ea"/>
              </a:rPr>
              <a:t> 정확도 향상을 시도해보려고 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77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96682" y="1075312"/>
            <a:ext cx="8706254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결과 요약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</a:t>
            </a:r>
            <a:r>
              <a:rPr lang="en-US" altLang="ko-KR" sz="1600" dirty="0" smtClean="0">
                <a:latin typeface="맑은 고딕"/>
                <a:ea typeface="맑은 고딕"/>
              </a:rPr>
              <a:t>- </a:t>
            </a:r>
            <a:r>
              <a:rPr lang="ko-KR" altLang="en-US" sz="1600" dirty="0" smtClean="0">
                <a:latin typeface="맑은 고딕"/>
                <a:ea typeface="맑은 고딕"/>
              </a:rPr>
              <a:t>현재까지 진행사항으로는 </a:t>
            </a:r>
            <a:r>
              <a:rPr lang="en-US" altLang="ko-KR" sz="1600" dirty="0" smtClean="0">
                <a:latin typeface="맑은 고딕"/>
                <a:ea typeface="맑은 고딕"/>
              </a:rPr>
              <a:t>YOLO</a:t>
            </a:r>
            <a:r>
              <a:rPr lang="ko-KR" altLang="en-US" sz="1600" dirty="0" smtClean="0">
                <a:latin typeface="맑은 고딕"/>
                <a:ea typeface="맑은 고딕"/>
              </a:rPr>
              <a:t>의 </a:t>
            </a:r>
            <a:r>
              <a:rPr lang="en-US" altLang="ko-KR" sz="1600" dirty="0" smtClean="0">
                <a:latin typeface="맑은 고딕"/>
                <a:ea typeface="맑은 고딕"/>
              </a:rPr>
              <a:t>4</a:t>
            </a:r>
            <a:r>
              <a:rPr lang="ko-KR" altLang="en-US" sz="1600" dirty="0" smtClean="0">
                <a:latin typeface="맑은 고딕"/>
                <a:ea typeface="맑은 고딕"/>
              </a:rPr>
              <a:t>가지 모델</a:t>
            </a:r>
            <a:r>
              <a:rPr lang="en-US" altLang="ko-KR" sz="1600" dirty="0" smtClean="0">
                <a:latin typeface="맑은 고딕"/>
                <a:ea typeface="맑은 고딕"/>
              </a:rPr>
              <a:t>(</a:t>
            </a:r>
            <a:r>
              <a:rPr lang="en-US" altLang="ko-KR" sz="1600" dirty="0" err="1" smtClean="0">
                <a:latin typeface="맑은 고딕"/>
                <a:ea typeface="맑은 고딕"/>
              </a:rPr>
              <a:t>n,s,m,x</a:t>
            </a:r>
            <a:r>
              <a:rPr lang="en-US" altLang="ko-KR" sz="1600" dirty="0" smtClean="0">
                <a:latin typeface="맑은 고딕"/>
                <a:ea typeface="맑은 고딕"/>
              </a:rPr>
              <a:t>)</a:t>
            </a:r>
            <a:r>
              <a:rPr lang="ko-KR" altLang="en-US" sz="1600" dirty="0" smtClean="0">
                <a:latin typeface="맑은 고딕"/>
                <a:ea typeface="맑은 고딕"/>
              </a:rPr>
              <a:t>을 비교 하였으며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그 중 </a:t>
            </a:r>
            <a:r>
              <a:rPr lang="en-US" altLang="ko-KR" sz="1600" dirty="0" smtClean="0">
                <a:latin typeface="맑은 고딕"/>
                <a:ea typeface="맑은 고딕"/>
              </a:rPr>
              <a:t>s </a:t>
            </a:r>
            <a:r>
              <a:rPr lang="ko-KR" altLang="en-US" sz="1600" dirty="0" smtClean="0">
                <a:latin typeface="맑은 고딕"/>
                <a:ea typeface="맑은 고딕"/>
              </a:rPr>
              <a:t>모델이 해당 데이터에 대해 </a:t>
            </a:r>
            <a:r>
              <a:rPr lang="en-US" altLang="ko-KR" sz="1600" dirty="0" smtClean="0">
                <a:latin typeface="맑은 고딕"/>
                <a:ea typeface="맑은 고딕"/>
              </a:rPr>
              <a:t>4 </a:t>
            </a:r>
            <a:r>
              <a:rPr lang="ko-KR" altLang="en-US" sz="1600" dirty="0" smtClean="0">
                <a:latin typeface="맑은 고딕"/>
                <a:ea typeface="맑은 고딕"/>
              </a:rPr>
              <a:t>모델 중 가장 나은 성능을 보였습니다</a:t>
            </a:r>
            <a:r>
              <a:rPr lang="en-US" altLang="ko-KR" sz="1600" dirty="0" smtClean="0">
                <a:latin typeface="맑은 고딕"/>
                <a:ea typeface="맑은 고딕"/>
              </a:rPr>
              <a:t>.</a:t>
            </a:r>
            <a:r>
              <a:rPr lang="ko-KR" altLang="en-US" sz="1600" dirty="0" smtClean="0">
                <a:latin typeface="맑은 고딕"/>
                <a:ea typeface="맑은 고딕"/>
              </a:rPr>
              <a:t> </a:t>
            </a:r>
            <a:endParaRPr lang="en-US" altLang="ko-KR" sz="1600" dirty="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보완사항</a:t>
            </a:r>
            <a:endParaRPr lang="en-US" altLang="ko-KR" sz="2000" b="1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/>
                <a:ea typeface="맑은 고딕"/>
              </a:rPr>
              <a:t>  - </a:t>
            </a:r>
            <a:r>
              <a:rPr lang="ko-KR" altLang="en-US" sz="1600" dirty="0" err="1" smtClean="0">
                <a:latin typeface="맑은 고딕"/>
                <a:ea typeface="맑은 고딕"/>
              </a:rPr>
              <a:t>하이퍼</a:t>
            </a:r>
            <a:r>
              <a:rPr lang="ko-KR" altLang="en-US" sz="1600" dirty="0" smtClean="0">
                <a:latin typeface="맑은 고딕"/>
                <a:ea typeface="맑은 고딕"/>
              </a:rPr>
              <a:t> </a:t>
            </a:r>
            <a:r>
              <a:rPr lang="ko-KR" altLang="en-US" sz="1600" dirty="0" err="1" smtClean="0">
                <a:latin typeface="맑은 고딕"/>
                <a:ea typeface="맑은 고딕"/>
              </a:rPr>
              <a:t>파라미터</a:t>
            </a:r>
            <a:r>
              <a:rPr lang="ko-KR" altLang="en-US" sz="1600" dirty="0" smtClean="0">
                <a:latin typeface="맑은 고딕"/>
                <a:ea typeface="맑은 고딕"/>
              </a:rPr>
              <a:t> 튜닝 작업을 진행해보지 않아서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가장 성능이 좋았던 </a:t>
            </a:r>
            <a:r>
              <a:rPr lang="en-US" altLang="ko-KR" sz="1600" dirty="0" smtClean="0">
                <a:latin typeface="맑은 고딕"/>
                <a:ea typeface="맑은 고딕"/>
              </a:rPr>
              <a:t>YOLOv8s </a:t>
            </a:r>
            <a:r>
              <a:rPr lang="ko-KR" altLang="en-US" sz="1600" dirty="0" smtClean="0">
                <a:latin typeface="맑은 고딕"/>
                <a:ea typeface="맑은 고딕"/>
              </a:rPr>
              <a:t>모델을 기준으로 튜닝작업을 진행해볼 생각입니다</a:t>
            </a:r>
            <a:r>
              <a:rPr lang="en-US" altLang="ko-KR" sz="1600" dirty="0" smtClean="0">
                <a:latin typeface="맑은 고딕"/>
                <a:ea typeface="맑은 고딕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</a:t>
            </a: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기타의견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</a:t>
            </a:r>
            <a:r>
              <a:rPr lang="en-US" altLang="ko-KR" sz="1600" dirty="0">
                <a:latin typeface="맑은 고딕"/>
                <a:ea typeface="맑은 고딕"/>
              </a:rPr>
              <a:t>- </a:t>
            </a:r>
            <a:br>
              <a:rPr lang="en-US" altLang="ko-KR" sz="1600" dirty="0">
                <a:latin typeface="맑은 고딕"/>
                <a:ea typeface="맑은 고딕"/>
              </a:rPr>
            </a:b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수행체계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수행방법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업무 </a:t>
            </a:r>
            <a:r>
              <a:rPr lang="ko-KR" altLang="en-US" sz="1600" dirty="0">
                <a:latin typeface="+mn-ea"/>
              </a:rPr>
              <a:t>분장을 통해 프로젝트를 진행하고 있습니다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소통은 </a:t>
            </a:r>
            <a:r>
              <a:rPr lang="ko-KR" altLang="en-US" sz="1600" dirty="0" err="1">
                <a:latin typeface="+mn-ea"/>
              </a:rPr>
              <a:t>카카오톡으로</a:t>
            </a:r>
            <a:r>
              <a:rPr lang="ko-KR" altLang="en-US" sz="1600" dirty="0">
                <a:latin typeface="+mn-ea"/>
              </a:rPr>
              <a:t> 진행하며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수요일마다 만남을 가져 진행을 하고 있습니다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xmlns="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24455"/>
              </p:ext>
            </p:extLst>
          </p:nvPr>
        </p:nvGraphicFramePr>
        <p:xfrm>
          <a:off x="1095534" y="3280811"/>
          <a:ext cx="7004858" cy="31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xmlns="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xmlns="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xmlns="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최현동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학습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이찬희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smtClean="0"/>
                        <a:t>데이터 학습 및 발표자료 작성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결과 발표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66230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사수진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수집 및 </a:t>
                      </a:r>
                      <a:r>
                        <a:rPr lang="ko-KR" altLang="en-US" sz="1400" dirty="0" err="1" smtClean="0"/>
                        <a:t>레이블링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작업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학습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 프로세스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우수성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차별성 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우수한 성능의 모델을 개발하기 위해 취한 차별적인 방법론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각 단계별로 그림으로 도식화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이후 장편부터 구체적으로 설명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F87ADEB-73F2-2692-1193-28891CA4F11E}"/>
              </a:ext>
            </a:extLst>
          </p:cNvPr>
          <p:cNvSpPr/>
          <p:nvPr/>
        </p:nvSpPr>
        <p:spPr>
          <a:xfrm>
            <a:off x="2413932" y="2349137"/>
            <a:ext cx="3057876" cy="649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 dirty="0">
              <a:latin typeface="NEXON Lv1 Gothic OTF Light" pitchFamily="2" charset="-128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6589EFC-5493-2DAD-2731-08473B9F216D}"/>
              </a:ext>
            </a:extLst>
          </p:cNvPr>
          <p:cNvSpPr/>
          <p:nvPr/>
        </p:nvSpPr>
        <p:spPr>
          <a:xfrm>
            <a:off x="5420738" y="2354177"/>
            <a:ext cx="1734800" cy="644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 dirty="0">
              <a:latin typeface="NEXON Lv1 Gothic OTF Light" pitchFamily="2" charset="-128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01836B3-6A71-14DA-4DC2-F808B9D68688}"/>
              </a:ext>
            </a:extLst>
          </p:cNvPr>
          <p:cNvSpPr/>
          <p:nvPr/>
        </p:nvSpPr>
        <p:spPr>
          <a:xfrm>
            <a:off x="299927" y="2354176"/>
            <a:ext cx="2114005" cy="649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 dirty="0">
              <a:latin typeface="NEXON Lv1 Gothic OTF Light" pitchFamily="2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5852774-B7D1-6BF0-471A-163E5781E1DE}"/>
              </a:ext>
            </a:extLst>
          </p:cNvPr>
          <p:cNvSpPr/>
          <p:nvPr/>
        </p:nvSpPr>
        <p:spPr>
          <a:xfrm>
            <a:off x="7155538" y="2348880"/>
            <a:ext cx="1530493" cy="6524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 dirty="0">
              <a:latin typeface="NEXON Lv1 Gothic OTF Light" pitchFamily="2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5AD79D7-6BC0-A3CC-C9CA-65CB21E1CF41}"/>
              </a:ext>
            </a:extLst>
          </p:cNvPr>
          <p:cNvSpPr txBox="1"/>
          <p:nvPr/>
        </p:nvSpPr>
        <p:spPr>
          <a:xfrm>
            <a:off x="429811" y="2384769"/>
            <a:ext cx="1889001" cy="54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45447B9-7A5B-A155-DE78-81E5A9F3FB7C}"/>
              </a:ext>
            </a:extLst>
          </p:cNvPr>
          <p:cNvSpPr txBox="1"/>
          <p:nvPr/>
        </p:nvSpPr>
        <p:spPr>
          <a:xfrm>
            <a:off x="5961243" y="2403987"/>
            <a:ext cx="760144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학습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6261C1A-C904-C74C-7549-E7586BD54D71}"/>
              </a:ext>
            </a:extLst>
          </p:cNvPr>
          <p:cNvSpPr txBox="1"/>
          <p:nvPr/>
        </p:nvSpPr>
        <p:spPr>
          <a:xfrm>
            <a:off x="7503834" y="2423655"/>
            <a:ext cx="760143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D137B04A-3F4C-15C9-529F-078D590B4212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622168" y="3946763"/>
            <a:ext cx="629346" cy="556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="" xmlns:a16="http://schemas.microsoft.com/office/drawing/2014/main" id="{7C734DA7-E3F0-9598-CB04-1739B8AAFE74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3622168" y="4503168"/>
            <a:ext cx="629346" cy="4926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00473793-33C3-7393-68C5-768B2984AD52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5088564" y="3705411"/>
            <a:ext cx="1012674" cy="2413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14B263A-2E24-8FCB-E93B-E3FD1DB7A3A9}"/>
              </a:ext>
            </a:extLst>
          </p:cNvPr>
          <p:cNvSpPr/>
          <p:nvPr/>
        </p:nvSpPr>
        <p:spPr>
          <a:xfrm>
            <a:off x="773470" y="4312668"/>
            <a:ext cx="1008995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SMD-Plus</a:t>
            </a:r>
            <a:r>
              <a:rPr lang="ko-KR" altLang="en-US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825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ko-KR" altLang="en-US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동영상 데이터셋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4CE6FF91-69F3-DB52-538E-CC7CA2EE9FF4}"/>
              </a:ext>
            </a:extLst>
          </p:cNvPr>
          <p:cNvSpPr/>
          <p:nvPr/>
        </p:nvSpPr>
        <p:spPr>
          <a:xfrm>
            <a:off x="2602568" y="4271704"/>
            <a:ext cx="1019600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Image(23,356)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="" xmlns:a16="http://schemas.microsoft.com/office/drawing/2014/main" id="{78517142-A5F8-5B8D-3097-382457C9AF04}"/>
              </a:ext>
            </a:extLst>
          </p:cNvPr>
          <p:cNvSpPr/>
          <p:nvPr/>
        </p:nvSpPr>
        <p:spPr>
          <a:xfrm>
            <a:off x="4251514" y="3715299"/>
            <a:ext cx="837050" cy="462928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 image</a:t>
            </a:r>
            <a:endParaRPr lang="en-US" altLang="ko-KR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(16,326)</a:t>
            </a:r>
            <a:r>
              <a:rPr lang="ko-KR" altLang="en-US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7D5AFB82-BC1E-948A-65EF-65139101765E}"/>
              </a:ext>
            </a:extLst>
          </p:cNvPr>
          <p:cNvSpPr/>
          <p:nvPr/>
        </p:nvSpPr>
        <p:spPr>
          <a:xfrm>
            <a:off x="4251514" y="4759362"/>
            <a:ext cx="837050" cy="47293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</a:t>
            </a:r>
          </a:p>
          <a:p>
            <a:pPr algn="ctr" defTabSz="685800"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image</a:t>
            </a:r>
            <a:endParaRPr lang="en-US" altLang="ko-KR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(7,030)</a:t>
            </a:r>
            <a:r>
              <a:rPr lang="ko-KR" altLang="en-US" sz="8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01238" y="3493503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Yolov8n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E0829DE3-8186-E538-D176-70CC89C0CF55}"/>
              </a:ext>
            </a:extLst>
          </p:cNvPr>
          <p:cNvSpPr/>
          <p:nvPr/>
        </p:nvSpPr>
        <p:spPr>
          <a:xfrm>
            <a:off x="7736812" y="4312668"/>
            <a:ext cx="759621" cy="381000"/>
          </a:xfrm>
          <a:prstGeom prst="roundRect">
            <a:avLst>
              <a:gd name="adj" fmla="val 5417"/>
            </a:avLst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 평가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669849CD-8917-181B-F6D0-ED56A23970C2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622168" y="450316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792A41CC-98BE-C519-0BF4-86AAE6AF74BE}"/>
              </a:ext>
            </a:extLst>
          </p:cNvPr>
          <p:cNvSpPr txBox="1"/>
          <p:nvPr/>
        </p:nvSpPr>
        <p:spPr>
          <a:xfrm>
            <a:off x="3444559" y="2384550"/>
            <a:ext cx="894797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B6F3C272-E2E8-B5AD-7B86-1859C1D9D18F}"/>
              </a:ext>
            </a:extLst>
          </p:cNvPr>
          <p:cNvGrpSpPr/>
          <p:nvPr/>
        </p:nvGrpSpPr>
        <p:grpSpPr>
          <a:xfrm>
            <a:off x="396993" y="2357761"/>
            <a:ext cx="2016939" cy="649813"/>
            <a:chOff x="-4930" y="2349137"/>
            <a:chExt cx="2016939" cy="649813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8DE84E78-EAD7-E9BD-3ABB-07CE72299BEC}"/>
                </a:ext>
              </a:extLst>
            </p:cNvPr>
            <p:cNvSpPr/>
            <p:nvPr/>
          </p:nvSpPr>
          <p:spPr>
            <a:xfrm>
              <a:off x="-4930" y="2349137"/>
              <a:ext cx="2016939" cy="6498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sz="1350" dirty="0">
                <a:latin typeface="NEXON Lv1 Gothic OTF Light" pitchFamily="2" charset="-12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314DDC0C-2553-6BFD-1EC2-942248F92ED4}"/>
                </a:ext>
              </a:extLst>
            </p:cNvPr>
            <p:cNvSpPr txBox="1"/>
            <p:nvPr/>
          </p:nvSpPr>
          <p:spPr>
            <a:xfrm>
              <a:off x="34993" y="2389571"/>
              <a:ext cx="1889001" cy="54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5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 </a:t>
              </a:r>
              <a:r>
                <a:rPr lang="en-US" altLang="ko-KR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</a:t>
              </a:r>
            </a:p>
            <a:p>
              <a:pPr algn="ctr" defTabSz="685800">
                <a:lnSpc>
                  <a:spcPct val="150000"/>
                </a:lnSpc>
                <a:defRPr/>
              </a:pPr>
              <a:r>
                <a:rPr lang="ko-KR" altLang="en-US" sz="105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준비</a:t>
              </a:r>
              <a:endPara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="" xmlns:a16="http://schemas.microsoft.com/office/drawing/2014/main" id="{629503FA-7FA0-9A7C-3459-F14F832EBE29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5088564" y="3705411"/>
            <a:ext cx="1012674" cy="1290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8DAC0B87-8EEF-264D-F5DB-34E15F591335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1782465" y="4503168"/>
            <a:ext cx="820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5">
            <a:extLst>
              <a:ext uri="{FF2B5EF4-FFF2-40B4-BE49-F238E27FC236}">
                <a16:creationId xmlns=""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01241" y="4197435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Yolov8x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9" name="연결선: 꺾임 40">
            <a:extLst>
              <a:ext uri="{FF2B5EF4-FFF2-40B4-BE49-F238E27FC236}">
                <a16:creationId xmlns="" xmlns:a16="http://schemas.microsoft.com/office/drawing/2014/main" id="{629503FA-7FA0-9A7C-3459-F14F832EBE29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V="1">
            <a:off x="5088564" y="4409343"/>
            <a:ext cx="1012677" cy="5864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5">
            <a:extLst>
              <a:ext uri="{FF2B5EF4-FFF2-40B4-BE49-F238E27FC236}">
                <a16:creationId xmlns=""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01240" y="4901899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Yolov8s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8" name="연결선: 꺾임 40">
            <a:extLst>
              <a:ext uri="{FF2B5EF4-FFF2-40B4-BE49-F238E27FC236}">
                <a16:creationId xmlns="" xmlns:a16="http://schemas.microsoft.com/office/drawing/2014/main" id="{629503FA-7FA0-9A7C-3459-F14F832EBE29}"/>
              </a:ext>
            </a:extLst>
          </p:cNvPr>
          <p:cNvCxnSpPr>
            <a:cxnSpLocks/>
            <a:stCxn id="63" idx="3"/>
            <a:endCxn id="77" idx="1"/>
          </p:cNvCxnSpPr>
          <p:nvPr/>
        </p:nvCxnSpPr>
        <p:spPr>
          <a:xfrm>
            <a:off x="5088564" y="4995831"/>
            <a:ext cx="1012676" cy="1179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65">
            <a:extLst>
              <a:ext uri="{FF2B5EF4-FFF2-40B4-BE49-F238E27FC236}">
                <a16:creationId xmlns=""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01239" y="5565775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Yolov8m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80" name="연결선: 꺾임 40">
            <a:extLst>
              <a:ext uri="{FF2B5EF4-FFF2-40B4-BE49-F238E27FC236}">
                <a16:creationId xmlns="" xmlns:a16="http://schemas.microsoft.com/office/drawing/2014/main" id="{629503FA-7FA0-9A7C-3459-F14F832EBE29}"/>
              </a:ext>
            </a:extLst>
          </p:cNvPr>
          <p:cNvCxnSpPr>
            <a:cxnSpLocks/>
            <a:stCxn id="63" idx="3"/>
            <a:endCxn id="79" idx="1"/>
          </p:cNvCxnSpPr>
          <p:nvPr/>
        </p:nvCxnSpPr>
        <p:spPr>
          <a:xfrm>
            <a:off x="5088564" y="4995831"/>
            <a:ext cx="1012675" cy="7818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51">
            <a:extLst>
              <a:ext uri="{FF2B5EF4-FFF2-40B4-BE49-F238E27FC236}">
                <a16:creationId xmlns="" xmlns:a16="http://schemas.microsoft.com/office/drawing/2014/main" id="{00473793-33C3-7393-68C5-768B2984AD52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6994281" y="3705411"/>
            <a:ext cx="742531" cy="797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51">
            <a:extLst>
              <a:ext uri="{FF2B5EF4-FFF2-40B4-BE49-F238E27FC236}">
                <a16:creationId xmlns="" xmlns:a16="http://schemas.microsoft.com/office/drawing/2014/main" id="{00473793-33C3-7393-68C5-768B2984AD52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6994284" y="4409343"/>
            <a:ext cx="742528" cy="93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51">
            <a:extLst>
              <a:ext uri="{FF2B5EF4-FFF2-40B4-BE49-F238E27FC236}">
                <a16:creationId xmlns="" xmlns:a16="http://schemas.microsoft.com/office/drawing/2014/main" id="{00473793-33C3-7393-68C5-768B2984AD52}"/>
              </a:ext>
            </a:extLst>
          </p:cNvPr>
          <p:cNvCxnSpPr>
            <a:cxnSpLocks/>
            <a:stCxn id="77" idx="3"/>
            <a:endCxn id="68" idx="1"/>
          </p:cNvCxnSpPr>
          <p:nvPr/>
        </p:nvCxnSpPr>
        <p:spPr>
          <a:xfrm flipV="1">
            <a:off x="6994283" y="4503168"/>
            <a:ext cx="742529" cy="6106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51">
            <a:extLst>
              <a:ext uri="{FF2B5EF4-FFF2-40B4-BE49-F238E27FC236}">
                <a16:creationId xmlns="" xmlns:a16="http://schemas.microsoft.com/office/drawing/2014/main" id="{00473793-33C3-7393-68C5-768B2984AD52}"/>
              </a:ext>
            </a:extLst>
          </p:cNvPr>
          <p:cNvCxnSpPr>
            <a:cxnSpLocks/>
            <a:stCxn id="79" idx="3"/>
            <a:endCxn id="68" idx="1"/>
          </p:cNvCxnSpPr>
          <p:nvPr/>
        </p:nvCxnSpPr>
        <p:spPr>
          <a:xfrm flipV="1">
            <a:off x="6994282" y="4503168"/>
            <a:ext cx="742530" cy="1274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1E0B13-BE7C-F2CD-2510-F8C00CF4A278}"/>
              </a:ext>
            </a:extLst>
          </p:cNvPr>
          <p:cNvSpPr txBox="1"/>
          <p:nvPr/>
        </p:nvSpPr>
        <p:spPr>
          <a:xfrm>
            <a:off x="218873" y="972511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데이터셋의</a:t>
            </a:r>
            <a:r>
              <a:rPr lang="ko-KR" altLang="en-US" sz="2000" b="1" dirty="0">
                <a:latin typeface="+mn-ea"/>
              </a:rPr>
              <a:t> 구성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SMD-Plus </a:t>
            </a:r>
            <a:r>
              <a:rPr lang="ko-KR" altLang="en-US" sz="1600" dirty="0">
                <a:latin typeface="+mn-ea"/>
              </a:rPr>
              <a:t>공시 </a:t>
            </a:r>
            <a:r>
              <a:rPr lang="ko-KR" altLang="en-US" sz="1600" dirty="0" err="1">
                <a:latin typeface="+mn-ea"/>
              </a:rPr>
              <a:t>데이터셋</a:t>
            </a:r>
            <a:r>
              <a:rPr lang="ko-KR" altLang="en-US" sz="1600" dirty="0">
                <a:latin typeface="+mn-ea"/>
              </a:rPr>
              <a:t> 다운로드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51</a:t>
            </a:r>
            <a:r>
              <a:rPr lang="ko-KR" altLang="en-US" sz="1600" dirty="0">
                <a:latin typeface="+mn-ea"/>
              </a:rPr>
              <a:t>개의 동영상 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51</a:t>
            </a:r>
            <a:r>
              <a:rPr lang="ko-KR" altLang="en-US" sz="1600" dirty="0" smtClean="0">
                <a:latin typeface="+mn-ea"/>
              </a:rPr>
              <a:t>개의 동영상을 </a:t>
            </a:r>
            <a:r>
              <a:rPr lang="en-US" altLang="ko-KR" sz="1600" dirty="0" smtClean="0">
                <a:latin typeface="+mn-ea"/>
              </a:rPr>
              <a:t>Train(37</a:t>
            </a:r>
            <a:r>
              <a:rPr lang="ko-KR" altLang="en-US" sz="1600" dirty="0" smtClean="0">
                <a:latin typeface="+mn-ea"/>
              </a:rPr>
              <a:t>개</a:t>
            </a:r>
            <a:r>
              <a:rPr lang="en-US" altLang="ko-KR" sz="1600" dirty="0" smtClean="0">
                <a:latin typeface="+mn-ea"/>
              </a:rPr>
              <a:t>) , Val(14</a:t>
            </a:r>
            <a:r>
              <a:rPr lang="ko-KR" altLang="en-US" sz="1600" dirty="0" smtClean="0">
                <a:latin typeface="+mn-ea"/>
              </a:rPr>
              <a:t>개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로 나누고</a:t>
            </a:r>
            <a:r>
              <a:rPr lang="en-US" altLang="ko-KR" sz="1600" dirty="0" smtClean="0">
                <a:latin typeface="+mn-ea"/>
              </a:rPr>
              <a:t>, Train </a:t>
            </a:r>
            <a:r>
              <a:rPr lang="ko-KR" altLang="en-US" sz="1600" dirty="0" smtClean="0">
                <a:latin typeface="+mn-ea"/>
              </a:rPr>
              <a:t>영상을 </a:t>
            </a:r>
            <a:r>
              <a:rPr lang="en-US" altLang="ko-KR" sz="1600" dirty="0" smtClean="0">
                <a:latin typeface="+mn-ea"/>
              </a:rPr>
              <a:t>16,326</a:t>
            </a:r>
            <a:r>
              <a:rPr lang="ko-KR" altLang="en-US" sz="1600" dirty="0" smtClean="0">
                <a:latin typeface="+mn-ea"/>
              </a:rPr>
              <a:t>개의 이미지로</a:t>
            </a:r>
            <a:r>
              <a:rPr lang="en-US" altLang="ko-KR" sz="1600" dirty="0" smtClean="0">
                <a:latin typeface="+mn-ea"/>
              </a:rPr>
              <a:t>, Val </a:t>
            </a:r>
            <a:r>
              <a:rPr lang="ko-KR" altLang="en-US" sz="1600" dirty="0" smtClean="0">
                <a:latin typeface="+mn-ea"/>
              </a:rPr>
              <a:t>영상을 </a:t>
            </a:r>
            <a:r>
              <a:rPr lang="en-US" altLang="ko-KR" sz="1600" dirty="0" smtClean="0">
                <a:latin typeface="+mn-ea"/>
              </a:rPr>
              <a:t>7,030</a:t>
            </a:r>
            <a:r>
              <a:rPr lang="ko-KR" altLang="en-US" sz="1600" dirty="0" smtClean="0">
                <a:latin typeface="+mn-ea"/>
              </a:rPr>
              <a:t>개로 변환하였습니다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C4D04B1-CA7C-D424-421F-23B50925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818" y="2741127"/>
            <a:ext cx="1347705" cy="11254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5F91DA03-8AC3-5A4E-E769-9ED013E0A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784" y="2785095"/>
            <a:ext cx="1261299" cy="11254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B3E51269-6C04-3AC7-8B08-46E8D0A2A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818" y="5319355"/>
            <a:ext cx="2860066" cy="10533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1ABE7BF-55FD-B1E6-49E5-B1B0FF80B808}"/>
              </a:ext>
            </a:extLst>
          </p:cNvPr>
          <p:cNvSpPr txBox="1"/>
          <p:nvPr/>
        </p:nvSpPr>
        <p:spPr>
          <a:xfrm>
            <a:off x="4656075" y="3850433"/>
            <a:ext cx="549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Boat</a:t>
            </a:r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FE316F3-DB78-1FFB-4EC2-B6CBA605797E}"/>
              </a:ext>
            </a:extLst>
          </p:cNvPr>
          <p:cNvSpPr txBox="1"/>
          <p:nvPr/>
        </p:nvSpPr>
        <p:spPr>
          <a:xfrm>
            <a:off x="7558838" y="3900068"/>
            <a:ext cx="594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Ferry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E5B81AB-21B6-FB1E-437D-4DFEBEB277B6}"/>
              </a:ext>
            </a:extLst>
          </p:cNvPr>
          <p:cNvSpPr txBox="1"/>
          <p:nvPr/>
        </p:nvSpPr>
        <p:spPr>
          <a:xfrm>
            <a:off x="5498713" y="6336691"/>
            <a:ext cx="73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Others</a:t>
            </a:r>
            <a:endParaRPr lang="ko-KR" altLang="en-US" sz="1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8" y="3429000"/>
            <a:ext cx="3485729" cy="223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300"/>
              </a:lnSpc>
            </a:pPr>
            <a:r>
              <a:rPr lang="ko-KR" altLang="en-US" sz="2000" b="1" dirty="0" err="1">
                <a:solidFill>
                  <a:prstClr val="black"/>
                </a:solidFill>
              </a:rPr>
              <a:t>딥러닝</a:t>
            </a:r>
            <a:r>
              <a:rPr lang="ko-KR" altLang="en-US" sz="2000" b="1" dirty="0">
                <a:solidFill>
                  <a:prstClr val="black"/>
                </a:solidFill>
              </a:rPr>
              <a:t> 학습 환경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Hardware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: 1) CPU : 11</a:t>
            </a:r>
            <a:r>
              <a:rPr lang="en-US" altLang="ko-KR" sz="1600" baseline="30000" dirty="0">
                <a:solidFill>
                  <a:prstClr val="black"/>
                </a:solidFill>
              </a:rPr>
              <a:t>th</a:t>
            </a:r>
            <a:r>
              <a:rPr lang="en-US" altLang="ko-KR" sz="1600" dirty="0">
                <a:solidFill>
                  <a:prstClr val="black"/>
                </a:solidFill>
              </a:rPr>
              <a:t> Gen Intel® Core™ i7-11800H @ 2.3GHz (16 CPUs), ~2.3GHz</a:t>
            </a:r>
          </a:p>
          <a:p>
            <a:pPr lvl="0">
              <a:lnSpc>
                <a:spcPts val="23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          2) GPU : NVIDIA GeForce RTX 3060 Laptop GPU</a:t>
            </a:r>
          </a:p>
          <a:p>
            <a:pPr lvl="0">
              <a:lnSpc>
                <a:spcPts val="23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          3) Memory : 16GB RAM</a:t>
            </a:r>
          </a:p>
          <a:p>
            <a:pPr lvl="0">
              <a:lnSpc>
                <a:spcPts val="23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          4) epochs = 30, </a:t>
            </a:r>
          </a:p>
          <a:p>
            <a:pPr lvl="0">
              <a:lnSpc>
                <a:spcPts val="23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              batch = </a:t>
            </a:r>
            <a:r>
              <a:rPr lang="en-US" altLang="ko-KR" sz="1600" dirty="0" smtClean="0">
                <a:solidFill>
                  <a:prstClr val="black"/>
                </a:solidFill>
              </a:rPr>
              <a:t>10,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lvl="0">
              <a:lnSpc>
                <a:spcPts val="23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             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imgsz</a:t>
            </a:r>
            <a:r>
              <a:rPr lang="en-US" altLang="ko-KR" sz="1600" dirty="0">
                <a:solidFill>
                  <a:prstClr val="black"/>
                </a:solidFill>
              </a:rPr>
              <a:t> = 640,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              </a:t>
            </a:r>
            <a:r>
              <a:rPr lang="en-US" altLang="ko-KR" sz="1600" dirty="0">
                <a:solidFill>
                  <a:prstClr val="black"/>
                </a:solidFill>
              </a:rPr>
              <a:t>5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 smtClean="0">
                <a:solidFill>
                  <a:prstClr val="black"/>
                </a:solidFill>
              </a:rPr>
              <a:t>모델  </a:t>
            </a:r>
            <a:r>
              <a:rPr lang="en-US" altLang="ko-KR" sz="1600" dirty="0">
                <a:solidFill>
                  <a:prstClr val="black"/>
                </a:solidFill>
              </a:rPr>
              <a:t>:</a:t>
            </a:r>
            <a:r>
              <a:rPr lang="en-US" altLang="ko-KR" sz="1600" dirty="0" smtClean="0">
                <a:solidFill>
                  <a:prstClr val="black"/>
                </a:solidFill>
              </a:rPr>
              <a:t> YOLOv8n, YOLOv8s, YOLOv8m, YOLOv8x 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2" y="3573016"/>
            <a:ext cx="8839132" cy="32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55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Best</a:t>
            </a:r>
            <a:r>
              <a:rPr lang="ko-KR" altLang="en-US" sz="2000" b="1" dirty="0">
                <a:latin typeface="+mn-ea"/>
              </a:rPr>
              <a:t> 모델의 학습방법</a:t>
            </a:r>
            <a:endParaRPr lang="en-US" altLang="ko-KR" sz="2000" b="1" dirty="0">
              <a:latin typeface="+mn-ea"/>
            </a:endParaRPr>
          </a:p>
          <a:p>
            <a:pPr lvl="0"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en-US" altLang="ko-KR" sz="1600" dirty="0" smtClean="0"/>
              <a:t>YOLOv8n, YOLOv8s, YOLOv8m, YOLOv8x 4</a:t>
            </a:r>
            <a:r>
              <a:rPr lang="ko-KR" altLang="en-US" sz="1600" dirty="0" smtClean="0"/>
              <a:t>가지 모델 학습 비교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- </a:t>
            </a:r>
            <a:r>
              <a:rPr lang="en-US" altLang="ko-KR" sz="1600" dirty="0">
                <a:solidFill>
                  <a:prstClr val="black"/>
                </a:solidFill>
              </a:rPr>
              <a:t>epochs = 30, </a:t>
            </a:r>
            <a:r>
              <a:rPr lang="en-US" altLang="ko-KR" sz="1600" dirty="0" smtClean="0">
                <a:solidFill>
                  <a:prstClr val="black"/>
                </a:solidFill>
              </a:rPr>
              <a:t>batch </a:t>
            </a:r>
            <a:r>
              <a:rPr lang="en-US" altLang="ko-KR" sz="1600" dirty="0">
                <a:solidFill>
                  <a:prstClr val="black"/>
                </a:solidFill>
              </a:rPr>
              <a:t>= 10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imgsz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= 640,</a:t>
            </a:r>
          </a:p>
          <a:p>
            <a:pPr>
              <a:lnSpc>
                <a:spcPts val="23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출력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가지 </a:t>
            </a:r>
            <a:r>
              <a:rPr lang="en-US" altLang="ko-KR" sz="1600" dirty="0" smtClean="0">
                <a:latin typeface="+mn-ea"/>
              </a:rPr>
              <a:t>Model </a:t>
            </a:r>
            <a:r>
              <a:rPr lang="ko-KR" altLang="en-US" sz="1600" dirty="0" smtClean="0">
                <a:latin typeface="+mn-ea"/>
              </a:rPr>
              <a:t>학습 결과 각 항목별 </a:t>
            </a:r>
            <a:r>
              <a:rPr lang="en-US" altLang="ko-KR" sz="1600" dirty="0" smtClean="0">
                <a:latin typeface="+mn-ea"/>
              </a:rPr>
              <a:t>BEST </a:t>
            </a:r>
            <a:r>
              <a:rPr lang="ko-KR" altLang="en-US" sz="1600" dirty="0" smtClean="0">
                <a:latin typeface="+mn-ea"/>
              </a:rPr>
              <a:t>모델은 아래와 같습니다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600" dirty="0" smtClean="0">
                <a:latin typeface="+mn-ea"/>
              </a:rPr>
              <a:t>Precision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YOLOv8s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600" dirty="0" smtClean="0">
                <a:latin typeface="+mn-ea"/>
              </a:rPr>
              <a:t>Recall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YOLOv8m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600" dirty="0" smtClean="0">
                <a:latin typeface="+mn-ea"/>
              </a:rPr>
              <a:t>mAP50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YOLOv8s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600" dirty="0" smtClean="0">
                <a:latin typeface="+mn-ea"/>
              </a:rPr>
              <a:t>mAP50-95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YOLOv8s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7" y="4437112"/>
            <a:ext cx="85915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YOLOv8n </a:t>
            </a: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곡선 및 성능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6" y="2135523"/>
            <a:ext cx="2952328" cy="361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Chan's Victus\AppData\Local\Packages\Microsoft.Windows.Photos_8wekyb3d8bbwe\TempState\ShareServiceTempFolder\confusion_matrix_normalized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18" y="2148141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Chan's Victus\AppData\Local\Packages\Microsoft.Windows.Photos_8wekyb3d8bbwe\TempState\ShareServiceTempFolder\confusion_matrix_normalized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18" y="2148141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9" y="2135523"/>
            <a:ext cx="287848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YOLOv8s </a:t>
            </a: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곡선 및 성능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7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Chan's Victus\AppData\Local\Packages\Microsoft.Windows.Photos_8wekyb3d8bbwe\TempState\ShareServiceTempFolder\confusion_matrix_normalized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18" y="2135523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9" y="2135523"/>
            <a:ext cx="288151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YOLOv8m </a:t>
            </a: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곡선 및 성능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df922d41-91bf-45f8-8b2c-e1591bc010d5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10060</TotalTime>
  <Words>381</Words>
  <Application>Microsoft Office PowerPoint</Application>
  <PresentationFormat>화면 슬라이드 쇼(4:3)</PresentationFormat>
  <Paragraphs>124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Chan's Victus</cp:lastModifiedBy>
  <cp:revision>392</cp:revision>
  <cp:lastPrinted>2022-06-08T09:54:10Z</cp:lastPrinted>
  <dcterms:created xsi:type="dcterms:W3CDTF">2017-03-29T07:13:25Z</dcterms:created>
  <dcterms:modified xsi:type="dcterms:W3CDTF">2024-06-02T07:31:19Z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