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9" r:id="rId4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BA34B-670B-440E-B124-B66CFC77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5308DB-905E-4760-8C81-E1CC4913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2EBC1-58F9-439C-BDBE-2654C8E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C63B4-DA0E-414C-AE6A-3DE6CEC6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D8EF9-65EF-4055-8F1B-1AC67F2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029A-2E60-4B44-9A6A-80D3AE05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4D337-072C-4B16-B51D-759528DF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6624E-7E89-4C0C-8615-FBBD7D8C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43811-3DEF-4855-B90F-8B9168CD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CDEAE-2B92-420D-858B-AD5BC5D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6B0B40-188B-47A3-B53B-C65F8C09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49200-0A12-413C-93C2-BE9D4111A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F6E5F-07B0-453D-B753-F871D972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F5147-4937-417C-862B-087EAFB6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07A36-1CBA-449C-A4BC-8173853B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251CA-8218-423C-9212-458B740F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136525"/>
            <a:ext cx="11330246" cy="6116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A85B9-1097-4605-9D18-1C5F4B22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872836"/>
            <a:ext cx="11330247" cy="5345084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28600">
              <a:lnSpc>
                <a:spcPct val="125000"/>
              </a:lnSpc>
              <a:buFont typeface="Wingdings" panose="05000000000000000000" pitchFamily="2" charset="2"/>
              <a:buChar char="ü"/>
              <a:defRPr sz="1600"/>
            </a:lvl2pPr>
            <a:lvl3pPr marL="1143000" indent="-228600">
              <a:lnSpc>
                <a:spcPct val="125000"/>
              </a:lnSpc>
              <a:buFont typeface="Wingdings" panose="05000000000000000000" pitchFamily="2" charset="2"/>
              <a:buChar char="§"/>
              <a:defRPr sz="1400"/>
            </a:lvl3pPr>
            <a:lvl4pPr>
              <a:lnSpc>
                <a:spcPct val="125000"/>
              </a:lnSpc>
              <a:defRPr sz="1200"/>
            </a:lvl4pPr>
            <a:lvl5pPr>
              <a:lnSpc>
                <a:spcPct val="125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749E0-E0E8-4884-8782-5762146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7E8FC-B196-419C-86FF-21637ED2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EC23-2404-48EB-AAC2-4F1FBD92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3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285DA-C465-462C-B702-C68EC8A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1BA5F-DF45-4C0A-A622-EFCDF57F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74978-CE22-4B97-89CA-2DC69664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DD5FE-BCB7-4DDB-85CD-C2A7223A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35DFD-2A78-4DAF-BC3B-C9C76736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2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E42A3-749B-49E0-9240-65691547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0ADA7-BD77-4203-B831-537B834C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1AEC7-017C-4580-A4BF-918401B9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BFB15-863C-405A-B71D-5CDAD6F4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DCD5C-152E-4B26-ABF1-5784ECEF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8B57B-6BA8-41B3-AF35-9D09A78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8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D9940-EE9E-4DDA-8DC9-469390A6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F9D33-831F-4117-9DEC-4EC02729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51BE3-B3E0-4FE7-B176-9C086D37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FBD1F-96D0-4507-A927-8EE477F3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451FA-3305-4F03-8F5B-DA76BFA0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F4F63-A659-46F9-AA11-C97A7AAB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7CA12-BF3A-4AC4-B9CC-E5EAA6CF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1975ED-851D-4134-8F58-0EFBB290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7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73913-C3A0-403A-A0A8-06F3F311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D952CD-6864-443B-A1D9-95657E1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D91A6-63E0-4A50-ACBD-25556DAC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382175-5F9F-47C4-BF6C-C050012E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76E33D-F8EB-492F-A8B0-24D43FE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6168F-0CF2-4313-83B5-B019431C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098A3-53F9-44CB-80D4-FD030A21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A5B8-489A-42DA-B489-DA8A1900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2FE2C-A4B1-40AF-8647-B9092823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92C47-8FEC-4D81-9987-E625737A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28B39-BFB3-4ACD-B5BE-0BD4CCAD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755FC-FB78-4226-B45F-7234EA9B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ACEF6-DC6C-4D23-8AB4-5A05EA27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283BA-09E2-4414-BF6D-A23F7388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8071C-7C62-4AB1-851B-F9DC9BEF6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EC905-315A-4D63-A12D-5ECAE27B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B5ABA-E619-47C8-B23A-C05857CA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035FB-841C-4046-AADD-FC6A3F4E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228E3-FC97-4B03-87CD-2F038AB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3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8729E5-53EC-48FB-B133-DB4FC277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373C5-C2E8-45EC-908B-B737AB73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A3C51-E34B-43B4-B613-28876249E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325B-BE43-4DCC-9D10-1BD3DDE4B94C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DD3B1-A137-45AC-8727-8770B4053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1B0F5-2C6F-41B2-95AD-0C9988754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야외, 길, 장면, 횡단보도이(가) 표시된 사진&#10;&#10;자동 생성된 설명">
            <a:extLst>
              <a:ext uri="{FF2B5EF4-FFF2-40B4-BE49-F238E27FC236}">
                <a16:creationId xmlns:a16="http://schemas.microsoft.com/office/drawing/2014/main" id="{C52A75F2-5F33-6DBA-51D8-BCEDE35C0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7" y="2992578"/>
            <a:ext cx="5231479" cy="2942707"/>
          </a:xfrm>
          <a:prstGeom prst="rect">
            <a:avLst/>
          </a:prstGeom>
        </p:spPr>
      </p:pic>
      <p:pic>
        <p:nvPicPr>
          <p:cNvPr id="20" name="그림 19" descr="하늘, 야외, 장면, 도로이(가) 표시된 사진&#10;&#10;자동 생성된 설명">
            <a:extLst>
              <a:ext uri="{FF2B5EF4-FFF2-40B4-BE49-F238E27FC236}">
                <a16:creationId xmlns:a16="http://schemas.microsoft.com/office/drawing/2014/main" id="{098959E7-A563-F14F-4B83-ECC28C2B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21" y="2992579"/>
            <a:ext cx="5231479" cy="29427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23C71F-8A13-4931-A763-4F9A70E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영상처리 실제 프로젝트</a:t>
            </a:r>
            <a:r>
              <a:rPr lang="en-US" altLang="ko-KR" dirty="0"/>
              <a:t> – </a:t>
            </a:r>
            <a:r>
              <a:rPr lang="ko-KR" altLang="en-US" dirty="0"/>
              <a:t>차량 검출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9A27E-E08B-42D0-9B1E-6C89F400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pPr lvl="1"/>
            <a:r>
              <a:rPr lang="ko-KR" altLang="en-US" dirty="0"/>
              <a:t>영상 분할을 이용하여 차량을 검출하는 프로그램 작성</a:t>
            </a:r>
            <a:endParaRPr lang="en-US" altLang="ko-KR" dirty="0"/>
          </a:p>
          <a:p>
            <a:pPr lvl="1"/>
            <a:r>
              <a:rPr lang="ko-KR" altLang="en-US" dirty="0"/>
              <a:t>입력으로는 시뮬레이션에서의 차량이 포함된 영상 이미지 사용 </a:t>
            </a:r>
            <a:r>
              <a:rPr lang="en-US" altLang="ko-KR" dirty="0"/>
              <a:t>(1280 X</a:t>
            </a:r>
            <a:r>
              <a:rPr lang="ko-KR" altLang="en-US" dirty="0"/>
              <a:t> </a:t>
            </a:r>
            <a:r>
              <a:rPr lang="en-US" altLang="ko-KR" dirty="0"/>
              <a:t>720)</a:t>
            </a:r>
          </a:p>
          <a:p>
            <a:pPr lvl="1"/>
            <a:r>
              <a:rPr lang="ko-KR" altLang="en-US" dirty="0"/>
              <a:t>검출한 차량에 대한 </a:t>
            </a:r>
            <a:r>
              <a:rPr lang="en-US" altLang="ko-KR" dirty="0"/>
              <a:t>Bounding Box</a:t>
            </a:r>
            <a:r>
              <a:rPr lang="ko-KR" altLang="en-US" dirty="0"/>
              <a:t>의 </a:t>
            </a:r>
            <a:r>
              <a:rPr lang="en-US" altLang="ko-KR" dirty="0"/>
              <a:t>x, y, width, height </a:t>
            </a:r>
            <a:r>
              <a:rPr lang="ko-KR" altLang="en-US" dirty="0"/>
              <a:t>를 </a:t>
            </a:r>
            <a:r>
              <a:rPr lang="en-US" altLang="ko-KR" dirty="0"/>
              <a:t>.txt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예시 이미지와 예시 </a:t>
            </a:r>
            <a:r>
              <a:rPr lang="en-US" altLang="ko-KR" dirty="0"/>
              <a:t>.txt </a:t>
            </a:r>
            <a:r>
              <a:rPr lang="ko-KR" altLang="en-US" dirty="0"/>
              <a:t>파일 제공 </a:t>
            </a:r>
            <a:r>
              <a:rPr lang="en-US" altLang="ko-KR" dirty="0"/>
              <a:t>(</a:t>
            </a:r>
            <a:r>
              <a:rPr lang="en-US" altLang="ko-KR" dirty="0" err="1"/>
              <a:t>eCampus</a:t>
            </a:r>
            <a:r>
              <a:rPr lang="en-US" altLang="ko-KR" dirty="0"/>
              <a:t>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2C1F4B-23B9-3638-B908-1CE73302B3E2}"/>
              </a:ext>
            </a:extLst>
          </p:cNvPr>
          <p:cNvSpPr/>
          <p:nvPr/>
        </p:nvSpPr>
        <p:spPr>
          <a:xfrm>
            <a:off x="918803" y="4537102"/>
            <a:ext cx="898092" cy="335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D6E9D3-F9C3-A69A-B3C9-20E0BA08E887}"/>
              </a:ext>
            </a:extLst>
          </p:cNvPr>
          <p:cNvSpPr/>
          <p:nvPr/>
        </p:nvSpPr>
        <p:spPr>
          <a:xfrm>
            <a:off x="1747478" y="4532340"/>
            <a:ext cx="645678" cy="3136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05DD02-87BE-B810-89F4-C26F371EE7B0}"/>
              </a:ext>
            </a:extLst>
          </p:cNvPr>
          <p:cNvSpPr/>
          <p:nvPr/>
        </p:nvSpPr>
        <p:spPr>
          <a:xfrm>
            <a:off x="7629525" y="4567710"/>
            <a:ext cx="615950" cy="383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F9CC1B-EB90-5A96-D838-282EB8EA072D}"/>
              </a:ext>
            </a:extLst>
          </p:cNvPr>
          <p:cNvSpPr/>
          <p:nvPr/>
        </p:nvSpPr>
        <p:spPr>
          <a:xfrm>
            <a:off x="2542815" y="4484713"/>
            <a:ext cx="257535" cy="1659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370830-947E-2753-8147-D97378D04237}"/>
              </a:ext>
            </a:extLst>
          </p:cNvPr>
          <p:cNvSpPr/>
          <p:nvPr/>
        </p:nvSpPr>
        <p:spPr>
          <a:xfrm>
            <a:off x="8432583" y="4591524"/>
            <a:ext cx="565367" cy="47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0A1A87-F1EB-839B-0CB6-200DEAB33354}"/>
              </a:ext>
            </a:extLst>
          </p:cNvPr>
          <p:cNvSpPr/>
          <p:nvPr/>
        </p:nvSpPr>
        <p:spPr>
          <a:xfrm>
            <a:off x="10279106" y="5208441"/>
            <a:ext cx="1033493" cy="7268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5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2126E853-8455-7359-C391-799C8F5FB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9" t="3784" b="1"/>
          <a:stretch/>
        </p:blipFill>
        <p:spPr>
          <a:xfrm>
            <a:off x="838503" y="5241823"/>
            <a:ext cx="2386994" cy="34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42F59E-2BCC-4896-A0C3-F9212000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영상처리 실제 프로젝트</a:t>
            </a:r>
            <a:r>
              <a:rPr lang="en-US" altLang="ko-KR" dirty="0"/>
              <a:t> – </a:t>
            </a:r>
            <a:r>
              <a:rPr lang="ko-KR" altLang="en-US" dirty="0"/>
              <a:t>차량 검출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83A05-9332-4EAA-BE68-30303C76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872836"/>
            <a:ext cx="11330247" cy="534508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 입력 및 출력</a:t>
            </a:r>
            <a:endParaRPr lang="en-US" altLang="ko-KR" dirty="0"/>
          </a:p>
          <a:p>
            <a:pPr lvl="1"/>
            <a:r>
              <a:rPr lang="ko-KR" altLang="en-US" dirty="0"/>
              <a:t>프로그램 입력 </a:t>
            </a:r>
            <a:r>
              <a:rPr lang="en-US" altLang="ko-KR" dirty="0"/>
              <a:t>: JPG</a:t>
            </a:r>
            <a:r>
              <a:rPr lang="ko-KR" altLang="en-US" dirty="0"/>
              <a:t> 이미지 파일 </a:t>
            </a:r>
            <a:endParaRPr lang="en-US" altLang="ko-KR" dirty="0"/>
          </a:p>
          <a:p>
            <a:pPr lvl="1"/>
            <a:r>
              <a:rPr lang="ko-KR" altLang="en-US" dirty="0"/>
              <a:t>프로그램 출력 </a:t>
            </a:r>
            <a:r>
              <a:rPr lang="en-US" altLang="ko-KR" dirty="0"/>
              <a:t>: txt </a:t>
            </a:r>
            <a:r>
              <a:rPr lang="ko-KR" altLang="en-US" dirty="0"/>
              <a:t>파일 </a:t>
            </a:r>
            <a:r>
              <a:rPr lang="en-US" altLang="ko-KR" dirty="0"/>
              <a:t>(</a:t>
            </a:r>
            <a:r>
              <a:rPr lang="ko-KR" altLang="en-US" dirty="0"/>
              <a:t>객체는 픽셀 크기 순으로 최대 </a:t>
            </a:r>
            <a:r>
              <a:rPr lang="en-US" altLang="ko-KR" dirty="0"/>
              <a:t>5</a:t>
            </a:r>
            <a:r>
              <a:rPr lang="ko-KR" altLang="en-US" dirty="0"/>
              <a:t>개 까지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txt</a:t>
            </a:r>
            <a:r>
              <a:rPr lang="ko-KR" altLang="en-US" dirty="0"/>
              <a:t> 파일 이름 </a:t>
            </a:r>
            <a:r>
              <a:rPr lang="en-US" altLang="ko-KR" dirty="0"/>
              <a:t>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“&lt;</a:t>
            </a:r>
            <a:r>
              <a:rPr lang="ko-KR" altLang="en-US" dirty="0"/>
              <a:t>이미지파일 이름</a:t>
            </a:r>
            <a:r>
              <a:rPr lang="en-US" altLang="ko-KR" dirty="0"/>
              <a:t>&gt;.txt”  </a:t>
            </a:r>
          </a:p>
          <a:p>
            <a:pPr marL="457200" lvl="1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8E0A819-1712-4E4C-BC96-06BEA8A478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703587"/>
                  </p:ext>
                </p:extLst>
              </p:nvPr>
            </p:nvGraphicFramePr>
            <p:xfrm>
              <a:off x="2032000" y="3228666"/>
              <a:ext cx="630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177948613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25632611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698093465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2764488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89141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Index#1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Width#1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Height#1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3556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Index#2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Width#2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Height#2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9495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960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8E0A819-1712-4E4C-BC96-06BEA8A478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703587"/>
                  </p:ext>
                </p:extLst>
              </p:nvPr>
            </p:nvGraphicFramePr>
            <p:xfrm>
              <a:off x="2032000" y="3228666"/>
              <a:ext cx="630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177948613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25632611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698093465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2764488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89141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Index#1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Width#1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Height#1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3556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Index#2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Width#2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Height#2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9495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3" t="-203279" r="-40048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83" t="-203279" r="-30048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456" t="-203279" r="-20194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03279" r="-10096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203279" r="-96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9606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9E59D11-F3E6-4BC1-8218-1A383C31C6F4}"/>
              </a:ext>
            </a:extLst>
          </p:cNvPr>
          <p:cNvSpPr txBox="1"/>
          <p:nvPr/>
        </p:nvSpPr>
        <p:spPr>
          <a:xfrm>
            <a:off x="8674828" y="4936135"/>
            <a:ext cx="3167085" cy="1141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/>
              <a:t>&lt;X&gt; : Bounding-Box</a:t>
            </a:r>
            <a:r>
              <a:rPr lang="ko-KR" altLang="en-US" sz="1400" dirty="0"/>
              <a:t>의 </a:t>
            </a:r>
            <a:r>
              <a:rPr lang="ko-KR" altLang="en-US" sz="1400" b="1" dirty="0" err="1">
                <a:solidFill>
                  <a:srgbClr val="FF0000"/>
                </a:solidFill>
              </a:rPr>
              <a:t>좌상단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좌표</a:t>
            </a:r>
            <a:endParaRPr lang="en-US" altLang="ko-KR" sz="1400" dirty="0"/>
          </a:p>
          <a:p>
            <a:pPr>
              <a:lnSpc>
                <a:spcPct val="125000"/>
              </a:lnSpc>
            </a:pPr>
            <a:r>
              <a:rPr lang="en-US" altLang="ko-KR" sz="1400" dirty="0"/>
              <a:t>&lt;Y&gt; : Bounding-Box</a:t>
            </a:r>
            <a:r>
              <a:rPr lang="ko-KR" altLang="en-US" sz="1400" dirty="0"/>
              <a:t>의 </a:t>
            </a:r>
            <a:r>
              <a:rPr lang="ko-KR" altLang="en-US" sz="1400" b="1" dirty="0" err="1">
                <a:solidFill>
                  <a:srgbClr val="FF0000"/>
                </a:solidFill>
              </a:rPr>
              <a:t>좌상단</a:t>
            </a:r>
            <a:r>
              <a:rPr lang="ko-KR" altLang="en-US" sz="1400" dirty="0"/>
              <a:t> </a:t>
            </a:r>
            <a:r>
              <a:rPr lang="en-US" altLang="ko-KR" sz="1400" dirty="0"/>
              <a:t>Y</a:t>
            </a:r>
            <a:r>
              <a:rPr lang="ko-KR" altLang="en-US" sz="1400" dirty="0"/>
              <a:t>좌표</a:t>
            </a:r>
            <a:endParaRPr lang="en-US" altLang="ko-KR" sz="1400" dirty="0"/>
          </a:p>
          <a:p>
            <a:pPr>
              <a:lnSpc>
                <a:spcPct val="125000"/>
              </a:lnSpc>
            </a:pPr>
            <a:r>
              <a:rPr lang="en-US" altLang="ko-KR" sz="1400" dirty="0"/>
              <a:t>&lt;Width&gt; : Bounding-Box</a:t>
            </a:r>
            <a:r>
              <a:rPr lang="ko-KR" altLang="en-US" sz="1400" dirty="0"/>
              <a:t>의 너비</a:t>
            </a:r>
            <a:endParaRPr lang="en-US" altLang="ko-KR" sz="1400" dirty="0"/>
          </a:p>
          <a:p>
            <a:pPr>
              <a:lnSpc>
                <a:spcPct val="125000"/>
              </a:lnSpc>
            </a:pPr>
            <a:r>
              <a:rPr lang="en-US" altLang="ko-KR" sz="1400" dirty="0"/>
              <a:t>&lt;Height&gt; : Bounding-Box</a:t>
            </a:r>
            <a:r>
              <a:rPr lang="ko-KR" altLang="en-US" sz="1400" dirty="0"/>
              <a:t>의 높이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3783B-BD6D-461D-9546-F4EAC13A4B50}"/>
              </a:ext>
            </a:extLst>
          </p:cNvPr>
          <p:cNvSpPr txBox="1"/>
          <p:nvPr/>
        </p:nvSpPr>
        <p:spPr>
          <a:xfrm>
            <a:off x="121920" y="3228666"/>
            <a:ext cx="181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Bounding-Box #1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E4CC5-06BB-446F-B246-2ED1AE62FA85}"/>
              </a:ext>
            </a:extLst>
          </p:cNvPr>
          <p:cNvSpPr txBox="1"/>
          <p:nvPr/>
        </p:nvSpPr>
        <p:spPr>
          <a:xfrm>
            <a:off x="121920" y="3600260"/>
            <a:ext cx="181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Bounding-Box #2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8BFAC-0002-4F01-8BD9-266B1FC3851D}"/>
              </a:ext>
            </a:extLst>
          </p:cNvPr>
          <p:cNvSpPr txBox="1"/>
          <p:nvPr/>
        </p:nvSpPr>
        <p:spPr>
          <a:xfrm>
            <a:off x="4065412" y="2693040"/>
            <a:ext cx="2233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 txt </a:t>
            </a:r>
            <a:r>
              <a:rPr lang="ko-KR" altLang="en-US" sz="1600" dirty="0"/>
              <a:t>파일 형식</a:t>
            </a:r>
            <a:r>
              <a:rPr lang="en-US" altLang="ko-KR" sz="1600" dirty="0"/>
              <a:t> </a:t>
            </a:r>
            <a:r>
              <a:rPr lang="ko-KR" altLang="en-US" sz="1600" dirty="0"/>
              <a:t>예시</a:t>
            </a:r>
            <a:r>
              <a:rPr lang="en-US" altLang="ko-KR" sz="1600" dirty="0"/>
              <a:t>&gt;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F55070-EBEC-4A93-96E8-0F627DC486F9}"/>
              </a:ext>
            </a:extLst>
          </p:cNvPr>
          <p:cNvSpPr/>
          <p:nvPr/>
        </p:nvSpPr>
        <p:spPr>
          <a:xfrm>
            <a:off x="9486322" y="3395939"/>
            <a:ext cx="1475117" cy="801744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4F9B46-63A7-490C-A269-F04962F15784}"/>
              </a:ext>
            </a:extLst>
          </p:cNvPr>
          <p:cNvSpPr/>
          <p:nvPr/>
        </p:nvSpPr>
        <p:spPr>
          <a:xfrm>
            <a:off x="9434015" y="3336646"/>
            <a:ext cx="118582" cy="1185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D976C-3AB4-4635-B4CD-88E04CFF247C}"/>
              </a:ext>
            </a:extLst>
          </p:cNvPr>
          <p:cNvSpPr txBox="1"/>
          <p:nvPr/>
        </p:nvSpPr>
        <p:spPr>
          <a:xfrm>
            <a:off x="9185188" y="3001760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(X,Y)</a:t>
            </a:r>
            <a:endParaRPr lang="ko-KR" altLang="en-US" sz="1600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EA927CBA-9915-47EF-BCB1-68EE76E6EB85}"/>
              </a:ext>
            </a:extLst>
          </p:cNvPr>
          <p:cNvSpPr/>
          <p:nvPr/>
        </p:nvSpPr>
        <p:spPr>
          <a:xfrm>
            <a:off x="10992702" y="3395939"/>
            <a:ext cx="107769" cy="801744"/>
          </a:xfrm>
          <a:prstGeom prst="rightBrace">
            <a:avLst>
              <a:gd name="adj1" fmla="val 798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112BF-3B47-429D-B6F5-7B3140EF2E2F}"/>
              </a:ext>
            </a:extLst>
          </p:cNvPr>
          <p:cNvSpPr txBox="1"/>
          <p:nvPr/>
        </p:nvSpPr>
        <p:spPr>
          <a:xfrm>
            <a:off x="11100471" y="3627534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Height</a:t>
            </a:r>
            <a:endParaRPr lang="ko-KR" altLang="en-US" sz="1600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AF36C5C1-BF51-47E7-8C79-46F236B004AD}"/>
              </a:ext>
            </a:extLst>
          </p:cNvPr>
          <p:cNvSpPr/>
          <p:nvPr/>
        </p:nvSpPr>
        <p:spPr>
          <a:xfrm rot="5400000">
            <a:off x="10190200" y="3543286"/>
            <a:ext cx="81329" cy="1475117"/>
          </a:xfrm>
          <a:prstGeom prst="rightBrace">
            <a:avLst>
              <a:gd name="adj1" fmla="val 7986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ED171-5F87-4F05-8C6E-73EE2154FD8E}"/>
              </a:ext>
            </a:extLst>
          </p:cNvPr>
          <p:cNvSpPr txBox="1"/>
          <p:nvPr/>
        </p:nvSpPr>
        <p:spPr>
          <a:xfrm>
            <a:off x="9853096" y="434118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Width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DDCFA1-22FB-4FD5-B0D2-75727C72C9BD}"/>
              </a:ext>
            </a:extLst>
          </p:cNvPr>
          <p:cNvSpPr txBox="1"/>
          <p:nvPr/>
        </p:nvSpPr>
        <p:spPr>
          <a:xfrm>
            <a:off x="9253673" y="2601101"/>
            <a:ext cx="20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 Bounding-Box &gt;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E4665-AD65-9FC5-FE94-B0286FD20D0C}"/>
              </a:ext>
            </a:extLst>
          </p:cNvPr>
          <p:cNvSpPr txBox="1"/>
          <p:nvPr/>
        </p:nvSpPr>
        <p:spPr>
          <a:xfrm>
            <a:off x="1359281" y="5710638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‘\t’ </a:t>
            </a:r>
            <a:r>
              <a:rPr lang="ko-KR" altLang="en-US" sz="1600" dirty="0"/>
              <a:t>로 구분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A45F4F-4658-5564-449C-48F06B6C537E}"/>
              </a:ext>
            </a:extLst>
          </p:cNvPr>
          <p:cNvSpPr/>
          <p:nvPr/>
        </p:nvSpPr>
        <p:spPr>
          <a:xfrm>
            <a:off x="1271427" y="5241823"/>
            <a:ext cx="175709" cy="32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BAA79E-8535-18C6-B87D-1E1D62A75079}"/>
              </a:ext>
            </a:extLst>
          </p:cNvPr>
          <p:cNvSpPr/>
          <p:nvPr/>
        </p:nvSpPr>
        <p:spPr>
          <a:xfrm>
            <a:off x="1616708" y="5241823"/>
            <a:ext cx="175709" cy="32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72A7BB-8F7A-1810-20D0-AF1BEFB4F333}"/>
              </a:ext>
            </a:extLst>
          </p:cNvPr>
          <p:cNvSpPr/>
          <p:nvPr/>
        </p:nvSpPr>
        <p:spPr>
          <a:xfrm>
            <a:off x="2032534" y="5241823"/>
            <a:ext cx="175709" cy="32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F95433-208F-556D-C4A4-B60E709A9F30}"/>
              </a:ext>
            </a:extLst>
          </p:cNvPr>
          <p:cNvSpPr/>
          <p:nvPr/>
        </p:nvSpPr>
        <p:spPr>
          <a:xfrm>
            <a:off x="2451632" y="5241823"/>
            <a:ext cx="175709" cy="32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97D9BA-3DED-1814-24DD-B35253690C06}"/>
              </a:ext>
            </a:extLst>
          </p:cNvPr>
          <p:cNvGrpSpPr/>
          <p:nvPr/>
        </p:nvGrpSpPr>
        <p:grpSpPr>
          <a:xfrm>
            <a:off x="3658421" y="4655548"/>
            <a:ext cx="3971668" cy="1521200"/>
            <a:chOff x="3771164" y="4510463"/>
            <a:chExt cx="3971668" cy="152120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006BDF-AD6C-C4A8-1965-EDF09EB5CA2B}"/>
                </a:ext>
              </a:extLst>
            </p:cNvPr>
            <p:cNvSpPr txBox="1"/>
            <p:nvPr/>
          </p:nvSpPr>
          <p:spPr>
            <a:xfrm>
              <a:off x="4607518" y="451046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x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440F04-E6A5-00AD-B3E5-4F9CB4B074DC}"/>
                </a:ext>
              </a:extLst>
            </p:cNvPr>
            <p:cNvSpPr txBox="1"/>
            <p:nvPr/>
          </p:nvSpPr>
          <p:spPr>
            <a:xfrm>
              <a:off x="5485786" y="4510463"/>
              <a:ext cx="285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y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9FE6FF-1DF5-8997-896A-004790D46207}"/>
                </a:ext>
              </a:extLst>
            </p:cNvPr>
            <p:cNvSpPr txBox="1"/>
            <p:nvPr/>
          </p:nvSpPr>
          <p:spPr>
            <a:xfrm>
              <a:off x="6096000" y="4510463"/>
              <a:ext cx="834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width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A584DA-1C4F-B0BC-EC36-01E729F69CA2}"/>
                </a:ext>
              </a:extLst>
            </p:cNvPr>
            <p:cNvSpPr txBox="1"/>
            <p:nvPr/>
          </p:nvSpPr>
          <p:spPr>
            <a:xfrm>
              <a:off x="6907846" y="4510463"/>
              <a:ext cx="834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height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175EB5A-F5DB-8892-168D-5679B4CE1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1164" y="4936135"/>
              <a:ext cx="3791479" cy="1095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98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C71F-8A13-4931-A763-4F9A70E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영상처리 실제 프로젝트</a:t>
            </a:r>
            <a:r>
              <a:rPr lang="en-US" altLang="ko-KR" dirty="0"/>
              <a:t> – </a:t>
            </a:r>
            <a:r>
              <a:rPr lang="ko-KR" altLang="en-US" dirty="0"/>
              <a:t>차량 검출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9A27E-E08B-42D0-9B1E-6C89F400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885536"/>
            <a:ext cx="11330247" cy="534508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평가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: </a:t>
            </a:r>
            <a:r>
              <a:rPr lang="en-US" altLang="ko-KR" dirty="0" err="1"/>
              <a:t>IoU</a:t>
            </a:r>
            <a:r>
              <a:rPr lang="en-US" altLang="ko-KR" dirty="0"/>
              <a:t>(Intersection over Union)</a:t>
            </a:r>
          </a:p>
          <a:p>
            <a:pPr lvl="1"/>
            <a:r>
              <a:rPr lang="ko-KR" altLang="en-US" dirty="0"/>
              <a:t>평가</a:t>
            </a:r>
            <a:r>
              <a:rPr lang="en-US" altLang="ko-KR" dirty="0"/>
              <a:t> </a:t>
            </a:r>
            <a:r>
              <a:rPr lang="ko-KR" altLang="en-US" dirty="0"/>
              <a:t>이미지는 제공된 이미지에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포함되지 않은 이미지 사용</a:t>
            </a:r>
            <a:endParaRPr lang="en-US" altLang="ko-KR" dirty="0"/>
          </a:p>
          <a:p>
            <a:r>
              <a:rPr lang="ko-KR" altLang="en-US" dirty="0"/>
              <a:t>제한사항</a:t>
            </a:r>
            <a:endParaRPr lang="en-US" altLang="ko-KR" dirty="0"/>
          </a:p>
          <a:p>
            <a:pPr lvl="1"/>
            <a:r>
              <a:rPr lang="en-US" altLang="ko-KR" dirty="0"/>
              <a:t>OpenCV </a:t>
            </a:r>
            <a:r>
              <a:rPr lang="ko-KR" altLang="en-US" dirty="0"/>
              <a:t>만 사용 가능</a:t>
            </a:r>
            <a:r>
              <a:rPr lang="en-US" altLang="ko-KR" dirty="0"/>
              <a:t>, </a:t>
            </a:r>
            <a:r>
              <a:rPr lang="ko-KR" altLang="en-US" dirty="0"/>
              <a:t>수업에 배웠던 함수만 사용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학습 기반 알고리즘 </a:t>
            </a:r>
            <a:r>
              <a:rPr lang="en-US" altLang="ko-KR" b="1" dirty="0">
                <a:solidFill>
                  <a:srgbClr val="FF0000"/>
                </a:solidFill>
              </a:rPr>
              <a:t>(MLP, SVM, Decision Tree, DNN </a:t>
            </a:r>
            <a:r>
              <a:rPr lang="ko-KR" altLang="en-US" b="1" dirty="0">
                <a:solidFill>
                  <a:srgbClr val="FF0000"/>
                </a:solidFill>
              </a:rPr>
              <a:t>등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사용 불가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파일 미출력시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txt</a:t>
            </a:r>
            <a:r>
              <a:rPr lang="ko-KR" altLang="en-US" b="1" dirty="0">
                <a:solidFill>
                  <a:srgbClr val="FF0000"/>
                </a:solidFill>
              </a:rPr>
              <a:t> 파일 형식이 명시한 형식과 다를 시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발생하는 문제는 제출자 책임</a:t>
            </a:r>
            <a:r>
              <a:rPr lang="en-US" altLang="ko-KR" b="1" dirty="0">
                <a:solidFill>
                  <a:srgbClr val="FF0000"/>
                </a:solidFill>
              </a:rPr>
              <a:t> (</a:t>
            </a:r>
            <a:r>
              <a:rPr lang="ko-KR" altLang="en-US" b="1" dirty="0">
                <a:solidFill>
                  <a:srgbClr val="FF0000"/>
                </a:solidFill>
              </a:rPr>
              <a:t>예시 </a:t>
            </a:r>
            <a:r>
              <a:rPr lang="en-US" altLang="ko-KR" b="1" dirty="0">
                <a:solidFill>
                  <a:srgbClr val="FF0000"/>
                </a:solidFill>
              </a:rPr>
              <a:t>txt</a:t>
            </a:r>
            <a:r>
              <a:rPr lang="ko-KR" altLang="en-US" b="1" dirty="0">
                <a:solidFill>
                  <a:srgbClr val="FF0000"/>
                </a:solidFill>
              </a:rPr>
              <a:t>와 비교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반드시 </a:t>
            </a:r>
            <a:r>
              <a:rPr lang="en-US" altLang="ko-KR" b="1" dirty="0">
                <a:solidFill>
                  <a:srgbClr val="FF0000"/>
                </a:solidFill>
              </a:rPr>
              <a:t>2~3</a:t>
            </a:r>
            <a:r>
              <a:rPr lang="ko-KR" altLang="en-US" b="1" dirty="0">
                <a:solidFill>
                  <a:srgbClr val="FF0000"/>
                </a:solidFill>
              </a:rPr>
              <a:t>번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확인 후 제출</a:t>
            </a:r>
            <a:r>
              <a:rPr lang="en-US" altLang="ko-KR" b="1" dirty="0">
                <a:solidFill>
                  <a:srgbClr val="FF0000"/>
                </a:solidFill>
              </a:rPr>
              <a:t>!)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프로젝트 제출</a:t>
            </a:r>
            <a:endParaRPr lang="en-US" altLang="ko-KR" dirty="0"/>
          </a:p>
          <a:p>
            <a:pPr lvl="1"/>
            <a:r>
              <a:rPr lang="ko-KR" altLang="en-US" dirty="0"/>
              <a:t>솔루션 파일을 전체 압축하여 </a:t>
            </a:r>
            <a:r>
              <a:rPr lang="en-US" altLang="ko-KR" dirty="0"/>
              <a:t>“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.zip” </a:t>
            </a:r>
            <a:r>
              <a:rPr lang="ko-KR" altLang="en-US" dirty="0"/>
              <a:t>으로 제출</a:t>
            </a:r>
            <a:endParaRPr lang="en-US" altLang="ko-KR" dirty="0"/>
          </a:p>
          <a:p>
            <a:pPr lvl="1"/>
            <a:r>
              <a:rPr lang="ko-KR" altLang="en-US" dirty="0"/>
              <a:t>결과보고서 </a:t>
            </a:r>
            <a:r>
              <a:rPr lang="en-US" altLang="ko-KR" dirty="0"/>
              <a:t>PPT </a:t>
            </a:r>
            <a:r>
              <a:rPr lang="ko-KR" altLang="en-US" dirty="0"/>
              <a:t>제작 </a:t>
            </a:r>
            <a:r>
              <a:rPr lang="en-US" altLang="ko-KR" dirty="0"/>
              <a:t>(</a:t>
            </a:r>
            <a:r>
              <a:rPr lang="ko-KR" altLang="en-US" dirty="0"/>
              <a:t>문제 해결 방법 서술 및 사용 함수 설명</a:t>
            </a:r>
            <a:r>
              <a:rPr lang="en-US" altLang="ko-KR" dirty="0"/>
              <a:t>) </a:t>
            </a:r>
            <a:r>
              <a:rPr lang="ko-KR" altLang="en-US" dirty="0"/>
              <a:t>하여 함께 제출 </a:t>
            </a:r>
            <a:r>
              <a:rPr lang="en-US" altLang="ko-KR" dirty="0"/>
              <a:t>(5 </a:t>
            </a:r>
            <a:r>
              <a:rPr lang="ko-KR" altLang="en-US" dirty="0"/>
              <a:t>페이지 이상</a:t>
            </a:r>
            <a:r>
              <a:rPr lang="en-US" altLang="ko-KR" dirty="0"/>
              <a:t>) – </a:t>
            </a:r>
            <a:r>
              <a:rPr lang="ko-KR" altLang="en-US" dirty="0"/>
              <a:t>발표 예정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ko-KR" altLang="en-US" b="1" dirty="0">
                <a:solidFill>
                  <a:srgbClr val="FF0000"/>
                </a:solidFill>
              </a:rPr>
              <a:t>월 </a:t>
            </a:r>
            <a:r>
              <a:rPr lang="en-US" altLang="ko-KR" b="1" dirty="0">
                <a:solidFill>
                  <a:srgbClr val="FF0000"/>
                </a:solidFill>
              </a:rPr>
              <a:t>22</a:t>
            </a:r>
            <a:r>
              <a:rPr lang="ko-KR" altLang="en-US" b="1" dirty="0">
                <a:solidFill>
                  <a:srgbClr val="FF0000"/>
                </a:solidFill>
              </a:rPr>
              <a:t>일 오후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ko-KR" altLang="en-US" b="1" dirty="0">
                <a:solidFill>
                  <a:srgbClr val="FF0000"/>
                </a:solidFill>
              </a:rPr>
              <a:t>시 까지</a:t>
            </a:r>
            <a:r>
              <a:rPr lang="en-US" altLang="ko-KR" dirty="0"/>
              <a:t>(</a:t>
            </a:r>
            <a:r>
              <a:rPr lang="ko-KR" altLang="en-US" dirty="0"/>
              <a:t>수업 전까지</a:t>
            </a:r>
            <a:r>
              <a:rPr lang="en-US" altLang="ko-KR" dirty="0"/>
              <a:t>) </a:t>
            </a:r>
            <a:r>
              <a:rPr lang="en-US" altLang="ko-KR" b="1" dirty="0" err="1">
                <a:solidFill>
                  <a:srgbClr val="FF0000"/>
                </a:solidFill>
              </a:rPr>
              <a:t>eCampus</a:t>
            </a:r>
            <a:r>
              <a:rPr lang="ko-KR" altLang="en-US" b="1" dirty="0">
                <a:solidFill>
                  <a:srgbClr val="FF0000"/>
                </a:solidFill>
              </a:rPr>
              <a:t> 업로드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기한 이후 제출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하루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점 씩 감점</a:t>
            </a:r>
            <a:endParaRPr lang="en-US" altLang="ko-KR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994FF3-8E2A-410F-852B-D31B97FB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19" y="831509"/>
            <a:ext cx="1186328" cy="16855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9E80F2-4D8E-47C7-8A3D-3E15112A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607" y="1213973"/>
            <a:ext cx="2047444" cy="920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1480D7-757C-41E7-8B89-A76E86462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959" y="456331"/>
            <a:ext cx="3127172" cy="2435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2413C-F2B5-2FC8-E61B-5DB34FEAC2E4}"/>
              </a:ext>
            </a:extLst>
          </p:cNvPr>
          <p:cNvSpPr txBox="1"/>
          <p:nvPr/>
        </p:nvSpPr>
        <p:spPr>
          <a:xfrm>
            <a:off x="5230968" y="2134636"/>
            <a:ext cx="10775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검출 결과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200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Cambria Math</vt:lpstr>
      <vt:lpstr>Wingdings</vt:lpstr>
      <vt:lpstr>Office 테마</vt:lpstr>
      <vt:lpstr>영상처리 실제 프로젝트 – 차량 검출 프로그램 작성</vt:lpstr>
      <vt:lpstr>영상처리 실제 프로젝트 – 차량 검출 프로그램 작성</vt:lpstr>
      <vt:lpstr>영상처리 실제 프로젝트 – 차량 검출 프로그램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컴비전 프로젝트 – 신호등 분류 프로그램</dc:title>
  <dc:creator>김영규</dc:creator>
  <cp:lastModifiedBy>최현동</cp:lastModifiedBy>
  <cp:revision>156</cp:revision>
  <cp:lastPrinted>2023-11-08T08:19:10Z</cp:lastPrinted>
  <dcterms:created xsi:type="dcterms:W3CDTF">2019-10-14T00:15:00Z</dcterms:created>
  <dcterms:modified xsi:type="dcterms:W3CDTF">2023-11-15T10:00:15Z</dcterms:modified>
</cp:coreProperties>
</file>