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6" r:id="rId3"/>
    <p:sldId id="256" r:id="rId4"/>
    <p:sldId id="257" r:id="rId5"/>
    <p:sldId id="260" r:id="rId6"/>
    <p:sldId id="259" r:id="rId7"/>
    <p:sldId id="258" r:id="rId8"/>
    <p:sldId id="261" r:id="rId9"/>
    <p:sldId id="262" r:id="rId10"/>
    <p:sldId id="263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283" y="27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B59F1F-0B9B-CFA9-AA61-2672349DA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C3A71F-6A07-C758-6F2E-DC2F26B9DE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0239C5-26FD-704A-4AF9-380C8BBD6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600B-D5BC-45A4-9F8B-35F2639EC16F}" type="datetimeFigureOut">
              <a:rPr lang="ko-KR" altLang="en-US" smtClean="0"/>
              <a:t>2025-08-24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734184-ED5E-412D-FE4C-C0D622480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7BEA89-76ED-AB7E-E9C7-E68EE10D3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0298D-AFC6-4D88-B573-F8C7005C7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293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66E81-90BD-2A3E-45C6-716FC6B25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58EAAC-2351-6CD1-A8CF-0ACA3828E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3D7D64-F8C3-23BF-C986-ABDE84B9F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600B-D5BC-45A4-9F8B-35F2639EC16F}" type="datetimeFigureOut">
              <a:rPr lang="ko-KR" altLang="en-US" smtClean="0"/>
              <a:t>2025-08-24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7E6C68-D009-EDA6-F9C4-3F47B009C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AD4779-45AA-A1C9-FA43-044A3B5A8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0298D-AFC6-4D88-B573-F8C7005C7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651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A83D49-86EC-6B48-3AB1-2CED4BB8E5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0655B8-5E58-9ACB-EF9D-16703C1A9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6BBF95-2308-EA35-C4AC-AD2DED10A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600B-D5BC-45A4-9F8B-35F2639EC16F}" type="datetimeFigureOut">
              <a:rPr lang="ko-KR" altLang="en-US" smtClean="0"/>
              <a:t>2025-08-24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A5CC10-B28A-07E9-4B7F-E7E6F3BEF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A30332-34BA-8B87-B407-969813175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0298D-AFC6-4D88-B573-F8C7005C7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852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A1938C-4503-9932-937C-45121448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D93161-ECE6-9333-862C-9F339FE09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9641B6-4F02-3A79-B8FF-2326FEE30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600B-D5BC-45A4-9F8B-35F2639EC16F}" type="datetimeFigureOut">
              <a:rPr lang="ko-KR" altLang="en-US" smtClean="0"/>
              <a:t>2025-08-24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10FDB9-5E17-06C7-10CB-F797B932A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2BC842-6AF6-0A39-511E-A21E2CBE7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0298D-AFC6-4D88-B573-F8C7005C7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649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2D4D6-CCB7-8CA3-04B6-D52B650F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F6B1B4-8908-704B-5741-CBC937811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28F6FD-9979-7479-B7D9-8E5FDB441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600B-D5BC-45A4-9F8B-35F2639EC16F}" type="datetimeFigureOut">
              <a:rPr lang="ko-KR" altLang="en-US" smtClean="0"/>
              <a:t>2025-08-24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EEB724-8074-7A03-AF45-AAB85980B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DBFD37-7741-6BCB-8753-16EE06821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0298D-AFC6-4D88-B573-F8C7005C7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785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3E304-F8E4-F891-8735-B2F8C6F77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9E53AF-E3F5-03A7-7B98-FE5374723E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073B68-EB9B-68EB-4CA8-5AF9229A6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378581-CC27-F31E-C7B5-5AD71838D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600B-D5BC-45A4-9F8B-35F2639EC16F}" type="datetimeFigureOut">
              <a:rPr lang="ko-KR" altLang="en-US" smtClean="0"/>
              <a:t>2025-08-24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7B0DE6-2A20-4C84-8C94-00A4416C8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AB1592-6B45-E630-BCE1-426960A50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0298D-AFC6-4D88-B573-F8C7005C7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125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085AA-C523-D354-F121-C408D9389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A05DC7-7E76-4C55-21CC-D307C2B4A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D8A85C-4C25-6054-A244-52E6FD115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ADDEED-4FA8-D0AF-6D9C-3C059AAAE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DA5239-D3FE-D234-8D84-B29F08BDF4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22F18A7-5343-9D42-D193-524D306AF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600B-D5BC-45A4-9F8B-35F2639EC16F}" type="datetimeFigureOut">
              <a:rPr lang="ko-KR" altLang="en-US" smtClean="0"/>
              <a:t>2025-08-24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FCDB5A-7F52-91E0-F634-A88A4ED63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C497C8-E08C-970C-1060-54E86618F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0298D-AFC6-4D88-B573-F8C7005C7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281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6D9B1-1971-85C6-833A-9A12BF0FF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F15331-D6FD-6BD6-F094-56917C69B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600B-D5BC-45A4-9F8B-35F2639EC16F}" type="datetimeFigureOut">
              <a:rPr lang="ko-KR" altLang="en-US" smtClean="0"/>
              <a:t>2025-08-24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CEDDC0-A8B0-C145-C458-77B32F3D8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DAA3CD-11B8-7BF8-A4F5-34898C634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0298D-AFC6-4D88-B573-F8C7005C7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882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3F2C39-BCE2-1FE6-237D-4D74D8B6D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600B-D5BC-45A4-9F8B-35F2639EC16F}" type="datetimeFigureOut">
              <a:rPr lang="ko-KR" altLang="en-US" smtClean="0"/>
              <a:t>2025-08-24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A7A23F-5257-48E1-D061-DB52AF888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6F8630-8B54-A38F-901A-C431E13F2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0298D-AFC6-4D88-B573-F8C7005C7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319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5D0BB5-8D26-952A-B24B-344C8C979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5C8491-2C14-6005-D351-5610BA4C8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226DA9-602D-AA12-AAFC-B1D145139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7F24D4-7C11-8CAB-0B1E-2A752210E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600B-D5BC-45A4-9F8B-35F2639EC16F}" type="datetimeFigureOut">
              <a:rPr lang="ko-KR" altLang="en-US" smtClean="0"/>
              <a:t>2025-08-24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F61F17-4C1F-CD86-06BE-BCA6732F0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5127C3-545B-5A8C-4BBD-A5BA9B9FE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0298D-AFC6-4D88-B573-F8C7005C7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959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E776D-AB4E-46D2-209B-F0FF39A22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173770-BC8E-0BF5-B57C-114B7CE8BD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F4F75B-62F8-16CF-48F5-E77CB5D11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E74FA4-1859-A293-3DC7-97481CB7E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600B-D5BC-45A4-9F8B-35F2639EC16F}" type="datetimeFigureOut">
              <a:rPr lang="ko-KR" altLang="en-US" smtClean="0"/>
              <a:t>2025-08-24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4413A7-2539-9C89-BC65-8D4073DDA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3A3E81-DDB5-DC9E-2E87-2BAFF68CA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0298D-AFC6-4D88-B573-F8C7005C7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52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452A7C-FAFD-892A-8A31-9243C5A54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95D149-CEBF-74C4-351F-5BE7FBAA3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A5CE01-E20E-0A42-2CCE-3B61220E64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01600B-D5BC-45A4-9F8B-35F2639EC16F}" type="datetimeFigureOut">
              <a:rPr lang="ko-KR" altLang="en-US" smtClean="0"/>
              <a:t>2025-08-24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07EF5A-99BC-3680-A3EE-48E6301E09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96261E-C06A-9281-7EF7-C2B0E4D9D2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50298D-AFC6-4D88-B573-F8C7005C7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89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.powerapps.com/play/e/cf1cfc21-b053-e178-b6cb-50b2cd1c548c/a/115c4eb4-bda0-49d2-b161-8a182c8610d6?tenantId=e6c9ec09-8430-4a99-bf15-242bc089b409&amp;hint=6c185592-4517-4d5f-bf0c-87f3fbdd0f79&amp;sourcetime=1748511234009&amp;source=porta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E33DEA-0FD7-479F-E73F-22CFC835C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컴퓨터, 인간의 얼굴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553A8C0-48F1-B793-662F-AB02640FC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647" y="1518868"/>
            <a:ext cx="2576703" cy="4592860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118602A-07A5-E46A-4847-FD6A8F3C149C}"/>
              </a:ext>
            </a:extLst>
          </p:cNvPr>
          <p:cNvSpPr/>
          <p:nvPr/>
        </p:nvSpPr>
        <p:spPr>
          <a:xfrm>
            <a:off x="1662223" y="2092197"/>
            <a:ext cx="2237116" cy="1336804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D7ACB275-D189-3E7B-B863-36732FEB1852}"/>
              </a:ext>
            </a:extLst>
          </p:cNvPr>
          <p:cNvCxnSpPr>
            <a:cxnSpLocks/>
          </p:cNvCxnSpPr>
          <p:nvPr/>
        </p:nvCxnSpPr>
        <p:spPr>
          <a:xfrm rot="10800000">
            <a:off x="4026090" y="2524836"/>
            <a:ext cx="1028510" cy="695884"/>
          </a:xfrm>
          <a:prstGeom prst="bentConnector3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B8E30974-C81F-3C89-BB2C-2428889C0420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26090" y="4138306"/>
            <a:ext cx="1028510" cy="670710"/>
          </a:xfrm>
          <a:prstGeom prst="bentConnector3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3009D5CD-ED59-4D52-EAD6-CF56E93A9237}"/>
              </a:ext>
            </a:extLst>
          </p:cNvPr>
          <p:cNvCxnSpPr>
            <a:cxnSpLocks/>
          </p:cNvCxnSpPr>
          <p:nvPr/>
        </p:nvCxnSpPr>
        <p:spPr>
          <a:xfrm flipV="1">
            <a:off x="7174906" y="2524836"/>
            <a:ext cx="929865" cy="695885"/>
          </a:xfrm>
          <a:prstGeom prst="bentConnector3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9661347-5B9E-DF2E-AEB5-CF16BD57331C}"/>
              </a:ext>
            </a:extLst>
          </p:cNvPr>
          <p:cNvCxnSpPr>
            <a:cxnSpLocks/>
          </p:cNvCxnSpPr>
          <p:nvPr/>
        </p:nvCxnSpPr>
        <p:spPr>
          <a:xfrm>
            <a:off x="7187433" y="4138306"/>
            <a:ext cx="907713" cy="670710"/>
          </a:xfrm>
          <a:prstGeom prst="bentConnector3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4F054CF-38DA-34BC-4A26-3E2F54FE9E49}"/>
              </a:ext>
            </a:extLst>
          </p:cNvPr>
          <p:cNvSpPr/>
          <p:nvPr/>
        </p:nvSpPr>
        <p:spPr>
          <a:xfrm>
            <a:off x="1921117" y="2291904"/>
            <a:ext cx="231006" cy="232932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KT font Bold" panose="020B0600000101010101" pitchFamily="50" charset="-127"/>
                <a:ea typeface="KT font Bold" panose="020B0600000101010101" pitchFamily="50" charset="-127"/>
              </a:rPr>
              <a:t>１</a:t>
            </a:r>
            <a:endParaRPr lang="ko-KR" altLang="en-US" dirty="0">
              <a:solidFill>
                <a:schemeClr val="bg1"/>
              </a:solidFill>
              <a:latin typeface="KT font Bold" panose="020B0600000101010101" pitchFamily="50" charset="-127"/>
              <a:ea typeface="KT font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549AF0-2203-FD84-3B67-382C705C49E0}"/>
              </a:ext>
            </a:extLst>
          </p:cNvPr>
          <p:cNvSpPr txBox="1"/>
          <p:nvPr/>
        </p:nvSpPr>
        <p:spPr>
          <a:xfrm>
            <a:off x="2277749" y="2233011"/>
            <a:ext cx="1144045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T font Medium" panose="020B0600000101010101" pitchFamily="50" charset="-127"/>
                <a:ea typeface="KT font Medium" panose="020B0600000101010101" pitchFamily="50" charset="-127"/>
              </a:rPr>
              <a:t>견적서 산출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7CAD4F-6611-BB98-BC4B-5949D8A79FAD}"/>
              </a:ext>
            </a:extLst>
          </p:cNvPr>
          <p:cNvSpPr txBox="1"/>
          <p:nvPr/>
        </p:nvSpPr>
        <p:spPr>
          <a:xfrm>
            <a:off x="1676231" y="2670352"/>
            <a:ext cx="22461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SKU 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및 수량을 기입하여</a:t>
            </a:r>
            <a:endParaRPr lang="en-US" altLang="ko-KR" sz="1600" dirty="0">
              <a:latin typeface="KT font Light" panose="020B0600000101010101" pitchFamily="50" charset="-127"/>
              <a:ea typeface="KT font Light" panose="020B0600000101010101" pitchFamily="50" charset="-127"/>
            </a:endParaRPr>
          </a:p>
          <a:p>
            <a:pPr algn="ctr"/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MS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상품 견적 자동 산출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03C301E-80B2-6796-DEBF-DA79FC299AB1}"/>
              </a:ext>
            </a:extLst>
          </p:cNvPr>
          <p:cNvSpPr/>
          <p:nvPr/>
        </p:nvSpPr>
        <p:spPr>
          <a:xfrm>
            <a:off x="1662223" y="4138306"/>
            <a:ext cx="2237116" cy="1336804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936D29D-1840-DF56-881F-148D290256C1}"/>
              </a:ext>
            </a:extLst>
          </p:cNvPr>
          <p:cNvSpPr/>
          <p:nvPr/>
        </p:nvSpPr>
        <p:spPr>
          <a:xfrm>
            <a:off x="1921117" y="4338013"/>
            <a:ext cx="231006" cy="232932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KT font Bold" panose="020B0600000101010101" pitchFamily="50" charset="-127"/>
                <a:ea typeface="KT font Bold" panose="020B0600000101010101" pitchFamily="50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KT font Bold" panose="020B0600000101010101" pitchFamily="50" charset="-127"/>
              <a:ea typeface="KT font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D5825C-67AD-BFA5-8A50-ADF5485D80DF}"/>
              </a:ext>
            </a:extLst>
          </p:cNvPr>
          <p:cNvSpPr txBox="1"/>
          <p:nvPr/>
        </p:nvSpPr>
        <p:spPr>
          <a:xfrm>
            <a:off x="2277749" y="4279120"/>
            <a:ext cx="1144045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  <a:latin typeface="KT font Medium" panose="020B0600000101010101" pitchFamily="50" charset="-127"/>
                <a:ea typeface="KT font Medium" panose="020B0600000101010101" pitchFamily="50" charset="-127"/>
              </a:rPr>
              <a:t>오퍼링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T font Medium" panose="020B0600000101010101" pitchFamily="50" charset="-127"/>
                <a:ea typeface="KT font Medium" panose="020B0600000101010101" pitchFamily="50" charset="-127"/>
              </a:rPr>
              <a:t> 신청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E60ED5-BED7-D364-60D0-AE843408C286}"/>
              </a:ext>
            </a:extLst>
          </p:cNvPr>
          <p:cNvSpPr txBox="1"/>
          <p:nvPr/>
        </p:nvSpPr>
        <p:spPr>
          <a:xfrm>
            <a:off x="1676231" y="4716461"/>
            <a:ext cx="22461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ISV, 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파트너 솔루션</a:t>
            </a:r>
            <a:endParaRPr lang="en-US" altLang="ko-KR" sz="1600" dirty="0">
              <a:latin typeface="KT font Light" panose="020B0600000101010101" pitchFamily="50" charset="-127"/>
              <a:ea typeface="KT font Light" panose="020B0600000101010101" pitchFamily="50" charset="-127"/>
            </a:endParaRPr>
          </a:p>
          <a:p>
            <a:pPr algn="ctr"/>
            <a:r>
              <a:rPr lang="ko-KR" altLang="en-US" sz="1600" dirty="0" err="1">
                <a:latin typeface="KT font Light" panose="020B0600000101010101" pitchFamily="50" charset="-127"/>
                <a:ea typeface="KT font Light" panose="020B0600000101010101" pitchFamily="50" charset="-127"/>
              </a:rPr>
              <a:t>오퍼링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 도입 요청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6A425BE-31D9-6802-5D77-BB8F5520F779}"/>
              </a:ext>
            </a:extLst>
          </p:cNvPr>
          <p:cNvSpPr/>
          <p:nvPr/>
        </p:nvSpPr>
        <p:spPr>
          <a:xfrm>
            <a:off x="8362464" y="2092196"/>
            <a:ext cx="2237116" cy="1336804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B5DB097-7087-9CCF-A399-DF06CDCA183A}"/>
              </a:ext>
            </a:extLst>
          </p:cNvPr>
          <p:cNvSpPr/>
          <p:nvPr/>
        </p:nvSpPr>
        <p:spPr>
          <a:xfrm>
            <a:off x="8621358" y="2291903"/>
            <a:ext cx="231006" cy="232932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KT font Bold" panose="020B0600000101010101" pitchFamily="50" charset="-127"/>
                <a:ea typeface="KT font Bold" panose="020B0600000101010101" pitchFamily="50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KT font Bold" panose="020B0600000101010101" pitchFamily="50" charset="-127"/>
              <a:ea typeface="KT font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699229-90D0-7169-C822-DF9778030851}"/>
              </a:ext>
            </a:extLst>
          </p:cNvPr>
          <p:cNvSpPr txBox="1"/>
          <p:nvPr/>
        </p:nvSpPr>
        <p:spPr>
          <a:xfrm>
            <a:off x="8977990" y="2233010"/>
            <a:ext cx="1144045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T font Medium" panose="020B0600000101010101" pitchFamily="50" charset="-127"/>
                <a:ea typeface="KT font Medium" panose="020B0600000101010101" pitchFamily="50" charset="-127"/>
              </a:rPr>
              <a:t>컨설팅 지원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9F6DD5-F1BC-BA31-04CC-EAEA320987AE}"/>
              </a:ext>
            </a:extLst>
          </p:cNvPr>
          <p:cNvSpPr txBox="1"/>
          <p:nvPr/>
        </p:nvSpPr>
        <p:spPr>
          <a:xfrm>
            <a:off x="8386099" y="2670351"/>
            <a:ext cx="22461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요청서 초안 작성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, FAQ,</a:t>
            </a:r>
          </a:p>
          <a:p>
            <a:pPr algn="ctr"/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섹터별 맞춤 </a:t>
            </a:r>
            <a:r>
              <a:rPr lang="ko-KR" altLang="en-US" sz="1600" dirty="0" err="1">
                <a:latin typeface="KT font Light" panose="020B0600000101010101" pitchFamily="50" charset="-127"/>
                <a:ea typeface="KT font Light" panose="020B0600000101010101" pitchFamily="50" charset="-127"/>
              </a:rPr>
              <a:t>오퍼링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 추천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747E9F3E-7C92-22F7-4745-B351F91CEF82}"/>
              </a:ext>
            </a:extLst>
          </p:cNvPr>
          <p:cNvSpPr/>
          <p:nvPr/>
        </p:nvSpPr>
        <p:spPr>
          <a:xfrm>
            <a:off x="8346704" y="4138306"/>
            <a:ext cx="2237116" cy="1336804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6FD0265-E1E1-63D2-8866-D3C0DA881263}"/>
              </a:ext>
            </a:extLst>
          </p:cNvPr>
          <p:cNvSpPr/>
          <p:nvPr/>
        </p:nvSpPr>
        <p:spPr>
          <a:xfrm>
            <a:off x="8605598" y="4338013"/>
            <a:ext cx="231006" cy="232932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KT font Bold" panose="020B0600000101010101" pitchFamily="50" charset="-127"/>
                <a:ea typeface="KT font Bold" panose="020B0600000101010101" pitchFamily="50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KT font Bold" panose="020B0600000101010101" pitchFamily="50" charset="-127"/>
              <a:ea typeface="KT font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4A4BE1-C24F-26FB-EB38-18DD2F26E9EE}"/>
              </a:ext>
            </a:extLst>
          </p:cNvPr>
          <p:cNvSpPr txBox="1"/>
          <p:nvPr/>
        </p:nvSpPr>
        <p:spPr>
          <a:xfrm>
            <a:off x="8962230" y="4279120"/>
            <a:ext cx="1144045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KT font Medium" panose="020B0600000101010101" pitchFamily="50" charset="-127"/>
                <a:ea typeface="KT font Medium" panose="020B0600000101010101" pitchFamily="50" charset="-127"/>
              </a:rPr>
              <a:t>리포트 작성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6FD37A-A095-A51A-BC2D-6FBCEA1340B3}"/>
              </a:ext>
            </a:extLst>
          </p:cNvPr>
          <p:cNvSpPr txBox="1"/>
          <p:nvPr/>
        </p:nvSpPr>
        <p:spPr>
          <a:xfrm>
            <a:off x="8565247" y="4716461"/>
            <a:ext cx="1856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사업 맞춤형 리포트</a:t>
            </a:r>
            <a:endParaRPr lang="en-US" altLang="ko-KR" sz="1600" dirty="0">
              <a:latin typeface="KT font Light" panose="020B0600000101010101" pitchFamily="50" charset="-127"/>
              <a:ea typeface="KT font Light" panose="020B0600000101010101" pitchFamily="50" charset="-127"/>
            </a:endParaRPr>
          </a:p>
          <a:p>
            <a:pPr algn="ctr"/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초안 작성</a:t>
            </a: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483E0C05-95F9-4970-4789-B373311F0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319256"/>
              </p:ext>
            </p:extLst>
          </p:nvPr>
        </p:nvGraphicFramePr>
        <p:xfrm>
          <a:off x="254491" y="726517"/>
          <a:ext cx="10543378" cy="461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3378">
                  <a:extLst>
                    <a:ext uri="{9D8B030D-6E8A-4147-A177-3AD203B41FA5}">
                      <a16:colId xmlns:a16="http://schemas.microsoft.com/office/drawing/2014/main" val="430052894"/>
                    </a:ext>
                  </a:extLst>
                </a:gridCol>
              </a:tblGrid>
              <a:tr h="461665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400" b="1" u="sng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AXIS App - Power Apps</a:t>
                      </a:r>
                      <a:r>
                        <a:rPr lang="en-US" altLang="ko-KR" sz="1400" b="1" u="sng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endParaRPr kumimoji="1" lang="en-US" altLang="ko-KR" sz="1100" b="0" dirty="0">
                        <a:solidFill>
                          <a:sysClr val="windowText" lastClr="000000"/>
                        </a:solidFill>
                        <a:latin typeface="KT서체 Light" panose="020B0600000101010101" pitchFamily="50" charset="-127"/>
                        <a:ea typeface="KT서체 Light" panose="020B0600000101010101" pitchFamily="50" charset="-127"/>
                        <a:cs typeface="Pretendard" panose="020B0600000101010101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606921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7B63F4FF-A8B9-3728-64A9-1C16ABA52B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420637"/>
              </p:ext>
            </p:extLst>
          </p:nvPr>
        </p:nvGraphicFramePr>
        <p:xfrm>
          <a:off x="254491" y="289510"/>
          <a:ext cx="121000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001">
                  <a:extLst>
                    <a:ext uri="{9D8B030D-6E8A-4147-A177-3AD203B41FA5}">
                      <a16:colId xmlns:a16="http://schemas.microsoft.com/office/drawing/2014/main" val="430052894"/>
                    </a:ext>
                  </a:extLst>
                </a:gridCol>
              </a:tblGrid>
              <a:tr h="13437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i="0" dirty="0">
                          <a:solidFill>
                            <a:schemeClr val="bg1"/>
                          </a:solidFill>
                          <a:latin typeface="KT서체 Bold" panose="020B0600000101010101" pitchFamily="50" charset="-127"/>
                          <a:ea typeface="KT서체 Bold" panose="020B0600000101010101" pitchFamily="50" charset="-127"/>
                          <a:cs typeface="Pretendard SemiBold" panose="02000503000000020004" pitchFamily="2" charset="-127"/>
                        </a:rPr>
                        <a:t>App Link</a:t>
                      </a:r>
                      <a:endParaRPr lang="ko-Kore-KR" altLang="en-US" sz="1600" b="1" i="0" dirty="0">
                        <a:solidFill>
                          <a:schemeClr val="bg1"/>
                        </a:solidFill>
                        <a:latin typeface="KT서체 Bold" panose="020B0600000101010101" pitchFamily="50" charset="-127"/>
                        <a:ea typeface="KT서체 Bold" panose="020B0600000101010101" pitchFamily="50" charset="-127"/>
                        <a:cs typeface="Pretendard SemiBold" panose="02000503000000020004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140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4486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9260D7-B820-3A03-B0F1-0A5A248D6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9DA6F2-BF46-B953-20BF-6104B54DC556}"/>
              </a:ext>
            </a:extLst>
          </p:cNvPr>
          <p:cNvSpPr txBox="1"/>
          <p:nvPr/>
        </p:nvSpPr>
        <p:spPr>
          <a:xfrm>
            <a:off x="254491" y="868416"/>
            <a:ext cx="7347858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sz="1400" dirty="0">
              <a:latin typeface="KT font Medium" panose="020B0600000101010101" pitchFamily="50" charset="-127"/>
              <a:ea typeface="KT font Medium" panose="020B0600000101010101" pitchFamily="50" charset="-127"/>
            </a:endParaRPr>
          </a:p>
          <a:p>
            <a:r>
              <a:rPr lang="en-US" altLang="ko-KR" sz="16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Set(</a:t>
            </a:r>
            <a:r>
              <a:rPr lang="en-US" altLang="ko-KR" sz="1600" i="1" dirty="0" err="1">
                <a:latin typeface="KT font Light" panose="020B0600000101010101" pitchFamily="50" charset="-127"/>
                <a:ea typeface="KT font Light" panose="020B0600000101010101" pitchFamily="50" charset="-127"/>
              </a:rPr>
              <a:t>varQuoteJSON</a:t>
            </a:r>
            <a:r>
              <a:rPr lang="en-US" altLang="ko-KR" sz="16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, JSON(</a:t>
            </a:r>
            <a:r>
              <a:rPr lang="en-US" altLang="ko-KR" sz="1600" i="1" dirty="0" err="1">
                <a:latin typeface="KT font Light" panose="020B0600000101010101" pitchFamily="50" charset="-127"/>
                <a:ea typeface="KT font Light" panose="020B0600000101010101" pitchFamily="50" charset="-127"/>
              </a:rPr>
              <a:t>colQuoteItems</a:t>
            </a:r>
            <a:r>
              <a:rPr lang="en-US" altLang="ko-KR" sz="16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, </a:t>
            </a:r>
            <a:r>
              <a:rPr lang="en-US" altLang="ko-KR" sz="1600" i="1" dirty="0" err="1">
                <a:latin typeface="KT font Light" panose="020B0600000101010101" pitchFamily="50" charset="-127"/>
                <a:ea typeface="KT font Light" panose="020B0600000101010101" pitchFamily="50" charset="-127"/>
              </a:rPr>
              <a:t>JSONFormat.IncludeBinaryData</a:t>
            </a:r>
            <a:r>
              <a:rPr lang="en-US" altLang="ko-KR" sz="16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));</a:t>
            </a:r>
          </a:p>
          <a:p>
            <a:endParaRPr lang="en-US" altLang="ko-KR" sz="1600" i="1" dirty="0">
              <a:latin typeface="KT font Light" panose="020B0600000101010101" pitchFamily="50" charset="-127"/>
              <a:ea typeface="KT font Light" panose="020B0600000101010101" pitchFamily="50" charset="-127"/>
            </a:endParaRPr>
          </a:p>
          <a:p>
            <a:r>
              <a:rPr lang="en-US" altLang="ko-KR" sz="16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If(</a:t>
            </a:r>
          </a:p>
          <a:p>
            <a:r>
              <a:rPr lang="en-US" altLang="ko-KR" sz="16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    </a:t>
            </a:r>
            <a:r>
              <a:rPr lang="en-US" altLang="ko-KR" sz="1600" i="1" dirty="0" err="1">
                <a:latin typeface="KT font Light" panose="020B0600000101010101" pitchFamily="50" charset="-127"/>
                <a:ea typeface="KT font Light" panose="020B0600000101010101" pitchFamily="50" charset="-127"/>
              </a:rPr>
              <a:t>CountRows</a:t>
            </a:r>
            <a:r>
              <a:rPr lang="en-US" altLang="ko-KR" sz="16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(</a:t>
            </a:r>
            <a:r>
              <a:rPr lang="en-US" altLang="ko-KR" sz="1600" i="1" dirty="0" err="1">
                <a:latin typeface="KT font Light" panose="020B0600000101010101" pitchFamily="50" charset="-127"/>
                <a:ea typeface="KT font Light" panose="020B0600000101010101" pitchFamily="50" charset="-127"/>
              </a:rPr>
              <a:t>colQuoteItems</a:t>
            </a:r>
            <a:r>
              <a:rPr lang="en-US" altLang="ko-KR" sz="16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) = 0,</a:t>
            </a:r>
          </a:p>
          <a:p>
            <a:r>
              <a:rPr lang="en-US" altLang="ko-KR" sz="16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    Notify("⚠️ </a:t>
            </a:r>
            <a:r>
              <a:rPr lang="ko-KR" altLang="en-US" sz="16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제품 항목을 하나 이상 추가해주세요</a:t>
            </a:r>
            <a:r>
              <a:rPr lang="en-US" altLang="ko-KR" sz="16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.", </a:t>
            </a:r>
            <a:r>
              <a:rPr lang="en-US" altLang="ko-KR" sz="1600" i="1" dirty="0" err="1">
                <a:latin typeface="KT font Light" panose="020B0600000101010101" pitchFamily="50" charset="-127"/>
                <a:ea typeface="KT font Light" panose="020B0600000101010101" pitchFamily="50" charset="-127"/>
              </a:rPr>
              <a:t>NotificationType.Warning</a:t>
            </a:r>
            <a:r>
              <a:rPr lang="en-US" altLang="ko-KR" sz="16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),</a:t>
            </a:r>
          </a:p>
          <a:p>
            <a:r>
              <a:rPr lang="en-US" altLang="ko-KR" sz="16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    // else </a:t>
            </a:r>
            <a:r>
              <a:rPr lang="ko-KR" altLang="en-US" sz="16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실행 로직</a:t>
            </a:r>
          </a:p>
          <a:p>
            <a:r>
              <a:rPr lang="ko-KR" altLang="en-US" sz="16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    </a:t>
            </a:r>
            <a:r>
              <a:rPr lang="en-US" altLang="ko-KR" sz="16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// </a:t>
            </a:r>
            <a:r>
              <a:rPr lang="ko-KR" altLang="en-US" sz="16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먼저 </a:t>
            </a:r>
            <a:r>
              <a:rPr lang="en-US" altLang="ko-KR" sz="16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Power Automate </a:t>
            </a:r>
            <a:r>
              <a:rPr lang="ko-KR" altLang="en-US" sz="16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실행</a:t>
            </a:r>
          </a:p>
          <a:p>
            <a:r>
              <a:rPr lang="ko-KR" altLang="en-US" sz="16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    견적서요청</a:t>
            </a:r>
            <a:r>
              <a:rPr lang="en-US" altLang="ko-KR" sz="16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.Run(</a:t>
            </a:r>
          </a:p>
          <a:p>
            <a:r>
              <a:rPr lang="en-US" altLang="ko-KR" sz="16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        txt_</a:t>
            </a:r>
            <a:r>
              <a:rPr lang="ko-KR" altLang="en-US" sz="16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고객</a:t>
            </a:r>
            <a:r>
              <a:rPr lang="en-US" altLang="ko-KR" sz="16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.Text,</a:t>
            </a:r>
          </a:p>
          <a:p>
            <a:r>
              <a:rPr lang="en-US" altLang="ko-KR" sz="16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        </a:t>
            </a:r>
            <a:r>
              <a:rPr lang="en-US" altLang="ko-KR" sz="1600" i="1" dirty="0" err="1">
                <a:latin typeface="KT font Light" panose="020B0600000101010101" pitchFamily="50" charset="-127"/>
                <a:ea typeface="KT font Light" panose="020B0600000101010101" pitchFamily="50" charset="-127"/>
              </a:rPr>
              <a:t>drp</a:t>
            </a:r>
            <a:r>
              <a:rPr lang="en-US" altLang="ko-KR" sz="16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_</a:t>
            </a:r>
            <a:r>
              <a:rPr lang="ko-KR" altLang="en-US" sz="16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계약단위</a:t>
            </a:r>
            <a:r>
              <a:rPr lang="en-US" altLang="ko-KR" sz="16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.</a:t>
            </a:r>
            <a:r>
              <a:rPr lang="en-US" altLang="ko-KR" sz="1600" i="1" dirty="0" err="1">
                <a:latin typeface="KT font Light" panose="020B0600000101010101" pitchFamily="50" charset="-127"/>
                <a:ea typeface="KT font Light" panose="020B0600000101010101" pitchFamily="50" charset="-127"/>
              </a:rPr>
              <a:t>Selected.contractUnit</a:t>
            </a:r>
            <a:r>
              <a:rPr lang="en-US" altLang="ko-KR" sz="16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,</a:t>
            </a:r>
          </a:p>
          <a:p>
            <a:r>
              <a:rPr lang="en-US" altLang="ko-KR" sz="16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        </a:t>
            </a:r>
            <a:r>
              <a:rPr lang="en-US" altLang="ko-KR" sz="1600" i="1" dirty="0" err="1">
                <a:latin typeface="KT font Light" panose="020B0600000101010101" pitchFamily="50" charset="-127"/>
                <a:ea typeface="KT font Light" panose="020B0600000101010101" pitchFamily="50" charset="-127"/>
              </a:rPr>
              <a:t>drp</a:t>
            </a:r>
            <a:r>
              <a:rPr lang="en-US" altLang="ko-KR" sz="16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_</a:t>
            </a:r>
            <a:r>
              <a:rPr lang="ko-KR" altLang="en-US" sz="16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청구단위</a:t>
            </a:r>
            <a:r>
              <a:rPr lang="en-US" altLang="ko-KR" sz="16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.</a:t>
            </a:r>
            <a:r>
              <a:rPr lang="en-US" altLang="ko-KR" sz="1600" i="1" dirty="0" err="1">
                <a:latin typeface="KT font Light" panose="020B0600000101010101" pitchFamily="50" charset="-127"/>
                <a:ea typeface="KT font Light" panose="020B0600000101010101" pitchFamily="50" charset="-127"/>
              </a:rPr>
              <a:t>Selected.billingUnit</a:t>
            </a:r>
            <a:r>
              <a:rPr lang="en-US" altLang="ko-KR" sz="16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,</a:t>
            </a:r>
          </a:p>
          <a:p>
            <a:r>
              <a:rPr lang="en-US" altLang="ko-KR" sz="16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        txt_</a:t>
            </a:r>
            <a:r>
              <a:rPr lang="ko-KR" altLang="en-US" sz="16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계약기간</a:t>
            </a:r>
            <a:r>
              <a:rPr lang="en-US" altLang="ko-KR" sz="16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.Text,</a:t>
            </a:r>
          </a:p>
          <a:p>
            <a:r>
              <a:rPr lang="en-US" altLang="ko-KR" sz="16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        </a:t>
            </a:r>
            <a:r>
              <a:rPr lang="en-US" altLang="ko-KR" sz="1600" i="1" dirty="0" err="1">
                <a:latin typeface="KT font Light" panose="020B0600000101010101" pitchFamily="50" charset="-127"/>
                <a:ea typeface="KT font Light" panose="020B0600000101010101" pitchFamily="50" charset="-127"/>
              </a:rPr>
              <a:t>varQuoteJSON</a:t>
            </a:r>
            <a:r>
              <a:rPr lang="en-US" altLang="ko-KR" sz="16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,</a:t>
            </a:r>
          </a:p>
          <a:p>
            <a:r>
              <a:rPr lang="en-US" altLang="ko-KR" sz="16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        txt_</a:t>
            </a:r>
            <a:r>
              <a:rPr lang="ko-KR" altLang="en-US" sz="16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이메일</a:t>
            </a:r>
            <a:r>
              <a:rPr lang="en-US" altLang="ko-KR" sz="16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.Text</a:t>
            </a:r>
          </a:p>
          <a:p>
            <a:r>
              <a:rPr lang="en-US" altLang="ko-KR" sz="16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    );</a:t>
            </a:r>
          </a:p>
          <a:p>
            <a:r>
              <a:rPr lang="en-US" altLang="ko-KR" sz="16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    // </a:t>
            </a:r>
            <a:r>
              <a:rPr lang="ko-KR" altLang="en-US" sz="16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이후 성공 메시지 출력</a:t>
            </a:r>
          </a:p>
          <a:p>
            <a:r>
              <a:rPr lang="ko-KR" altLang="en-US" sz="16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    </a:t>
            </a:r>
            <a:r>
              <a:rPr lang="en-US" altLang="ko-KR" sz="16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Notify("✅ </a:t>
            </a:r>
            <a:r>
              <a:rPr lang="ko-KR" altLang="en-US" sz="16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견적 요청 성공</a:t>
            </a:r>
            <a:r>
              <a:rPr lang="en-US" altLang="ko-KR" sz="16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! </a:t>
            </a:r>
            <a:r>
              <a:rPr lang="ko-KR" altLang="en-US" sz="16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제출하신 이메일로 견적서 발송 예정입니다</a:t>
            </a:r>
            <a:r>
              <a:rPr lang="en-US" altLang="ko-KR" sz="16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.", </a:t>
            </a:r>
            <a:r>
              <a:rPr lang="en-US" altLang="ko-KR" sz="1600" i="1" dirty="0" err="1">
                <a:latin typeface="KT font Light" panose="020B0600000101010101" pitchFamily="50" charset="-127"/>
                <a:ea typeface="KT font Light" panose="020B0600000101010101" pitchFamily="50" charset="-127"/>
              </a:rPr>
              <a:t>NotificationType.Success</a:t>
            </a:r>
            <a:r>
              <a:rPr lang="en-US" altLang="ko-KR" sz="16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)</a:t>
            </a:r>
          </a:p>
          <a:p>
            <a:r>
              <a:rPr lang="en-US" altLang="ko-KR" sz="16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)</a:t>
            </a:r>
            <a:endParaRPr lang="en-US" altLang="ko-KR" sz="1400" i="1" dirty="0">
              <a:latin typeface="KT font Light" panose="020B0600000101010101" pitchFamily="50" charset="-127"/>
              <a:ea typeface="KT font Light" panose="020B0600000101010101" pitchFamily="50" charset="-127"/>
            </a:endParaRPr>
          </a:p>
        </p:txBody>
      </p:sp>
      <p:pic>
        <p:nvPicPr>
          <p:cNvPr id="2" name="그림 1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CC6A4EB-BEA1-7BA1-6FDD-580B1F14D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514" y="539240"/>
            <a:ext cx="3353056" cy="6016401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409D370-5E11-0BDF-ECBE-6B72D144061A}"/>
              </a:ext>
            </a:extLst>
          </p:cNvPr>
          <p:cNvSpPr/>
          <p:nvPr/>
        </p:nvSpPr>
        <p:spPr>
          <a:xfrm>
            <a:off x="9214283" y="6469311"/>
            <a:ext cx="687004" cy="86330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E468BF1-952C-81F6-1FD9-038D25644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422075"/>
              </p:ext>
            </p:extLst>
          </p:nvPr>
        </p:nvGraphicFramePr>
        <p:xfrm>
          <a:off x="254491" y="289510"/>
          <a:ext cx="121000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001">
                  <a:extLst>
                    <a:ext uri="{9D8B030D-6E8A-4147-A177-3AD203B41FA5}">
                      <a16:colId xmlns:a16="http://schemas.microsoft.com/office/drawing/2014/main" val="430052894"/>
                    </a:ext>
                  </a:extLst>
                </a:gridCol>
              </a:tblGrid>
              <a:tr h="1343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i="0" dirty="0">
                          <a:solidFill>
                            <a:schemeClr val="bg1"/>
                          </a:solidFill>
                          <a:latin typeface="KT서체 Bold" panose="020B0600000101010101" pitchFamily="50" charset="-127"/>
                          <a:ea typeface="KT서체 Bold" panose="020B0600000101010101" pitchFamily="50" charset="-127"/>
                          <a:cs typeface="Pretendard SemiBold" panose="02000503000000020004" pitchFamily="2" charset="-127"/>
                        </a:rPr>
                        <a:t>견적서산출</a:t>
                      </a:r>
                      <a:r>
                        <a:rPr lang="en-US" altLang="ko-KR" sz="1600" b="1" i="0" dirty="0">
                          <a:solidFill>
                            <a:schemeClr val="bg1"/>
                          </a:solidFill>
                          <a:latin typeface="KT서체 Bold" panose="020B0600000101010101" pitchFamily="50" charset="-127"/>
                          <a:ea typeface="KT서체 Bold" panose="020B0600000101010101" pitchFamily="50" charset="-127"/>
                          <a:cs typeface="Pretendard SemiBold" panose="02000503000000020004" pitchFamily="2" charset="-127"/>
                        </a:rPr>
                        <a:t>1</a:t>
                      </a:r>
                      <a:endParaRPr lang="ko-Kore-KR" altLang="en-US" sz="1600" b="1" i="0" dirty="0">
                        <a:solidFill>
                          <a:schemeClr val="bg1"/>
                        </a:solidFill>
                        <a:latin typeface="KT서체 Bold" panose="020B0600000101010101" pitchFamily="50" charset="-127"/>
                        <a:ea typeface="KT서체 Bold" panose="020B0600000101010101" pitchFamily="50" charset="-127"/>
                        <a:cs typeface="Pretendard SemiBold" panose="02000503000000020004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14077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3CF421C-1A79-15D0-6EAC-D55D1E07E6C5}"/>
              </a:ext>
            </a:extLst>
          </p:cNvPr>
          <p:cNvSpPr txBox="1"/>
          <p:nvPr/>
        </p:nvSpPr>
        <p:spPr>
          <a:xfrm>
            <a:off x="1506349" y="289510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KT font Medium" panose="020B0600000101010101" pitchFamily="50" charset="-127"/>
                <a:ea typeface="KT font Medium" panose="020B0600000101010101" pitchFamily="50" charset="-127"/>
              </a:rPr>
              <a:t>Power FX </a:t>
            </a:r>
            <a:r>
              <a:rPr lang="ko-KR" altLang="en-US" sz="1600" dirty="0" err="1">
                <a:latin typeface="KT font Medium" panose="020B0600000101010101" pitchFamily="50" charset="-127"/>
                <a:ea typeface="KT font Medium" panose="020B0600000101010101" pitchFamily="50" charset="-127"/>
              </a:rPr>
              <a:t>작성예시</a:t>
            </a:r>
            <a:r>
              <a:rPr lang="ko-KR" altLang="en-US" sz="1600" dirty="0">
                <a:latin typeface="KT font Medium" panose="020B0600000101010101" pitchFamily="50" charset="-127"/>
                <a:ea typeface="KT font Medium" panose="020B0600000101010101" pitchFamily="50" charset="-127"/>
              </a:rPr>
              <a:t> </a:t>
            </a:r>
            <a:r>
              <a:rPr lang="en-US" altLang="ko-KR" sz="1600" dirty="0">
                <a:latin typeface="KT font Medium" panose="020B0600000101010101" pitchFamily="50" charset="-127"/>
                <a:ea typeface="KT font Medium" panose="020B0600000101010101" pitchFamily="50" charset="-127"/>
              </a:rPr>
              <a:t>: Screen3 &gt; </a:t>
            </a:r>
            <a:r>
              <a:rPr lang="en-US" altLang="ko-KR" sz="1600" dirty="0" err="1">
                <a:latin typeface="KT font Medium" panose="020B0600000101010101" pitchFamily="50" charset="-127"/>
                <a:ea typeface="KT font Medium" panose="020B0600000101010101" pitchFamily="50" charset="-127"/>
              </a:rPr>
              <a:t>btn</a:t>
            </a:r>
            <a:r>
              <a:rPr lang="en-US" altLang="ko-KR" sz="1600" dirty="0">
                <a:latin typeface="KT font Medium" panose="020B0600000101010101" pitchFamily="50" charset="-127"/>
                <a:ea typeface="KT font Medium" panose="020B0600000101010101" pitchFamily="50" charset="-127"/>
              </a:rPr>
              <a:t>_</a:t>
            </a:r>
            <a:r>
              <a:rPr lang="ko-KR" altLang="en-US" sz="1600" dirty="0">
                <a:latin typeface="KT font Medium" panose="020B0600000101010101" pitchFamily="50" charset="-127"/>
                <a:ea typeface="KT font Medium" panose="020B0600000101010101" pitchFamily="50" charset="-127"/>
              </a:rPr>
              <a:t>견적요청 </a:t>
            </a:r>
          </a:p>
        </p:txBody>
      </p:sp>
    </p:spTree>
    <p:extLst>
      <p:ext uri="{BB962C8B-B14F-4D97-AF65-F5344CB8AC3E}">
        <p14:creationId xmlns:p14="http://schemas.microsoft.com/office/powerpoint/2010/main" val="468586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40D0AC-F287-0F6F-D1E1-A557D4504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AD63F2-AAD1-3490-97C5-733621965DB4}"/>
              </a:ext>
            </a:extLst>
          </p:cNvPr>
          <p:cNvSpPr txBox="1"/>
          <p:nvPr/>
        </p:nvSpPr>
        <p:spPr>
          <a:xfrm>
            <a:off x="391886" y="488842"/>
            <a:ext cx="1025434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T font Medium" panose="020B0600000101010101" pitchFamily="50" charset="-127"/>
                <a:ea typeface="KT font Medium" panose="020B0600000101010101" pitchFamily="50" charset="-127"/>
              </a:rPr>
              <a:t>1. Power Automate </a:t>
            </a:r>
            <a:r>
              <a:rPr lang="ko-KR" altLang="en-US" sz="1600" dirty="0">
                <a:latin typeface="KT font Medium" panose="020B0600000101010101" pitchFamily="50" charset="-127"/>
                <a:ea typeface="KT font Medium" panose="020B0600000101010101" pitchFamily="50" charset="-127"/>
              </a:rPr>
              <a:t>흐름 생성</a:t>
            </a:r>
            <a:endParaRPr lang="en-US" altLang="ko-KR" sz="1600" dirty="0">
              <a:latin typeface="KT font Light" panose="020B0600000101010101" pitchFamily="50" charset="-127"/>
              <a:ea typeface="KT font Light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URL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 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: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 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https://Make.powerautomate.com/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[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만들기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] &gt; [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인스턴트 클라우드 흐름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] &gt; Power Apps 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에서 흐름을 호출할 때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(V2) &gt; 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만들기</a:t>
            </a:r>
            <a:endParaRPr lang="en-US" altLang="ko-KR" sz="1600" dirty="0">
              <a:latin typeface="KT font Light" panose="020B0600000101010101" pitchFamily="50" charset="-127"/>
              <a:ea typeface="KT font Light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매개 변수 입력 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(</a:t>
            </a:r>
            <a:r>
              <a:rPr lang="en-US" altLang="ko-KR" sz="1600" dirty="0" err="1">
                <a:latin typeface="KT font Light" panose="020B0600000101010101" pitchFamily="50" charset="-127"/>
                <a:ea typeface="KT font Light" panose="020B0600000101010101" pitchFamily="50" charset="-127"/>
              </a:rPr>
              <a:t>customerName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,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 </a:t>
            </a:r>
            <a:r>
              <a:rPr lang="en-US" altLang="ko-KR" sz="1600" dirty="0" err="1">
                <a:latin typeface="KT font Light" panose="020B0600000101010101" pitchFamily="50" charset="-127"/>
                <a:ea typeface="KT font Light" panose="020B0600000101010101" pitchFamily="50" charset="-127"/>
              </a:rPr>
              <a:t>contractUnit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, </a:t>
            </a:r>
            <a:r>
              <a:rPr lang="en-US" altLang="ko-KR" sz="1600" dirty="0" err="1">
                <a:latin typeface="KT font Light" panose="020B0600000101010101" pitchFamily="50" charset="-127"/>
                <a:ea typeface="KT font Light" panose="020B0600000101010101" pitchFamily="50" charset="-127"/>
              </a:rPr>
              <a:t>billingUnit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, </a:t>
            </a:r>
            <a:r>
              <a:rPr lang="en-US" altLang="ko-KR" sz="1600" dirty="0" err="1">
                <a:latin typeface="KT font Light" panose="020B0600000101010101" pitchFamily="50" charset="-127"/>
                <a:ea typeface="KT font Light" panose="020B0600000101010101" pitchFamily="50" charset="-127"/>
              </a:rPr>
              <a:t>contractPeriod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, email, </a:t>
            </a:r>
            <a:r>
              <a:rPr lang="en-US" altLang="ko-KR" sz="1600" dirty="0" err="1">
                <a:latin typeface="KT font Light" panose="020B0600000101010101" pitchFamily="50" charset="-127"/>
                <a:ea typeface="KT font Light" panose="020B0600000101010101" pitchFamily="50" charset="-127"/>
              </a:rPr>
              <a:t>quoteJson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)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 </a:t>
            </a:r>
            <a:endParaRPr lang="en-US" altLang="ko-KR" sz="1600" dirty="0">
              <a:latin typeface="KT font Light" panose="020B0600000101010101" pitchFamily="50" charset="-127"/>
              <a:ea typeface="KT font Light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D5C927-4031-2DD0-FF60-A842BB8BB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797" y="1998962"/>
            <a:ext cx="5883150" cy="458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508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7FD946-6B23-BC73-70A7-F26751592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6BCD04-C511-9CAB-2DD2-3BF01CF67E2F}"/>
              </a:ext>
            </a:extLst>
          </p:cNvPr>
          <p:cNvSpPr txBox="1"/>
          <p:nvPr/>
        </p:nvSpPr>
        <p:spPr>
          <a:xfrm>
            <a:off x="391886" y="488842"/>
            <a:ext cx="11201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새로운 작업 추가 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&gt; 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데이터 작업 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&gt; </a:t>
            </a:r>
            <a:r>
              <a:rPr lang="ko-KR" altLang="en-US" sz="16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작성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 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선택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&gt; 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각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 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매개변수 추가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(</a:t>
            </a:r>
            <a:r>
              <a:rPr lang="en-US" altLang="ko-KR" sz="1600" dirty="0" err="1">
                <a:latin typeface="KT font Light" panose="020B0600000101010101" pitchFamily="50" charset="-127"/>
                <a:ea typeface="KT font Light" panose="020B0600000101010101" pitchFamily="50" charset="-127"/>
              </a:rPr>
              <a:t>customerName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,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 </a:t>
            </a:r>
            <a:r>
              <a:rPr lang="en-US" altLang="ko-KR" sz="1600" dirty="0" err="1">
                <a:latin typeface="KT font Light" panose="020B0600000101010101" pitchFamily="50" charset="-127"/>
                <a:ea typeface="KT font Light" panose="020B0600000101010101" pitchFamily="50" charset="-127"/>
              </a:rPr>
              <a:t>contractUnit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, </a:t>
            </a:r>
            <a:r>
              <a:rPr lang="en-US" altLang="ko-KR" sz="1600" dirty="0" err="1">
                <a:latin typeface="KT font Light" panose="020B0600000101010101" pitchFamily="50" charset="-127"/>
                <a:ea typeface="KT font Light" panose="020B0600000101010101" pitchFamily="50" charset="-127"/>
              </a:rPr>
              <a:t>billingUnit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, </a:t>
            </a:r>
            <a:r>
              <a:rPr lang="en-US" altLang="ko-KR" sz="1600" dirty="0" err="1">
                <a:latin typeface="KT font Light" panose="020B0600000101010101" pitchFamily="50" charset="-127"/>
                <a:ea typeface="KT font Light" panose="020B0600000101010101" pitchFamily="50" charset="-127"/>
              </a:rPr>
              <a:t>contractPeriod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, email)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906208D-FD58-7C59-CBA2-1E98B9CA8796}"/>
              </a:ext>
            </a:extLst>
          </p:cNvPr>
          <p:cNvGrpSpPr/>
          <p:nvPr/>
        </p:nvGrpSpPr>
        <p:grpSpPr>
          <a:xfrm>
            <a:off x="646194" y="1147538"/>
            <a:ext cx="9647756" cy="4635949"/>
            <a:chOff x="646194" y="1147538"/>
            <a:chExt cx="9647756" cy="463594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F32BA93-C3A2-3048-E228-0DDCD7A0C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b="24989"/>
            <a:stretch>
              <a:fillRect/>
            </a:stretch>
          </p:blipFill>
          <p:spPr>
            <a:xfrm>
              <a:off x="646194" y="1147538"/>
              <a:ext cx="9647756" cy="4635949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77E3CE0-2DB0-F2AB-F6A1-1BD3B5477A6B}"/>
                </a:ext>
              </a:extLst>
            </p:cNvPr>
            <p:cNvSpPr/>
            <p:nvPr/>
          </p:nvSpPr>
          <p:spPr>
            <a:xfrm>
              <a:off x="7747292" y="4562894"/>
              <a:ext cx="169958" cy="218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KT font Medium" panose="020B0600000101010101" pitchFamily="50" charset="-127"/>
                  <a:ea typeface="KT font Medium" panose="020B0600000101010101" pitchFamily="50" charset="-127"/>
                </a:rPr>
                <a:t>3</a:t>
              </a:r>
              <a:endParaRPr lang="ko-KR" altLang="en-US" sz="1100" dirty="0">
                <a:solidFill>
                  <a:schemeClr val="tx1"/>
                </a:solidFill>
                <a:latin typeface="KT font Medium" panose="020B0600000101010101" pitchFamily="50" charset="-127"/>
                <a:ea typeface="KT font Medium" panose="020B0600000101010101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3776464-43E7-4DC9-B171-2F2FF9C21829}"/>
                </a:ext>
              </a:extLst>
            </p:cNvPr>
            <p:cNvSpPr/>
            <p:nvPr/>
          </p:nvSpPr>
          <p:spPr>
            <a:xfrm>
              <a:off x="7747292" y="5441814"/>
              <a:ext cx="169958" cy="1804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KT font Medium" panose="020B0600000101010101" pitchFamily="50" charset="-127"/>
                  <a:ea typeface="KT font Medium" panose="020B0600000101010101" pitchFamily="50" charset="-127"/>
                </a:rPr>
                <a:t>4</a:t>
              </a:r>
              <a:endParaRPr lang="ko-KR" altLang="en-US" sz="1100" dirty="0">
                <a:solidFill>
                  <a:schemeClr val="tx1"/>
                </a:solidFill>
                <a:latin typeface="KT font Medium" panose="020B0600000101010101" pitchFamily="50" charset="-127"/>
                <a:ea typeface="KT font Medium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8027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E3FB43-8E46-1764-C1F4-10221BE04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0ADB49-BD92-3CEA-410F-94E936488EE7}"/>
              </a:ext>
            </a:extLst>
          </p:cNvPr>
          <p:cNvSpPr txBox="1"/>
          <p:nvPr/>
        </p:nvSpPr>
        <p:spPr>
          <a:xfrm>
            <a:off x="391886" y="488842"/>
            <a:ext cx="11201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새로운 작업 추가 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&gt; 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데이터 작업 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&gt; </a:t>
            </a:r>
            <a:r>
              <a:rPr lang="en-US" altLang="ko-KR" sz="16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Json </a:t>
            </a:r>
            <a:r>
              <a:rPr lang="ko-KR" altLang="en-US" sz="16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구문 분석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 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선택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&gt; Content, Schema 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입력</a:t>
            </a:r>
            <a:endParaRPr lang="en-US" altLang="ko-KR" sz="1600" dirty="0">
              <a:latin typeface="KT font Light" panose="020B0600000101010101" pitchFamily="50" charset="-127"/>
              <a:ea typeface="KT font Light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1C5A0A9-8065-900E-086F-DE33428732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0328" b="10717"/>
          <a:stretch>
            <a:fillRect/>
          </a:stretch>
        </p:blipFill>
        <p:spPr>
          <a:xfrm>
            <a:off x="688709" y="1012107"/>
            <a:ext cx="5744748" cy="54431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8F1603-D65D-A857-2FBB-78A9282AC980}"/>
              </a:ext>
            </a:extLst>
          </p:cNvPr>
          <p:cNvSpPr txBox="1"/>
          <p:nvPr/>
        </p:nvSpPr>
        <p:spPr>
          <a:xfrm>
            <a:off x="6786155" y="1680459"/>
            <a:ext cx="6096000" cy="4774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350"/>
              </a:lnSpc>
              <a:buNone/>
            </a:pPr>
            <a:r>
              <a:rPr lang="en-US" altLang="ko-KR" sz="1400" b="0" i="1" dirty="0">
                <a:solidFill>
                  <a:srgbClr val="000000"/>
                </a:solidFill>
                <a:effectLst/>
                <a:latin typeface="KT font Light" panose="020B0600000101010101" pitchFamily="50" charset="-127"/>
                <a:ea typeface="KT font Light" panose="020B0600000101010101" pitchFamily="50" charset="-127"/>
              </a:rPr>
              <a:t>{</a:t>
            </a:r>
          </a:p>
          <a:p>
            <a:pPr>
              <a:lnSpc>
                <a:spcPts val="1350"/>
              </a:lnSpc>
              <a:buNone/>
            </a:pPr>
            <a:r>
              <a:rPr lang="en-US" altLang="ko-KR" sz="1400" b="0" i="1" dirty="0">
                <a:solidFill>
                  <a:srgbClr val="000000"/>
                </a:solidFill>
                <a:effectLst/>
                <a:latin typeface="KT font Light" panose="020B0600000101010101" pitchFamily="50" charset="-127"/>
                <a:ea typeface="KT font Light" panose="020B0600000101010101" pitchFamily="50" charset="-127"/>
              </a:rPr>
              <a:t>    </a:t>
            </a:r>
            <a:r>
              <a:rPr lang="en-US" altLang="ko-KR" sz="1400" b="0" i="1" dirty="0">
                <a:solidFill>
                  <a:srgbClr val="A31515"/>
                </a:solidFill>
                <a:effectLst/>
                <a:latin typeface="KT font Light" panose="020B0600000101010101" pitchFamily="50" charset="-127"/>
                <a:ea typeface="KT font Light" panose="020B0600000101010101" pitchFamily="50" charset="-127"/>
              </a:rPr>
              <a:t>"type"</a:t>
            </a:r>
            <a:r>
              <a:rPr lang="en-US" altLang="ko-KR" sz="1400" b="0" i="1" dirty="0">
                <a:solidFill>
                  <a:srgbClr val="000000"/>
                </a:solidFill>
                <a:effectLst/>
                <a:latin typeface="KT font Light" panose="020B0600000101010101" pitchFamily="50" charset="-127"/>
                <a:ea typeface="KT font Light" panose="020B0600000101010101" pitchFamily="50" charset="-127"/>
              </a:rPr>
              <a:t>: </a:t>
            </a:r>
            <a:r>
              <a:rPr lang="en-US" altLang="ko-KR" sz="1400" b="0" i="1" dirty="0">
                <a:solidFill>
                  <a:srgbClr val="0451A5"/>
                </a:solidFill>
                <a:effectLst/>
                <a:latin typeface="KT font Light" panose="020B0600000101010101" pitchFamily="50" charset="-127"/>
                <a:ea typeface="KT font Light" panose="020B0600000101010101" pitchFamily="50" charset="-127"/>
              </a:rPr>
              <a:t>"array"</a:t>
            </a:r>
            <a:r>
              <a:rPr lang="en-US" altLang="ko-KR" sz="1400" b="0" i="1" dirty="0">
                <a:solidFill>
                  <a:srgbClr val="000000"/>
                </a:solidFill>
                <a:effectLst/>
                <a:latin typeface="KT font Light" panose="020B0600000101010101" pitchFamily="50" charset="-127"/>
                <a:ea typeface="KT font Light" panose="020B0600000101010101" pitchFamily="50" charset="-127"/>
              </a:rPr>
              <a:t>,</a:t>
            </a:r>
          </a:p>
          <a:p>
            <a:pPr>
              <a:lnSpc>
                <a:spcPts val="1350"/>
              </a:lnSpc>
              <a:buNone/>
            </a:pPr>
            <a:r>
              <a:rPr lang="en-US" altLang="ko-KR" sz="1400" b="0" i="1" dirty="0">
                <a:solidFill>
                  <a:srgbClr val="000000"/>
                </a:solidFill>
                <a:effectLst/>
                <a:latin typeface="KT font Light" panose="020B0600000101010101" pitchFamily="50" charset="-127"/>
                <a:ea typeface="KT font Light" panose="020B0600000101010101" pitchFamily="50" charset="-127"/>
              </a:rPr>
              <a:t>    </a:t>
            </a:r>
            <a:r>
              <a:rPr lang="en-US" altLang="ko-KR" sz="1400" b="0" i="1" dirty="0">
                <a:solidFill>
                  <a:srgbClr val="A31515"/>
                </a:solidFill>
                <a:effectLst/>
                <a:latin typeface="KT font Light" panose="020B0600000101010101" pitchFamily="50" charset="-127"/>
                <a:ea typeface="KT font Light" panose="020B0600000101010101" pitchFamily="50" charset="-127"/>
              </a:rPr>
              <a:t>"items"</a:t>
            </a:r>
            <a:r>
              <a:rPr lang="en-US" altLang="ko-KR" sz="1400" b="0" i="1" dirty="0">
                <a:solidFill>
                  <a:srgbClr val="000000"/>
                </a:solidFill>
                <a:effectLst/>
                <a:latin typeface="KT font Light" panose="020B0600000101010101" pitchFamily="50" charset="-127"/>
                <a:ea typeface="KT font Light" panose="020B0600000101010101" pitchFamily="50" charset="-127"/>
              </a:rPr>
              <a:t>: {</a:t>
            </a:r>
          </a:p>
          <a:p>
            <a:pPr>
              <a:lnSpc>
                <a:spcPts val="1350"/>
              </a:lnSpc>
              <a:buNone/>
            </a:pPr>
            <a:r>
              <a:rPr lang="en-US" altLang="ko-KR" sz="1400" b="0" i="1" dirty="0">
                <a:solidFill>
                  <a:srgbClr val="000000"/>
                </a:solidFill>
                <a:effectLst/>
                <a:latin typeface="KT font Light" panose="020B0600000101010101" pitchFamily="50" charset="-127"/>
                <a:ea typeface="KT font Light" panose="020B0600000101010101" pitchFamily="50" charset="-127"/>
              </a:rPr>
              <a:t>        </a:t>
            </a:r>
            <a:r>
              <a:rPr lang="en-US" altLang="ko-KR" sz="1400" b="0" i="1" dirty="0">
                <a:solidFill>
                  <a:srgbClr val="A31515"/>
                </a:solidFill>
                <a:effectLst/>
                <a:latin typeface="KT font Light" panose="020B0600000101010101" pitchFamily="50" charset="-127"/>
                <a:ea typeface="KT font Light" panose="020B0600000101010101" pitchFamily="50" charset="-127"/>
              </a:rPr>
              <a:t>"type"</a:t>
            </a:r>
            <a:r>
              <a:rPr lang="en-US" altLang="ko-KR" sz="1400" b="0" i="1" dirty="0">
                <a:solidFill>
                  <a:srgbClr val="000000"/>
                </a:solidFill>
                <a:effectLst/>
                <a:latin typeface="KT font Light" panose="020B0600000101010101" pitchFamily="50" charset="-127"/>
                <a:ea typeface="KT font Light" panose="020B0600000101010101" pitchFamily="50" charset="-127"/>
              </a:rPr>
              <a:t>: </a:t>
            </a:r>
            <a:r>
              <a:rPr lang="en-US" altLang="ko-KR" sz="1400" b="0" i="1" dirty="0">
                <a:solidFill>
                  <a:srgbClr val="0451A5"/>
                </a:solidFill>
                <a:effectLst/>
                <a:latin typeface="KT font Light" panose="020B0600000101010101" pitchFamily="50" charset="-127"/>
                <a:ea typeface="KT font Light" panose="020B0600000101010101" pitchFamily="50" charset="-127"/>
              </a:rPr>
              <a:t>"object"</a:t>
            </a:r>
            <a:r>
              <a:rPr lang="en-US" altLang="ko-KR" sz="1400" b="0" i="1" dirty="0">
                <a:solidFill>
                  <a:srgbClr val="000000"/>
                </a:solidFill>
                <a:effectLst/>
                <a:latin typeface="KT font Light" panose="020B0600000101010101" pitchFamily="50" charset="-127"/>
                <a:ea typeface="KT font Light" panose="020B0600000101010101" pitchFamily="50" charset="-127"/>
              </a:rPr>
              <a:t>,</a:t>
            </a:r>
          </a:p>
          <a:p>
            <a:pPr>
              <a:lnSpc>
                <a:spcPts val="1350"/>
              </a:lnSpc>
              <a:buNone/>
            </a:pPr>
            <a:r>
              <a:rPr lang="en-US" altLang="ko-KR" sz="1400" b="0" i="1" dirty="0">
                <a:solidFill>
                  <a:srgbClr val="000000"/>
                </a:solidFill>
                <a:effectLst/>
                <a:latin typeface="KT font Light" panose="020B0600000101010101" pitchFamily="50" charset="-127"/>
                <a:ea typeface="KT font Light" panose="020B0600000101010101" pitchFamily="50" charset="-127"/>
              </a:rPr>
              <a:t>        </a:t>
            </a:r>
            <a:r>
              <a:rPr lang="en-US" altLang="ko-KR" sz="1400" b="0" i="1" dirty="0">
                <a:solidFill>
                  <a:srgbClr val="A31515"/>
                </a:solidFill>
                <a:effectLst/>
                <a:latin typeface="KT font Light" panose="020B0600000101010101" pitchFamily="50" charset="-127"/>
                <a:ea typeface="KT font Light" panose="020B0600000101010101" pitchFamily="50" charset="-127"/>
              </a:rPr>
              <a:t>"properties"</a:t>
            </a:r>
            <a:r>
              <a:rPr lang="en-US" altLang="ko-KR" sz="1400" b="0" i="1" dirty="0">
                <a:solidFill>
                  <a:srgbClr val="000000"/>
                </a:solidFill>
                <a:effectLst/>
                <a:latin typeface="KT font Light" panose="020B0600000101010101" pitchFamily="50" charset="-127"/>
                <a:ea typeface="KT font Light" panose="020B0600000101010101" pitchFamily="50" charset="-127"/>
              </a:rPr>
              <a:t>: {</a:t>
            </a:r>
          </a:p>
          <a:p>
            <a:pPr>
              <a:lnSpc>
                <a:spcPts val="1350"/>
              </a:lnSpc>
              <a:buNone/>
            </a:pPr>
            <a:r>
              <a:rPr lang="en-US" altLang="ko-KR" sz="1400" b="0" i="1" dirty="0">
                <a:solidFill>
                  <a:srgbClr val="000000"/>
                </a:solidFill>
                <a:effectLst/>
                <a:latin typeface="KT font Light" panose="020B0600000101010101" pitchFamily="50" charset="-127"/>
                <a:ea typeface="KT font Light" panose="020B0600000101010101" pitchFamily="50" charset="-127"/>
              </a:rPr>
              <a:t>            </a:t>
            </a:r>
            <a:r>
              <a:rPr lang="en-US" altLang="ko-KR" sz="1400" b="0" i="1" dirty="0">
                <a:solidFill>
                  <a:srgbClr val="A31515"/>
                </a:solidFill>
                <a:effectLst/>
                <a:latin typeface="KT font Light" panose="020B0600000101010101" pitchFamily="50" charset="-127"/>
                <a:ea typeface="KT font Light" panose="020B0600000101010101" pitchFamily="50" charset="-127"/>
              </a:rPr>
              <a:t>"</a:t>
            </a:r>
            <a:r>
              <a:rPr lang="ko-KR" altLang="en-US" sz="1400" b="0" i="1" dirty="0">
                <a:solidFill>
                  <a:srgbClr val="A31515"/>
                </a:solidFill>
                <a:effectLst/>
                <a:latin typeface="KT font Light" panose="020B0600000101010101" pitchFamily="50" charset="-127"/>
                <a:ea typeface="KT font Light" panose="020B0600000101010101" pitchFamily="50" charset="-127"/>
              </a:rPr>
              <a:t>제품명</a:t>
            </a:r>
            <a:r>
              <a:rPr lang="en-US" altLang="ko-KR" sz="1400" b="0" i="1" dirty="0">
                <a:solidFill>
                  <a:srgbClr val="A31515"/>
                </a:solidFill>
                <a:effectLst/>
                <a:latin typeface="KT font Light" panose="020B0600000101010101" pitchFamily="50" charset="-127"/>
                <a:ea typeface="KT font Light" panose="020B0600000101010101" pitchFamily="50" charset="-127"/>
              </a:rPr>
              <a:t>"</a:t>
            </a:r>
            <a:r>
              <a:rPr lang="en-US" altLang="ko-KR" sz="1400" b="0" i="1" dirty="0">
                <a:solidFill>
                  <a:srgbClr val="000000"/>
                </a:solidFill>
                <a:effectLst/>
                <a:latin typeface="KT font Light" panose="020B0600000101010101" pitchFamily="50" charset="-127"/>
                <a:ea typeface="KT font Light" panose="020B0600000101010101" pitchFamily="50" charset="-127"/>
              </a:rPr>
              <a:t>: {</a:t>
            </a:r>
          </a:p>
          <a:p>
            <a:pPr>
              <a:lnSpc>
                <a:spcPts val="1350"/>
              </a:lnSpc>
              <a:buNone/>
            </a:pPr>
            <a:r>
              <a:rPr lang="en-US" altLang="ko-KR" sz="1400" b="0" i="1" dirty="0">
                <a:solidFill>
                  <a:srgbClr val="000000"/>
                </a:solidFill>
                <a:effectLst/>
                <a:latin typeface="KT font Light" panose="020B0600000101010101" pitchFamily="50" charset="-127"/>
                <a:ea typeface="KT font Light" panose="020B0600000101010101" pitchFamily="50" charset="-127"/>
              </a:rPr>
              <a:t>                </a:t>
            </a:r>
            <a:r>
              <a:rPr lang="en-US" altLang="ko-KR" sz="1400" b="0" i="1" dirty="0">
                <a:solidFill>
                  <a:srgbClr val="A31515"/>
                </a:solidFill>
                <a:effectLst/>
                <a:latin typeface="KT font Light" panose="020B0600000101010101" pitchFamily="50" charset="-127"/>
                <a:ea typeface="KT font Light" panose="020B0600000101010101" pitchFamily="50" charset="-127"/>
              </a:rPr>
              <a:t>"type"</a:t>
            </a:r>
            <a:r>
              <a:rPr lang="en-US" altLang="ko-KR" sz="1400" b="0" i="1" dirty="0">
                <a:solidFill>
                  <a:srgbClr val="000000"/>
                </a:solidFill>
                <a:effectLst/>
                <a:latin typeface="KT font Light" panose="020B0600000101010101" pitchFamily="50" charset="-127"/>
                <a:ea typeface="KT font Light" panose="020B0600000101010101" pitchFamily="50" charset="-127"/>
              </a:rPr>
              <a:t>: </a:t>
            </a:r>
            <a:r>
              <a:rPr lang="en-US" altLang="ko-KR" sz="1400" b="0" i="1" dirty="0">
                <a:solidFill>
                  <a:srgbClr val="0451A5"/>
                </a:solidFill>
                <a:effectLst/>
                <a:latin typeface="KT font Light" panose="020B0600000101010101" pitchFamily="50" charset="-127"/>
                <a:ea typeface="KT font Light" panose="020B0600000101010101" pitchFamily="50" charset="-127"/>
              </a:rPr>
              <a:t>"string"</a:t>
            </a:r>
            <a:endParaRPr lang="en-US" altLang="ko-KR" sz="1400" b="0" i="1" dirty="0">
              <a:solidFill>
                <a:srgbClr val="000000"/>
              </a:solidFill>
              <a:effectLst/>
              <a:latin typeface="KT font Light" panose="020B0600000101010101" pitchFamily="50" charset="-127"/>
              <a:ea typeface="KT font Light" panose="020B0600000101010101" pitchFamily="50" charset="-127"/>
            </a:endParaRPr>
          </a:p>
          <a:p>
            <a:pPr>
              <a:lnSpc>
                <a:spcPts val="1350"/>
              </a:lnSpc>
              <a:buNone/>
            </a:pPr>
            <a:r>
              <a:rPr lang="en-US" altLang="ko-KR" sz="1400" b="0" i="1" dirty="0">
                <a:solidFill>
                  <a:srgbClr val="000000"/>
                </a:solidFill>
                <a:effectLst/>
                <a:latin typeface="KT font Light" panose="020B0600000101010101" pitchFamily="50" charset="-127"/>
                <a:ea typeface="KT font Light" panose="020B0600000101010101" pitchFamily="50" charset="-127"/>
              </a:rPr>
              <a:t>            },</a:t>
            </a:r>
          </a:p>
          <a:p>
            <a:pPr>
              <a:lnSpc>
                <a:spcPts val="1350"/>
              </a:lnSpc>
              <a:buNone/>
            </a:pPr>
            <a:r>
              <a:rPr lang="en-US" altLang="ko-KR" sz="1400" b="0" i="1" dirty="0">
                <a:solidFill>
                  <a:srgbClr val="000000"/>
                </a:solidFill>
                <a:effectLst/>
                <a:latin typeface="KT font Light" panose="020B0600000101010101" pitchFamily="50" charset="-127"/>
                <a:ea typeface="KT font Light" panose="020B0600000101010101" pitchFamily="50" charset="-127"/>
              </a:rPr>
              <a:t>            </a:t>
            </a:r>
            <a:r>
              <a:rPr lang="en-US" altLang="ko-KR" sz="1400" b="0" i="1" dirty="0">
                <a:solidFill>
                  <a:srgbClr val="A31515"/>
                </a:solidFill>
                <a:effectLst/>
                <a:latin typeface="KT font Light" panose="020B0600000101010101" pitchFamily="50" charset="-127"/>
                <a:ea typeface="KT font Light" panose="020B0600000101010101" pitchFamily="50" charset="-127"/>
              </a:rPr>
              <a:t>"</a:t>
            </a:r>
            <a:r>
              <a:rPr lang="ko-KR" altLang="en-US" sz="1400" b="0" i="1" dirty="0">
                <a:solidFill>
                  <a:srgbClr val="A31515"/>
                </a:solidFill>
                <a:effectLst/>
                <a:latin typeface="KT font Light" panose="020B0600000101010101" pitchFamily="50" charset="-127"/>
                <a:ea typeface="KT font Light" panose="020B0600000101010101" pitchFamily="50" charset="-127"/>
              </a:rPr>
              <a:t>수량</a:t>
            </a:r>
            <a:r>
              <a:rPr lang="en-US" altLang="ko-KR" sz="1400" b="0" i="1" dirty="0">
                <a:solidFill>
                  <a:srgbClr val="A31515"/>
                </a:solidFill>
                <a:effectLst/>
                <a:latin typeface="KT font Light" panose="020B0600000101010101" pitchFamily="50" charset="-127"/>
                <a:ea typeface="KT font Light" panose="020B0600000101010101" pitchFamily="50" charset="-127"/>
              </a:rPr>
              <a:t>"</a:t>
            </a:r>
            <a:r>
              <a:rPr lang="en-US" altLang="ko-KR" sz="1400" b="0" i="1" dirty="0">
                <a:solidFill>
                  <a:srgbClr val="000000"/>
                </a:solidFill>
                <a:effectLst/>
                <a:latin typeface="KT font Light" panose="020B0600000101010101" pitchFamily="50" charset="-127"/>
                <a:ea typeface="KT font Light" panose="020B0600000101010101" pitchFamily="50" charset="-127"/>
              </a:rPr>
              <a:t>: {</a:t>
            </a:r>
          </a:p>
          <a:p>
            <a:pPr>
              <a:lnSpc>
                <a:spcPts val="1350"/>
              </a:lnSpc>
              <a:buNone/>
            </a:pPr>
            <a:r>
              <a:rPr lang="en-US" altLang="ko-KR" sz="1400" b="0" i="1" dirty="0">
                <a:solidFill>
                  <a:srgbClr val="000000"/>
                </a:solidFill>
                <a:effectLst/>
                <a:latin typeface="KT font Light" panose="020B0600000101010101" pitchFamily="50" charset="-127"/>
                <a:ea typeface="KT font Light" panose="020B0600000101010101" pitchFamily="50" charset="-127"/>
              </a:rPr>
              <a:t>                </a:t>
            </a:r>
            <a:r>
              <a:rPr lang="en-US" altLang="ko-KR" sz="1400" b="0" i="1" dirty="0">
                <a:solidFill>
                  <a:srgbClr val="A31515"/>
                </a:solidFill>
                <a:effectLst/>
                <a:latin typeface="KT font Light" panose="020B0600000101010101" pitchFamily="50" charset="-127"/>
                <a:ea typeface="KT font Light" panose="020B0600000101010101" pitchFamily="50" charset="-127"/>
              </a:rPr>
              <a:t>"type"</a:t>
            </a:r>
            <a:r>
              <a:rPr lang="en-US" altLang="ko-KR" sz="1400" b="0" i="1" dirty="0">
                <a:solidFill>
                  <a:srgbClr val="000000"/>
                </a:solidFill>
                <a:effectLst/>
                <a:latin typeface="KT font Light" panose="020B0600000101010101" pitchFamily="50" charset="-127"/>
                <a:ea typeface="KT font Light" panose="020B0600000101010101" pitchFamily="50" charset="-127"/>
              </a:rPr>
              <a:t>: </a:t>
            </a:r>
            <a:r>
              <a:rPr lang="en-US" altLang="ko-KR" sz="1400" b="0" i="1" dirty="0">
                <a:solidFill>
                  <a:srgbClr val="0451A5"/>
                </a:solidFill>
                <a:effectLst/>
                <a:latin typeface="KT font Light" panose="020B0600000101010101" pitchFamily="50" charset="-127"/>
                <a:ea typeface="KT font Light" panose="020B0600000101010101" pitchFamily="50" charset="-127"/>
              </a:rPr>
              <a:t>"integer"</a:t>
            </a:r>
            <a:endParaRPr lang="en-US" altLang="ko-KR" sz="1400" b="0" i="1" dirty="0">
              <a:solidFill>
                <a:srgbClr val="000000"/>
              </a:solidFill>
              <a:effectLst/>
              <a:latin typeface="KT font Light" panose="020B0600000101010101" pitchFamily="50" charset="-127"/>
              <a:ea typeface="KT font Light" panose="020B0600000101010101" pitchFamily="50" charset="-127"/>
            </a:endParaRPr>
          </a:p>
          <a:p>
            <a:pPr>
              <a:lnSpc>
                <a:spcPts val="1350"/>
              </a:lnSpc>
              <a:buNone/>
            </a:pPr>
            <a:r>
              <a:rPr lang="en-US" altLang="ko-KR" sz="1400" b="0" i="1" dirty="0">
                <a:solidFill>
                  <a:srgbClr val="000000"/>
                </a:solidFill>
                <a:effectLst/>
                <a:latin typeface="KT font Light" panose="020B0600000101010101" pitchFamily="50" charset="-127"/>
                <a:ea typeface="KT font Light" panose="020B0600000101010101" pitchFamily="50" charset="-127"/>
              </a:rPr>
              <a:t>            },</a:t>
            </a:r>
          </a:p>
          <a:p>
            <a:pPr>
              <a:lnSpc>
                <a:spcPts val="1350"/>
              </a:lnSpc>
              <a:buNone/>
            </a:pPr>
            <a:r>
              <a:rPr lang="en-US" altLang="ko-KR" sz="1400" b="0" i="1" dirty="0">
                <a:solidFill>
                  <a:srgbClr val="000000"/>
                </a:solidFill>
                <a:effectLst/>
                <a:latin typeface="KT font Light" panose="020B0600000101010101" pitchFamily="50" charset="-127"/>
                <a:ea typeface="KT font Light" panose="020B0600000101010101" pitchFamily="50" charset="-127"/>
              </a:rPr>
              <a:t>            </a:t>
            </a:r>
            <a:r>
              <a:rPr lang="en-US" altLang="ko-KR" sz="1400" b="0" i="1" dirty="0">
                <a:solidFill>
                  <a:srgbClr val="A31515"/>
                </a:solidFill>
                <a:effectLst/>
                <a:latin typeface="KT font Light" panose="020B0600000101010101" pitchFamily="50" charset="-127"/>
                <a:ea typeface="KT font Light" panose="020B0600000101010101" pitchFamily="50" charset="-127"/>
              </a:rPr>
              <a:t>"</a:t>
            </a:r>
            <a:r>
              <a:rPr lang="ko-KR" altLang="en-US" sz="1400" b="0" i="1" dirty="0">
                <a:solidFill>
                  <a:srgbClr val="A31515"/>
                </a:solidFill>
                <a:effectLst/>
                <a:latin typeface="KT font Light" panose="020B0600000101010101" pitchFamily="50" charset="-127"/>
                <a:ea typeface="KT font Light" panose="020B0600000101010101" pitchFamily="50" charset="-127"/>
              </a:rPr>
              <a:t>할인율</a:t>
            </a:r>
            <a:r>
              <a:rPr lang="en-US" altLang="ko-KR" sz="1400" b="0" i="1" dirty="0">
                <a:solidFill>
                  <a:srgbClr val="A31515"/>
                </a:solidFill>
                <a:effectLst/>
                <a:latin typeface="KT font Light" panose="020B0600000101010101" pitchFamily="50" charset="-127"/>
                <a:ea typeface="KT font Light" panose="020B0600000101010101" pitchFamily="50" charset="-127"/>
              </a:rPr>
              <a:t>"</a:t>
            </a:r>
            <a:r>
              <a:rPr lang="en-US" altLang="ko-KR" sz="1400" b="0" i="1" dirty="0">
                <a:solidFill>
                  <a:srgbClr val="000000"/>
                </a:solidFill>
                <a:effectLst/>
                <a:latin typeface="KT font Light" panose="020B0600000101010101" pitchFamily="50" charset="-127"/>
                <a:ea typeface="KT font Light" panose="020B0600000101010101" pitchFamily="50" charset="-127"/>
              </a:rPr>
              <a:t>: {</a:t>
            </a:r>
          </a:p>
          <a:p>
            <a:pPr>
              <a:lnSpc>
                <a:spcPts val="1350"/>
              </a:lnSpc>
              <a:buNone/>
            </a:pPr>
            <a:r>
              <a:rPr lang="en-US" altLang="ko-KR" sz="1400" b="0" i="1" dirty="0">
                <a:solidFill>
                  <a:srgbClr val="000000"/>
                </a:solidFill>
                <a:effectLst/>
                <a:latin typeface="KT font Light" panose="020B0600000101010101" pitchFamily="50" charset="-127"/>
                <a:ea typeface="KT font Light" panose="020B0600000101010101" pitchFamily="50" charset="-127"/>
              </a:rPr>
              <a:t>                </a:t>
            </a:r>
            <a:r>
              <a:rPr lang="en-US" altLang="ko-KR" sz="1400" b="0" i="1" dirty="0">
                <a:solidFill>
                  <a:srgbClr val="A31515"/>
                </a:solidFill>
                <a:effectLst/>
                <a:latin typeface="KT font Light" panose="020B0600000101010101" pitchFamily="50" charset="-127"/>
                <a:ea typeface="KT font Light" panose="020B0600000101010101" pitchFamily="50" charset="-127"/>
              </a:rPr>
              <a:t>"type"</a:t>
            </a:r>
            <a:r>
              <a:rPr lang="en-US" altLang="ko-KR" sz="1400" b="0" i="1" dirty="0">
                <a:solidFill>
                  <a:srgbClr val="000000"/>
                </a:solidFill>
                <a:effectLst/>
                <a:latin typeface="KT font Light" panose="020B0600000101010101" pitchFamily="50" charset="-127"/>
                <a:ea typeface="KT font Light" panose="020B0600000101010101" pitchFamily="50" charset="-127"/>
              </a:rPr>
              <a:t>: </a:t>
            </a:r>
            <a:r>
              <a:rPr lang="en-US" altLang="ko-KR" sz="1400" b="0" i="1" dirty="0">
                <a:solidFill>
                  <a:srgbClr val="0451A5"/>
                </a:solidFill>
                <a:effectLst/>
                <a:latin typeface="KT font Light" panose="020B0600000101010101" pitchFamily="50" charset="-127"/>
                <a:ea typeface="KT font Light" panose="020B0600000101010101" pitchFamily="50" charset="-127"/>
              </a:rPr>
              <a:t>"integer"</a:t>
            </a:r>
            <a:endParaRPr lang="en-US" altLang="ko-KR" sz="1400" b="0" i="1" dirty="0">
              <a:solidFill>
                <a:srgbClr val="000000"/>
              </a:solidFill>
              <a:effectLst/>
              <a:latin typeface="KT font Light" panose="020B0600000101010101" pitchFamily="50" charset="-127"/>
              <a:ea typeface="KT font Light" panose="020B0600000101010101" pitchFamily="50" charset="-127"/>
            </a:endParaRPr>
          </a:p>
          <a:p>
            <a:pPr>
              <a:lnSpc>
                <a:spcPts val="1350"/>
              </a:lnSpc>
              <a:buNone/>
            </a:pPr>
            <a:r>
              <a:rPr lang="en-US" altLang="ko-KR" sz="1400" b="0" i="1" dirty="0">
                <a:solidFill>
                  <a:srgbClr val="000000"/>
                </a:solidFill>
                <a:effectLst/>
                <a:latin typeface="KT font Light" panose="020B0600000101010101" pitchFamily="50" charset="-127"/>
                <a:ea typeface="KT font Light" panose="020B0600000101010101" pitchFamily="50" charset="-127"/>
              </a:rPr>
              <a:t>            },</a:t>
            </a:r>
          </a:p>
          <a:p>
            <a:pPr>
              <a:lnSpc>
                <a:spcPts val="1350"/>
              </a:lnSpc>
              <a:buNone/>
            </a:pPr>
            <a:r>
              <a:rPr lang="en-US" altLang="ko-KR" sz="1400" b="0" i="1" dirty="0">
                <a:solidFill>
                  <a:srgbClr val="000000"/>
                </a:solidFill>
                <a:effectLst/>
                <a:latin typeface="KT font Light" panose="020B0600000101010101" pitchFamily="50" charset="-127"/>
                <a:ea typeface="KT font Light" panose="020B0600000101010101" pitchFamily="50" charset="-127"/>
              </a:rPr>
              <a:t>            </a:t>
            </a:r>
            <a:r>
              <a:rPr lang="en-US" altLang="ko-KR" sz="1400" b="0" i="1" dirty="0">
                <a:solidFill>
                  <a:srgbClr val="A31515"/>
                </a:solidFill>
                <a:effectLst/>
                <a:latin typeface="KT font Light" panose="020B0600000101010101" pitchFamily="50" charset="-127"/>
                <a:ea typeface="KT font Light" panose="020B0600000101010101" pitchFamily="50" charset="-127"/>
              </a:rPr>
              <a:t>"</a:t>
            </a:r>
            <a:r>
              <a:rPr lang="ko-KR" altLang="en-US" sz="1400" b="0" i="1" dirty="0">
                <a:solidFill>
                  <a:srgbClr val="A31515"/>
                </a:solidFill>
                <a:effectLst/>
                <a:latin typeface="KT font Light" panose="020B0600000101010101" pitchFamily="50" charset="-127"/>
                <a:ea typeface="KT font Light" panose="020B0600000101010101" pitchFamily="50" charset="-127"/>
              </a:rPr>
              <a:t>계약단위</a:t>
            </a:r>
            <a:r>
              <a:rPr lang="en-US" altLang="ko-KR" sz="1400" b="0" i="1" dirty="0">
                <a:solidFill>
                  <a:srgbClr val="A31515"/>
                </a:solidFill>
                <a:effectLst/>
                <a:latin typeface="KT font Light" panose="020B0600000101010101" pitchFamily="50" charset="-127"/>
                <a:ea typeface="KT font Light" panose="020B0600000101010101" pitchFamily="50" charset="-127"/>
              </a:rPr>
              <a:t>"</a:t>
            </a:r>
            <a:r>
              <a:rPr lang="en-US" altLang="ko-KR" sz="1400" b="0" i="1" dirty="0">
                <a:solidFill>
                  <a:srgbClr val="000000"/>
                </a:solidFill>
                <a:effectLst/>
                <a:latin typeface="KT font Light" panose="020B0600000101010101" pitchFamily="50" charset="-127"/>
                <a:ea typeface="KT font Light" panose="020B0600000101010101" pitchFamily="50" charset="-127"/>
              </a:rPr>
              <a:t>: {</a:t>
            </a:r>
          </a:p>
          <a:p>
            <a:pPr>
              <a:lnSpc>
                <a:spcPts val="1350"/>
              </a:lnSpc>
              <a:buNone/>
            </a:pPr>
            <a:r>
              <a:rPr lang="en-US" altLang="ko-KR" sz="1400" b="0" i="1" dirty="0">
                <a:solidFill>
                  <a:srgbClr val="000000"/>
                </a:solidFill>
                <a:effectLst/>
                <a:latin typeface="KT font Light" panose="020B0600000101010101" pitchFamily="50" charset="-127"/>
                <a:ea typeface="KT font Light" panose="020B0600000101010101" pitchFamily="50" charset="-127"/>
              </a:rPr>
              <a:t>                </a:t>
            </a:r>
            <a:r>
              <a:rPr lang="en-US" altLang="ko-KR" sz="1400" b="0" i="1" dirty="0">
                <a:solidFill>
                  <a:srgbClr val="A31515"/>
                </a:solidFill>
                <a:effectLst/>
                <a:latin typeface="KT font Light" panose="020B0600000101010101" pitchFamily="50" charset="-127"/>
                <a:ea typeface="KT font Light" panose="020B0600000101010101" pitchFamily="50" charset="-127"/>
              </a:rPr>
              <a:t>"type"</a:t>
            </a:r>
            <a:r>
              <a:rPr lang="en-US" altLang="ko-KR" sz="1400" b="0" i="1" dirty="0">
                <a:solidFill>
                  <a:srgbClr val="000000"/>
                </a:solidFill>
                <a:effectLst/>
                <a:latin typeface="KT font Light" panose="020B0600000101010101" pitchFamily="50" charset="-127"/>
                <a:ea typeface="KT font Light" panose="020B0600000101010101" pitchFamily="50" charset="-127"/>
              </a:rPr>
              <a:t>: </a:t>
            </a:r>
            <a:r>
              <a:rPr lang="en-US" altLang="ko-KR" sz="1400" b="0" i="1" dirty="0">
                <a:solidFill>
                  <a:srgbClr val="0451A5"/>
                </a:solidFill>
                <a:effectLst/>
                <a:latin typeface="KT font Light" panose="020B0600000101010101" pitchFamily="50" charset="-127"/>
                <a:ea typeface="KT font Light" panose="020B0600000101010101" pitchFamily="50" charset="-127"/>
              </a:rPr>
              <a:t>"string"</a:t>
            </a:r>
            <a:endParaRPr lang="en-US" altLang="ko-KR" sz="1400" b="0" i="1" dirty="0">
              <a:solidFill>
                <a:srgbClr val="000000"/>
              </a:solidFill>
              <a:effectLst/>
              <a:latin typeface="KT font Light" panose="020B0600000101010101" pitchFamily="50" charset="-127"/>
              <a:ea typeface="KT font Light" panose="020B0600000101010101" pitchFamily="50" charset="-127"/>
            </a:endParaRPr>
          </a:p>
          <a:p>
            <a:pPr>
              <a:lnSpc>
                <a:spcPts val="1350"/>
              </a:lnSpc>
              <a:buNone/>
            </a:pPr>
            <a:r>
              <a:rPr lang="en-US" altLang="ko-KR" sz="1400" b="0" i="1" dirty="0">
                <a:solidFill>
                  <a:srgbClr val="000000"/>
                </a:solidFill>
                <a:effectLst/>
                <a:latin typeface="KT font Light" panose="020B0600000101010101" pitchFamily="50" charset="-127"/>
                <a:ea typeface="KT font Light" panose="020B0600000101010101" pitchFamily="50" charset="-127"/>
              </a:rPr>
              <a:t>            },</a:t>
            </a:r>
          </a:p>
          <a:p>
            <a:pPr>
              <a:lnSpc>
                <a:spcPts val="1350"/>
              </a:lnSpc>
              <a:buNone/>
            </a:pPr>
            <a:r>
              <a:rPr lang="en-US" altLang="ko-KR" sz="1400" b="0" i="1" dirty="0">
                <a:solidFill>
                  <a:srgbClr val="000000"/>
                </a:solidFill>
                <a:effectLst/>
                <a:latin typeface="KT font Light" panose="020B0600000101010101" pitchFamily="50" charset="-127"/>
                <a:ea typeface="KT font Light" panose="020B0600000101010101" pitchFamily="50" charset="-127"/>
              </a:rPr>
              <a:t>            </a:t>
            </a:r>
            <a:r>
              <a:rPr lang="en-US" altLang="ko-KR" sz="1400" b="0" i="1" dirty="0">
                <a:solidFill>
                  <a:srgbClr val="A31515"/>
                </a:solidFill>
                <a:effectLst/>
                <a:latin typeface="KT font Light" panose="020B0600000101010101" pitchFamily="50" charset="-127"/>
                <a:ea typeface="KT font Light" panose="020B0600000101010101" pitchFamily="50" charset="-127"/>
              </a:rPr>
              <a:t>"</a:t>
            </a:r>
            <a:r>
              <a:rPr lang="ko-KR" altLang="en-US" sz="1400" b="0" i="1" dirty="0">
                <a:solidFill>
                  <a:srgbClr val="A31515"/>
                </a:solidFill>
                <a:effectLst/>
                <a:latin typeface="KT font Light" panose="020B0600000101010101" pitchFamily="50" charset="-127"/>
                <a:ea typeface="KT font Light" panose="020B0600000101010101" pitchFamily="50" charset="-127"/>
              </a:rPr>
              <a:t>청구단위</a:t>
            </a:r>
            <a:r>
              <a:rPr lang="en-US" altLang="ko-KR" sz="1400" b="0" i="1" dirty="0">
                <a:solidFill>
                  <a:srgbClr val="A31515"/>
                </a:solidFill>
                <a:effectLst/>
                <a:latin typeface="KT font Light" panose="020B0600000101010101" pitchFamily="50" charset="-127"/>
                <a:ea typeface="KT font Light" panose="020B0600000101010101" pitchFamily="50" charset="-127"/>
              </a:rPr>
              <a:t>"</a:t>
            </a:r>
            <a:r>
              <a:rPr lang="en-US" altLang="ko-KR" sz="1400" b="0" i="1" dirty="0">
                <a:solidFill>
                  <a:srgbClr val="000000"/>
                </a:solidFill>
                <a:effectLst/>
                <a:latin typeface="KT font Light" panose="020B0600000101010101" pitchFamily="50" charset="-127"/>
                <a:ea typeface="KT font Light" panose="020B0600000101010101" pitchFamily="50" charset="-127"/>
              </a:rPr>
              <a:t>: {</a:t>
            </a:r>
          </a:p>
          <a:p>
            <a:pPr>
              <a:lnSpc>
                <a:spcPts val="1350"/>
              </a:lnSpc>
              <a:buNone/>
            </a:pPr>
            <a:r>
              <a:rPr lang="en-US" altLang="ko-KR" sz="1400" b="0" i="1" dirty="0">
                <a:solidFill>
                  <a:srgbClr val="000000"/>
                </a:solidFill>
                <a:effectLst/>
                <a:latin typeface="KT font Light" panose="020B0600000101010101" pitchFamily="50" charset="-127"/>
                <a:ea typeface="KT font Light" panose="020B0600000101010101" pitchFamily="50" charset="-127"/>
              </a:rPr>
              <a:t>                </a:t>
            </a:r>
            <a:r>
              <a:rPr lang="en-US" altLang="ko-KR" sz="1400" b="0" i="1" dirty="0">
                <a:solidFill>
                  <a:srgbClr val="A31515"/>
                </a:solidFill>
                <a:effectLst/>
                <a:latin typeface="KT font Light" panose="020B0600000101010101" pitchFamily="50" charset="-127"/>
                <a:ea typeface="KT font Light" panose="020B0600000101010101" pitchFamily="50" charset="-127"/>
              </a:rPr>
              <a:t>"type"</a:t>
            </a:r>
            <a:r>
              <a:rPr lang="en-US" altLang="ko-KR" sz="1400" b="0" i="1" dirty="0">
                <a:solidFill>
                  <a:srgbClr val="000000"/>
                </a:solidFill>
                <a:effectLst/>
                <a:latin typeface="KT font Light" panose="020B0600000101010101" pitchFamily="50" charset="-127"/>
                <a:ea typeface="KT font Light" panose="020B0600000101010101" pitchFamily="50" charset="-127"/>
              </a:rPr>
              <a:t>: </a:t>
            </a:r>
            <a:r>
              <a:rPr lang="en-US" altLang="ko-KR" sz="1400" b="0" i="1" dirty="0">
                <a:solidFill>
                  <a:srgbClr val="0451A5"/>
                </a:solidFill>
                <a:effectLst/>
                <a:latin typeface="KT font Light" panose="020B0600000101010101" pitchFamily="50" charset="-127"/>
                <a:ea typeface="KT font Light" panose="020B0600000101010101" pitchFamily="50" charset="-127"/>
              </a:rPr>
              <a:t>"string"</a:t>
            </a:r>
            <a:endParaRPr lang="en-US" altLang="ko-KR" sz="1400" b="0" i="1" dirty="0">
              <a:solidFill>
                <a:srgbClr val="000000"/>
              </a:solidFill>
              <a:effectLst/>
              <a:latin typeface="KT font Light" panose="020B0600000101010101" pitchFamily="50" charset="-127"/>
              <a:ea typeface="KT font Light" panose="020B0600000101010101" pitchFamily="50" charset="-127"/>
            </a:endParaRPr>
          </a:p>
          <a:p>
            <a:pPr>
              <a:lnSpc>
                <a:spcPts val="1350"/>
              </a:lnSpc>
              <a:buNone/>
            </a:pPr>
            <a:r>
              <a:rPr lang="en-US" altLang="ko-KR" sz="1400" b="0" i="1" dirty="0">
                <a:solidFill>
                  <a:srgbClr val="000000"/>
                </a:solidFill>
                <a:effectLst/>
                <a:latin typeface="KT font Light" panose="020B0600000101010101" pitchFamily="50" charset="-127"/>
                <a:ea typeface="KT font Light" panose="020B0600000101010101" pitchFamily="50" charset="-127"/>
              </a:rPr>
              <a:t>            },</a:t>
            </a:r>
          </a:p>
          <a:p>
            <a:pPr>
              <a:lnSpc>
                <a:spcPts val="1350"/>
              </a:lnSpc>
              <a:buNone/>
            </a:pPr>
            <a:r>
              <a:rPr lang="en-US" altLang="ko-KR" sz="1400" b="0" i="1" dirty="0">
                <a:solidFill>
                  <a:srgbClr val="000000"/>
                </a:solidFill>
                <a:effectLst/>
                <a:latin typeface="KT font Light" panose="020B0600000101010101" pitchFamily="50" charset="-127"/>
                <a:ea typeface="KT font Light" panose="020B0600000101010101" pitchFamily="50" charset="-127"/>
              </a:rPr>
              <a:t>            </a:t>
            </a:r>
            <a:r>
              <a:rPr lang="en-US" altLang="ko-KR" sz="1400" b="0" i="1" dirty="0">
                <a:solidFill>
                  <a:srgbClr val="A31515"/>
                </a:solidFill>
                <a:effectLst/>
                <a:latin typeface="KT font Light" panose="020B0600000101010101" pitchFamily="50" charset="-127"/>
                <a:ea typeface="KT font Light" panose="020B0600000101010101" pitchFamily="50" charset="-127"/>
              </a:rPr>
              <a:t>"</a:t>
            </a:r>
            <a:r>
              <a:rPr lang="ko-KR" altLang="en-US" sz="1400" b="0" i="1" dirty="0">
                <a:solidFill>
                  <a:srgbClr val="A31515"/>
                </a:solidFill>
                <a:effectLst/>
                <a:latin typeface="KT font Light" panose="020B0600000101010101" pitchFamily="50" charset="-127"/>
                <a:ea typeface="KT font Light" panose="020B0600000101010101" pitchFamily="50" charset="-127"/>
              </a:rPr>
              <a:t>계약기간</a:t>
            </a:r>
            <a:r>
              <a:rPr lang="en-US" altLang="ko-KR" sz="1400" b="0" i="1" dirty="0">
                <a:solidFill>
                  <a:srgbClr val="A31515"/>
                </a:solidFill>
                <a:effectLst/>
                <a:latin typeface="KT font Light" panose="020B0600000101010101" pitchFamily="50" charset="-127"/>
                <a:ea typeface="KT font Light" panose="020B0600000101010101" pitchFamily="50" charset="-127"/>
              </a:rPr>
              <a:t>"</a:t>
            </a:r>
            <a:r>
              <a:rPr lang="en-US" altLang="ko-KR" sz="1400" b="0" i="1" dirty="0">
                <a:solidFill>
                  <a:srgbClr val="000000"/>
                </a:solidFill>
                <a:effectLst/>
                <a:latin typeface="KT font Light" panose="020B0600000101010101" pitchFamily="50" charset="-127"/>
                <a:ea typeface="KT font Light" panose="020B0600000101010101" pitchFamily="50" charset="-127"/>
              </a:rPr>
              <a:t>: {</a:t>
            </a:r>
          </a:p>
          <a:p>
            <a:pPr>
              <a:lnSpc>
                <a:spcPts val="1350"/>
              </a:lnSpc>
              <a:buNone/>
            </a:pPr>
            <a:r>
              <a:rPr lang="en-US" altLang="ko-KR" sz="1400" b="0" i="1" dirty="0">
                <a:solidFill>
                  <a:srgbClr val="000000"/>
                </a:solidFill>
                <a:effectLst/>
                <a:latin typeface="KT font Light" panose="020B0600000101010101" pitchFamily="50" charset="-127"/>
                <a:ea typeface="KT font Light" panose="020B0600000101010101" pitchFamily="50" charset="-127"/>
              </a:rPr>
              <a:t>                </a:t>
            </a:r>
            <a:r>
              <a:rPr lang="en-US" altLang="ko-KR" sz="1400" b="0" i="1" dirty="0">
                <a:solidFill>
                  <a:srgbClr val="A31515"/>
                </a:solidFill>
                <a:effectLst/>
                <a:latin typeface="KT font Light" panose="020B0600000101010101" pitchFamily="50" charset="-127"/>
                <a:ea typeface="KT font Light" panose="020B0600000101010101" pitchFamily="50" charset="-127"/>
              </a:rPr>
              <a:t>"type"</a:t>
            </a:r>
            <a:r>
              <a:rPr lang="en-US" altLang="ko-KR" sz="1400" b="0" i="1" dirty="0">
                <a:solidFill>
                  <a:srgbClr val="000000"/>
                </a:solidFill>
                <a:effectLst/>
                <a:latin typeface="KT font Light" panose="020B0600000101010101" pitchFamily="50" charset="-127"/>
                <a:ea typeface="KT font Light" panose="020B0600000101010101" pitchFamily="50" charset="-127"/>
              </a:rPr>
              <a:t>: </a:t>
            </a:r>
            <a:r>
              <a:rPr lang="en-US" altLang="ko-KR" sz="1400" b="0" i="1" dirty="0">
                <a:solidFill>
                  <a:srgbClr val="0451A5"/>
                </a:solidFill>
                <a:effectLst/>
                <a:latin typeface="KT font Light" panose="020B0600000101010101" pitchFamily="50" charset="-127"/>
                <a:ea typeface="KT font Light" panose="020B0600000101010101" pitchFamily="50" charset="-127"/>
              </a:rPr>
              <a:t>"integer"</a:t>
            </a:r>
            <a:endParaRPr lang="en-US" altLang="ko-KR" sz="1400" b="0" i="1" dirty="0">
              <a:solidFill>
                <a:srgbClr val="000000"/>
              </a:solidFill>
              <a:effectLst/>
              <a:latin typeface="KT font Light" panose="020B0600000101010101" pitchFamily="50" charset="-127"/>
              <a:ea typeface="KT font Light" panose="020B0600000101010101" pitchFamily="50" charset="-127"/>
            </a:endParaRPr>
          </a:p>
          <a:p>
            <a:pPr>
              <a:lnSpc>
                <a:spcPts val="1350"/>
              </a:lnSpc>
              <a:buNone/>
            </a:pPr>
            <a:r>
              <a:rPr lang="en-US" altLang="ko-KR" sz="1400" b="0" i="1" dirty="0">
                <a:solidFill>
                  <a:srgbClr val="000000"/>
                </a:solidFill>
                <a:effectLst/>
                <a:latin typeface="KT font Light" panose="020B0600000101010101" pitchFamily="50" charset="-127"/>
                <a:ea typeface="KT font Light" panose="020B0600000101010101" pitchFamily="50" charset="-127"/>
              </a:rPr>
              <a:t>            }</a:t>
            </a:r>
          </a:p>
          <a:p>
            <a:pPr>
              <a:lnSpc>
                <a:spcPts val="1350"/>
              </a:lnSpc>
              <a:buNone/>
            </a:pPr>
            <a:r>
              <a:rPr lang="en-US" altLang="ko-KR" sz="1400" b="0" i="1" dirty="0">
                <a:solidFill>
                  <a:srgbClr val="000000"/>
                </a:solidFill>
                <a:effectLst/>
                <a:latin typeface="KT font Light" panose="020B0600000101010101" pitchFamily="50" charset="-127"/>
                <a:ea typeface="KT font Light" panose="020B0600000101010101" pitchFamily="50" charset="-127"/>
              </a:rPr>
              <a:t>        }</a:t>
            </a:r>
          </a:p>
          <a:p>
            <a:pPr>
              <a:lnSpc>
                <a:spcPts val="1350"/>
              </a:lnSpc>
              <a:buNone/>
            </a:pPr>
            <a:r>
              <a:rPr lang="en-US" altLang="ko-KR" sz="1400" b="0" i="1" dirty="0">
                <a:solidFill>
                  <a:srgbClr val="000000"/>
                </a:solidFill>
                <a:effectLst/>
                <a:latin typeface="KT font Light" panose="020B0600000101010101" pitchFamily="50" charset="-127"/>
                <a:ea typeface="KT font Light" panose="020B0600000101010101" pitchFamily="50" charset="-127"/>
              </a:rPr>
              <a:t>    }</a:t>
            </a:r>
          </a:p>
          <a:p>
            <a:pPr>
              <a:lnSpc>
                <a:spcPts val="1350"/>
              </a:lnSpc>
              <a:buNone/>
            </a:pPr>
            <a:r>
              <a:rPr lang="en-US" altLang="ko-KR" sz="1400" b="0" i="1" dirty="0">
                <a:solidFill>
                  <a:srgbClr val="000000"/>
                </a:solidFill>
                <a:effectLst/>
                <a:latin typeface="KT font Light" panose="020B0600000101010101" pitchFamily="50" charset="-127"/>
                <a:ea typeface="KT font Light" panose="020B0600000101010101" pitchFamily="50" charset="-127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84BEB5-C591-9182-B38F-6D563FC5F19C}"/>
              </a:ext>
            </a:extLst>
          </p:cNvPr>
          <p:cNvSpPr txBox="1"/>
          <p:nvPr/>
        </p:nvSpPr>
        <p:spPr>
          <a:xfrm>
            <a:off x="6705600" y="1012107"/>
            <a:ext cx="11201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KT font Medium" panose="020B0600000101010101" pitchFamily="50" charset="-127"/>
                <a:ea typeface="KT font Medium" panose="020B0600000101010101" pitchFamily="50" charset="-127"/>
              </a:rPr>
              <a:t>[Schema </a:t>
            </a:r>
            <a:r>
              <a:rPr lang="ko-KR" altLang="en-US" sz="1600" dirty="0">
                <a:latin typeface="KT font Medium" panose="020B0600000101010101" pitchFamily="50" charset="-127"/>
                <a:ea typeface="KT font Medium" panose="020B0600000101010101" pitchFamily="50" charset="-127"/>
              </a:rPr>
              <a:t>입력 예시</a:t>
            </a:r>
            <a:r>
              <a:rPr lang="en-US" altLang="ko-KR" sz="1600" dirty="0">
                <a:latin typeface="KT font Medium" panose="020B0600000101010101" pitchFamily="50" charset="-127"/>
                <a:ea typeface="KT font Medium" panose="020B0600000101010101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252109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12F36-E223-45E6-3E72-6148CACB4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674556-57C5-80F0-2464-A53A16C8B2F8}"/>
              </a:ext>
            </a:extLst>
          </p:cNvPr>
          <p:cNvSpPr txBox="1"/>
          <p:nvPr/>
        </p:nvSpPr>
        <p:spPr>
          <a:xfrm>
            <a:off x="391886" y="488842"/>
            <a:ext cx="11201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새로운 작업 추가 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&gt; 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파일 콘텐츠 가져오기</a:t>
            </a:r>
            <a:endParaRPr lang="en-US" altLang="ko-KR" sz="1600" dirty="0">
              <a:latin typeface="KT font Light" panose="020B0600000101010101" pitchFamily="50" charset="-127"/>
              <a:ea typeface="KT font Light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E74D72-A737-FC91-2423-CC248ACFD57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9630" b="19730"/>
          <a:stretch>
            <a:fillRect/>
          </a:stretch>
        </p:blipFill>
        <p:spPr>
          <a:xfrm>
            <a:off x="391886" y="1206459"/>
            <a:ext cx="5979347" cy="4954855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85B2FD8-138A-B452-3ACE-3235AB3F4FF8}"/>
              </a:ext>
            </a:extLst>
          </p:cNvPr>
          <p:cNvCxnSpPr/>
          <p:nvPr/>
        </p:nvCxnSpPr>
        <p:spPr>
          <a:xfrm>
            <a:off x="6226628" y="2934960"/>
            <a:ext cx="4867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FD8DFA5-2AC9-F577-6E17-0BFF305ED17D}"/>
              </a:ext>
            </a:extLst>
          </p:cNvPr>
          <p:cNvSpPr txBox="1"/>
          <p:nvPr/>
        </p:nvSpPr>
        <p:spPr>
          <a:xfrm>
            <a:off x="6713360" y="2795087"/>
            <a:ext cx="4023854" cy="301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본인이 생성한 </a:t>
            </a:r>
            <a:r>
              <a:rPr lang="en-US" altLang="ko-KR" sz="1200" dirty="0" err="1">
                <a:latin typeface="KT font Light" panose="020B0600000101010101" pitchFamily="50" charset="-127"/>
                <a:ea typeface="KT font Light" panose="020B0600000101010101" pitchFamily="50" charset="-127"/>
              </a:rPr>
              <a:t>sharepoint</a:t>
            </a:r>
            <a:r>
              <a:rPr lang="en-US" altLang="ko-KR" sz="12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 </a:t>
            </a:r>
            <a:r>
              <a:rPr lang="ko-KR" altLang="en-US" sz="12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사이트 주소 입력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B45910-CB7C-45DC-9BBA-579D0C9054BE}"/>
              </a:ext>
            </a:extLst>
          </p:cNvPr>
          <p:cNvSpPr/>
          <p:nvPr/>
        </p:nvSpPr>
        <p:spPr>
          <a:xfrm>
            <a:off x="3744686" y="2816859"/>
            <a:ext cx="751115" cy="2202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537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90CEF1-F4EE-0081-4EA7-E23379F77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87AB2F-70D0-4BBC-F3B9-AF35A402ED2D}"/>
              </a:ext>
            </a:extLst>
          </p:cNvPr>
          <p:cNvSpPr txBox="1"/>
          <p:nvPr/>
        </p:nvSpPr>
        <p:spPr>
          <a:xfrm>
            <a:off x="391886" y="488842"/>
            <a:ext cx="11201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새로운 작업 추가 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&gt; 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파일 만들기</a:t>
            </a:r>
            <a:endParaRPr lang="en-US" altLang="ko-KR" sz="1600" dirty="0">
              <a:latin typeface="KT font Light" panose="020B0600000101010101" pitchFamily="50" charset="-127"/>
              <a:ea typeface="KT font Light" panose="020B0600000101010101" pitchFamily="50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C29B039-9541-701C-EB52-0677FB2B0C0F}"/>
              </a:ext>
            </a:extLst>
          </p:cNvPr>
          <p:cNvCxnSpPr/>
          <p:nvPr/>
        </p:nvCxnSpPr>
        <p:spPr>
          <a:xfrm>
            <a:off x="6540137" y="3022559"/>
            <a:ext cx="4867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6A48218-C421-4A4B-1B1F-36FC63D65ED9}"/>
              </a:ext>
            </a:extLst>
          </p:cNvPr>
          <p:cNvSpPr txBox="1"/>
          <p:nvPr/>
        </p:nvSpPr>
        <p:spPr>
          <a:xfrm>
            <a:off x="7026869" y="2882686"/>
            <a:ext cx="4023854" cy="301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본인이 생성한 </a:t>
            </a:r>
            <a:r>
              <a:rPr lang="en-US" altLang="ko-KR" sz="1200" dirty="0" err="1">
                <a:latin typeface="KT font Light" panose="020B0600000101010101" pitchFamily="50" charset="-127"/>
                <a:ea typeface="KT font Light" panose="020B0600000101010101" pitchFamily="50" charset="-127"/>
              </a:rPr>
              <a:t>sharepoint</a:t>
            </a:r>
            <a:r>
              <a:rPr lang="en-US" altLang="ko-KR" sz="12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 </a:t>
            </a:r>
            <a:r>
              <a:rPr lang="ko-KR" altLang="en-US" sz="12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사이트 주소 입력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CF8C242-95EE-2AD1-BF6A-D0633A992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60" y="1386663"/>
            <a:ext cx="5906012" cy="408467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1D078A2-5E25-36EA-77E7-0B331823BDA9}"/>
              </a:ext>
            </a:extLst>
          </p:cNvPr>
          <p:cNvSpPr/>
          <p:nvPr/>
        </p:nvSpPr>
        <p:spPr>
          <a:xfrm>
            <a:off x="4103915" y="2942178"/>
            <a:ext cx="751115" cy="2202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951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69C188-DD1E-92AA-2477-89D85B5EE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3DDF88-06C4-DF0A-A2C2-9BB5894AF0AD}"/>
              </a:ext>
            </a:extLst>
          </p:cNvPr>
          <p:cNvSpPr txBox="1"/>
          <p:nvPr/>
        </p:nvSpPr>
        <p:spPr>
          <a:xfrm>
            <a:off x="391886" y="488842"/>
            <a:ext cx="11201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새로운 작업 추가 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&gt; Apply to Each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02CD054-C2F8-595E-FA15-424EC1B1E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66" y="1103726"/>
            <a:ext cx="5852667" cy="195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449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EA94A-764C-66DC-7C82-6140B1AF4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5FCFE8-611B-422A-B68F-0785E9A30BC8}"/>
              </a:ext>
            </a:extLst>
          </p:cNvPr>
          <p:cNvSpPr txBox="1"/>
          <p:nvPr/>
        </p:nvSpPr>
        <p:spPr>
          <a:xfrm>
            <a:off x="391886" y="488842"/>
            <a:ext cx="11201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새로운 작업 추가 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&gt; 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테이블에 있는 행 나열</a:t>
            </a:r>
            <a:endParaRPr lang="en-US" altLang="ko-KR" sz="1600" dirty="0">
              <a:latin typeface="KT font Light" panose="020B0600000101010101" pitchFamily="50" charset="-127"/>
              <a:ea typeface="KT font Light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C6C3B68-B24F-2CE1-67F6-E1D37A52D3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756"/>
          <a:stretch>
            <a:fillRect/>
          </a:stretch>
        </p:blipFill>
        <p:spPr>
          <a:xfrm>
            <a:off x="391886" y="919729"/>
            <a:ext cx="5685013" cy="5479279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DF08182-C25D-1BA2-A768-5AE0A6B07CC3}"/>
              </a:ext>
            </a:extLst>
          </p:cNvPr>
          <p:cNvCxnSpPr/>
          <p:nvPr/>
        </p:nvCxnSpPr>
        <p:spPr>
          <a:xfrm>
            <a:off x="6061165" y="2049810"/>
            <a:ext cx="4867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35EDE9C-FC73-A5B7-65C6-04D001972F19}"/>
              </a:ext>
            </a:extLst>
          </p:cNvPr>
          <p:cNvSpPr txBox="1"/>
          <p:nvPr/>
        </p:nvSpPr>
        <p:spPr>
          <a:xfrm>
            <a:off x="6547897" y="1909937"/>
            <a:ext cx="4023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본인이 생성한 </a:t>
            </a:r>
            <a:r>
              <a:rPr lang="en-US" altLang="ko-KR" sz="1200" dirty="0" err="1">
                <a:latin typeface="KT font Light" panose="020B0600000101010101" pitchFamily="50" charset="-127"/>
                <a:ea typeface="KT font Light" panose="020B0600000101010101" pitchFamily="50" charset="-127"/>
              </a:rPr>
              <a:t>sharepoint</a:t>
            </a:r>
            <a:r>
              <a:rPr lang="en-US" altLang="ko-KR" sz="12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 </a:t>
            </a:r>
            <a:r>
              <a:rPr lang="ko-KR" altLang="en-US" sz="12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사이트 주소 입력</a:t>
            </a:r>
            <a:r>
              <a:rPr lang="en-US" altLang="ko-KR" sz="12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 </a:t>
            </a:r>
            <a:r>
              <a:rPr lang="ko-KR" altLang="en-US" sz="12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또는 검색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EA8018-D8C7-1370-DE7C-8876692FA0AD}"/>
              </a:ext>
            </a:extLst>
          </p:cNvPr>
          <p:cNvSpPr/>
          <p:nvPr/>
        </p:nvSpPr>
        <p:spPr>
          <a:xfrm>
            <a:off x="1164771" y="1969372"/>
            <a:ext cx="2340429" cy="1608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254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010CA9-6318-140D-A54F-AF00AD50F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9BB5D8-7530-17D8-D7DC-D2476F1EDCD0}"/>
              </a:ext>
            </a:extLst>
          </p:cNvPr>
          <p:cNvSpPr txBox="1"/>
          <p:nvPr/>
        </p:nvSpPr>
        <p:spPr>
          <a:xfrm>
            <a:off x="391886" y="488842"/>
            <a:ext cx="11201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새로운 작업 추가 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&gt; 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작성</a:t>
            </a:r>
            <a:endParaRPr lang="en-US" altLang="ko-KR" sz="1600" dirty="0">
              <a:latin typeface="KT font Light" panose="020B0600000101010101" pitchFamily="50" charset="-127"/>
              <a:ea typeface="KT font Light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A8BFA7-6418-83CE-CB5F-BBECD11FD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46" y="1110802"/>
            <a:ext cx="5867908" cy="19585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75C0BD-C877-1BF9-D182-69C18B9C3F88}"/>
              </a:ext>
            </a:extLst>
          </p:cNvPr>
          <p:cNvSpPr txBox="1"/>
          <p:nvPr/>
        </p:nvSpPr>
        <p:spPr>
          <a:xfrm>
            <a:off x="391886" y="3199419"/>
            <a:ext cx="11201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새로운 작업 추가 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&gt; 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배열 필터링 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1, 2, 3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DDC901-EA30-A587-8BC6-FFF2F3BEE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46" y="3788689"/>
            <a:ext cx="3597983" cy="27205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0DBEBFC-7D6F-FDF5-D3B6-0F691F67A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4575" y="3758206"/>
            <a:ext cx="3722628" cy="27815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EA593E2-948C-CA44-91E8-E6DABA8D32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4520" y="3822981"/>
            <a:ext cx="3722628" cy="265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63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E5D17-2722-2F71-7E57-6995124A0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459A645-CC82-7BC0-9BA6-7FE154C0A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29" y="1061806"/>
            <a:ext cx="5224857" cy="21871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61291C-CA4B-D2AE-CBAE-6081E7DBF6EA}"/>
              </a:ext>
            </a:extLst>
          </p:cNvPr>
          <p:cNvSpPr txBox="1"/>
          <p:nvPr/>
        </p:nvSpPr>
        <p:spPr>
          <a:xfrm>
            <a:off x="391886" y="488842"/>
            <a:ext cx="11201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새로운 작업 추가 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&gt; 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작성</a:t>
            </a:r>
            <a:endParaRPr lang="en-US" altLang="ko-KR" sz="1600" dirty="0">
              <a:latin typeface="KT font Light" panose="020B0600000101010101" pitchFamily="50" charset="-127"/>
              <a:ea typeface="KT font Light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6046383-2CC0-4AE0-CCB6-43D2FAF06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429" y="1061806"/>
            <a:ext cx="5224857" cy="210330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AF6E347-2376-4B0C-5E90-7AB7D0A5A8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29" y="4139724"/>
            <a:ext cx="5928874" cy="26062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09E6FAF-1EBC-BF13-26B7-AD8B1783EBF4}"/>
              </a:ext>
            </a:extLst>
          </p:cNvPr>
          <p:cNvSpPr txBox="1"/>
          <p:nvPr/>
        </p:nvSpPr>
        <p:spPr>
          <a:xfrm>
            <a:off x="391886" y="3526692"/>
            <a:ext cx="11201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새로운 작업 추가 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&gt; 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지연</a:t>
            </a:r>
            <a:endParaRPr lang="en-US" altLang="ko-KR" sz="1600" dirty="0">
              <a:latin typeface="KT font Light" panose="020B0600000101010101" pitchFamily="50" charset="-127"/>
              <a:ea typeface="KT font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1377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09592A-005A-025E-7A3D-A05CAA600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CB0BDF2-2ADD-ABC1-7534-F6D9126365D7}"/>
              </a:ext>
            </a:extLst>
          </p:cNvPr>
          <p:cNvSpPr txBox="1"/>
          <p:nvPr/>
        </p:nvSpPr>
        <p:spPr>
          <a:xfrm>
            <a:off x="254491" y="859065"/>
            <a:ext cx="10853058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KT font Medium" panose="020B0600000101010101" pitchFamily="50" charset="-127"/>
                <a:ea typeface="KT font Medium" panose="020B0600000101010101" pitchFamily="50" charset="-127"/>
              </a:rPr>
              <a:t>1. </a:t>
            </a:r>
            <a:r>
              <a:rPr lang="en-US" altLang="ko-KR" sz="1600" dirty="0" err="1">
                <a:latin typeface="KT font Medium" panose="020B0600000101010101" pitchFamily="50" charset="-127"/>
                <a:ea typeface="KT font Medium" panose="020B0600000101010101" pitchFamily="50" charset="-127"/>
              </a:rPr>
              <a:t>Sharepoint</a:t>
            </a:r>
            <a:r>
              <a:rPr lang="en-US" altLang="ko-KR" sz="1600" dirty="0">
                <a:latin typeface="KT font Medium" panose="020B0600000101010101" pitchFamily="50" charset="-127"/>
                <a:ea typeface="KT font Medium" panose="020B0600000101010101" pitchFamily="50" charset="-127"/>
              </a:rPr>
              <a:t> </a:t>
            </a:r>
            <a:r>
              <a:rPr lang="ko-KR" altLang="en-US" sz="1600" dirty="0">
                <a:latin typeface="KT font Medium" panose="020B0600000101010101" pitchFamily="50" charset="-127"/>
                <a:ea typeface="KT font Medium" panose="020B0600000101010101" pitchFamily="50" charset="-127"/>
              </a:rPr>
              <a:t>사이트 만들기</a:t>
            </a:r>
            <a:endParaRPr lang="en-US" altLang="ko-KR" sz="1600" dirty="0">
              <a:latin typeface="KT font Medium" panose="020B0600000101010101" pitchFamily="50" charset="-127"/>
              <a:ea typeface="KT font Medium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URL : https://ktcorp365.sharepoint.com/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[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사이트 만들기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] &gt; [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팀 사이트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] &gt; [</a:t>
            </a:r>
            <a:r>
              <a:rPr lang="ko-KR" altLang="en-US" sz="1600" dirty="0" err="1">
                <a:latin typeface="KT font Light" panose="020B0600000101010101" pitchFamily="50" charset="-127"/>
                <a:ea typeface="KT font Light" panose="020B0600000101010101" pitchFamily="50" charset="-127"/>
              </a:rPr>
              <a:t>표준팀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] &gt; 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서식파일 사용 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&gt; 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이름 지정 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&gt; 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마침 </a:t>
            </a:r>
            <a:endParaRPr lang="en-US" altLang="ko-KR" sz="1600" dirty="0">
              <a:latin typeface="KT font Light" panose="020B0600000101010101" pitchFamily="50" charset="-127"/>
              <a:ea typeface="KT font Light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파일 업로드 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*.zip 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압축 풀어서 업로드</a:t>
            </a:r>
            <a:endParaRPr lang="en-US" altLang="ko-KR" sz="1600" dirty="0">
              <a:latin typeface="KT font Medium" panose="020B0600000101010101" pitchFamily="50" charset="-127"/>
              <a:ea typeface="KT font Medium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latin typeface="KT font Light" panose="020B0600000101010101" pitchFamily="50" charset="-127"/>
              <a:ea typeface="KT font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KT font Medium" panose="020B0600000101010101" pitchFamily="50" charset="-127"/>
                <a:ea typeface="KT font Medium" panose="020B0600000101010101" pitchFamily="50" charset="-127"/>
              </a:rPr>
              <a:t>2. Power Apps </a:t>
            </a:r>
            <a:r>
              <a:rPr lang="ko-KR" altLang="en-US" sz="1600" dirty="0">
                <a:latin typeface="KT font Medium" panose="020B0600000101010101" pitchFamily="50" charset="-127"/>
                <a:ea typeface="KT font Medium" panose="020B0600000101010101" pitchFamily="50" charset="-127"/>
              </a:rPr>
              <a:t>실행</a:t>
            </a:r>
            <a:endParaRPr lang="en-US" altLang="ko-KR" sz="1600" dirty="0">
              <a:latin typeface="KT font Medium" panose="020B0600000101010101" pitchFamily="50" charset="-127"/>
              <a:ea typeface="KT font Medium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URL : https://Make.powerapps.com/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[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만들기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] &gt; [</a:t>
            </a:r>
            <a:r>
              <a:rPr lang="ko-KR" altLang="en-US" sz="1600" dirty="0" err="1">
                <a:latin typeface="KT font Light" panose="020B0600000101010101" pitchFamily="50" charset="-127"/>
                <a:ea typeface="KT font Light" panose="020B0600000101010101" pitchFamily="50" charset="-127"/>
              </a:rPr>
              <a:t>빈캔버스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 시작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] &gt; [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휴대폰 크기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KT font Medium" panose="020B0600000101010101" pitchFamily="50" charset="-127"/>
              <a:ea typeface="KT font Medium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KT font Medium" panose="020B0600000101010101" pitchFamily="50" charset="-127"/>
                <a:ea typeface="KT font Medium" panose="020B0600000101010101" pitchFamily="50" charset="-127"/>
              </a:rPr>
              <a:t>3. </a:t>
            </a:r>
            <a:r>
              <a:rPr lang="ko-KR" altLang="en-US" sz="1600" dirty="0">
                <a:latin typeface="KT font Medium" panose="020B0600000101010101" pitchFamily="50" charset="-127"/>
                <a:ea typeface="KT font Medium" panose="020B0600000101010101" pitchFamily="50" charset="-127"/>
              </a:rPr>
              <a:t>데이터 추가 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: [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데이터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] &gt; [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데이터 추가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] &gt; [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연결선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] &gt; excel online 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선택 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&gt; </a:t>
            </a:r>
            <a:r>
              <a:rPr lang="en-US" altLang="ko-KR" sz="1600" dirty="0" err="1">
                <a:latin typeface="KT font Light" panose="020B0600000101010101" pitchFamily="50" charset="-127"/>
                <a:ea typeface="KT font Light" panose="020B0600000101010101" pitchFamily="50" charset="-127"/>
              </a:rPr>
              <a:t>sharepoint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 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명으로 검색 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&gt; 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업로드 문서 추가</a:t>
            </a:r>
            <a:endParaRPr lang="en-US" altLang="ko-KR" sz="1600" dirty="0">
              <a:latin typeface="KT font Light" panose="020B0600000101010101" pitchFamily="50" charset="-127"/>
              <a:ea typeface="KT font Light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추가할 문서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(excel)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 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: Product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 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table, Product List, Unit table  </a:t>
            </a:r>
            <a:r>
              <a:rPr lang="en-US" altLang="ko-KR" sz="12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* </a:t>
            </a:r>
            <a:r>
              <a:rPr lang="ko-KR" altLang="en-US" sz="12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신규 </a:t>
            </a:r>
            <a:r>
              <a:rPr lang="en-US" altLang="ko-KR" sz="1200" dirty="0" err="1">
                <a:latin typeface="KT font Light" panose="020B0600000101010101" pitchFamily="50" charset="-127"/>
                <a:ea typeface="KT font Light" panose="020B0600000101010101" pitchFamily="50" charset="-127"/>
              </a:rPr>
              <a:t>Sharepoint</a:t>
            </a:r>
            <a:r>
              <a:rPr lang="ko-KR" altLang="en-US" sz="12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가</a:t>
            </a:r>
            <a:r>
              <a:rPr lang="en-US" altLang="ko-KR" sz="12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 </a:t>
            </a:r>
            <a:r>
              <a:rPr lang="ko-KR" altLang="en-US" sz="12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연동되는 시간이 소요될 수 있습니다</a:t>
            </a:r>
            <a:r>
              <a:rPr lang="en-US" altLang="ko-KR" sz="12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Excel 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테이블에 자동 생성된 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ID 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삽입 체크 후 연결</a:t>
            </a:r>
            <a:endParaRPr lang="en-US" altLang="ko-KR" sz="1600" dirty="0">
              <a:latin typeface="KT font Light" panose="020B0600000101010101" pitchFamily="50" charset="-127"/>
              <a:ea typeface="KT font Light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latin typeface="KT font Light" panose="020B0600000101010101" pitchFamily="50" charset="-127"/>
              <a:ea typeface="KT font Light" panose="020B0600000101010101" pitchFamily="50" charset="-127"/>
            </a:endParaRPr>
          </a:p>
          <a:p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      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1EDE804-34AC-AA9E-4CCA-311D6E706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926980"/>
              </p:ext>
            </p:extLst>
          </p:nvPr>
        </p:nvGraphicFramePr>
        <p:xfrm>
          <a:off x="254491" y="289510"/>
          <a:ext cx="121000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001">
                  <a:extLst>
                    <a:ext uri="{9D8B030D-6E8A-4147-A177-3AD203B41FA5}">
                      <a16:colId xmlns:a16="http://schemas.microsoft.com/office/drawing/2014/main" val="430052894"/>
                    </a:ext>
                  </a:extLst>
                </a:gridCol>
              </a:tblGrid>
              <a:tr h="1343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i="0" dirty="0">
                          <a:solidFill>
                            <a:schemeClr val="bg1"/>
                          </a:solidFill>
                          <a:latin typeface="KT서체 Bold" panose="020B0600000101010101" pitchFamily="50" charset="-127"/>
                          <a:ea typeface="KT서체 Bold" panose="020B0600000101010101" pitchFamily="50" charset="-127"/>
                          <a:cs typeface="Pretendard SemiBold" panose="02000503000000020004" pitchFamily="2" charset="-127"/>
                        </a:rPr>
                        <a:t>데이터 연동</a:t>
                      </a:r>
                      <a:endParaRPr lang="ko-Kore-KR" altLang="en-US" sz="1600" b="1" i="0" dirty="0">
                        <a:solidFill>
                          <a:schemeClr val="bg1"/>
                        </a:solidFill>
                        <a:latin typeface="KT서체 Bold" panose="020B0600000101010101" pitchFamily="50" charset="-127"/>
                        <a:ea typeface="KT서체 Bold" panose="020B0600000101010101" pitchFamily="50" charset="-127"/>
                        <a:cs typeface="Pretendard SemiBold" panose="02000503000000020004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140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3720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529D2D-CF8B-C112-12A2-0CC44D3EA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AF88FD3-66A1-98E7-E821-7C4D9493C70B}"/>
              </a:ext>
            </a:extLst>
          </p:cNvPr>
          <p:cNvSpPr txBox="1"/>
          <p:nvPr/>
        </p:nvSpPr>
        <p:spPr>
          <a:xfrm>
            <a:off x="391886" y="488842"/>
            <a:ext cx="11201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새로운 작업 추가 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&gt; 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테이블에 행 추가</a:t>
            </a:r>
            <a:endParaRPr lang="en-US" altLang="ko-KR" sz="1600" dirty="0">
              <a:latin typeface="KT font Light" panose="020B0600000101010101" pitchFamily="50" charset="-127"/>
              <a:ea typeface="KT font Light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A0E0F8-F88D-ABBB-6FC1-14B0ECEFF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6" y="919729"/>
            <a:ext cx="5128704" cy="5723116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775AA82-27E5-A1BB-3E94-615CFB2BB756}"/>
              </a:ext>
            </a:extLst>
          </p:cNvPr>
          <p:cNvCxnSpPr/>
          <p:nvPr/>
        </p:nvCxnSpPr>
        <p:spPr>
          <a:xfrm>
            <a:off x="5527765" y="2387267"/>
            <a:ext cx="4867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2F97EC8-5DB0-3A93-B0C0-5724F91B2FD1}"/>
              </a:ext>
            </a:extLst>
          </p:cNvPr>
          <p:cNvSpPr txBox="1"/>
          <p:nvPr/>
        </p:nvSpPr>
        <p:spPr>
          <a:xfrm>
            <a:off x="6014497" y="2247394"/>
            <a:ext cx="4023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본인이 생성한 </a:t>
            </a:r>
            <a:r>
              <a:rPr lang="en-US" altLang="ko-KR" sz="1200" dirty="0" err="1">
                <a:latin typeface="KT font Light" panose="020B0600000101010101" pitchFamily="50" charset="-127"/>
                <a:ea typeface="KT font Light" panose="020B0600000101010101" pitchFamily="50" charset="-127"/>
              </a:rPr>
              <a:t>sharepoint</a:t>
            </a:r>
            <a:r>
              <a:rPr lang="en-US" altLang="ko-KR" sz="12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 </a:t>
            </a:r>
            <a:r>
              <a:rPr lang="ko-KR" altLang="en-US" sz="12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사이트 주소 입력</a:t>
            </a:r>
            <a:r>
              <a:rPr lang="en-US" altLang="ko-KR" sz="12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 </a:t>
            </a:r>
            <a:r>
              <a:rPr lang="ko-KR" altLang="en-US" sz="12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또는 검색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41B90D6-30D0-1413-A8A0-147086D03281}"/>
              </a:ext>
            </a:extLst>
          </p:cNvPr>
          <p:cNvSpPr/>
          <p:nvPr/>
        </p:nvSpPr>
        <p:spPr>
          <a:xfrm>
            <a:off x="979714" y="2310182"/>
            <a:ext cx="2340429" cy="1608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913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5F6F04-4D9A-1FA0-4485-867A07A0D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72B3178-AF98-9207-01F1-92F2301074FA}"/>
              </a:ext>
            </a:extLst>
          </p:cNvPr>
          <p:cNvSpPr txBox="1"/>
          <p:nvPr/>
        </p:nvSpPr>
        <p:spPr>
          <a:xfrm>
            <a:off x="391886" y="488842"/>
            <a:ext cx="11201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새로운 작업 추가 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&gt; 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지연</a:t>
            </a:r>
            <a:endParaRPr lang="en-US" altLang="ko-KR" sz="1600" dirty="0">
              <a:latin typeface="KT font Light" panose="020B0600000101010101" pitchFamily="50" charset="-127"/>
              <a:ea typeface="KT font Light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969535-7F82-1361-EC3F-CFD07CF9F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57" y="1089457"/>
            <a:ext cx="5311600" cy="233954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6D886EA-CA19-6C65-197C-923557F4A1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7251"/>
          <a:stretch>
            <a:fillRect/>
          </a:stretch>
        </p:blipFill>
        <p:spPr>
          <a:xfrm>
            <a:off x="391886" y="4335588"/>
            <a:ext cx="5311600" cy="23395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9689CC-53FA-55BF-4F19-886B8B80C000}"/>
              </a:ext>
            </a:extLst>
          </p:cNvPr>
          <p:cNvSpPr txBox="1"/>
          <p:nvPr/>
        </p:nvSpPr>
        <p:spPr>
          <a:xfrm>
            <a:off x="391886" y="3728878"/>
            <a:ext cx="11201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새로운 작업 추가 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&gt; 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파일 콘텐츠 가져오기</a:t>
            </a:r>
            <a:endParaRPr lang="en-US" altLang="ko-KR" sz="1600" dirty="0">
              <a:latin typeface="KT font Light" panose="020B0600000101010101" pitchFamily="50" charset="-127"/>
              <a:ea typeface="KT font Light" panose="020B0600000101010101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B5ABA2A-CC73-8FAA-3391-41AABC2A32F5}"/>
              </a:ext>
            </a:extLst>
          </p:cNvPr>
          <p:cNvCxnSpPr/>
          <p:nvPr/>
        </p:nvCxnSpPr>
        <p:spPr>
          <a:xfrm>
            <a:off x="5854337" y="5848924"/>
            <a:ext cx="4867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D018520-683C-4500-823C-EE8FD526ED05}"/>
              </a:ext>
            </a:extLst>
          </p:cNvPr>
          <p:cNvSpPr txBox="1"/>
          <p:nvPr/>
        </p:nvSpPr>
        <p:spPr>
          <a:xfrm>
            <a:off x="6341069" y="5709051"/>
            <a:ext cx="4023854" cy="301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본인이 생성한 </a:t>
            </a:r>
            <a:r>
              <a:rPr lang="en-US" altLang="ko-KR" sz="1200" dirty="0" err="1">
                <a:latin typeface="KT font Light" panose="020B0600000101010101" pitchFamily="50" charset="-127"/>
                <a:ea typeface="KT font Light" panose="020B0600000101010101" pitchFamily="50" charset="-127"/>
              </a:rPr>
              <a:t>sharepoint</a:t>
            </a:r>
            <a:r>
              <a:rPr lang="en-US" altLang="ko-KR" sz="12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 </a:t>
            </a:r>
            <a:r>
              <a:rPr lang="ko-KR" altLang="en-US" sz="12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사이트 주소 입력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BB6147D-B1B2-F5F7-21C8-BF06BE2BC3D3}"/>
              </a:ext>
            </a:extLst>
          </p:cNvPr>
          <p:cNvSpPr/>
          <p:nvPr/>
        </p:nvSpPr>
        <p:spPr>
          <a:xfrm>
            <a:off x="3418115" y="5768543"/>
            <a:ext cx="751115" cy="2202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48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F77E0-8A9A-B4A3-C993-305BD4FB5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C66D52C-73AA-66DB-70EF-CDE3BFAC0B7C}"/>
              </a:ext>
            </a:extLst>
          </p:cNvPr>
          <p:cNvSpPr txBox="1"/>
          <p:nvPr/>
        </p:nvSpPr>
        <p:spPr>
          <a:xfrm>
            <a:off x="391886" y="488842"/>
            <a:ext cx="11201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새로운 작업 추가 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&gt; 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메일보내기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(V2)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22FD8E-C507-B52A-93FB-558EC234D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58" y="1424740"/>
            <a:ext cx="5121084" cy="461812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B90FAE8-A02C-8B62-2935-3DCCB6B27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960" y="3733800"/>
            <a:ext cx="5151566" cy="237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807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컴퓨터, 인간의 얼굴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00549AB-EFE3-CA72-74A9-AC999EB3A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004" y="488842"/>
            <a:ext cx="3298996" cy="5880316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0CDEA3-2FBF-D479-6930-6908063AFAB9}"/>
              </a:ext>
            </a:extLst>
          </p:cNvPr>
          <p:cNvSpPr txBox="1"/>
          <p:nvPr/>
        </p:nvSpPr>
        <p:spPr>
          <a:xfrm>
            <a:off x="254491" y="794075"/>
            <a:ext cx="5704114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T font Medium" panose="020B0600000101010101" pitchFamily="50" charset="-127"/>
                <a:ea typeface="KT font Medium" panose="020B0600000101010101" pitchFamily="50" charset="-127"/>
              </a:rPr>
              <a:t>1. </a:t>
            </a:r>
            <a:r>
              <a:rPr lang="ko-KR" altLang="en-US" sz="1600" dirty="0">
                <a:latin typeface="KT font Medium" panose="020B0600000101010101" pitchFamily="50" charset="-127"/>
                <a:ea typeface="KT font Medium" panose="020B0600000101010101" pitchFamily="50" charset="-127"/>
              </a:rPr>
              <a:t>컨트롤 추가 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: [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메뉴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] &gt; [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삽입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]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사각형 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: 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사각형 도형</a:t>
            </a:r>
            <a:endParaRPr lang="en-US" altLang="ko-KR" sz="1600" dirty="0">
              <a:latin typeface="KT font Light" panose="020B0600000101010101" pitchFamily="50" charset="-127"/>
              <a:ea typeface="KT font Light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데이터 레이블 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: 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데이터 출력</a:t>
            </a:r>
            <a:endParaRPr lang="en-US" altLang="ko-KR" sz="1600" dirty="0">
              <a:latin typeface="KT font Light" panose="020B0600000101010101" pitchFamily="50" charset="-127"/>
              <a:ea typeface="KT font Light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HTML 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텍스트 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: HTML 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문자열 렌더링</a:t>
            </a:r>
            <a:endParaRPr lang="en-US" altLang="ko-KR" sz="1600" dirty="0">
              <a:latin typeface="KT font Light" panose="020B0600000101010101" pitchFamily="50" charset="-127"/>
              <a:ea typeface="KT font Light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이미지 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: 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이미지 삽입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(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스톡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/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업로드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아이콘 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: Power Apps 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내장 아이콘</a:t>
            </a:r>
            <a:endParaRPr lang="en-US" altLang="ko-KR" sz="1600" dirty="0">
              <a:latin typeface="KT font Light" panose="020B0600000101010101" pitchFamily="50" charset="-127"/>
              <a:ea typeface="KT font Light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버튼 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: 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클릭 시 동작 실행</a:t>
            </a:r>
            <a:endParaRPr lang="en-US" altLang="ko-KR" sz="1600" dirty="0">
              <a:latin typeface="KT font Light" panose="020B0600000101010101" pitchFamily="50" charset="-127"/>
              <a:ea typeface="KT font Light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dirty="0">
              <a:latin typeface="KT font Light" panose="020B0600000101010101" pitchFamily="50" charset="-127"/>
              <a:ea typeface="KT font Light" panose="020B0600000101010101" pitchFamily="50" charset="-127"/>
            </a:endParaRPr>
          </a:p>
          <a:p>
            <a:r>
              <a:rPr lang="en-US" altLang="ko-KR" sz="1600" dirty="0">
                <a:latin typeface="KT font Medium" panose="020B0600000101010101" pitchFamily="50" charset="-127"/>
                <a:ea typeface="KT font Medium" panose="020B0600000101010101" pitchFamily="50" charset="-127"/>
              </a:rPr>
              <a:t>2. </a:t>
            </a:r>
            <a:r>
              <a:rPr lang="en-US" altLang="ko-KR" sz="1600" dirty="0">
                <a:highlight>
                  <a:srgbClr val="FFFF00"/>
                </a:highlight>
                <a:latin typeface="KT font Medium" panose="020B0600000101010101" pitchFamily="50" charset="-127"/>
                <a:ea typeface="KT font Medium" panose="020B0600000101010101" pitchFamily="50" charset="-127"/>
              </a:rPr>
              <a:t>Power</a:t>
            </a:r>
            <a:r>
              <a:rPr lang="ko-KR" altLang="en-US" sz="1600" dirty="0">
                <a:highlight>
                  <a:srgbClr val="FFFF00"/>
                </a:highlight>
                <a:latin typeface="KT font Medium" panose="020B0600000101010101" pitchFamily="50" charset="-127"/>
                <a:ea typeface="KT font Medium" panose="020B0600000101010101" pitchFamily="50" charset="-127"/>
              </a:rPr>
              <a:t> </a:t>
            </a:r>
            <a:r>
              <a:rPr lang="en-US" altLang="ko-KR" sz="1600" dirty="0">
                <a:highlight>
                  <a:srgbClr val="FFFF00"/>
                </a:highlight>
                <a:latin typeface="KT font Medium" panose="020B0600000101010101" pitchFamily="50" charset="-127"/>
                <a:ea typeface="KT font Medium" panose="020B0600000101010101" pitchFamily="50" charset="-127"/>
              </a:rPr>
              <a:t>FX</a:t>
            </a:r>
            <a:r>
              <a:rPr lang="ko-KR" altLang="en-US" sz="1600" dirty="0">
                <a:highlight>
                  <a:srgbClr val="FFFF00"/>
                </a:highlight>
                <a:latin typeface="KT font Medium" panose="020B0600000101010101" pitchFamily="50" charset="-127"/>
                <a:ea typeface="KT font Medium" panose="020B0600000101010101" pitchFamily="50" charset="-127"/>
              </a:rPr>
              <a:t> 입력 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: [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속성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] &gt; [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고급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] &gt; </a:t>
            </a:r>
            <a:r>
              <a:rPr lang="en-US" altLang="ko-KR" sz="1600" dirty="0" err="1">
                <a:latin typeface="KT font Light" panose="020B0600000101010101" pitchFamily="50" charset="-127"/>
                <a:ea typeface="KT font Light" panose="020B0600000101010101" pitchFamily="50" charset="-127"/>
              </a:rPr>
              <a:t>OnSelect</a:t>
            </a:r>
            <a:endParaRPr lang="en-US" altLang="ko-KR" sz="1600" dirty="0">
              <a:latin typeface="KT font Light" panose="020B0600000101010101" pitchFamily="50" charset="-127"/>
              <a:ea typeface="KT font Light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Navigate() : 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다른 화면으로 전환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(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컨텍스트 변수 전달 가능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Launch() : 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외부 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URL 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열기</a:t>
            </a:r>
            <a:endParaRPr lang="en-US" altLang="ko-KR" sz="1600" dirty="0">
              <a:latin typeface="KT font Light" panose="020B0600000101010101" pitchFamily="50" charset="-127"/>
              <a:ea typeface="KT font Light" panose="020B0600000101010101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9F78EB0-5FAB-CE15-30ED-24703D4501E7}"/>
              </a:ext>
            </a:extLst>
          </p:cNvPr>
          <p:cNvSpPr/>
          <p:nvPr/>
        </p:nvSpPr>
        <p:spPr>
          <a:xfrm>
            <a:off x="7095142" y="2505498"/>
            <a:ext cx="624548" cy="104459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8FB7229-C9B4-E36D-E286-FF18417821F3}"/>
              </a:ext>
            </a:extLst>
          </p:cNvPr>
          <p:cNvSpPr/>
          <p:nvPr/>
        </p:nvSpPr>
        <p:spPr>
          <a:xfrm>
            <a:off x="8620056" y="2489389"/>
            <a:ext cx="624548" cy="104459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7AD6589-B2D6-562D-351F-8FB48DE19D66}"/>
              </a:ext>
            </a:extLst>
          </p:cNvPr>
          <p:cNvSpPr/>
          <p:nvPr/>
        </p:nvSpPr>
        <p:spPr>
          <a:xfrm>
            <a:off x="7118632" y="3713812"/>
            <a:ext cx="624548" cy="104459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0334297-A4E0-41D0-6D4C-481E6E762AAC}"/>
              </a:ext>
            </a:extLst>
          </p:cNvPr>
          <p:cNvSpPr/>
          <p:nvPr/>
        </p:nvSpPr>
        <p:spPr>
          <a:xfrm>
            <a:off x="8600003" y="3713812"/>
            <a:ext cx="624548" cy="104459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3AAA224-5EA7-1745-E7AE-DDEEF672DB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436437"/>
              </p:ext>
            </p:extLst>
          </p:nvPr>
        </p:nvGraphicFramePr>
        <p:xfrm>
          <a:off x="254491" y="289510"/>
          <a:ext cx="121000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001">
                  <a:extLst>
                    <a:ext uri="{9D8B030D-6E8A-4147-A177-3AD203B41FA5}">
                      <a16:colId xmlns:a16="http://schemas.microsoft.com/office/drawing/2014/main" val="430052894"/>
                    </a:ext>
                  </a:extLst>
                </a:gridCol>
              </a:tblGrid>
              <a:tr h="134377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i="0" dirty="0">
                          <a:solidFill>
                            <a:schemeClr val="bg1"/>
                          </a:solidFill>
                          <a:latin typeface="KT서체 Bold" panose="020B0600000101010101" pitchFamily="50" charset="-127"/>
                          <a:ea typeface="KT서체 Bold" panose="020B0600000101010101" pitchFamily="50" charset="-127"/>
                          <a:cs typeface="Pretendard SemiBold" panose="02000503000000020004" pitchFamily="2" charset="-127"/>
                        </a:rPr>
                        <a:t>Home</a:t>
                      </a:r>
                      <a:endParaRPr lang="ko-Kore-KR" altLang="en-US" sz="1600" b="1" i="0" dirty="0">
                        <a:solidFill>
                          <a:schemeClr val="bg1"/>
                        </a:solidFill>
                        <a:latin typeface="KT서체 Bold" panose="020B0600000101010101" pitchFamily="50" charset="-127"/>
                        <a:ea typeface="KT서체 Bold" panose="020B0600000101010101" pitchFamily="50" charset="-127"/>
                        <a:cs typeface="Pretendard SemiBold" panose="02000503000000020004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140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0176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BB3984-1BDB-E91D-3656-AD3F8A4D4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CF80559-83D2-D351-9F68-9B2891032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915" y="514980"/>
            <a:ext cx="3265970" cy="5849807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312C2C-79E5-BBB7-85FA-F437B83CF16E}"/>
              </a:ext>
            </a:extLst>
          </p:cNvPr>
          <p:cNvSpPr txBox="1"/>
          <p:nvPr/>
        </p:nvSpPr>
        <p:spPr>
          <a:xfrm>
            <a:off x="254491" y="886364"/>
            <a:ext cx="5574111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T font Medium" panose="020B0600000101010101" pitchFamily="50" charset="-127"/>
                <a:ea typeface="KT font Medium" panose="020B0600000101010101" pitchFamily="50" charset="-127"/>
              </a:rPr>
              <a:t>1. </a:t>
            </a:r>
            <a:r>
              <a:rPr lang="ko-KR" altLang="en-US" sz="1600" dirty="0">
                <a:latin typeface="KT font Medium" panose="020B0600000101010101" pitchFamily="50" charset="-127"/>
                <a:ea typeface="KT font Medium" panose="020B0600000101010101" pitchFamily="50" charset="-127"/>
              </a:rPr>
              <a:t>컨트롤 추가 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: [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메뉴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] &gt; [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삽입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]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데이터 레이블 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: 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텍스트 출력</a:t>
            </a:r>
            <a:endParaRPr lang="en-US" altLang="ko-KR" sz="1600" dirty="0">
              <a:latin typeface="KT font Light" panose="020B0600000101010101" pitchFamily="50" charset="-127"/>
              <a:ea typeface="KT font Light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텍스트 입력 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: 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텍스트 입력 요청</a:t>
            </a:r>
            <a:endParaRPr lang="en-US" altLang="ko-KR" sz="1600" dirty="0">
              <a:latin typeface="KT font Light" panose="020B0600000101010101" pitchFamily="50" charset="-127"/>
              <a:ea typeface="KT font Light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이미지 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: 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이미지 삽입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(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스톡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/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업로드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드롭다운 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: 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목록에서 선택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(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테이블 항목 연동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버튼 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: 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클릭 시 동작 실행</a:t>
            </a:r>
            <a:endParaRPr lang="en-US" altLang="ko-KR" sz="1600" dirty="0">
              <a:latin typeface="KT font Light" panose="020B0600000101010101" pitchFamily="50" charset="-127"/>
              <a:ea typeface="KT font Light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KT font Light" panose="020B0600000101010101" pitchFamily="50" charset="-127"/>
              <a:ea typeface="KT font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KT font Medium" panose="020B0600000101010101" pitchFamily="50" charset="-127"/>
                <a:ea typeface="KT font Medium" panose="020B0600000101010101" pitchFamily="50" charset="-127"/>
              </a:rPr>
              <a:t>2. </a:t>
            </a:r>
            <a:r>
              <a:rPr lang="ko-KR" altLang="en-US" sz="1600" dirty="0">
                <a:highlight>
                  <a:srgbClr val="00FFFF"/>
                </a:highlight>
                <a:latin typeface="KT font Medium" panose="020B0600000101010101" pitchFamily="50" charset="-127"/>
                <a:ea typeface="KT font Medium" panose="020B0600000101010101" pitchFamily="50" charset="-127"/>
              </a:rPr>
              <a:t>컨트롤명 지정</a:t>
            </a:r>
            <a:endParaRPr lang="en-US" altLang="ko-KR" sz="1600" dirty="0">
              <a:highlight>
                <a:srgbClr val="00FFFF"/>
              </a:highlight>
              <a:latin typeface="KT font Medium" panose="020B0600000101010101" pitchFamily="50" charset="-127"/>
              <a:ea typeface="KT font Medium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KT font Light" panose="020B0600000101010101" pitchFamily="50" charset="-127"/>
              <a:ea typeface="KT font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KT font Medium" panose="020B0600000101010101" pitchFamily="50" charset="-127"/>
                <a:ea typeface="KT font Medium" panose="020B0600000101010101" pitchFamily="50" charset="-127"/>
              </a:rPr>
              <a:t>3. </a:t>
            </a:r>
            <a:r>
              <a:rPr lang="en-US" altLang="ko-KR" sz="1600" dirty="0">
                <a:highlight>
                  <a:srgbClr val="FFFF00"/>
                </a:highlight>
                <a:latin typeface="KT font Medium" panose="020B0600000101010101" pitchFamily="50" charset="-127"/>
                <a:ea typeface="KT font Medium" panose="020B0600000101010101" pitchFamily="50" charset="-127"/>
              </a:rPr>
              <a:t>Power</a:t>
            </a:r>
            <a:r>
              <a:rPr lang="ko-KR" altLang="en-US" sz="1600" dirty="0">
                <a:highlight>
                  <a:srgbClr val="FFFF00"/>
                </a:highlight>
                <a:latin typeface="KT font Medium" panose="020B0600000101010101" pitchFamily="50" charset="-127"/>
                <a:ea typeface="KT font Medium" panose="020B0600000101010101" pitchFamily="50" charset="-127"/>
              </a:rPr>
              <a:t> </a:t>
            </a:r>
            <a:r>
              <a:rPr lang="en-US" altLang="ko-KR" sz="1600" dirty="0">
                <a:highlight>
                  <a:srgbClr val="FFFF00"/>
                </a:highlight>
                <a:latin typeface="KT font Medium" panose="020B0600000101010101" pitchFamily="50" charset="-127"/>
                <a:ea typeface="KT font Medium" panose="020B0600000101010101" pitchFamily="50" charset="-127"/>
              </a:rPr>
              <a:t>FX</a:t>
            </a:r>
            <a:r>
              <a:rPr lang="ko-KR" altLang="en-US" sz="1600" dirty="0">
                <a:highlight>
                  <a:srgbClr val="FFFF00"/>
                </a:highlight>
                <a:latin typeface="KT font Medium" panose="020B0600000101010101" pitchFamily="50" charset="-127"/>
                <a:ea typeface="KT font Medium" panose="020B0600000101010101" pitchFamily="50" charset="-127"/>
              </a:rPr>
              <a:t> 입력 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: [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속성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] &gt; [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고급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] &gt; </a:t>
            </a:r>
            <a:r>
              <a:rPr lang="en-US" altLang="ko-KR" sz="1600" dirty="0" err="1">
                <a:latin typeface="KT font Light" panose="020B0600000101010101" pitchFamily="50" charset="-127"/>
                <a:ea typeface="KT font Light" panose="020B0600000101010101" pitchFamily="50" charset="-127"/>
              </a:rPr>
              <a:t>OnSelect</a:t>
            </a:r>
            <a:endParaRPr lang="en-US" altLang="ko-KR" sz="1600" dirty="0">
              <a:latin typeface="KT font Light" panose="020B0600000101010101" pitchFamily="50" charset="-127"/>
              <a:ea typeface="KT font Light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If() : 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조건문 생성</a:t>
            </a:r>
            <a:endParaRPr lang="en-US" altLang="ko-KR" sz="1600" dirty="0">
              <a:latin typeface="KT font Light" panose="020B0600000101010101" pitchFamily="50" charset="-127"/>
              <a:ea typeface="KT font Light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err="1">
                <a:latin typeface="KT font Light" panose="020B0600000101010101" pitchFamily="50" charset="-127"/>
                <a:ea typeface="KT font Light" panose="020B0600000101010101" pitchFamily="50" charset="-127"/>
              </a:rPr>
              <a:t>IsBlank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() : 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단일 값의 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Blank/Null 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검사</a:t>
            </a:r>
            <a:endParaRPr lang="en-US" altLang="ko-KR" sz="1600" dirty="0">
              <a:latin typeface="KT font Light" panose="020B0600000101010101" pitchFamily="50" charset="-127"/>
              <a:ea typeface="KT font Light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err="1">
                <a:latin typeface="KT font Light" panose="020B0600000101010101" pitchFamily="50" charset="-127"/>
                <a:ea typeface="KT font Light" panose="020B0600000101010101" pitchFamily="50" charset="-127"/>
              </a:rPr>
              <a:t>ClearCollect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() : </a:t>
            </a:r>
            <a:r>
              <a:rPr lang="en-US" altLang="ko-KR" sz="1600" dirty="0" err="1">
                <a:latin typeface="KT font Light" panose="020B0600000101010101" pitchFamily="50" charset="-127"/>
                <a:ea typeface="KT font Light" panose="020B0600000101010101" pitchFamily="50" charset="-127"/>
              </a:rPr>
              <a:t>Clear+Collect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, 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컬렉션 값 비우고 새로 채우기</a:t>
            </a:r>
            <a:endParaRPr lang="en-US" altLang="ko-KR" sz="1600" dirty="0">
              <a:latin typeface="KT font Light" panose="020B0600000101010101" pitchFamily="50" charset="-127"/>
              <a:ea typeface="KT font Light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Notify()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 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: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 알림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, 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경고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, 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오류 배너 출력</a:t>
            </a:r>
            <a:endParaRPr lang="en-US" altLang="ko-KR" sz="1600" dirty="0">
              <a:latin typeface="KT font Light" panose="020B0600000101010101" pitchFamily="50" charset="-127"/>
              <a:ea typeface="KT font Light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latin typeface="KT font Light" panose="020B0600000101010101" pitchFamily="50" charset="-127"/>
              <a:ea typeface="KT font Light" panose="020B0600000101010101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67621CA-26B8-931E-9134-FDDBD1013755}"/>
              </a:ext>
            </a:extLst>
          </p:cNvPr>
          <p:cNvSpPr/>
          <p:nvPr/>
        </p:nvSpPr>
        <p:spPr>
          <a:xfrm>
            <a:off x="6382509" y="1220983"/>
            <a:ext cx="180909" cy="104459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85A86AA-DC7C-02EF-DADD-994E202BAE25}"/>
              </a:ext>
            </a:extLst>
          </p:cNvPr>
          <p:cNvSpPr/>
          <p:nvPr/>
        </p:nvSpPr>
        <p:spPr>
          <a:xfrm>
            <a:off x="7744364" y="5878248"/>
            <a:ext cx="352541" cy="86330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B8C6A8F-5090-36F1-BDD3-5CCA76A8A0BA}"/>
              </a:ext>
            </a:extLst>
          </p:cNvPr>
          <p:cNvSpPr/>
          <p:nvPr/>
        </p:nvSpPr>
        <p:spPr>
          <a:xfrm>
            <a:off x="6518009" y="1995772"/>
            <a:ext cx="687004" cy="71347"/>
          </a:xfrm>
          <a:prstGeom prst="roundRect">
            <a:avLst/>
          </a:prstGeom>
          <a:solidFill>
            <a:srgbClr val="00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39AD6E1-A194-9EFD-BD24-A45B70725186}"/>
              </a:ext>
            </a:extLst>
          </p:cNvPr>
          <p:cNvSpPr/>
          <p:nvPr/>
        </p:nvSpPr>
        <p:spPr>
          <a:xfrm>
            <a:off x="6508529" y="2666102"/>
            <a:ext cx="264869" cy="71347"/>
          </a:xfrm>
          <a:prstGeom prst="roundRect">
            <a:avLst/>
          </a:prstGeom>
          <a:solidFill>
            <a:srgbClr val="00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D73285E-7942-CB7F-7710-A4BB3517B7BF}"/>
              </a:ext>
            </a:extLst>
          </p:cNvPr>
          <p:cNvSpPr/>
          <p:nvPr/>
        </p:nvSpPr>
        <p:spPr>
          <a:xfrm>
            <a:off x="6472963" y="3265085"/>
            <a:ext cx="264869" cy="71347"/>
          </a:xfrm>
          <a:prstGeom prst="roundRect">
            <a:avLst/>
          </a:prstGeom>
          <a:solidFill>
            <a:srgbClr val="00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D459EDD-D0A1-F2C5-E230-21B37DF1B23D}"/>
              </a:ext>
            </a:extLst>
          </p:cNvPr>
          <p:cNvSpPr/>
          <p:nvPr/>
        </p:nvSpPr>
        <p:spPr>
          <a:xfrm>
            <a:off x="6489894" y="3935415"/>
            <a:ext cx="914401" cy="71347"/>
          </a:xfrm>
          <a:prstGeom prst="roundRect">
            <a:avLst/>
          </a:prstGeom>
          <a:solidFill>
            <a:srgbClr val="00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942305A-15A8-E542-F399-3224CE9D7047}"/>
              </a:ext>
            </a:extLst>
          </p:cNvPr>
          <p:cNvSpPr/>
          <p:nvPr/>
        </p:nvSpPr>
        <p:spPr>
          <a:xfrm>
            <a:off x="6525884" y="4641418"/>
            <a:ext cx="1619918" cy="71347"/>
          </a:xfrm>
          <a:prstGeom prst="roundRect">
            <a:avLst/>
          </a:prstGeom>
          <a:solidFill>
            <a:srgbClr val="00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BD9329C-474E-2816-BFEC-ED3429588B1A}"/>
              </a:ext>
            </a:extLst>
          </p:cNvPr>
          <p:cNvCxnSpPr/>
          <p:nvPr/>
        </p:nvCxnSpPr>
        <p:spPr>
          <a:xfrm>
            <a:off x="9455805" y="2031445"/>
            <a:ext cx="4867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9757B0B-6626-0DAE-FF3A-0843905DFCE2}"/>
              </a:ext>
            </a:extLst>
          </p:cNvPr>
          <p:cNvCxnSpPr/>
          <p:nvPr/>
        </p:nvCxnSpPr>
        <p:spPr>
          <a:xfrm>
            <a:off x="9455805" y="2726563"/>
            <a:ext cx="4867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772D703-5ADE-F5FF-EF8E-EB0510185F8E}"/>
              </a:ext>
            </a:extLst>
          </p:cNvPr>
          <p:cNvCxnSpPr/>
          <p:nvPr/>
        </p:nvCxnSpPr>
        <p:spPr>
          <a:xfrm>
            <a:off x="9455805" y="3281105"/>
            <a:ext cx="4867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A9BA91B-BABF-7EC9-4D59-454B556ABDBA}"/>
              </a:ext>
            </a:extLst>
          </p:cNvPr>
          <p:cNvCxnSpPr/>
          <p:nvPr/>
        </p:nvCxnSpPr>
        <p:spPr>
          <a:xfrm>
            <a:off x="9455805" y="3939920"/>
            <a:ext cx="4867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6B6277D-A5A0-3D11-4B12-E1799B06C988}"/>
              </a:ext>
            </a:extLst>
          </p:cNvPr>
          <p:cNvCxnSpPr/>
          <p:nvPr/>
        </p:nvCxnSpPr>
        <p:spPr>
          <a:xfrm>
            <a:off x="9455805" y="4640709"/>
            <a:ext cx="4867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F252079-1D45-143C-4457-50A6146CCC69}"/>
              </a:ext>
            </a:extLst>
          </p:cNvPr>
          <p:cNvSpPr txBox="1"/>
          <p:nvPr/>
        </p:nvSpPr>
        <p:spPr>
          <a:xfrm>
            <a:off x="9942537" y="1894393"/>
            <a:ext cx="1706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txt_</a:t>
            </a:r>
            <a:r>
              <a:rPr lang="ko-KR" altLang="en-US" sz="12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고객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BF3345-DDB2-DB71-E69F-5888081FE0B1}"/>
              </a:ext>
            </a:extLst>
          </p:cNvPr>
          <p:cNvSpPr txBox="1"/>
          <p:nvPr/>
        </p:nvSpPr>
        <p:spPr>
          <a:xfrm>
            <a:off x="9942537" y="2564723"/>
            <a:ext cx="1706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KT font Light" panose="020B0600000101010101" pitchFamily="50" charset="-127"/>
                <a:ea typeface="KT font Light" panose="020B0600000101010101" pitchFamily="50" charset="-127"/>
              </a:rPr>
              <a:t>drp</a:t>
            </a:r>
            <a:r>
              <a:rPr lang="en-US" altLang="ko-KR" sz="12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_</a:t>
            </a:r>
            <a:r>
              <a:rPr lang="ko-KR" altLang="en-US" sz="12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계약단위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12512E-13B3-BDD6-AA8D-FAD4711F496D}"/>
              </a:ext>
            </a:extLst>
          </p:cNvPr>
          <p:cNvSpPr txBox="1"/>
          <p:nvPr/>
        </p:nvSpPr>
        <p:spPr>
          <a:xfrm>
            <a:off x="9942537" y="3126585"/>
            <a:ext cx="1706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KT font Light" panose="020B0600000101010101" pitchFamily="50" charset="-127"/>
                <a:ea typeface="KT font Light" panose="020B0600000101010101" pitchFamily="50" charset="-127"/>
              </a:rPr>
              <a:t>drp</a:t>
            </a:r>
            <a:r>
              <a:rPr lang="en-US" altLang="ko-KR" sz="12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_</a:t>
            </a:r>
            <a:r>
              <a:rPr lang="ko-KR" altLang="en-US" sz="12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청구단위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754591-03D3-A4EB-4913-4D112F226B22}"/>
              </a:ext>
            </a:extLst>
          </p:cNvPr>
          <p:cNvSpPr txBox="1"/>
          <p:nvPr/>
        </p:nvSpPr>
        <p:spPr>
          <a:xfrm>
            <a:off x="9942537" y="3796915"/>
            <a:ext cx="1706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txt_</a:t>
            </a:r>
            <a:r>
              <a:rPr lang="ko-KR" altLang="en-US" sz="12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계약기간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7D3B85-421D-3A87-D24C-8F60F56308F2}"/>
              </a:ext>
            </a:extLst>
          </p:cNvPr>
          <p:cNvSpPr txBox="1"/>
          <p:nvPr/>
        </p:nvSpPr>
        <p:spPr>
          <a:xfrm>
            <a:off x="9942537" y="4502209"/>
            <a:ext cx="1706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txt_</a:t>
            </a:r>
            <a:r>
              <a:rPr lang="ko-KR" altLang="en-US" sz="12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이메일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31BCF65-BF8B-F181-0332-83D7ADDC1B01}"/>
              </a:ext>
            </a:extLst>
          </p:cNvPr>
          <p:cNvCxnSpPr>
            <a:cxnSpLocks/>
          </p:cNvCxnSpPr>
          <p:nvPr/>
        </p:nvCxnSpPr>
        <p:spPr>
          <a:xfrm>
            <a:off x="8686800" y="5878248"/>
            <a:ext cx="12557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7352FEC-FF63-D729-04C4-2AD6C548F579}"/>
              </a:ext>
            </a:extLst>
          </p:cNvPr>
          <p:cNvSpPr txBox="1"/>
          <p:nvPr/>
        </p:nvSpPr>
        <p:spPr>
          <a:xfrm>
            <a:off x="9942537" y="5739748"/>
            <a:ext cx="1706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KT font Light" panose="020B0600000101010101" pitchFamily="50" charset="-127"/>
                <a:ea typeface="KT font Light" panose="020B0600000101010101" pitchFamily="50" charset="-127"/>
              </a:rPr>
              <a:t>btn</a:t>
            </a:r>
            <a:r>
              <a:rPr lang="en-US" altLang="ko-KR" sz="12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_</a:t>
            </a:r>
            <a:r>
              <a:rPr lang="ko-KR" altLang="en-US" sz="12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제출</a:t>
            </a: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5B2C856E-B163-4792-DDE1-CE77F2A84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969148"/>
              </p:ext>
            </p:extLst>
          </p:nvPr>
        </p:nvGraphicFramePr>
        <p:xfrm>
          <a:off x="254491" y="289510"/>
          <a:ext cx="121000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001">
                  <a:extLst>
                    <a:ext uri="{9D8B030D-6E8A-4147-A177-3AD203B41FA5}">
                      <a16:colId xmlns:a16="http://schemas.microsoft.com/office/drawing/2014/main" val="430052894"/>
                    </a:ext>
                  </a:extLst>
                </a:gridCol>
              </a:tblGrid>
              <a:tr h="1343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i="0" dirty="0">
                          <a:solidFill>
                            <a:schemeClr val="bg1"/>
                          </a:solidFill>
                          <a:latin typeface="KT서체 Bold" panose="020B0600000101010101" pitchFamily="50" charset="-127"/>
                          <a:ea typeface="KT서체 Bold" panose="020B0600000101010101" pitchFamily="50" charset="-127"/>
                          <a:cs typeface="Pretendard SemiBold" panose="02000503000000020004" pitchFamily="2" charset="-127"/>
                        </a:rPr>
                        <a:t>견적서산출</a:t>
                      </a:r>
                      <a:r>
                        <a:rPr lang="en-US" altLang="ko-KR" sz="1600" b="1" i="0" dirty="0">
                          <a:solidFill>
                            <a:schemeClr val="bg1"/>
                          </a:solidFill>
                          <a:latin typeface="KT서체 Bold" panose="020B0600000101010101" pitchFamily="50" charset="-127"/>
                          <a:ea typeface="KT서체 Bold" panose="020B0600000101010101" pitchFamily="50" charset="-127"/>
                          <a:cs typeface="Pretendard SemiBold" panose="02000503000000020004" pitchFamily="2" charset="-127"/>
                        </a:rPr>
                        <a:t>1</a:t>
                      </a:r>
                      <a:endParaRPr lang="ko-Kore-KR" altLang="en-US" sz="1600" b="1" i="0" dirty="0">
                        <a:solidFill>
                          <a:schemeClr val="bg1"/>
                        </a:solidFill>
                        <a:latin typeface="KT서체 Bold" panose="020B0600000101010101" pitchFamily="50" charset="-127"/>
                        <a:ea typeface="KT서체 Bold" panose="020B0600000101010101" pitchFamily="50" charset="-127"/>
                        <a:cs typeface="Pretendard SemiBold" panose="02000503000000020004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140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6021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59A689-655A-C3D6-07BA-C72D2DB78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3ED16C4-91AD-02EC-0481-CE3EF9C4F7DF}"/>
              </a:ext>
            </a:extLst>
          </p:cNvPr>
          <p:cNvSpPr txBox="1"/>
          <p:nvPr/>
        </p:nvSpPr>
        <p:spPr>
          <a:xfrm>
            <a:off x="254491" y="844459"/>
            <a:ext cx="6096000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i="1" dirty="0" err="1">
                <a:latin typeface="KT font Light" panose="020B0600000101010101" pitchFamily="50" charset="-127"/>
                <a:ea typeface="KT font Light" panose="020B0600000101010101" pitchFamily="50" charset="-127"/>
              </a:rPr>
              <a:t>If</a:t>
            </a:r>
            <a:r>
              <a:rPr lang="ko-KR" altLang="en-US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(</a:t>
            </a:r>
          </a:p>
          <a:p>
            <a:r>
              <a:rPr lang="ko-KR" altLang="en-US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    </a:t>
            </a:r>
            <a:r>
              <a:rPr lang="ko-KR" altLang="en-US" sz="1400" i="1" dirty="0" err="1">
                <a:latin typeface="KT font Light" panose="020B0600000101010101" pitchFamily="50" charset="-127"/>
                <a:ea typeface="KT font Light" panose="020B0600000101010101" pitchFamily="50" charset="-127"/>
              </a:rPr>
              <a:t>Or</a:t>
            </a:r>
            <a:r>
              <a:rPr lang="ko-KR" altLang="en-US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(</a:t>
            </a:r>
          </a:p>
          <a:p>
            <a:r>
              <a:rPr lang="ko-KR" altLang="en-US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        </a:t>
            </a:r>
            <a:r>
              <a:rPr lang="ko-KR" altLang="en-US" sz="1400" i="1" dirty="0" err="1">
                <a:latin typeface="KT font Light" panose="020B0600000101010101" pitchFamily="50" charset="-127"/>
                <a:ea typeface="KT font Light" panose="020B0600000101010101" pitchFamily="50" charset="-127"/>
              </a:rPr>
              <a:t>IsBlank</a:t>
            </a:r>
            <a:r>
              <a:rPr lang="ko-KR" altLang="en-US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(</a:t>
            </a:r>
            <a:r>
              <a:rPr lang="ko-KR" altLang="en-US" sz="1400" i="1" dirty="0" err="1">
                <a:latin typeface="KT font Light" panose="020B0600000101010101" pitchFamily="50" charset="-127"/>
                <a:ea typeface="KT font Light" panose="020B0600000101010101" pitchFamily="50" charset="-127"/>
              </a:rPr>
              <a:t>txt_고객.Text</a:t>
            </a:r>
            <a:r>
              <a:rPr lang="ko-KR" altLang="en-US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),</a:t>
            </a:r>
          </a:p>
          <a:p>
            <a:r>
              <a:rPr lang="ko-KR" altLang="en-US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        </a:t>
            </a:r>
            <a:r>
              <a:rPr lang="ko-KR" altLang="en-US" sz="1400" i="1" dirty="0" err="1">
                <a:latin typeface="KT font Light" panose="020B0600000101010101" pitchFamily="50" charset="-127"/>
                <a:ea typeface="KT font Light" panose="020B0600000101010101" pitchFamily="50" charset="-127"/>
              </a:rPr>
              <a:t>IsBlank</a:t>
            </a:r>
            <a:r>
              <a:rPr lang="ko-KR" altLang="en-US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(</a:t>
            </a:r>
            <a:r>
              <a:rPr lang="ko-KR" altLang="en-US" sz="1400" i="1" dirty="0" err="1">
                <a:latin typeface="KT font Light" panose="020B0600000101010101" pitchFamily="50" charset="-127"/>
                <a:ea typeface="KT font Light" panose="020B0600000101010101" pitchFamily="50" charset="-127"/>
              </a:rPr>
              <a:t>txt_계약기간.Text</a:t>
            </a:r>
            <a:r>
              <a:rPr lang="ko-KR" altLang="en-US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),</a:t>
            </a:r>
          </a:p>
          <a:p>
            <a:r>
              <a:rPr lang="ko-KR" altLang="en-US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        </a:t>
            </a:r>
            <a:r>
              <a:rPr lang="ko-KR" altLang="en-US" sz="1400" i="1" dirty="0" err="1">
                <a:latin typeface="KT font Light" panose="020B0600000101010101" pitchFamily="50" charset="-127"/>
                <a:ea typeface="KT font Light" panose="020B0600000101010101" pitchFamily="50" charset="-127"/>
              </a:rPr>
              <a:t>IsBlank</a:t>
            </a:r>
            <a:r>
              <a:rPr lang="ko-KR" altLang="en-US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(</a:t>
            </a:r>
            <a:r>
              <a:rPr lang="ko-KR" altLang="en-US" sz="1400" i="1" dirty="0" err="1">
                <a:latin typeface="KT font Light" panose="020B0600000101010101" pitchFamily="50" charset="-127"/>
                <a:ea typeface="KT font Light" panose="020B0600000101010101" pitchFamily="50" charset="-127"/>
              </a:rPr>
              <a:t>txt_이메일.Text</a:t>
            </a:r>
            <a:r>
              <a:rPr lang="ko-KR" altLang="en-US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)</a:t>
            </a:r>
          </a:p>
          <a:p>
            <a:r>
              <a:rPr lang="ko-KR" altLang="en-US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    ),</a:t>
            </a:r>
          </a:p>
          <a:p>
            <a:r>
              <a:rPr lang="ko-KR" altLang="en-US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    </a:t>
            </a:r>
            <a:r>
              <a:rPr lang="ko-KR" altLang="en-US" sz="1400" i="1" dirty="0" err="1">
                <a:latin typeface="KT font Light" panose="020B0600000101010101" pitchFamily="50" charset="-127"/>
                <a:ea typeface="KT font Light" panose="020B0600000101010101" pitchFamily="50" charset="-127"/>
              </a:rPr>
              <a:t>Notify</a:t>
            </a:r>
            <a:r>
              <a:rPr lang="ko-KR" altLang="en-US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("고객명, 계약기간, 이메일을 정확히 입력해주세요.", </a:t>
            </a:r>
            <a:r>
              <a:rPr lang="ko-KR" altLang="en-US" sz="1400" i="1" dirty="0" err="1">
                <a:latin typeface="KT font Light" panose="020B0600000101010101" pitchFamily="50" charset="-127"/>
                <a:ea typeface="KT font Light" panose="020B0600000101010101" pitchFamily="50" charset="-127"/>
              </a:rPr>
              <a:t>NotificationType.Error</a:t>
            </a:r>
            <a:r>
              <a:rPr lang="ko-KR" altLang="en-US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),</a:t>
            </a:r>
          </a:p>
          <a:p>
            <a:r>
              <a:rPr lang="ko-KR" altLang="en-US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    // 조건이 모두 채워졌을 때 실행할 로직</a:t>
            </a:r>
          </a:p>
          <a:p>
            <a:r>
              <a:rPr lang="ko-KR" altLang="en-US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    </a:t>
            </a:r>
            <a:r>
              <a:rPr lang="ko-KR" altLang="en-US" sz="1400" i="1" dirty="0" err="1">
                <a:latin typeface="KT font Light" panose="020B0600000101010101" pitchFamily="50" charset="-127"/>
                <a:ea typeface="KT font Light" panose="020B0600000101010101" pitchFamily="50" charset="-127"/>
              </a:rPr>
              <a:t>ClearCollect</a:t>
            </a:r>
            <a:r>
              <a:rPr lang="ko-KR" altLang="en-US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(</a:t>
            </a:r>
          </a:p>
          <a:p>
            <a:r>
              <a:rPr lang="ko-KR" altLang="en-US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        </a:t>
            </a:r>
            <a:r>
              <a:rPr lang="ko-KR" altLang="en-US" sz="1400" i="1" dirty="0" err="1">
                <a:latin typeface="KT font Light" panose="020B0600000101010101" pitchFamily="50" charset="-127"/>
                <a:ea typeface="KT font Light" panose="020B0600000101010101" pitchFamily="50" charset="-127"/>
              </a:rPr>
              <a:t>colQuoteItems</a:t>
            </a:r>
            <a:r>
              <a:rPr lang="ko-KR" altLang="en-US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,</a:t>
            </a:r>
          </a:p>
          <a:p>
            <a:r>
              <a:rPr lang="ko-KR" altLang="en-US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        {</a:t>
            </a:r>
          </a:p>
          <a:p>
            <a:r>
              <a:rPr lang="ko-KR" altLang="en-US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            제품명: "",</a:t>
            </a:r>
          </a:p>
          <a:p>
            <a:r>
              <a:rPr lang="ko-KR" altLang="en-US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            수량: 0,</a:t>
            </a:r>
          </a:p>
          <a:p>
            <a:r>
              <a:rPr lang="ko-KR" altLang="en-US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            할인율: 0</a:t>
            </a:r>
          </a:p>
          <a:p>
            <a:r>
              <a:rPr lang="ko-KR" altLang="en-US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        }</a:t>
            </a:r>
          </a:p>
          <a:p>
            <a:r>
              <a:rPr lang="ko-KR" altLang="en-US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    );</a:t>
            </a:r>
          </a:p>
          <a:p>
            <a:r>
              <a:rPr lang="ko-KR" altLang="en-US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    </a:t>
            </a:r>
            <a:r>
              <a:rPr lang="ko-KR" altLang="en-US" sz="1400" i="1" dirty="0" err="1">
                <a:latin typeface="KT font Light" panose="020B0600000101010101" pitchFamily="50" charset="-127"/>
                <a:ea typeface="KT font Light" panose="020B0600000101010101" pitchFamily="50" charset="-127"/>
              </a:rPr>
              <a:t>Navigate</a:t>
            </a:r>
            <a:r>
              <a:rPr lang="ko-KR" altLang="en-US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(Screen3)</a:t>
            </a:r>
          </a:p>
          <a:p>
            <a:r>
              <a:rPr lang="ko-KR" altLang="en-US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)</a:t>
            </a:r>
          </a:p>
        </p:txBody>
      </p:sp>
      <p:pic>
        <p:nvPicPr>
          <p:cNvPr id="6" name="그림 5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5508CF0-2F17-24F6-FB66-3BE642ABE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915" y="514980"/>
            <a:ext cx="3265970" cy="5849807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0C609A6-E29F-808D-4E47-D111D7032FAB}"/>
              </a:ext>
            </a:extLst>
          </p:cNvPr>
          <p:cNvSpPr/>
          <p:nvPr/>
        </p:nvSpPr>
        <p:spPr>
          <a:xfrm>
            <a:off x="7744364" y="5878248"/>
            <a:ext cx="352541" cy="86330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79342C6-9E59-8056-D6B5-938979B00B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025284"/>
              </p:ext>
            </p:extLst>
          </p:nvPr>
        </p:nvGraphicFramePr>
        <p:xfrm>
          <a:off x="254491" y="289510"/>
          <a:ext cx="121000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001">
                  <a:extLst>
                    <a:ext uri="{9D8B030D-6E8A-4147-A177-3AD203B41FA5}">
                      <a16:colId xmlns:a16="http://schemas.microsoft.com/office/drawing/2014/main" val="430052894"/>
                    </a:ext>
                  </a:extLst>
                </a:gridCol>
              </a:tblGrid>
              <a:tr h="1343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i="0" dirty="0">
                          <a:solidFill>
                            <a:schemeClr val="bg1"/>
                          </a:solidFill>
                          <a:latin typeface="KT서체 Bold" panose="020B0600000101010101" pitchFamily="50" charset="-127"/>
                          <a:ea typeface="KT서체 Bold" panose="020B0600000101010101" pitchFamily="50" charset="-127"/>
                          <a:cs typeface="Pretendard SemiBold" panose="02000503000000020004" pitchFamily="2" charset="-127"/>
                        </a:rPr>
                        <a:t>견적서산출</a:t>
                      </a:r>
                      <a:r>
                        <a:rPr lang="en-US" altLang="ko-KR" sz="1600" b="1" i="0" dirty="0">
                          <a:solidFill>
                            <a:schemeClr val="bg1"/>
                          </a:solidFill>
                          <a:latin typeface="KT서체 Bold" panose="020B0600000101010101" pitchFamily="50" charset="-127"/>
                          <a:ea typeface="KT서체 Bold" panose="020B0600000101010101" pitchFamily="50" charset="-127"/>
                          <a:cs typeface="Pretendard SemiBold" panose="02000503000000020004" pitchFamily="2" charset="-127"/>
                        </a:rPr>
                        <a:t>1</a:t>
                      </a:r>
                      <a:endParaRPr lang="ko-Kore-KR" altLang="en-US" sz="1600" b="1" i="0" dirty="0">
                        <a:solidFill>
                          <a:schemeClr val="bg1"/>
                        </a:solidFill>
                        <a:latin typeface="KT서체 Bold" panose="020B0600000101010101" pitchFamily="50" charset="-127"/>
                        <a:ea typeface="KT서체 Bold" panose="020B0600000101010101" pitchFamily="50" charset="-127"/>
                        <a:cs typeface="Pretendard SemiBold" panose="02000503000000020004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14077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C445275-6F6B-F8A8-1535-3F1A0F585741}"/>
              </a:ext>
            </a:extLst>
          </p:cNvPr>
          <p:cNvSpPr txBox="1"/>
          <p:nvPr/>
        </p:nvSpPr>
        <p:spPr>
          <a:xfrm>
            <a:off x="1506349" y="289510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KT font Medium" panose="020B0600000101010101" pitchFamily="50" charset="-127"/>
                <a:ea typeface="KT font Medium" panose="020B0600000101010101" pitchFamily="50" charset="-127"/>
              </a:rPr>
              <a:t>Power FX </a:t>
            </a:r>
            <a:r>
              <a:rPr lang="ko-KR" altLang="en-US" sz="1600" dirty="0" err="1">
                <a:latin typeface="KT font Medium" panose="020B0600000101010101" pitchFamily="50" charset="-127"/>
                <a:ea typeface="KT font Medium" panose="020B0600000101010101" pitchFamily="50" charset="-127"/>
              </a:rPr>
              <a:t>작성예시</a:t>
            </a:r>
            <a:r>
              <a:rPr lang="ko-KR" altLang="en-US" sz="1600" dirty="0">
                <a:latin typeface="KT font Medium" panose="020B0600000101010101" pitchFamily="50" charset="-127"/>
                <a:ea typeface="KT font Medium" panose="020B0600000101010101" pitchFamily="50" charset="-127"/>
              </a:rPr>
              <a:t> </a:t>
            </a:r>
            <a:r>
              <a:rPr lang="en-US" altLang="ko-KR" sz="1600" dirty="0">
                <a:latin typeface="KT font Medium" panose="020B0600000101010101" pitchFamily="50" charset="-127"/>
                <a:ea typeface="KT font Medium" panose="020B0600000101010101" pitchFamily="50" charset="-127"/>
              </a:rPr>
              <a:t>: Screen2 &gt; </a:t>
            </a:r>
            <a:r>
              <a:rPr lang="en-US" altLang="ko-KR" sz="1600" dirty="0" err="1">
                <a:latin typeface="KT font Medium" panose="020B0600000101010101" pitchFamily="50" charset="-127"/>
                <a:ea typeface="KT font Medium" panose="020B0600000101010101" pitchFamily="50" charset="-127"/>
              </a:rPr>
              <a:t>btn</a:t>
            </a:r>
            <a:r>
              <a:rPr lang="en-US" altLang="ko-KR" sz="1600" dirty="0">
                <a:latin typeface="KT font Medium" panose="020B0600000101010101" pitchFamily="50" charset="-127"/>
                <a:ea typeface="KT font Medium" panose="020B0600000101010101" pitchFamily="50" charset="-127"/>
              </a:rPr>
              <a:t>_</a:t>
            </a:r>
            <a:r>
              <a:rPr lang="ko-KR" altLang="en-US" sz="1600" dirty="0">
                <a:latin typeface="KT font Medium" panose="020B0600000101010101" pitchFamily="50" charset="-127"/>
                <a:ea typeface="KT font Medium" panose="020B0600000101010101" pitchFamily="50" charset="-127"/>
              </a:rPr>
              <a:t>제출</a:t>
            </a:r>
          </a:p>
        </p:txBody>
      </p:sp>
    </p:spTree>
    <p:extLst>
      <p:ext uri="{BB962C8B-B14F-4D97-AF65-F5344CB8AC3E}">
        <p14:creationId xmlns:p14="http://schemas.microsoft.com/office/powerpoint/2010/main" val="3857561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02A17C-F94F-B8DC-DA04-E55B11FF95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C93FCA8-1547-ACD1-8873-3B82AE3384E9}"/>
              </a:ext>
            </a:extLst>
          </p:cNvPr>
          <p:cNvSpPr txBox="1"/>
          <p:nvPr/>
        </p:nvSpPr>
        <p:spPr>
          <a:xfrm>
            <a:off x="254491" y="935620"/>
            <a:ext cx="10339796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KT font Medium" panose="020B0600000101010101" pitchFamily="50" charset="-127"/>
                <a:ea typeface="KT font Medium" panose="020B0600000101010101" pitchFamily="50" charset="-127"/>
              </a:rPr>
              <a:t>Notify() </a:t>
            </a:r>
            <a:r>
              <a:rPr lang="ko-KR" altLang="en-US" sz="1400" dirty="0">
                <a:latin typeface="KT font Medium" panose="020B0600000101010101" pitchFamily="50" charset="-127"/>
                <a:ea typeface="KT font Medium" panose="020B0600000101010101" pitchFamily="50" charset="-127"/>
              </a:rPr>
              <a:t>이용 예시</a:t>
            </a:r>
            <a:endParaRPr lang="en-US" altLang="ko-KR" sz="1400" dirty="0">
              <a:latin typeface="KT font Medium" panose="020B0600000101010101" pitchFamily="50" charset="-127"/>
              <a:ea typeface="KT font Medium" panose="020B0600000101010101" pitchFamily="50" charset="-127"/>
            </a:endParaRPr>
          </a:p>
          <a:p>
            <a:endParaRPr lang="en-US" altLang="ko-KR" sz="1400" dirty="0"/>
          </a:p>
          <a:p>
            <a:r>
              <a:rPr lang="ko-KR" altLang="en-US" sz="1400" dirty="0"/>
              <a:t>1) 단순 성공 알림 (3초 유지)</a:t>
            </a:r>
          </a:p>
          <a:p>
            <a:r>
              <a:rPr lang="ko-KR" altLang="en-US" sz="1400" i="1" dirty="0" err="1"/>
              <a:t>Notify</a:t>
            </a:r>
            <a:r>
              <a:rPr lang="ko-KR" altLang="en-US" sz="1400" i="1" dirty="0"/>
              <a:t>("✅ 저장 완료", </a:t>
            </a:r>
            <a:r>
              <a:rPr lang="ko-KR" altLang="en-US" sz="1400" i="1" dirty="0" err="1"/>
              <a:t>NotificationType.Success</a:t>
            </a:r>
            <a:r>
              <a:rPr lang="ko-KR" altLang="en-US" sz="1400" i="1" dirty="0"/>
              <a:t>, 3000);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2) 경고</a:t>
            </a:r>
          </a:p>
          <a:p>
            <a:r>
              <a:rPr lang="ko-KR" altLang="en-US" sz="1400" i="1" dirty="0" err="1"/>
              <a:t>Notify</a:t>
            </a:r>
            <a:r>
              <a:rPr lang="ko-KR" altLang="en-US" sz="1400" i="1" dirty="0"/>
              <a:t>("⚠️ 제품 항목을 하나 이상 추가해주세요.", </a:t>
            </a:r>
            <a:r>
              <a:rPr lang="ko-KR" altLang="en-US" sz="1400" i="1" dirty="0" err="1"/>
              <a:t>NotificationType.Warning</a:t>
            </a:r>
            <a:r>
              <a:rPr lang="ko-KR" altLang="en-US" sz="1400" i="1" dirty="0"/>
              <a:t>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3) 오류 처리에 결합</a:t>
            </a:r>
          </a:p>
          <a:p>
            <a:r>
              <a:rPr lang="ko-KR" altLang="en-US" sz="1400" i="1" dirty="0" err="1"/>
              <a:t>IfError</a:t>
            </a:r>
            <a:r>
              <a:rPr lang="ko-KR" altLang="en-US" sz="1400" i="1" dirty="0"/>
              <a:t>(</a:t>
            </a:r>
          </a:p>
          <a:p>
            <a:r>
              <a:rPr lang="ko-KR" altLang="en-US" sz="1400" i="1" dirty="0"/>
              <a:t>    </a:t>
            </a:r>
            <a:r>
              <a:rPr lang="ko-KR" altLang="en-US" sz="1400" i="1" dirty="0" err="1"/>
              <a:t>SubmitForm</a:t>
            </a:r>
            <a:r>
              <a:rPr lang="ko-KR" altLang="en-US" sz="1400" i="1" dirty="0"/>
              <a:t>(EditForm1),</a:t>
            </a:r>
          </a:p>
          <a:p>
            <a:r>
              <a:rPr lang="ko-KR" altLang="en-US" sz="1400" i="1" dirty="0"/>
              <a:t>    </a:t>
            </a:r>
            <a:r>
              <a:rPr lang="ko-KR" altLang="en-US" sz="1400" i="1" dirty="0" err="1"/>
              <a:t>Notify</a:t>
            </a:r>
            <a:r>
              <a:rPr lang="ko-KR" altLang="en-US" sz="1400" i="1" dirty="0"/>
              <a:t>("❌ 저장 실패: " &amp; </a:t>
            </a:r>
            <a:r>
              <a:rPr lang="ko-KR" altLang="en-US" sz="1400" i="1" dirty="0" err="1"/>
              <a:t>Error.Message</a:t>
            </a:r>
            <a:r>
              <a:rPr lang="ko-KR" altLang="en-US" sz="1400" i="1" dirty="0"/>
              <a:t>, </a:t>
            </a:r>
            <a:r>
              <a:rPr lang="ko-KR" altLang="en-US" sz="1400" i="1" dirty="0" err="1"/>
              <a:t>NotificationType.Error</a:t>
            </a:r>
            <a:r>
              <a:rPr lang="ko-KR" altLang="en-US" sz="1400" i="1" dirty="0"/>
              <a:t>, 8000),</a:t>
            </a:r>
          </a:p>
          <a:p>
            <a:r>
              <a:rPr lang="ko-KR" altLang="en-US" sz="1400" i="1" dirty="0"/>
              <a:t>    </a:t>
            </a:r>
            <a:r>
              <a:rPr lang="ko-KR" altLang="en-US" sz="1400" i="1" dirty="0" err="1"/>
              <a:t>Notify</a:t>
            </a:r>
            <a:r>
              <a:rPr lang="ko-KR" altLang="en-US" sz="1400" i="1" dirty="0"/>
              <a:t>("✅ 저장 완료", </a:t>
            </a:r>
            <a:r>
              <a:rPr lang="ko-KR" altLang="en-US" sz="1400" i="1" dirty="0" err="1"/>
              <a:t>NotificationType.Success</a:t>
            </a:r>
            <a:r>
              <a:rPr lang="ko-KR" altLang="en-US" sz="1400" i="1" dirty="0"/>
              <a:t>, 3000)</a:t>
            </a:r>
          </a:p>
          <a:p>
            <a:r>
              <a:rPr lang="ko-KR" altLang="en-US" sz="1400" i="1" dirty="0"/>
              <a:t>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4) </a:t>
            </a:r>
            <a:r>
              <a:rPr lang="ko-KR" altLang="en-US" sz="1400" dirty="0" err="1"/>
              <a:t>Flow</a:t>
            </a:r>
            <a:r>
              <a:rPr lang="ko-KR" altLang="en-US" sz="1400" dirty="0"/>
              <a:t> 호출 뒤 결과 안내</a:t>
            </a:r>
          </a:p>
          <a:p>
            <a:r>
              <a:rPr lang="ko-KR" altLang="en-US" sz="1400" i="1" dirty="0" err="1"/>
              <a:t>IfError</a:t>
            </a:r>
            <a:r>
              <a:rPr lang="ko-KR" altLang="en-US" sz="1400" i="1" dirty="0"/>
              <a:t>(</a:t>
            </a:r>
          </a:p>
          <a:p>
            <a:r>
              <a:rPr lang="ko-KR" altLang="en-US" sz="1400" i="1" dirty="0"/>
              <a:t>    '견적서 요청_</a:t>
            </a:r>
            <a:r>
              <a:rPr lang="ko-KR" altLang="en-US" sz="1400" i="1" dirty="0" err="1"/>
              <a:t>copy</a:t>
            </a:r>
            <a:r>
              <a:rPr lang="ko-KR" altLang="en-US" sz="1400" i="1" dirty="0"/>
              <a:t>'.</a:t>
            </a:r>
            <a:r>
              <a:rPr lang="ko-KR" altLang="en-US" sz="1400" i="1" dirty="0" err="1"/>
              <a:t>Run</a:t>
            </a:r>
            <a:r>
              <a:rPr lang="ko-KR" altLang="en-US" sz="1400" i="1" dirty="0"/>
              <a:t>(/* 인수들 */),</a:t>
            </a:r>
          </a:p>
          <a:p>
            <a:r>
              <a:rPr lang="ko-KR" altLang="en-US" sz="1400" i="1" dirty="0"/>
              <a:t>    </a:t>
            </a:r>
            <a:r>
              <a:rPr lang="ko-KR" altLang="en-US" sz="1400" i="1" dirty="0" err="1"/>
              <a:t>Notify</a:t>
            </a:r>
            <a:r>
              <a:rPr lang="ko-KR" altLang="en-US" sz="1400" i="1" dirty="0"/>
              <a:t>("❌ 전송 실패: " &amp; </a:t>
            </a:r>
            <a:r>
              <a:rPr lang="ko-KR" altLang="en-US" sz="1400" i="1" dirty="0" err="1"/>
              <a:t>Error.Message</a:t>
            </a:r>
            <a:r>
              <a:rPr lang="ko-KR" altLang="en-US" sz="1400" i="1" dirty="0"/>
              <a:t>, </a:t>
            </a:r>
            <a:r>
              <a:rPr lang="ko-KR" altLang="en-US" sz="1400" i="1" dirty="0" err="1"/>
              <a:t>NotificationType.Error</a:t>
            </a:r>
            <a:r>
              <a:rPr lang="ko-KR" altLang="en-US" sz="1400" i="1" dirty="0"/>
              <a:t>, 8000),</a:t>
            </a:r>
          </a:p>
          <a:p>
            <a:r>
              <a:rPr lang="ko-KR" altLang="en-US" sz="1400" i="1" dirty="0"/>
              <a:t>    </a:t>
            </a:r>
            <a:r>
              <a:rPr lang="ko-KR" altLang="en-US" sz="1400" i="1" dirty="0" err="1"/>
              <a:t>Notify</a:t>
            </a:r>
            <a:r>
              <a:rPr lang="ko-KR" altLang="en-US" sz="1400" i="1" dirty="0"/>
              <a:t>("✅ 견적 요청 성공! 이메일로 발송 예정입니다.", </a:t>
            </a:r>
            <a:r>
              <a:rPr lang="ko-KR" altLang="en-US" sz="1400" i="1" dirty="0" err="1"/>
              <a:t>NotificationType.Success</a:t>
            </a:r>
            <a:r>
              <a:rPr lang="ko-KR" altLang="en-US" sz="1400" i="1" dirty="0"/>
              <a:t>, 4000)</a:t>
            </a:r>
          </a:p>
          <a:p>
            <a:r>
              <a:rPr lang="ko-KR" altLang="en-US" sz="1400" i="1" dirty="0"/>
              <a:t>);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0D4B1A8-1F19-C73F-32E2-D741A161B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562864"/>
              </p:ext>
            </p:extLst>
          </p:nvPr>
        </p:nvGraphicFramePr>
        <p:xfrm>
          <a:off x="254491" y="289510"/>
          <a:ext cx="121000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001">
                  <a:extLst>
                    <a:ext uri="{9D8B030D-6E8A-4147-A177-3AD203B41FA5}">
                      <a16:colId xmlns:a16="http://schemas.microsoft.com/office/drawing/2014/main" val="430052894"/>
                    </a:ext>
                  </a:extLst>
                </a:gridCol>
              </a:tblGrid>
              <a:tr h="1343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i="0" dirty="0">
                          <a:solidFill>
                            <a:schemeClr val="bg1"/>
                          </a:solidFill>
                          <a:latin typeface="KT서체 Bold" panose="020B0600000101010101" pitchFamily="50" charset="-127"/>
                          <a:ea typeface="KT서체 Bold" panose="020B0600000101010101" pitchFamily="50" charset="-127"/>
                          <a:cs typeface="Pretendard SemiBold" panose="02000503000000020004" pitchFamily="2" charset="-127"/>
                        </a:rPr>
                        <a:t>견적서산출</a:t>
                      </a:r>
                      <a:r>
                        <a:rPr lang="en-US" altLang="ko-KR" sz="1600" b="1" i="0" dirty="0">
                          <a:solidFill>
                            <a:schemeClr val="bg1"/>
                          </a:solidFill>
                          <a:latin typeface="KT서체 Bold" panose="020B0600000101010101" pitchFamily="50" charset="-127"/>
                          <a:ea typeface="KT서체 Bold" panose="020B0600000101010101" pitchFamily="50" charset="-127"/>
                          <a:cs typeface="Pretendard SemiBold" panose="02000503000000020004" pitchFamily="2" charset="-127"/>
                        </a:rPr>
                        <a:t>1</a:t>
                      </a:r>
                      <a:endParaRPr lang="ko-Kore-KR" altLang="en-US" sz="1600" b="1" i="0" dirty="0">
                        <a:solidFill>
                          <a:schemeClr val="bg1"/>
                        </a:solidFill>
                        <a:latin typeface="KT서체 Bold" panose="020B0600000101010101" pitchFamily="50" charset="-127"/>
                        <a:ea typeface="KT서체 Bold" panose="020B0600000101010101" pitchFamily="50" charset="-127"/>
                        <a:cs typeface="Pretendard SemiBold" panose="02000503000000020004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140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6492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AA976F-1F95-6F5F-3568-F7F4D7EFA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E2F3708-C27B-3638-1FAF-A85CE6722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083" y="487452"/>
            <a:ext cx="3353056" cy="6016401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FA4837-46BD-F178-4E44-2E9C1F85E95C}"/>
              </a:ext>
            </a:extLst>
          </p:cNvPr>
          <p:cNvSpPr txBox="1"/>
          <p:nvPr/>
        </p:nvSpPr>
        <p:spPr>
          <a:xfrm>
            <a:off x="254491" y="830740"/>
            <a:ext cx="5574111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T font Medium" panose="020B0600000101010101" pitchFamily="50" charset="-127"/>
                <a:ea typeface="KT font Medium" panose="020B0600000101010101" pitchFamily="50" charset="-127"/>
              </a:rPr>
              <a:t>1. </a:t>
            </a:r>
            <a:r>
              <a:rPr lang="ko-KR" altLang="en-US" sz="1600" dirty="0">
                <a:latin typeface="KT font Medium" panose="020B0600000101010101" pitchFamily="50" charset="-127"/>
                <a:ea typeface="KT font Medium" panose="020B0600000101010101" pitchFamily="50" charset="-127"/>
              </a:rPr>
              <a:t>컨트롤 추가 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: [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메뉴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] &gt; [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삽입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]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데이터 레이블 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: 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텍스트 출력</a:t>
            </a:r>
            <a:endParaRPr lang="en-US" altLang="ko-KR" sz="1600" dirty="0">
              <a:latin typeface="KT font Light" panose="020B0600000101010101" pitchFamily="50" charset="-127"/>
              <a:ea typeface="KT font Light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텍스트 입력 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: 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텍스트 입력 요청</a:t>
            </a:r>
            <a:endParaRPr lang="en-US" altLang="ko-KR" sz="1600" dirty="0">
              <a:latin typeface="KT font Light" panose="020B0600000101010101" pitchFamily="50" charset="-127"/>
              <a:ea typeface="KT font Light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이미지 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: 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이미지 삽입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(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스톡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/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업로드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드롭다운 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: 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목록에서 선택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(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테이블 항목 연동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버튼 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: 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클릭 시 동작 실행</a:t>
            </a:r>
            <a:endParaRPr lang="en-US" altLang="ko-KR" sz="1600" dirty="0">
              <a:latin typeface="KT font Light" panose="020B0600000101010101" pitchFamily="50" charset="-127"/>
              <a:ea typeface="KT font Light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세로갤러리 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: 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레코드 목록 렌더링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 </a:t>
            </a:r>
            <a:b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</a:br>
            <a:endParaRPr lang="en-US" altLang="ko-KR" sz="1600" dirty="0">
              <a:latin typeface="KT font Light" panose="020B0600000101010101" pitchFamily="50" charset="-127"/>
              <a:ea typeface="KT font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KT font Medium" panose="020B0600000101010101" pitchFamily="50" charset="-127"/>
                <a:ea typeface="KT font Medium" panose="020B0600000101010101" pitchFamily="50" charset="-127"/>
              </a:rPr>
              <a:t>2. </a:t>
            </a:r>
            <a:r>
              <a:rPr lang="ko-KR" altLang="en-US" sz="1600" dirty="0">
                <a:highlight>
                  <a:srgbClr val="00FFFF"/>
                </a:highlight>
                <a:latin typeface="KT font Medium" panose="020B0600000101010101" pitchFamily="50" charset="-127"/>
                <a:ea typeface="KT font Medium" panose="020B0600000101010101" pitchFamily="50" charset="-127"/>
              </a:rPr>
              <a:t>컨트롤명 지정</a:t>
            </a:r>
            <a:endParaRPr lang="en-US" altLang="ko-KR" sz="1600" dirty="0">
              <a:highlight>
                <a:srgbClr val="00FFFF"/>
              </a:highlight>
              <a:latin typeface="KT font Medium" panose="020B0600000101010101" pitchFamily="50" charset="-127"/>
              <a:ea typeface="KT font Medium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KT font Light" panose="020B0600000101010101" pitchFamily="50" charset="-127"/>
              <a:ea typeface="KT font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KT font Medium" panose="020B0600000101010101" pitchFamily="50" charset="-127"/>
                <a:ea typeface="KT font Medium" panose="020B0600000101010101" pitchFamily="50" charset="-127"/>
              </a:rPr>
              <a:t>3. </a:t>
            </a:r>
            <a:r>
              <a:rPr lang="ko-KR" altLang="en-US" sz="1600" dirty="0">
                <a:latin typeface="KT font Medium" panose="020B0600000101010101" pitchFamily="50" charset="-127"/>
                <a:ea typeface="KT font Medium" panose="020B0600000101010101" pitchFamily="50" charset="-127"/>
              </a:rPr>
              <a:t>갤러리 속성 지정</a:t>
            </a:r>
            <a:endParaRPr lang="en-US" altLang="ko-KR" sz="1600" dirty="0">
              <a:latin typeface="KT font Medium" panose="020B0600000101010101" pitchFamily="50" charset="-127"/>
              <a:ea typeface="KT font Medium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컨테이너 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: [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속성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] &gt; [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고급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] &gt; Item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에 </a:t>
            </a:r>
            <a:r>
              <a:rPr lang="en-US" altLang="ko-KR" sz="1600" i="1" dirty="0" err="1">
                <a:latin typeface="KT font Light" panose="020B0600000101010101" pitchFamily="50" charset="-127"/>
                <a:ea typeface="KT font Light" panose="020B0600000101010101" pitchFamily="50" charset="-127"/>
              </a:rPr>
              <a:t>colQuoteItems</a:t>
            </a:r>
            <a:r>
              <a:rPr lang="en-US" altLang="ko-KR" sz="16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 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입력</a:t>
            </a:r>
            <a:endParaRPr lang="en-US" altLang="ko-KR" sz="1600" dirty="0">
              <a:latin typeface="KT font Light" panose="020B0600000101010101" pitchFamily="50" charset="-127"/>
              <a:ea typeface="KT font Light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데이터 레이블 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: [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속성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] &gt; [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고급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] &gt; </a:t>
            </a:r>
            <a:r>
              <a:rPr lang="en-US" altLang="ko-KR" sz="1600" dirty="0">
                <a:highlight>
                  <a:srgbClr val="C0C0C0"/>
                </a:highlight>
                <a:latin typeface="KT font Light" panose="020B0600000101010101" pitchFamily="50" charset="-127"/>
                <a:ea typeface="KT font Light" panose="020B0600000101010101" pitchFamily="50" charset="-127"/>
              </a:rPr>
              <a:t>text </a:t>
            </a:r>
            <a:r>
              <a:rPr lang="ko-KR" altLang="en-US" sz="1600" dirty="0">
                <a:highlight>
                  <a:srgbClr val="C0C0C0"/>
                </a:highlight>
                <a:latin typeface="KT font Light" panose="020B0600000101010101" pitchFamily="50" charset="-127"/>
                <a:ea typeface="KT font Light" panose="020B0600000101010101" pitchFamily="50" charset="-127"/>
              </a:rPr>
              <a:t>에서 각 레코드 값 지정</a:t>
            </a:r>
            <a:endParaRPr lang="en-US" altLang="ko-KR" sz="1600" dirty="0">
              <a:highlight>
                <a:srgbClr val="C0C0C0"/>
              </a:highlight>
              <a:latin typeface="KT font Light" panose="020B0600000101010101" pitchFamily="50" charset="-127"/>
              <a:ea typeface="KT font Light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latin typeface="KT font Light" panose="020B0600000101010101" pitchFamily="50" charset="-127"/>
              <a:ea typeface="KT font Light" panose="020B0600000101010101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16065AC-A17B-A610-38CE-5F6F978F5119}"/>
              </a:ext>
            </a:extLst>
          </p:cNvPr>
          <p:cNvCxnSpPr/>
          <p:nvPr/>
        </p:nvCxnSpPr>
        <p:spPr>
          <a:xfrm>
            <a:off x="9455805" y="2031445"/>
            <a:ext cx="4867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42D618B-9137-76DA-85DC-EDF04BF67319}"/>
              </a:ext>
            </a:extLst>
          </p:cNvPr>
          <p:cNvSpPr txBox="1"/>
          <p:nvPr/>
        </p:nvSpPr>
        <p:spPr>
          <a:xfrm>
            <a:off x="9942537" y="1894393"/>
            <a:ext cx="1706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KT font Light" panose="020B0600000101010101" pitchFamily="50" charset="-127"/>
                <a:ea typeface="KT font Light" panose="020B0600000101010101" pitchFamily="50" charset="-127"/>
              </a:rPr>
              <a:t>drp</a:t>
            </a:r>
            <a:r>
              <a:rPr lang="en-US" altLang="ko-KR" sz="12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_</a:t>
            </a:r>
            <a:r>
              <a:rPr lang="ko-KR" altLang="en-US" sz="12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제품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D9EA785-56D1-DED6-A5C4-1AC53B727A83}"/>
              </a:ext>
            </a:extLst>
          </p:cNvPr>
          <p:cNvCxnSpPr/>
          <p:nvPr/>
        </p:nvCxnSpPr>
        <p:spPr>
          <a:xfrm>
            <a:off x="9455805" y="2608387"/>
            <a:ext cx="4867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478E008-0E7B-08C4-5F45-EF1BDC7BB1C2}"/>
              </a:ext>
            </a:extLst>
          </p:cNvPr>
          <p:cNvSpPr txBox="1"/>
          <p:nvPr/>
        </p:nvSpPr>
        <p:spPr>
          <a:xfrm>
            <a:off x="9942537" y="2471335"/>
            <a:ext cx="1706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txt_</a:t>
            </a:r>
            <a:r>
              <a:rPr lang="ko-KR" altLang="en-US" sz="12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수량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92F3C5C-61F8-A1EB-4E28-83A86B192622}"/>
              </a:ext>
            </a:extLst>
          </p:cNvPr>
          <p:cNvCxnSpPr/>
          <p:nvPr/>
        </p:nvCxnSpPr>
        <p:spPr>
          <a:xfrm>
            <a:off x="9455805" y="3185329"/>
            <a:ext cx="4867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0CB7DE7-6E78-1BC2-AAEF-E7B87D5D7DA0}"/>
              </a:ext>
            </a:extLst>
          </p:cNvPr>
          <p:cNvSpPr txBox="1"/>
          <p:nvPr/>
        </p:nvSpPr>
        <p:spPr>
          <a:xfrm>
            <a:off x="9942537" y="3048277"/>
            <a:ext cx="1706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txt_</a:t>
            </a:r>
            <a:r>
              <a:rPr lang="ko-KR" altLang="en-US" sz="12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할인율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ED7F592-040E-EC59-786A-EB06E2ACBF23}"/>
              </a:ext>
            </a:extLst>
          </p:cNvPr>
          <p:cNvCxnSpPr/>
          <p:nvPr/>
        </p:nvCxnSpPr>
        <p:spPr>
          <a:xfrm>
            <a:off x="7032171" y="4561114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44DE3D4-ECCB-693D-4BF6-0DB58ADDE3B3}"/>
              </a:ext>
            </a:extLst>
          </p:cNvPr>
          <p:cNvCxnSpPr/>
          <p:nvPr/>
        </p:nvCxnSpPr>
        <p:spPr>
          <a:xfrm>
            <a:off x="8556172" y="4561114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2B59AEB-701D-0F89-9309-659DABE4107C}"/>
              </a:ext>
            </a:extLst>
          </p:cNvPr>
          <p:cNvCxnSpPr/>
          <p:nvPr/>
        </p:nvCxnSpPr>
        <p:spPr>
          <a:xfrm>
            <a:off x="8958943" y="4561114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3C9D347-F27F-F5F9-8FEB-3D68807D688B}"/>
              </a:ext>
            </a:extLst>
          </p:cNvPr>
          <p:cNvSpPr txBox="1"/>
          <p:nvPr/>
        </p:nvSpPr>
        <p:spPr>
          <a:xfrm>
            <a:off x="6502545" y="4871697"/>
            <a:ext cx="1282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err="1">
                <a:latin typeface="KT font Light" panose="020B0600000101010101" pitchFamily="50" charset="-127"/>
                <a:ea typeface="KT font Light" panose="020B0600000101010101" pitchFamily="50" charset="-127"/>
              </a:rPr>
              <a:t>Thisitem</a:t>
            </a:r>
            <a:r>
              <a:rPr lang="en-US" altLang="ko-KR" sz="12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.</a:t>
            </a:r>
            <a:r>
              <a:rPr lang="ko-KR" altLang="en-US" sz="12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제품명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8B2096C-C085-57B0-FF64-560B5F07C426}"/>
              </a:ext>
            </a:extLst>
          </p:cNvPr>
          <p:cNvSpPr/>
          <p:nvPr/>
        </p:nvSpPr>
        <p:spPr>
          <a:xfrm>
            <a:off x="6372395" y="1995771"/>
            <a:ext cx="1781910" cy="71347"/>
          </a:xfrm>
          <a:prstGeom prst="roundRect">
            <a:avLst/>
          </a:prstGeom>
          <a:solidFill>
            <a:srgbClr val="00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9C2789AD-1F98-E23F-5304-F8AF2F34AE06}"/>
              </a:ext>
            </a:extLst>
          </p:cNvPr>
          <p:cNvSpPr/>
          <p:nvPr/>
        </p:nvSpPr>
        <p:spPr>
          <a:xfrm>
            <a:off x="6414260" y="2572713"/>
            <a:ext cx="914401" cy="71347"/>
          </a:xfrm>
          <a:prstGeom prst="roundRect">
            <a:avLst/>
          </a:prstGeom>
          <a:solidFill>
            <a:srgbClr val="00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7A6440DE-8186-AC09-5A55-8B1347F54D19}"/>
              </a:ext>
            </a:extLst>
          </p:cNvPr>
          <p:cNvSpPr/>
          <p:nvPr/>
        </p:nvSpPr>
        <p:spPr>
          <a:xfrm>
            <a:off x="6348949" y="3182088"/>
            <a:ext cx="914401" cy="71347"/>
          </a:xfrm>
          <a:prstGeom prst="roundRect">
            <a:avLst/>
          </a:prstGeom>
          <a:solidFill>
            <a:srgbClr val="00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BC52E84-4456-A73D-2EF6-6EA0F4EB5183}"/>
              </a:ext>
            </a:extLst>
          </p:cNvPr>
          <p:cNvSpPr/>
          <p:nvPr/>
        </p:nvSpPr>
        <p:spPr>
          <a:xfrm>
            <a:off x="6615675" y="4396879"/>
            <a:ext cx="914401" cy="71347"/>
          </a:xfrm>
          <a:prstGeom prst="round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CD60D5B3-596E-7E85-2FB7-88F7C779B97A}"/>
              </a:ext>
            </a:extLst>
          </p:cNvPr>
          <p:cNvSpPr/>
          <p:nvPr/>
        </p:nvSpPr>
        <p:spPr>
          <a:xfrm>
            <a:off x="8433607" y="4396879"/>
            <a:ext cx="199000" cy="71347"/>
          </a:xfrm>
          <a:prstGeom prst="round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D937CA18-EF0B-AFFB-2540-2C4627BBBFE4}"/>
              </a:ext>
            </a:extLst>
          </p:cNvPr>
          <p:cNvSpPr/>
          <p:nvPr/>
        </p:nvSpPr>
        <p:spPr>
          <a:xfrm>
            <a:off x="8859443" y="4396879"/>
            <a:ext cx="199000" cy="71347"/>
          </a:xfrm>
          <a:prstGeom prst="round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554954-B8EA-3A1A-E887-A3509E5B60E0}"/>
              </a:ext>
            </a:extLst>
          </p:cNvPr>
          <p:cNvSpPr txBox="1"/>
          <p:nvPr/>
        </p:nvSpPr>
        <p:spPr>
          <a:xfrm>
            <a:off x="7816154" y="4871697"/>
            <a:ext cx="1282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err="1">
                <a:latin typeface="KT font Light" panose="020B0600000101010101" pitchFamily="50" charset="-127"/>
                <a:ea typeface="KT font Light" panose="020B0600000101010101" pitchFamily="50" charset="-127"/>
              </a:rPr>
              <a:t>Thisitem</a:t>
            </a:r>
            <a:r>
              <a:rPr lang="en-US" altLang="ko-KR" sz="12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.</a:t>
            </a:r>
            <a:r>
              <a:rPr lang="ko-KR" altLang="en-US" sz="12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수량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4181A2E-1C66-1E4A-6914-0E49F65C66F2}"/>
              </a:ext>
            </a:extLst>
          </p:cNvPr>
          <p:cNvSpPr txBox="1"/>
          <p:nvPr/>
        </p:nvSpPr>
        <p:spPr>
          <a:xfrm>
            <a:off x="8798050" y="4865914"/>
            <a:ext cx="1282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KT font Light" panose="020B0600000101010101" pitchFamily="50" charset="-127"/>
                <a:ea typeface="KT font Light" panose="020B0600000101010101" pitchFamily="50" charset="-127"/>
              </a:rPr>
              <a:t>Thisitem</a:t>
            </a:r>
            <a:r>
              <a:rPr lang="en-US" altLang="ko-KR" sz="12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.</a:t>
            </a:r>
            <a:r>
              <a:rPr lang="ko-KR" altLang="en-US" sz="12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할인율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FDE8306-0037-F6AD-B755-0138E2714023}"/>
              </a:ext>
            </a:extLst>
          </p:cNvPr>
          <p:cNvCxnSpPr/>
          <p:nvPr/>
        </p:nvCxnSpPr>
        <p:spPr>
          <a:xfrm>
            <a:off x="9455805" y="3522338"/>
            <a:ext cx="4867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A99D989-22E9-B0D1-D7EB-6C189652F61E}"/>
              </a:ext>
            </a:extLst>
          </p:cNvPr>
          <p:cNvSpPr txBox="1"/>
          <p:nvPr/>
        </p:nvSpPr>
        <p:spPr>
          <a:xfrm>
            <a:off x="9942537" y="3385286"/>
            <a:ext cx="1706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KT font Light" panose="020B0600000101010101" pitchFamily="50" charset="-127"/>
                <a:ea typeface="KT font Light" panose="020B0600000101010101" pitchFamily="50" charset="-127"/>
              </a:rPr>
              <a:t>Btn</a:t>
            </a:r>
            <a:r>
              <a:rPr lang="en-US" altLang="ko-KR" sz="12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_</a:t>
            </a:r>
            <a:r>
              <a:rPr lang="ko-KR" altLang="en-US" sz="12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항목추가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A9061BF1-DE2A-D12B-42B9-57DC248EAAD2}"/>
              </a:ext>
            </a:extLst>
          </p:cNvPr>
          <p:cNvSpPr/>
          <p:nvPr/>
        </p:nvSpPr>
        <p:spPr>
          <a:xfrm>
            <a:off x="7402410" y="3550896"/>
            <a:ext cx="914401" cy="71347"/>
          </a:xfrm>
          <a:prstGeom prst="roundRect">
            <a:avLst/>
          </a:prstGeom>
          <a:solidFill>
            <a:srgbClr val="00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5B44D52-78BD-BA90-7E66-78BB8CD6016F}"/>
              </a:ext>
            </a:extLst>
          </p:cNvPr>
          <p:cNvSpPr/>
          <p:nvPr/>
        </p:nvSpPr>
        <p:spPr>
          <a:xfrm>
            <a:off x="7530076" y="6390734"/>
            <a:ext cx="914401" cy="71347"/>
          </a:xfrm>
          <a:prstGeom prst="roundRect">
            <a:avLst/>
          </a:prstGeom>
          <a:solidFill>
            <a:srgbClr val="00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8747072-9213-D49E-B8A7-4BBA5B5F8AEF}"/>
              </a:ext>
            </a:extLst>
          </p:cNvPr>
          <p:cNvCxnSpPr>
            <a:cxnSpLocks/>
          </p:cNvCxnSpPr>
          <p:nvPr/>
        </p:nvCxnSpPr>
        <p:spPr>
          <a:xfrm>
            <a:off x="8798050" y="6329455"/>
            <a:ext cx="11444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1126402-DC78-45BF-B8E4-397D0A74AE85}"/>
              </a:ext>
            </a:extLst>
          </p:cNvPr>
          <p:cNvSpPr txBox="1"/>
          <p:nvPr/>
        </p:nvSpPr>
        <p:spPr>
          <a:xfrm>
            <a:off x="9942537" y="6192403"/>
            <a:ext cx="1706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KT font Light" panose="020B0600000101010101" pitchFamily="50" charset="-127"/>
                <a:ea typeface="KT font Light" panose="020B0600000101010101" pitchFamily="50" charset="-127"/>
              </a:rPr>
              <a:t>Btn</a:t>
            </a:r>
            <a:r>
              <a:rPr lang="en-US" altLang="ko-KR" sz="12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_</a:t>
            </a:r>
            <a:r>
              <a:rPr lang="ko-KR" altLang="en-US" sz="12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견적요청</a:t>
            </a:r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94787B28-8F1B-1D2C-7E1B-3AB709D7A9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701350"/>
              </p:ext>
            </p:extLst>
          </p:nvPr>
        </p:nvGraphicFramePr>
        <p:xfrm>
          <a:off x="254491" y="289510"/>
          <a:ext cx="121000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001">
                  <a:extLst>
                    <a:ext uri="{9D8B030D-6E8A-4147-A177-3AD203B41FA5}">
                      <a16:colId xmlns:a16="http://schemas.microsoft.com/office/drawing/2014/main" val="430052894"/>
                    </a:ext>
                  </a:extLst>
                </a:gridCol>
              </a:tblGrid>
              <a:tr h="1343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i="0" dirty="0">
                          <a:solidFill>
                            <a:schemeClr val="bg1"/>
                          </a:solidFill>
                          <a:latin typeface="KT서체 Bold" panose="020B0600000101010101" pitchFamily="50" charset="-127"/>
                          <a:ea typeface="KT서체 Bold" panose="020B0600000101010101" pitchFamily="50" charset="-127"/>
                          <a:cs typeface="Pretendard SemiBold" panose="02000503000000020004" pitchFamily="2" charset="-127"/>
                        </a:rPr>
                        <a:t>견적서산출</a:t>
                      </a:r>
                      <a:r>
                        <a:rPr lang="en-US" altLang="ko-KR" sz="1600" b="1" i="0" dirty="0">
                          <a:solidFill>
                            <a:schemeClr val="bg1"/>
                          </a:solidFill>
                          <a:latin typeface="KT서체 Bold" panose="020B0600000101010101" pitchFamily="50" charset="-127"/>
                          <a:ea typeface="KT서체 Bold" panose="020B0600000101010101" pitchFamily="50" charset="-127"/>
                          <a:cs typeface="Pretendard SemiBold" panose="02000503000000020004" pitchFamily="2" charset="-127"/>
                        </a:rPr>
                        <a:t>2</a:t>
                      </a:r>
                      <a:endParaRPr lang="ko-Kore-KR" altLang="en-US" sz="1600" b="1" i="0" dirty="0">
                        <a:solidFill>
                          <a:schemeClr val="bg1"/>
                        </a:solidFill>
                        <a:latin typeface="KT서체 Bold" panose="020B0600000101010101" pitchFamily="50" charset="-127"/>
                        <a:ea typeface="KT서체 Bold" panose="020B0600000101010101" pitchFamily="50" charset="-127"/>
                        <a:cs typeface="Pretendard SemiBold" panose="02000503000000020004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140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363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A78E49-FC7F-1D06-7E3A-B7CDC3CCE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E26ABCB-6DBA-0B4E-4E5D-B266D413A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083" y="487452"/>
            <a:ext cx="3353056" cy="6016401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9BCDF3-7B9E-5081-BA9B-2B7D1B0C40CA}"/>
              </a:ext>
            </a:extLst>
          </p:cNvPr>
          <p:cNvSpPr txBox="1"/>
          <p:nvPr/>
        </p:nvSpPr>
        <p:spPr>
          <a:xfrm>
            <a:off x="254491" y="857255"/>
            <a:ext cx="579119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KT font Medium" panose="020B0600000101010101" pitchFamily="50" charset="-127"/>
                <a:ea typeface="KT font Medium" panose="020B0600000101010101" pitchFamily="50" charset="-127"/>
              </a:rPr>
              <a:t>4. </a:t>
            </a:r>
            <a:r>
              <a:rPr lang="en-US" altLang="ko-KR" sz="1600" dirty="0">
                <a:highlight>
                  <a:srgbClr val="FFFF00"/>
                </a:highlight>
                <a:latin typeface="KT font Medium" panose="020B0600000101010101" pitchFamily="50" charset="-127"/>
                <a:ea typeface="KT font Medium" panose="020B0600000101010101" pitchFamily="50" charset="-127"/>
              </a:rPr>
              <a:t>Power</a:t>
            </a:r>
            <a:r>
              <a:rPr lang="ko-KR" altLang="en-US" sz="1600" dirty="0">
                <a:highlight>
                  <a:srgbClr val="FFFF00"/>
                </a:highlight>
                <a:latin typeface="KT font Medium" panose="020B0600000101010101" pitchFamily="50" charset="-127"/>
                <a:ea typeface="KT font Medium" panose="020B0600000101010101" pitchFamily="50" charset="-127"/>
              </a:rPr>
              <a:t> </a:t>
            </a:r>
            <a:r>
              <a:rPr lang="en-US" altLang="ko-KR" sz="1600" dirty="0">
                <a:highlight>
                  <a:srgbClr val="FFFF00"/>
                </a:highlight>
                <a:latin typeface="KT font Medium" panose="020B0600000101010101" pitchFamily="50" charset="-127"/>
                <a:ea typeface="KT font Medium" panose="020B0600000101010101" pitchFamily="50" charset="-127"/>
              </a:rPr>
              <a:t>FX</a:t>
            </a:r>
            <a:r>
              <a:rPr lang="ko-KR" altLang="en-US" sz="1600" dirty="0">
                <a:highlight>
                  <a:srgbClr val="FFFF00"/>
                </a:highlight>
                <a:latin typeface="KT font Medium" panose="020B0600000101010101" pitchFamily="50" charset="-127"/>
                <a:ea typeface="KT font Medium" panose="020B0600000101010101" pitchFamily="50" charset="-127"/>
              </a:rPr>
              <a:t> 입력 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: [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속성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] &gt; [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고급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] &gt; </a:t>
            </a:r>
            <a:r>
              <a:rPr lang="en-US" altLang="ko-KR" sz="1600" dirty="0" err="1">
                <a:latin typeface="KT font Light" panose="020B0600000101010101" pitchFamily="50" charset="-127"/>
                <a:ea typeface="KT font Light" panose="020B0600000101010101" pitchFamily="50" charset="-127"/>
              </a:rPr>
              <a:t>OnSelect</a:t>
            </a:r>
            <a:endParaRPr lang="en-US" altLang="ko-KR" sz="1600" dirty="0">
              <a:latin typeface="KT font Light" panose="020B0600000101010101" pitchFamily="50" charset="-127"/>
              <a:ea typeface="KT font Light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First() : 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레코드 반환</a:t>
            </a:r>
            <a:endParaRPr lang="en-US" altLang="ko-KR" sz="1600" dirty="0">
              <a:latin typeface="KT font Light" panose="020B0600000101010101" pitchFamily="50" charset="-127"/>
              <a:ea typeface="KT font Light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Remove() : 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레코드 삭제</a:t>
            </a:r>
            <a:endParaRPr lang="en-US" altLang="ko-KR" sz="1600" dirty="0">
              <a:latin typeface="KT font Light" panose="020B0600000101010101" pitchFamily="50" charset="-127"/>
              <a:ea typeface="KT font Light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Reset() : 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컨트롤 값 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Default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로 되돌림</a:t>
            </a:r>
            <a:endParaRPr lang="en-US" altLang="ko-KR" sz="1600" dirty="0">
              <a:latin typeface="KT font Light" panose="020B0600000101010101" pitchFamily="50" charset="-127"/>
              <a:ea typeface="KT font Light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Set() : 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전역 변수 생성 및 수정</a:t>
            </a:r>
            <a:endParaRPr lang="en-US" altLang="ko-KR" sz="1600" dirty="0">
              <a:latin typeface="KT font Light" panose="020B0600000101010101" pitchFamily="50" charset="-127"/>
              <a:ea typeface="KT font Light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JSON() : 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컬렉션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/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레코드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/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값을 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JSON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텍스트로 직렬화 </a:t>
            </a:r>
            <a:r>
              <a:rPr lang="en-US" altLang="ko-KR" sz="11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*automate </a:t>
            </a:r>
            <a:r>
              <a:rPr lang="ko-KR" altLang="en-US" sz="11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연동 용이</a:t>
            </a:r>
            <a:endParaRPr lang="en-US" altLang="ko-KR" sz="1100" dirty="0">
              <a:latin typeface="KT font Light" panose="020B0600000101010101" pitchFamily="50" charset="-127"/>
              <a:ea typeface="KT font Light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i="1" dirty="0" err="1">
                <a:latin typeface="KT font Light" panose="020B0600000101010101" pitchFamily="50" charset="-127"/>
                <a:ea typeface="KT font Light" panose="020B0600000101010101" pitchFamily="50" charset="-127"/>
              </a:rPr>
              <a:t>흐름명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.Run() : Power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 </a:t>
            </a:r>
            <a:r>
              <a:rPr lang="en-US" altLang="ko-KR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Automate</a:t>
            </a:r>
            <a:r>
              <a:rPr lang="ko-KR" altLang="en-US" sz="1600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 흐름 실행</a:t>
            </a:r>
            <a:endParaRPr lang="en-US" altLang="ko-KR" sz="1600" dirty="0">
              <a:latin typeface="KT font Light" panose="020B0600000101010101" pitchFamily="50" charset="-127"/>
              <a:ea typeface="KT font Light" panose="020B0600000101010101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BCA3485-0EEA-6BB0-3AB8-26920EEAFAC0}"/>
              </a:ext>
            </a:extLst>
          </p:cNvPr>
          <p:cNvSpPr/>
          <p:nvPr/>
        </p:nvSpPr>
        <p:spPr>
          <a:xfrm>
            <a:off x="7516109" y="3580179"/>
            <a:ext cx="687004" cy="86330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DA1122F-8D2B-1C81-CE81-12087C43AD44}"/>
              </a:ext>
            </a:extLst>
          </p:cNvPr>
          <p:cNvSpPr/>
          <p:nvPr/>
        </p:nvSpPr>
        <p:spPr>
          <a:xfrm>
            <a:off x="7635852" y="6370548"/>
            <a:ext cx="687004" cy="86330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455226E-4940-9471-0F27-922176B6C7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017846"/>
              </p:ext>
            </p:extLst>
          </p:nvPr>
        </p:nvGraphicFramePr>
        <p:xfrm>
          <a:off x="254491" y="289510"/>
          <a:ext cx="121000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001">
                  <a:extLst>
                    <a:ext uri="{9D8B030D-6E8A-4147-A177-3AD203B41FA5}">
                      <a16:colId xmlns:a16="http://schemas.microsoft.com/office/drawing/2014/main" val="430052894"/>
                    </a:ext>
                  </a:extLst>
                </a:gridCol>
              </a:tblGrid>
              <a:tr h="1343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i="0" dirty="0">
                          <a:solidFill>
                            <a:schemeClr val="bg1"/>
                          </a:solidFill>
                          <a:latin typeface="KT서체 Bold" panose="020B0600000101010101" pitchFamily="50" charset="-127"/>
                          <a:ea typeface="KT서체 Bold" panose="020B0600000101010101" pitchFamily="50" charset="-127"/>
                          <a:cs typeface="Pretendard SemiBold" panose="02000503000000020004" pitchFamily="2" charset="-127"/>
                        </a:rPr>
                        <a:t>견적서산출</a:t>
                      </a:r>
                      <a:r>
                        <a:rPr lang="en-US" altLang="ko-KR" sz="1600" b="1" i="0" dirty="0">
                          <a:solidFill>
                            <a:schemeClr val="bg1"/>
                          </a:solidFill>
                          <a:latin typeface="KT서체 Bold" panose="020B0600000101010101" pitchFamily="50" charset="-127"/>
                          <a:ea typeface="KT서체 Bold" panose="020B0600000101010101" pitchFamily="50" charset="-127"/>
                          <a:cs typeface="Pretendard SemiBold" panose="02000503000000020004" pitchFamily="2" charset="-127"/>
                        </a:rPr>
                        <a:t>2</a:t>
                      </a:r>
                      <a:endParaRPr lang="ko-Kore-KR" altLang="en-US" sz="1600" b="1" i="0" dirty="0">
                        <a:solidFill>
                          <a:schemeClr val="bg1"/>
                        </a:solidFill>
                        <a:latin typeface="KT서체 Bold" panose="020B0600000101010101" pitchFamily="50" charset="-127"/>
                        <a:ea typeface="KT서체 Bold" panose="020B0600000101010101" pitchFamily="50" charset="-127"/>
                        <a:cs typeface="Pretendard SemiBold" panose="02000503000000020004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140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338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86F80-0354-B7CA-3A4A-B025897D5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5DF705-429F-602F-C8A4-01F157671F9B}"/>
              </a:ext>
            </a:extLst>
          </p:cNvPr>
          <p:cNvSpPr txBox="1"/>
          <p:nvPr/>
        </p:nvSpPr>
        <p:spPr>
          <a:xfrm>
            <a:off x="254491" y="705128"/>
            <a:ext cx="7347858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If(</a:t>
            </a:r>
          </a:p>
          <a:p>
            <a:r>
              <a:rPr lang="en-US" altLang="ko-KR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    </a:t>
            </a:r>
            <a:r>
              <a:rPr lang="en-US" altLang="ko-KR" sz="1400" i="1" dirty="0" err="1">
                <a:latin typeface="KT font Light" panose="020B0600000101010101" pitchFamily="50" charset="-127"/>
                <a:ea typeface="KT font Light" panose="020B0600000101010101" pitchFamily="50" charset="-127"/>
              </a:rPr>
              <a:t>IsBlank</a:t>
            </a:r>
            <a:r>
              <a:rPr lang="en-US" altLang="ko-KR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(</a:t>
            </a:r>
            <a:r>
              <a:rPr lang="en-US" altLang="ko-KR" sz="1400" i="1" dirty="0" err="1">
                <a:latin typeface="KT font Light" panose="020B0600000101010101" pitchFamily="50" charset="-127"/>
                <a:ea typeface="KT font Light" panose="020B0600000101010101" pitchFamily="50" charset="-127"/>
              </a:rPr>
              <a:t>drp</a:t>
            </a:r>
            <a:r>
              <a:rPr lang="en-US" altLang="ko-KR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_</a:t>
            </a:r>
            <a:r>
              <a:rPr lang="ko-KR" altLang="en-US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제품</a:t>
            </a:r>
            <a:r>
              <a:rPr lang="en-US" altLang="ko-KR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.Selected.</a:t>
            </a:r>
            <a:r>
              <a:rPr lang="ko-KR" altLang="en-US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제품</a:t>
            </a:r>
            <a:r>
              <a:rPr lang="en-US" altLang="ko-KR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) || </a:t>
            </a:r>
            <a:r>
              <a:rPr lang="en-US" altLang="ko-KR" sz="1400" i="1" dirty="0" err="1">
                <a:latin typeface="KT font Light" panose="020B0600000101010101" pitchFamily="50" charset="-127"/>
                <a:ea typeface="KT font Light" panose="020B0600000101010101" pitchFamily="50" charset="-127"/>
              </a:rPr>
              <a:t>IsBlank</a:t>
            </a:r>
            <a:r>
              <a:rPr lang="en-US" altLang="ko-KR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(txt_</a:t>
            </a:r>
            <a:r>
              <a:rPr lang="ko-KR" altLang="en-US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수량</a:t>
            </a:r>
            <a:r>
              <a:rPr lang="en-US" altLang="ko-KR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.Text) || </a:t>
            </a:r>
            <a:r>
              <a:rPr lang="en-US" altLang="ko-KR" sz="1400" i="1" dirty="0" err="1">
                <a:latin typeface="KT font Light" panose="020B0600000101010101" pitchFamily="50" charset="-127"/>
                <a:ea typeface="KT font Light" panose="020B0600000101010101" pitchFamily="50" charset="-127"/>
              </a:rPr>
              <a:t>IsBlank</a:t>
            </a:r>
            <a:r>
              <a:rPr lang="en-US" altLang="ko-KR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(txt_</a:t>
            </a:r>
            <a:r>
              <a:rPr lang="ko-KR" altLang="en-US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할인율</a:t>
            </a:r>
            <a:r>
              <a:rPr lang="en-US" altLang="ko-KR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.Text) ||</a:t>
            </a:r>
          </a:p>
          <a:p>
            <a:r>
              <a:rPr lang="en-US" altLang="ko-KR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    !</a:t>
            </a:r>
            <a:r>
              <a:rPr lang="en-US" altLang="ko-KR" sz="1400" i="1" dirty="0" err="1">
                <a:latin typeface="KT font Light" panose="020B0600000101010101" pitchFamily="50" charset="-127"/>
                <a:ea typeface="KT font Light" panose="020B0600000101010101" pitchFamily="50" charset="-127"/>
              </a:rPr>
              <a:t>IsNumeric</a:t>
            </a:r>
            <a:r>
              <a:rPr lang="en-US" altLang="ko-KR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(txt_</a:t>
            </a:r>
            <a:r>
              <a:rPr lang="ko-KR" altLang="en-US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수량</a:t>
            </a:r>
            <a:r>
              <a:rPr lang="en-US" altLang="ko-KR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.Text) || !</a:t>
            </a:r>
            <a:r>
              <a:rPr lang="en-US" altLang="ko-KR" sz="1400" i="1" dirty="0" err="1">
                <a:latin typeface="KT font Light" panose="020B0600000101010101" pitchFamily="50" charset="-127"/>
                <a:ea typeface="KT font Light" panose="020B0600000101010101" pitchFamily="50" charset="-127"/>
              </a:rPr>
              <a:t>IsNumeric</a:t>
            </a:r>
            <a:r>
              <a:rPr lang="en-US" altLang="ko-KR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(txt_</a:t>
            </a:r>
            <a:r>
              <a:rPr lang="ko-KR" altLang="en-US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할인율</a:t>
            </a:r>
            <a:r>
              <a:rPr lang="en-US" altLang="ko-KR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.Text),</a:t>
            </a:r>
          </a:p>
          <a:p>
            <a:r>
              <a:rPr lang="en-US" altLang="ko-KR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    </a:t>
            </a:r>
          </a:p>
          <a:p>
            <a:r>
              <a:rPr lang="en-US" altLang="ko-KR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    // </a:t>
            </a:r>
            <a:r>
              <a:rPr lang="ko-KR" altLang="en-US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오류 메시지</a:t>
            </a:r>
          </a:p>
          <a:p>
            <a:r>
              <a:rPr lang="ko-KR" altLang="en-US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    </a:t>
            </a:r>
            <a:r>
              <a:rPr lang="en-US" altLang="ko-KR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Notify("⚠️ </a:t>
            </a:r>
            <a:r>
              <a:rPr lang="ko-KR" altLang="en-US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제품</a:t>
            </a:r>
            <a:r>
              <a:rPr lang="en-US" altLang="ko-KR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, </a:t>
            </a:r>
            <a:r>
              <a:rPr lang="ko-KR" altLang="en-US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수량</a:t>
            </a:r>
            <a:r>
              <a:rPr lang="en-US" altLang="ko-KR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, </a:t>
            </a:r>
            <a:r>
              <a:rPr lang="ko-KR" altLang="en-US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할인율을 입력해주세요</a:t>
            </a:r>
            <a:r>
              <a:rPr lang="en-US" altLang="ko-KR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!", </a:t>
            </a:r>
            <a:r>
              <a:rPr lang="en-US" altLang="ko-KR" sz="1400" i="1" dirty="0" err="1">
                <a:latin typeface="KT font Light" panose="020B0600000101010101" pitchFamily="50" charset="-127"/>
                <a:ea typeface="KT font Light" panose="020B0600000101010101" pitchFamily="50" charset="-127"/>
              </a:rPr>
              <a:t>NotificationType.Error</a:t>
            </a:r>
            <a:r>
              <a:rPr lang="en-US" altLang="ko-KR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),</a:t>
            </a:r>
          </a:p>
          <a:p>
            <a:r>
              <a:rPr lang="en-US" altLang="ko-KR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    </a:t>
            </a:r>
          </a:p>
          <a:p>
            <a:r>
              <a:rPr lang="en-US" altLang="ko-KR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    // </a:t>
            </a:r>
            <a:r>
              <a:rPr lang="ko-KR" altLang="en-US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모든 조건이 정상일 때 실행</a:t>
            </a:r>
          </a:p>
          <a:p>
            <a:r>
              <a:rPr lang="ko-KR" altLang="en-US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    </a:t>
            </a:r>
            <a:r>
              <a:rPr lang="en-US" altLang="ko-KR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Collect(</a:t>
            </a:r>
          </a:p>
          <a:p>
            <a:r>
              <a:rPr lang="en-US" altLang="ko-KR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        </a:t>
            </a:r>
            <a:r>
              <a:rPr lang="en-US" altLang="ko-KR" sz="1400" i="1" dirty="0" err="1">
                <a:latin typeface="KT font Light" panose="020B0600000101010101" pitchFamily="50" charset="-127"/>
                <a:ea typeface="KT font Light" panose="020B0600000101010101" pitchFamily="50" charset="-127"/>
              </a:rPr>
              <a:t>colQuoteItems</a:t>
            </a:r>
            <a:r>
              <a:rPr lang="en-US" altLang="ko-KR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,</a:t>
            </a:r>
          </a:p>
          <a:p>
            <a:r>
              <a:rPr lang="en-US" altLang="ko-KR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        {</a:t>
            </a:r>
          </a:p>
          <a:p>
            <a:r>
              <a:rPr lang="en-US" altLang="ko-KR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            </a:t>
            </a:r>
            <a:r>
              <a:rPr lang="ko-KR" altLang="en-US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제품명</a:t>
            </a:r>
            <a:r>
              <a:rPr lang="en-US" altLang="ko-KR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: </a:t>
            </a:r>
            <a:r>
              <a:rPr lang="en-US" altLang="ko-KR" sz="1400" i="1" dirty="0" err="1">
                <a:latin typeface="KT font Light" panose="020B0600000101010101" pitchFamily="50" charset="-127"/>
                <a:ea typeface="KT font Light" panose="020B0600000101010101" pitchFamily="50" charset="-127"/>
              </a:rPr>
              <a:t>drp</a:t>
            </a:r>
            <a:r>
              <a:rPr lang="en-US" altLang="ko-KR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_</a:t>
            </a:r>
            <a:r>
              <a:rPr lang="ko-KR" altLang="en-US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제품</a:t>
            </a:r>
            <a:r>
              <a:rPr lang="en-US" altLang="ko-KR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.Selected.</a:t>
            </a:r>
            <a:r>
              <a:rPr lang="ko-KR" altLang="en-US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제품</a:t>
            </a:r>
            <a:r>
              <a:rPr lang="en-US" altLang="ko-KR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,</a:t>
            </a:r>
          </a:p>
          <a:p>
            <a:r>
              <a:rPr lang="en-US" altLang="ko-KR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            </a:t>
            </a:r>
            <a:r>
              <a:rPr lang="ko-KR" altLang="en-US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수량</a:t>
            </a:r>
            <a:r>
              <a:rPr lang="en-US" altLang="ko-KR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: Value(txt_</a:t>
            </a:r>
            <a:r>
              <a:rPr lang="ko-KR" altLang="en-US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수량</a:t>
            </a:r>
            <a:r>
              <a:rPr lang="en-US" altLang="ko-KR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.Text),</a:t>
            </a:r>
          </a:p>
          <a:p>
            <a:r>
              <a:rPr lang="en-US" altLang="ko-KR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            </a:t>
            </a:r>
            <a:r>
              <a:rPr lang="ko-KR" altLang="en-US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할인율</a:t>
            </a:r>
            <a:r>
              <a:rPr lang="en-US" altLang="ko-KR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: Value(txt_</a:t>
            </a:r>
            <a:r>
              <a:rPr lang="ko-KR" altLang="en-US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할인율</a:t>
            </a:r>
            <a:r>
              <a:rPr lang="en-US" altLang="ko-KR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.Text)</a:t>
            </a:r>
          </a:p>
          <a:p>
            <a:r>
              <a:rPr lang="en-US" altLang="ko-KR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        }</a:t>
            </a:r>
          </a:p>
          <a:p>
            <a:r>
              <a:rPr lang="en-US" altLang="ko-KR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    );</a:t>
            </a:r>
          </a:p>
          <a:p>
            <a:r>
              <a:rPr lang="en-US" altLang="ko-KR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    </a:t>
            </a:r>
          </a:p>
          <a:p>
            <a:r>
              <a:rPr lang="en-US" altLang="ko-KR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    // </a:t>
            </a:r>
            <a:r>
              <a:rPr lang="ko-KR" altLang="en-US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빈 항목 제거 </a:t>
            </a:r>
            <a:r>
              <a:rPr lang="en-US" altLang="ko-KR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(</a:t>
            </a:r>
            <a:r>
              <a:rPr lang="ko-KR" altLang="en-US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최초 공백방지용</a:t>
            </a:r>
            <a:r>
              <a:rPr lang="en-US" altLang="ko-KR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)</a:t>
            </a:r>
          </a:p>
          <a:p>
            <a:r>
              <a:rPr lang="en-US" altLang="ko-KR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    If(</a:t>
            </a:r>
          </a:p>
          <a:p>
            <a:r>
              <a:rPr lang="en-US" altLang="ko-KR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        First(</a:t>
            </a:r>
            <a:r>
              <a:rPr lang="en-US" altLang="ko-KR" sz="1400" i="1" dirty="0" err="1">
                <a:latin typeface="KT font Light" panose="020B0600000101010101" pitchFamily="50" charset="-127"/>
                <a:ea typeface="KT font Light" panose="020B0600000101010101" pitchFamily="50" charset="-127"/>
              </a:rPr>
              <a:t>colQuoteItems</a:t>
            </a:r>
            <a:r>
              <a:rPr lang="en-US" altLang="ko-KR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).</a:t>
            </a:r>
            <a:r>
              <a:rPr lang="ko-KR" altLang="en-US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제품명 </a:t>
            </a:r>
            <a:r>
              <a:rPr lang="en-US" altLang="ko-KR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= "",</a:t>
            </a:r>
          </a:p>
          <a:p>
            <a:r>
              <a:rPr lang="en-US" altLang="ko-KR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        Remove(</a:t>
            </a:r>
            <a:r>
              <a:rPr lang="en-US" altLang="ko-KR" sz="1400" i="1" dirty="0" err="1">
                <a:latin typeface="KT font Light" panose="020B0600000101010101" pitchFamily="50" charset="-127"/>
                <a:ea typeface="KT font Light" panose="020B0600000101010101" pitchFamily="50" charset="-127"/>
              </a:rPr>
              <a:t>colQuoteItems</a:t>
            </a:r>
            <a:r>
              <a:rPr lang="en-US" altLang="ko-KR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, First(</a:t>
            </a:r>
            <a:r>
              <a:rPr lang="en-US" altLang="ko-KR" sz="1400" i="1" dirty="0" err="1">
                <a:latin typeface="KT font Light" panose="020B0600000101010101" pitchFamily="50" charset="-127"/>
                <a:ea typeface="KT font Light" panose="020B0600000101010101" pitchFamily="50" charset="-127"/>
              </a:rPr>
              <a:t>colQuoteItems</a:t>
            </a:r>
            <a:r>
              <a:rPr lang="en-US" altLang="ko-KR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))</a:t>
            </a:r>
          </a:p>
          <a:p>
            <a:r>
              <a:rPr lang="en-US" altLang="ko-KR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    );</a:t>
            </a:r>
          </a:p>
          <a:p>
            <a:r>
              <a:rPr lang="en-US" altLang="ko-KR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    </a:t>
            </a:r>
          </a:p>
          <a:p>
            <a:r>
              <a:rPr lang="en-US" altLang="ko-KR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    // </a:t>
            </a:r>
            <a:r>
              <a:rPr lang="ko-KR" altLang="en-US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입력 폼 초기화</a:t>
            </a:r>
          </a:p>
          <a:p>
            <a:r>
              <a:rPr lang="ko-KR" altLang="en-US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    </a:t>
            </a:r>
            <a:r>
              <a:rPr lang="en-US" altLang="ko-KR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Reset(</a:t>
            </a:r>
            <a:r>
              <a:rPr lang="en-US" altLang="ko-KR" sz="1400" i="1" dirty="0" err="1">
                <a:latin typeface="KT font Light" panose="020B0600000101010101" pitchFamily="50" charset="-127"/>
                <a:ea typeface="KT font Light" panose="020B0600000101010101" pitchFamily="50" charset="-127"/>
              </a:rPr>
              <a:t>drp</a:t>
            </a:r>
            <a:r>
              <a:rPr lang="en-US" altLang="ko-KR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_</a:t>
            </a:r>
            <a:r>
              <a:rPr lang="ko-KR" altLang="en-US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제품</a:t>
            </a:r>
            <a:r>
              <a:rPr lang="en-US" altLang="ko-KR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);</a:t>
            </a:r>
          </a:p>
          <a:p>
            <a:r>
              <a:rPr lang="en-US" altLang="ko-KR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    Reset(txt_</a:t>
            </a:r>
            <a:r>
              <a:rPr lang="ko-KR" altLang="en-US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수량</a:t>
            </a:r>
            <a:r>
              <a:rPr lang="en-US" altLang="ko-KR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);</a:t>
            </a:r>
          </a:p>
          <a:p>
            <a:r>
              <a:rPr lang="en-US" altLang="ko-KR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    Reset(txt_</a:t>
            </a:r>
            <a:r>
              <a:rPr lang="ko-KR" altLang="en-US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할인율</a:t>
            </a:r>
            <a:r>
              <a:rPr lang="en-US" altLang="ko-KR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)</a:t>
            </a:r>
          </a:p>
          <a:p>
            <a:r>
              <a:rPr lang="en-US" altLang="ko-KR" sz="1400" i="1" dirty="0">
                <a:latin typeface="KT font Light" panose="020B0600000101010101" pitchFamily="50" charset="-127"/>
                <a:ea typeface="KT font Light" panose="020B0600000101010101" pitchFamily="50" charset="-127"/>
              </a:rPr>
              <a:t>)</a:t>
            </a:r>
          </a:p>
        </p:txBody>
      </p:sp>
      <p:pic>
        <p:nvPicPr>
          <p:cNvPr id="2" name="그림 1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36780A2-4CEF-27A8-FC6D-0FB8B01D5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514" y="539240"/>
            <a:ext cx="3353056" cy="6016401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062CB67-6B3F-CAFC-975D-3323509D114B}"/>
              </a:ext>
            </a:extLst>
          </p:cNvPr>
          <p:cNvSpPr/>
          <p:nvPr/>
        </p:nvSpPr>
        <p:spPr>
          <a:xfrm>
            <a:off x="9127197" y="3580179"/>
            <a:ext cx="687004" cy="86330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F86C1FC-E2F0-2796-6367-EB31C8E23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562864"/>
              </p:ext>
            </p:extLst>
          </p:nvPr>
        </p:nvGraphicFramePr>
        <p:xfrm>
          <a:off x="254491" y="289510"/>
          <a:ext cx="121000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001">
                  <a:extLst>
                    <a:ext uri="{9D8B030D-6E8A-4147-A177-3AD203B41FA5}">
                      <a16:colId xmlns:a16="http://schemas.microsoft.com/office/drawing/2014/main" val="430052894"/>
                    </a:ext>
                  </a:extLst>
                </a:gridCol>
              </a:tblGrid>
              <a:tr h="1343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i="0" dirty="0">
                          <a:solidFill>
                            <a:schemeClr val="bg1"/>
                          </a:solidFill>
                          <a:latin typeface="KT서체 Bold" panose="020B0600000101010101" pitchFamily="50" charset="-127"/>
                          <a:ea typeface="KT서체 Bold" panose="020B0600000101010101" pitchFamily="50" charset="-127"/>
                          <a:cs typeface="Pretendard SemiBold" panose="02000503000000020004" pitchFamily="2" charset="-127"/>
                        </a:rPr>
                        <a:t>견적서산출</a:t>
                      </a:r>
                      <a:r>
                        <a:rPr lang="en-US" altLang="ko-KR" sz="1600" b="1" i="0" dirty="0">
                          <a:solidFill>
                            <a:schemeClr val="bg1"/>
                          </a:solidFill>
                          <a:latin typeface="KT서체 Bold" panose="020B0600000101010101" pitchFamily="50" charset="-127"/>
                          <a:ea typeface="KT서체 Bold" panose="020B0600000101010101" pitchFamily="50" charset="-127"/>
                          <a:cs typeface="Pretendard SemiBold" panose="02000503000000020004" pitchFamily="2" charset="-127"/>
                        </a:rPr>
                        <a:t>1</a:t>
                      </a:r>
                      <a:endParaRPr lang="ko-Kore-KR" altLang="en-US" sz="1600" b="1" i="0" dirty="0">
                        <a:solidFill>
                          <a:schemeClr val="bg1"/>
                        </a:solidFill>
                        <a:latin typeface="KT서체 Bold" panose="020B0600000101010101" pitchFamily="50" charset="-127"/>
                        <a:ea typeface="KT서체 Bold" panose="020B0600000101010101" pitchFamily="50" charset="-127"/>
                        <a:cs typeface="Pretendard SemiBold" panose="02000503000000020004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14077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F06D0B8-8310-A977-E071-E46CE8D58E37}"/>
              </a:ext>
            </a:extLst>
          </p:cNvPr>
          <p:cNvSpPr txBox="1"/>
          <p:nvPr/>
        </p:nvSpPr>
        <p:spPr>
          <a:xfrm>
            <a:off x="1506349" y="289510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KT font Medium" panose="020B0600000101010101" pitchFamily="50" charset="-127"/>
                <a:ea typeface="KT font Medium" panose="020B0600000101010101" pitchFamily="50" charset="-127"/>
              </a:rPr>
              <a:t>Power FX </a:t>
            </a:r>
            <a:r>
              <a:rPr lang="ko-KR" altLang="en-US" sz="1600" dirty="0" err="1">
                <a:latin typeface="KT font Medium" panose="020B0600000101010101" pitchFamily="50" charset="-127"/>
                <a:ea typeface="KT font Medium" panose="020B0600000101010101" pitchFamily="50" charset="-127"/>
              </a:rPr>
              <a:t>작성예시</a:t>
            </a:r>
            <a:r>
              <a:rPr lang="ko-KR" altLang="en-US" sz="1600" dirty="0">
                <a:latin typeface="KT font Medium" panose="020B0600000101010101" pitchFamily="50" charset="-127"/>
                <a:ea typeface="KT font Medium" panose="020B0600000101010101" pitchFamily="50" charset="-127"/>
              </a:rPr>
              <a:t> : </a:t>
            </a:r>
            <a:r>
              <a:rPr lang="ko-KR" altLang="en-US" sz="1600" dirty="0" err="1">
                <a:latin typeface="KT font Medium" panose="020B0600000101010101" pitchFamily="50" charset="-127"/>
                <a:ea typeface="KT font Medium" panose="020B0600000101010101" pitchFamily="50" charset="-127"/>
              </a:rPr>
              <a:t>Screen</a:t>
            </a:r>
            <a:r>
              <a:rPr lang="en-US" altLang="ko-KR" sz="1600" dirty="0">
                <a:latin typeface="KT font Medium" panose="020B0600000101010101" pitchFamily="50" charset="-127"/>
                <a:ea typeface="KT font Medium" panose="020B0600000101010101" pitchFamily="50" charset="-127"/>
              </a:rPr>
              <a:t>3</a:t>
            </a:r>
            <a:r>
              <a:rPr lang="ko-KR" altLang="en-US" sz="1600" dirty="0">
                <a:latin typeface="KT font Medium" panose="020B0600000101010101" pitchFamily="50" charset="-127"/>
                <a:ea typeface="KT font Medium" panose="020B0600000101010101" pitchFamily="50" charset="-127"/>
              </a:rPr>
              <a:t> &gt; </a:t>
            </a:r>
            <a:r>
              <a:rPr lang="ko-KR" altLang="en-US" sz="1600" dirty="0" err="1">
                <a:latin typeface="KT font Medium" panose="020B0600000101010101" pitchFamily="50" charset="-127"/>
                <a:ea typeface="KT font Medium" panose="020B0600000101010101" pitchFamily="50" charset="-127"/>
              </a:rPr>
              <a:t>btn</a:t>
            </a:r>
            <a:r>
              <a:rPr lang="en-US" altLang="ko-KR" sz="1600" dirty="0">
                <a:latin typeface="KT font Medium" panose="020B0600000101010101" pitchFamily="50" charset="-127"/>
                <a:ea typeface="KT font Medium" panose="020B0600000101010101" pitchFamily="50" charset="-127"/>
              </a:rPr>
              <a:t>_</a:t>
            </a:r>
            <a:r>
              <a:rPr lang="ko-KR" altLang="en-US" sz="1600" dirty="0">
                <a:latin typeface="KT font Medium" panose="020B0600000101010101" pitchFamily="50" charset="-127"/>
                <a:ea typeface="KT font Medium" panose="020B0600000101010101" pitchFamily="50" charset="-127"/>
              </a:rPr>
              <a:t>항목추가</a:t>
            </a:r>
          </a:p>
        </p:txBody>
      </p:sp>
    </p:spTree>
    <p:extLst>
      <p:ext uri="{BB962C8B-B14F-4D97-AF65-F5344CB8AC3E}">
        <p14:creationId xmlns:p14="http://schemas.microsoft.com/office/powerpoint/2010/main" val="2356848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1479</Words>
  <Application>Microsoft Office PowerPoint</Application>
  <PresentationFormat>와이드스크린</PresentationFormat>
  <Paragraphs>240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KT font Bold</vt:lpstr>
      <vt:lpstr>KT font Light</vt:lpstr>
      <vt:lpstr>KT font Medium</vt:lpstr>
      <vt:lpstr>KT서체 Bold</vt:lpstr>
      <vt:lpstr>KT서체 Light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양현(AX오퍼링개발팀)</dc:creator>
  <cp:lastModifiedBy>양현(AX오퍼링개발팀)</cp:lastModifiedBy>
  <cp:revision>2</cp:revision>
  <dcterms:created xsi:type="dcterms:W3CDTF">2025-08-24T04:39:59Z</dcterms:created>
  <dcterms:modified xsi:type="dcterms:W3CDTF">2025-08-24T08:35:14Z</dcterms:modified>
</cp:coreProperties>
</file>