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246" r:id="rId2"/>
  </p:sldMasterIdLst>
  <p:notesMasterIdLst>
    <p:notesMasterId r:id="rId32"/>
  </p:notesMasterIdLst>
  <p:handoutMasterIdLst>
    <p:handoutMasterId r:id="rId33"/>
  </p:handoutMasterIdLst>
  <p:sldIdLst>
    <p:sldId id="1460" r:id="rId3"/>
    <p:sldId id="1394" r:id="rId4"/>
    <p:sldId id="1397" r:id="rId5"/>
    <p:sldId id="1395" r:id="rId6"/>
    <p:sldId id="1396" r:id="rId7"/>
    <p:sldId id="1398" r:id="rId8"/>
    <p:sldId id="1437" r:id="rId9"/>
    <p:sldId id="1438" r:id="rId10"/>
    <p:sldId id="1439" r:id="rId11"/>
    <p:sldId id="1440" r:id="rId12"/>
    <p:sldId id="1441" r:id="rId13"/>
    <p:sldId id="1442" r:id="rId14"/>
    <p:sldId id="1443" r:id="rId15"/>
    <p:sldId id="1444" r:id="rId16"/>
    <p:sldId id="1445" r:id="rId17"/>
    <p:sldId id="1446" r:id="rId18"/>
    <p:sldId id="1447" r:id="rId19"/>
    <p:sldId id="1448" r:id="rId20"/>
    <p:sldId id="1449" r:id="rId21"/>
    <p:sldId id="1450" r:id="rId22"/>
    <p:sldId id="1451" r:id="rId23"/>
    <p:sldId id="1452" r:id="rId24"/>
    <p:sldId id="1453" r:id="rId25"/>
    <p:sldId id="1454" r:id="rId26"/>
    <p:sldId id="1455" r:id="rId27"/>
    <p:sldId id="1456" r:id="rId28"/>
    <p:sldId id="1457" r:id="rId29"/>
    <p:sldId id="1458" r:id="rId30"/>
    <p:sldId id="1459" r:id="rId31"/>
  </p:sldIdLst>
  <p:sldSz cx="9144000" cy="6858000" type="screen4x3"/>
  <p:notesSz cx="6858000" cy="97155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8F8F8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82" autoAdjust="0"/>
  </p:normalViewPr>
  <p:slideViewPr>
    <p:cSldViewPr>
      <p:cViewPr>
        <p:scale>
          <a:sx n="78" d="100"/>
          <a:sy n="78" d="100"/>
        </p:scale>
        <p:origin x="-654" y="-43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122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02" y="-102"/>
      </p:cViewPr>
      <p:guideLst>
        <p:guide orient="horz" pos="306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E4E0-0188-4811-A550-6F6155D25450}" type="datetimeFigureOut">
              <a:rPr lang="ko-KR" altLang="en-US"/>
              <a:pPr>
                <a:defRPr/>
              </a:pPr>
              <a:t>2013-04-03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5DCE46-218D-4B47-9ACD-29DFBEC40C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C6A84A-2ECA-41F9-A342-F6789EC9C5BE}" type="datetimeFigureOut">
              <a:rPr lang="ko-KR" altLang="en-US"/>
              <a:pPr>
                <a:defRPr/>
              </a:pPr>
              <a:t>2013-04-03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728663"/>
            <a:ext cx="4857750" cy="3643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14863"/>
            <a:ext cx="5486400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E48418-AFBB-49F4-A8FC-1078264E28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938535"/>
          </a:xfrm>
        </p:spPr>
        <p:txBody>
          <a:bodyPr/>
          <a:lstStyle>
            <a:lvl1pPr algn="ctr">
              <a:defRPr sz="36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212976"/>
            <a:ext cx="6400800" cy="576064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5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112568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800100" indent="-342900">
              <a:buFont typeface="+mj-lt"/>
              <a:buAutoNum type="arabicParenR"/>
              <a:defRPr sz="1600"/>
            </a:lvl2pPr>
            <a:lvl3pPr>
              <a:buFont typeface="Wingdings" pitchFamily="2" charset="2"/>
              <a:buChar char="l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3" descr="corporate bar"/>
          <p:cNvPicPr>
            <a:picLocks noChangeAspect="1" noChangeArrowheads="1"/>
          </p:cNvPicPr>
          <p:nvPr userDrawn="1"/>
        </p:nvPicPr>
        <p:blipFill>
          <a:blip r:embed="rId2" cstate="print"/>
          <a:srcRect l="412" r="414"/>
          <a:stretch>
            <a:fillRect/>
          </a:stretch>
        </p:blipFill>
        <p:spPr bwMode="auto">
          <a:xfrm>
            <a:off x="-12700" y="533400"/>
            <a:ext cx="91551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상단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846138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5" r:id="rId2"/>
    <p:sldLayoutId id="21474847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6" descr="corporate bar"/>
          <p:cNvPicPr>
            <a:picLocks noChangeAspect="1" noChangeArrowheads="1"/>
          </p:cNvPicPr>
          <p:nvPr/>
        </p:nvPicPr>
        <p:blipFill>
          <a:blip r:embed="rId3" cstate="print"/>
          <a:srcRect l="412" r="414"/>
          <a:stretch>
            <a:fillRect/>
          </a:stretch>
        </p:blipFill>
        <p:spPr bwMode="auto">
          <a:xfrm>
            <a:off x="-11113" y="709613"/>
            <a:ext cx="9155113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1663" y="64198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000" b="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B0EDB1DB-C58C-47D8-8253-A1187376B1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6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85725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Level 1</a:t>
            </a:r>
          </a:p>
          <a:p>
            <a:pPr lvl="1"/>
            <a:r>
              <a:rPr lang="en-US" altLang="ko-KR" smtClean="0"/>
              <a:t>Level 2</a:t>
            </a:r>
          </a:p>
          <a:p>
            <a:pPr lvl="2"/>
            <a:r>
              <a:rPr lang="en-US" altLang="ko-KR" smtClean="0"/>
              <a:t>Level 3</a:t>
            </a:r>
          </a:p>
        </p:txBody>
      </p:sp>
      <p:sp>
        <p:nvSpPr>
          <p:cNvPr id="3077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738" y="363538"/>
            <a:ext cx="5638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of Page</a:t>
            </a:r>
          </a:p>
        </p:txBody>
      </p:sp>
      <p:sp>
        <p:nvSpPr>
          <p:cNvPr id="2" name="TextBox 8"/>
          <p:cNvSpPr txBox="1">
            <a:spLocks noChangeArrowheads="1"/>
          </p:cNvSpPr>
          <p:nvPr userDrawn="1"/>
        </p:nvSpPr>
        <p:spPr bwMode="auto">
          <a:xfrm>
            <a:off x="347663" y="6545263"/>
            <a:ext cx="946150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0" latinLnBrk="0" hangingPunct="0">
              <a:defRPr/>
            </a:pPr>
            <a:r>
              <a:rPr kumimoji="0" lang="en-US" altLang="ko-KR" smtClean="0">
                <a:solidFill>
                  <a:srgbClr val="000000"/>
                </a:solidFill>
              </a:rPr>
              <a:t>Version 0.9 </a:t>
            </a:r>
            <a:endParaRPr kumimoji="0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31" name="TextBox 9"/>
          <p:cNvSpPr txBox="1">
            <a:spLocks noChangeArrowheads="1"/>
          </p:cNvSpPr>
          <p:nvPr userDrawn="1"/>
        </p:nvSpPr>
        <p:spPr bwMode="auto">
          <a:xfrm>
            <a:off x="4129088" y="6445250"/>
            <a:ext cx="1498600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0" latinLnBrk="0" hangingPunct="0">
              <a:defRPr/>
            </a:pPr>
            <a:r>
              <a:rPr kumimoji="0" lang="en-US" altLang="ko-KR" dirty="0" smtClean="0">
                <a:solidFill>
                  <a:srgbClr val="000000"/>
                </a:solidFill>
              </a:rPr>
              <a:t>- Internal Use Only -</a:t>
            </a:r>
            <a:endParaRPr kumimoji="0" lang="ko-KR" altLang="en-US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9pPr>
    </p:titleStyle>
    <p:bodyStyle>
      <a:lvl1pPr marL="381000" indent="-3810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90000"/>
        <a:buFont typeface="Monotype Sorts"/>
        <a:buChar char="u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95338" indent="-40481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l"/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19188" indent="-3222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/>
        <a:buChar char="n"/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512888" indent="-3810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Monotype Sorts"/>
        <a:buChar char="t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marL="3816350" indent="-19875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5pPr>
      <a:lvl6pPr marL="42735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6pPr>
      <a:lvl7pPr marL="4730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7pPr>
      <a:lvl8pPr marL="51879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8pPr>
      <a:lvl9pPr marL="56451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urceforge.net/projects/staruml/files/staruml/5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ruml.sourceforge.net/docs/user-guide(ko)/to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772400" cy="938535"/>
          </a:xfrm>
        </p:spPr>
        <p:txBody>
          <a:bodyPr/>
          <a:lstStyle/>
          <a:p>
            <a:r>
              <a:rPr lang="en-US" altLang="ko-KR" sz="4400" dirty="0" err="1" smtClean="0"/>
              <a:t>StarUML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활용 가이드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3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(3/3)</a:t>
            </a:r>
          </a:p>
          <a:p>
            <a:pPr lvl="2"/>
            <a:r>
              <a:rPr lang="ko-KR" altLang="en-US" dirty="0" smtClean="0"/>
              <a:t>보기 도구모음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 정렬 도구모음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285" y="1772817"/>
            <a:ext cx="5160163" cy="19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2006745"/>
            <a:ext cx="5129728" cy="127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1400" y="3573015"/>
            <a:ext cx="5149200" cy="28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9480" y="3933056"/>
            <a:ext cx="5152627" cy="251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</a:t>
            </a:r>
            <a:r>
              <a:rPr lang="en-US" altLang="ko-KR" dirty="0" err="1" smtClean="0"/>
              <a:t>StarUML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(1/3)</a:t>
            </a:r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UML Diagram </a:t>
            </a:r>
            <a:r>
              <a:rPr lang="ko-KR" altLang="en-US" dirty="0" smtClean="0"/>
              <a:t>도식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StarUML</a:t>
            </a:r>
            <a:r>
              <a:rPr lang="ko-KR" altLang="en-US" dirty="0" smtClean="0"/>
              <a:t>을 실행하고 새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Approach</a:t>
            </a:r>
            <a:r>
              <a:rPr lang="ko-KR" altLang="en-US" dirty="0" smtClean="0"/>
              <a:t>는 ‘</a:t>
            </a:r>
            <a:r>
              <a:rPr lang="en-US" altLang="ko-KR" dirty="0" smtClean="0"/>
              <a:t>Default Approach’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이 ‘</a:t>
            </a:r>
            <a:r>
              <a:rPr lang="en-US" altLang="ko-KR" dirty="0" smtClean="0"/>
              <a:t>Default Approach’</a:t>
            </a:r>
            <a:r>
              <a:rPr lang="ko-KR" altLang="en-US" dirty="0" smtClean="0"/>
              <a:t>로 실행된 것을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기본적으로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모델에 대하여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UML Diagram</a:t>
            </a:r>
            <a:r>
              <a:rPr lang="ko-KR" altLang="en-US" dirty="0" smtClean="0"/>
              <a:t>을 생성할 수 있음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&lt;&lt;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Model &gt;&gt;</a:t>
            </a:r>
          </a:p>
          <a:p>
            <a:pPr lvl="4"/>
            <a:r>
              <a:rPr lang="en-US" altLang="ko-KR" dirty="0" smtClean="0"/>
              <a:t>&lt;&lt; Analysis Model &gt;&gt;</a:t>
            </a:r>
          </a:p>
          <a:p>
            <a:pPr lvl="4"/>
            <a:r>
              <a:rPr lang="en-US" altLang="ko-KR" dirty="0" smtClean="0"/>
              <a:t>&lt;&lt; Design Model &gt;&gt;</a:t>
            </a:r>
          </a:p>
          <a:p>
            <a:pPr lvl="4"/>
            <a:r>
              <a:rPr lang="en-US" altLang="ko-KR" dirty="0" smtClean="0"/>
              <a:t>&lt;&lt; Implementation Model &gt;&gt;</a:t>
            </a:r>
          </a:p>
          <a:p>
            <a:pPr lvl="4"/>
            <a:r>
              <a:rPr lang="en-US" altLang="ko-KR" dirty="0" smtClean="0"/>
              <a:t>&lt;&lt; Deployment Model &gt;&gt; 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3312368" cy="236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272" y="3933056"/>
            <a:ext cx="33295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4"/>
            </a:pPr>
            <a:r>
              <a:rPr lang="en-US" altLang="ko-KR" dirty="0" err="1" smtClean="0"/>
              <a:t>StarUML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(2/3)</a:t>
            </a:r>
          </a:p>
          <a:p>
            <a:pPr lvl="2"/>
            <a:r>
              <a:rPr lang="ko-KR" altLang="en-US" dirty="0" smtClean="0"/>
              <a:t>도식하고자 하는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에 적합한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선정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오른쪽 버튼 클릭 </a:t>
            </a:r>
            <a:r>
              <a:rPr lang="en-US" altLang="ko-KR" dirty="0" smtClean="0"/>
              <a:t>-&gt; Add Diagram -&gt;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 변경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12677"/>
            <a:ext cx="3314396" cy="391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018234"/>
            <a:ext cx="2577662" cy="31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7"/>
          <p:cNvSpPr>
            <a:spLocks noChangeArrowheads="1"/>
          </p:cNvSpPr>
          <p:nvPr/>
        </p:nvSpPr>
        <p:spPr bwMode="auto">
          <a:xfrm>
            <a:off x="4921148" y="4264068"/>
            <a:ext cx="1005052" cy="642938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4"/>
            </a:pPr>
            <a:r>
              <a:rPr lang="en-US" altLang="ko-KR" dirty="0" err="1" smtClean="0"/>
              <a:t>StarUML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선택한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Model Explorer</a:t>
            </a:r>
            <a:r>
              <a:rPr lang="ko-KR" altLang="en-US" dirty="0" smtClean="0"/>
              <a:t>에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에 맞는 </a:t>
            </a:r>
            <a:r>
              <a:rPr lang="en-US" altLang="ko-KR" dirty="0" smtClean="0"/>
              <a:t>Tool box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Main Window</a:t>
            </a:r>
            <a:r>
              <a:rPr lang="ko-KR" altLang="en-US" dirty="0" smtClean="0"/>
              <a:t>가 생성됨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668" y="2348880"/>
            <a:ext cx="738779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4.	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활용 예제 설명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의 활용법을 설명하기 위한 수강신청 </a:t>
            </a:r>
            <a:r>
              <a:rPr lang="ko-KR" altLang="en-US" smtClean="0"/>
              <a:t>시스템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수강신청 시스템 요구사항 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784" y="2348880"/>
            <a:ext cx="7344816" cy="1384995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이 시스템은 수강 신청 페이지에 접속하여 수강신청을 하는 시스템이다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시스템에 등록된 학교 학생이 수강신청 페이지에 로그인 후 과목을 선택하고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수업을 선택하여 정원초과 여부를 확인한다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만약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정원이 초과된 경우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과목선택부터 다시 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정원이 초과되지 않은 경우 수강신청을 완료하게 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 err="1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2)	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usecaseModel</a:t>
            </a:r>
            <a:r>
              <a:rPr lang="en-US" altLang="ko-KR" dirty="0" smtClean="0"/>
              <a:t>&gt;&gt; Use Case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-&gt; Add Diagram -&gt;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456828"/>
            <a:ext cx="7416824" cy="40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2)	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err="1" smtClean="0"/>
              <a:t>Usecase</a:t>
            </a:r>
            <a:r>
              <a:rPr lang="en-US" altLang="ko-KR" dirty="0" smtClean="0"/>
              <a:t>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5" y="2102693"/>
            <a:ext cx="5760640" cy="432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319" y="2100263"/>
            <a:ext cx="1545332" cy="435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2)	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 요구사항을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으로 도식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8" descr="usecasedia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9" y="3140968"/>
            <a:ext cx="742659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9"/>
          <p:cNvSpPr>
            <a:spLocks noChangeArrowheads="1"/>
          </p:cNvSpPr>
          <p:nvPr/>
        </p:nvSpPr>
        <p:spPr bwMode="auto">
          <a:xfrm>
            <a:off x="1338774" y="2147145"/>
            <a:ext cx="7409690" cy="92181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대기 상태에서 수강신청을 하기 위해 수강신청 페이지에 접속한다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하고 과목목록을 확인한 뒤 과목을 선택한다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선택한 과목의 수업을 선택하면 수강신청이 완료된다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Class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Class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designModel</a:t>
            </a:r>
            <a:r>
              <a:rPr lang="en-US" altLang="ko-KR" dirty="0" smtClean="0"/>
              <a:t>&gt;&gt; Design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-&gt; Add Diagram-&gt; Class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2460452"/>
            <a:ext cx="7415214" cy="396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Class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Class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032273"/>
            <a:ext cx="1354410" cy="44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368" y="2031704"/>
            <a:ext cx="6020096" cy="192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8913" y="3933056"/>
            <a:ext cx="60007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Download &amp; Installation</a:t>
            </a:r>
          </a:p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 주요 기능 </a:t>
            </a:r>
          </a:p>
          <a:p>
            <a:pPr lvl="1"/>
            <a:r>
              <a:rPr lang="ko-KR" altLang="en-US" dirty="0" smtClean="0"/>
              <a:t>화면 구성</a:t>
            </a:r>
          </a:p>
          <a:p>
            <a:pPr lvl="1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</a:t>
            </a:r>
          </a:p>
          <a:p>
            <a:pPr lvl="1"/>
            <a:r>
              <a:rPr lang="en-US" altLang="ko-KR" dirty="0" err="1" smtClean="0"/>
              <a:t>StarUML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활용 예제 설명</a:t>
            </a:r>
          </a:p>
          <a:p>
            <a:pPr lvl="1"/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Class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Sequence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Component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Deployment Diagram </a:t>
            </a:r>
            <a:r>
              <a:rPr lang="ko-KR" altLang="en-US" dirty="0" smtClean="0"/>
              <a:t>도식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Class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 요구사항을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으로 도식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직사각형 9"/>
          <p:cNvSpPr>
            <a:spLocks noChangeArrowheads="1"/>
          </p:cNvSpPr>
          <p:nvPr/>
        </p:nvSpPr>
        <p:spPr bwMode="auto">
          <a:xfrm>
            <a:off x="1360216" y="2132856"/>
            <a:ext cx="7340872" cy="7920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학교는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명 이상의 학생으로 구성된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집합연관이다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수업을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수업은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명의 학생을 수용할 수 있는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다대다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관계이다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한 명당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 이상의 수업을 담당한다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8" y="2996952"/>
            <a:ext cx="7369448" cy="34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Sequence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 Sequence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analysisModel</a:t>
            </a:r>
            <a:r>
              <a:rPr lang="en-US" altLang="ko-KR" dirty="0" smtClean="0"/>
              <a:t>&gt;&gt; Analysis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Add Diagram -&gt; Sequence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38635" y="2521471"/>
            <a:ext cx="7356871" cy="3888432"/>
            <a:chOff x="1115616" y="1916832"/>
            <a:chExt cx="7356871" cy="388843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1916832"/>
              <a:ext cx="7349417" cy="38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279727" y="2809504"/>
              <a:ext cx="1192759" cy="148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79728" y="3007246"/>
              <a:ext cx="1192759" cy="148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3600" y="3241552"/>
              <a:ext cx="1192759" cy="148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073230" y="2795786"/>
              <a:ext cx="15773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069035" y="2996952"/>
              <a:ext cx="15773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877669" y="3232026"/>
              <a:ext cx="15773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1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Sequence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Sequence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030" y="2085975"/>
            <a:ext cx="1704802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6128" y="2085975"/>
            <a:ext cx="5602336" cy="321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Sequence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 요구사항을 </a:t>
            </a:r>
            <a:r>
              <a:rPr lang="en-US" altLang="ko-KR" dirty="0" smtClean="0"/>
              <a:t>Sequence Diagram</a:t>
            </a:r>
            <a:r>
              <a:rPr lang="ko-KR" altLang="en-US" dirty="0" smtClean="0"/>
              <a:t>으로 도식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직사각형 9"/>
          <p:cNvSpPr>
            <a:spLocks noChangeArrowheads="1"/>
          </p:cNvSpPr>
          <p:nvPr/>
        </p:nvSpPr>
        <p:spPr bwMode="auto">
          <a:xfrm>
            <a:off x="1360216" y="2132856"/>
            <a:ext cx="7340872" cy="7920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대기 상태에서 수강신청을 하기 위해 수강신청 페이지에 접속한다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하고 과목목록을 확인한 뒤 과목을 선택한다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선택한 과목의 수업을 선택하면 수강신청이 완료된다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8" descr="sequenceDia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8" y="2996953"/>
            <a:ext cx="7383735" cy="347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5)	Component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Component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implementationModel</a:t>
            </a:r>
            <a:r>
              <a:rPr lang="en-US" altLang="ko-KR" dirty="0" smtClean="0"/>
              <a:t>&gt;&gt; Implementation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-&gt; Add Diagram -&gt; Component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289691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152" y="2492896"/>
            <a:ext cx="177624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7"/>
          <p:cNvSpPr>
            <a:spLocks noChangeArrowheads="1"/>
          </p:cNvSpPr>
          <p:nvPr/>
        </p:nvSpPr>
        <p:spPr bwMode="auto">
          <a:xfrm>
            <a:off x="4860032" y="4077072"/>
            <a:ext cx="1005051" cy="642938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5)	Component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Component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6" descr="componentToolBa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187220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72914" y="2065032"/>
          <a:ext cx="5436371" cy="4380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642"/>
                <a:gridCol w="4154729"/>
              </a:tblGrid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Select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Diagram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요소를 선택합니다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Package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 요소들을 논리적으로 그룹화 할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Interface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컴포넌트의 기능을 추상화 한 것을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독립적으로 서비스를 제공할 수 있는 단위를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배포 및 시스템의 작동에 의해 정보가 실제화되는 부분을 의미 합니다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Port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컴포넌트의 연결단자를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컴포넌트 내부의 특정한 부분을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Association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컴포넌트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시스템간에 연관 관계가 있을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Dependency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어떤 컴포넌트를 위해 다른 요소의 존재가 요구되어지는 의존관계일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Realization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컴포넌트와의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Link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객체 사이의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Connector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사이의 연결에 사용합니다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75856" y="2060849"/>
          <a:ext cx="5433429" cy="4384922"/>
        </p:xfrm>
        <a:graphic>
          <a:graphicData uri="http://schemas.openxmlformats.org/drawingml/2006/table">
            <a:tbl>
              <a:tblPr/>
              <a:tblGrid>
                <a:gridCol w="5433429"/>
              </a:tblGrid>
              <a:tr h="43849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5674" marR="75674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5)	Component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시스템에 대한 </a:t>
            </a:r>
            <a:r>
              <a:rPr lang="en-US" altLang="ko-KR" dirty="0" smtClean="0"/>
              <a:t>Component Diagram</a:t>
            </a:r>
            <a:r>
              <a:rPr lang="ko-KR" altLang="en-US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7" descr="deployment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7" y="2060848"/>
            <a:ext cx="742659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형 설명선 5"/>
          <p:cNvSpPr/>
          <p:nvPr/>
        </p:nvSpPr>
        <p:spPr>
          <a:xfrm>
            <a:off x="4211960" y="4365104"/>
            <a:ext cx="1584176" cy="288032"/>
          </a:xfrm>
          <a:prstGeom prst="wedgeEllipseCallout">
            <a:avLst>
              <a:gd name="adj1" fmla="val -37840"/>
              <a:gd name="adj2" fmla="val 120608"/>
            </a:avLst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Dependency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로 도식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6)	Deployment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Deployment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deploymentModel</a:t>
            </a:r>
            <a:r>
              <a:rPr lang="en-US" altLang="ko-KR" dirty="0" smtClean="0"/>
              <a:t>&gt;&gt; Deployment Model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-&gt; Add Diagram -&gt; Deployment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285" y="2492897"/>
            <a:ext cx="546096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500313"/>
            <a:ext cx="1858439" cy="39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6)	Deployment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Deployment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43275" y="2118569"/>
          <a:ext cx="5372099" cy="4390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104"/>
                <a:gridCol w="3647995"/>
              </a:tblGrid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Select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Diagram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요소를 선택합니다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Package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 요소들을 논리적으로 그룹화 할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Node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시스템을 구성하는 하드웨어나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미들웨어를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나타냅니다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배포 및 시스템의 작동에 의해 정보가 실제화되는 부분을 의미 합니다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Port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컴포넌트의 연결단자를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컴포넌트 내부의 특정한 부분을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Association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간에 연관 관계가 있을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Dependency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어떤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위해 다른 요소의 존재가 요구되어지는 의존관계일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Realization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와의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Link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객체 사이의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Connector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사이의 연결에 사용합니다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7" descr="deploymentToolBa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8" y="2114550"/>
            <a:ext cx="1883047" cy="441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314700" y="2124196"/>
          <a:ext cx="5386388" cy="4390904"/>
        </p:xfrm>
        <a:graphic>
          <a:graphicData uri="http://schemas.openxmlformats.org/drawingml/2006/table">
            <a:tbl>
              <a:tblPr/>
              <a:tblGrid>
                <a:gridCol w="5386388"/>
              </a:tblGrid>
              <a:tr h="43909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5674" marR="75674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6)	Deployment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Deployment Diagram</a:t>
            </a:r>
            <a:r>
              <a:rPr lang="ko-KR" altLang="en-US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10" descr="deploym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9602"/>
            <a:ext cx="7416823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6016" y="1556791"/>
          <a:ext cx="8269975" cy="489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231"/>
                <a:gridCol w="6696744"/>
              </a:tblGrid>
              <a:tr h="621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개 요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UML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모델링 도구로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Use Case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diagram, Class Diagram, Sequence Diagram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 다양한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Diagram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을 간편한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를 이용하여 쉽고 빠르게 생성할 수 있도록 편리한 기능을 제공함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주요 기능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Use Case Diagram, Class Diagram, Sequence Diagram, Collaboration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Diagram,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Statechart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Diagram, Activity Diagram, Component Diagram, Deployment Diagram, Composite Diagram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사용 환경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라이센스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형태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GPL (GNU Public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License) /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UML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표준 명세에 기반한 모델 작성과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UML 2.0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표기법을 지원함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완전한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UML Profile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개념을 제공하여 플랫폼에 독립적인 모델을 작성할 수 있도록 지원함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뛰어난 확장성과 유연성을 제공함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심플한 인터페이스로 학습 및 사용이 용이하여 개발 효율을 높일 수 있음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관련 도구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UMLet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VioletUMLEditor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Rational Rose, Together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제작사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StarUML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공식 홈페이지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http://staruml.sourceforge.net/ko/index.php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 lvl="0">
              <a:buAutoNum type="arabicPeriod" startAt="2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Download &amp; Installation (1/2)</a:t>
            </a:r>
          </a:p>
          <a:p>
            <a:pPr lvl="1"/>
            <a:r>
              <a:rPr lang="en-US" altLang="ko-KR" dirty="0" smtClean="0"/>
              <a:t>Download</a:t>
            </a:r>
          </a:p>
          <a:p>
            <a:pPr lvl="2"/>
            <a:r>
              <a:rPr lang="en-US" altLang="ko-KR" dirty="0" smtClean="0"/>
              <a:t>Source URL : </a:t>
            </a:r>
            <a:r>
              <a:rPr lang="en-US" altLang="ko-KR" dirty="0" smtClean="0">
                <a:hlinkClick r:id="rId2"/>
              </a:rPr>
              <a:t>http://sourceforge.net/projects/staruml/files/staruml/5.0/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Download </a:t>
            </a:r>
            <a:r>
              <a:rPr lang="ko-KR" altLang="en-US" dirty="0" smtClean="0"/>
              <a:t>화면에서 ‘</a:t>
            </a:r>
            <a:r>
              <a:rPr lang="en-US" altLang="ko-KR" dirty="0" smtClean="0"/>
              <a:t>staruml-5.0-with-cm.exe’ click </a:t>
            </a:r>
          </a:p>
          <a:p>
            <a:pPr>
              <a:buAutoNum type="arabicPeriod" startAt="2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716063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259632" y="5357976"/>
            <a:ext cx="1394440" cy="3032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2.	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Download &amp; Installation (2/2)</a:t>
            </a:r>
          </a:p>
          <a:p>
            <a:pPr lvl="1">
              <a:buNone/>
            </a:pPr>
            <a:r>
              <a:rPr lang="en-US" altLang="ko-KR" dirty="0" smtClean="0"/>
              <a:t>2)	Installation</a:t>
            </a:r>
          </a:p>
          <a:p>
            <a:pPr lvl="2"/>
            <a:r>
              <a:rPr lang="ko-KR" altLang="en-US" dirty="0" smtClean="0"/>
              <a:t>다운로드 받은 </a:t>
            </a:r>
            <a:r>
              <a:rPr lang="en-US" altLang="ko-KR" dirty="0" smtClean="0"/>
              <a:t>‘staruml-5.0-with-cm.exe’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double-click</a:t>
            </a:r>
            <a:r>
              <a:rPr lang="ko-KR" altLang="en-US" dirty="0" smtClean="0"/>
              <a:t>하여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Installation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display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</a:t>
            </a:r>
            <a:r>
              <a:rPr lang="ko-KR" altLang="en-US" dirty="0" smtClean="0"/>
              <a:t>사용자 가이드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 사용자 가이드는 아래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http://staruml.sourceforge.net/docs/user-guide(ko)/toc.html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>
              <a:buAutoNum type="arabicPeriod" startAt="2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168" y="2303160"/>
            <a:ext cx="72008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3.	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 </a:t>
            </a:r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 주요 기능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를 이용하면 </a:t>
            </a:r>
            <a:r>
              <a:rPr lang="en-US" altLang="ko-KR" dirty="0" smtClean="0"/>
              <a:t>UML Diagram</a:t>
            </a:r>
            <a:r>
              <a:rPr lang="ko-KR" altLang="en-US" dirty="0" smtClean="0"/>
              <a:t>을 빠르고 쉽게 그릴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모델을 소스 코드로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코드로부터 모델을 </a:t>
            </a:r>
            <a:r>
              <a:rPr lang="en-US" altLang="ko-KR" dirty="0" smtClean="0"/>
              <a:t>Reverse Engineering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.NET, J2EE</a:t>
            </a:r>
            <a:r>
              <a:rPr lang="ko-KR" altLang="en-US" dirty="0" smtClean="0"/>
              <a:t>와 같은 플랫폼 환경을 지원함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에서 그릴 수 있는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Class Diagram</a:t>
            </a:r>
          </a:p>
          <a:p>
            <a:pPr lvl="3"/>
            <a:r>
              <a:rPr lang="en-US" altLang="ko-KR" dirty="0" smtClean="0"/>
              <a:t>Use Case Diagram</a:t>
            </a:r>
          </a:p>
          <a:p>
            <a:pPr lvl="3"/>
            <a:r>
              <a:rPr lang="en-US" altLang="ko-KR" dirty="0" smtClean="0"/>
              <a:t>Sequence Diagrams</a:t>
            </a:r>
          </a:p>
          <a:p>
            <a:pPr lvl="3"/>
            <a:r>
              <a:rPr lang="en-US" altLang="ko-KR" dirty="0" smtClean="0"/>
              <a:t>Collaboration Diagrams</a:t>
            </a:r>
          </a:p>
          <a:p>
            <a:pPr lvl="3"/>
            <a:r>
              <a:rPr lang="en-US" altLang="ko-KR" dirty="0" err="1" smtClean="0"/>
              <a:t>Statechart</a:t>
            </a:r>
            <a:r>
              <a:rPr lang="en-US" altLang="ko-KR" dirty="0" smtClean="0"/>
              <a:t> Diagram</a:t>
            </a:r>
          </a:p>
          <a:p>
            <a:pPr lvl="3"/>
            <a:r>
              <a:rPr lang="en-US" altLang="ko-KR" dirty="0" smtClean="0"/>
              <a:t>Activity Diagram</a:t>
            </a:r>
          </a:p>
          <a:p>
            <a:pPr lvl="3"/>
            <a:r>
              <a:rPr lang="en-US" altLang="ko-KR" dirty="0" smtClean="0"/>
              <a:t>Component Diagram</a:t>
            </a:r>
          </a:p>
          <a:p>
            <a:pPr lvl="3"/>
            <a:r>
              <a:rPr lang="en-US" altLang="ko-KR" dirty="0" smtClean="0"/>
              <a:t>Deployment Diagram</a:t>
            </a:r>
          </a:p>
          <a:p>
            <a:pPr lvl="3"/>
            <a:r>
              <a:rPr lang="en-US" altLang="ko-KR" dirty="0" smtClean="0"/>
              <a:t>Composite Structure Diagram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2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 그림과 같이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5" name="내용 개체 틀 8" descr="starUML화면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619" y="2077888"/>
            <a:ext cx="7399845" cy="437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3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(1/3)</a:t>
            </a:r>
          </a:p>
          <a:p>
            <a:pPr lvl="2"/>
            <a:r>
              <a:rPr lang="ko-KR" altLang="en-US" dirty="0" smtClean="0"/>
              <a:t>표준 도구모음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1257300" lvl="2" indent="-342900">
              <a:buAutoNum type="arabicParenR" startAt="3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7" descr="표준도구모음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400" y="2030369"/>
            <a:ext cx="7461840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5" descr="표준도구모음 설명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120" y="2447176"/>
            <a:ext cx="7407344" cy="406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3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(2/3)</a:t>
            </a:r>
          </a:p>
          <a:p>
            <a:pPr lvl="2"/>
            <a:r>
              <a:rPr lang="ko-KR" altLang="en-US" dirty="0" smtClean="0"/>
              <a:t>서식 도구모음 </a:t>
            </a:r>
            <a:endParaRPr lang="en-US" altLang="ko-KR" dirty="0" smtClean="0"/>
          </a:p>
          <a:p>
            <a:pPr marL="1257300" lvl="2" indent="-342900">
              <a:buAutoNum type="arabicParenR" startAt="3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그림 8" descr="서식도구모음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64" y="2044806"/>
            <a:ext cx="7403468" cy="36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2688" y="2462416"/>
            <a:ext cx="7405776" cy="402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lIns="0" rIns="0" rtlCol="0" anchor="ctr"/>
      <a:lstStyle>
        <a:defPPr algn="ctr">
          <a:defRPr sz="1200" b="1" dirty="0" smtClean="0">
            <a:solidFill>
              <a:schemeClr val="bg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pm²_white">
  <a:themeElements>
    <a:clrScheme name="">
      <a:dk1>
        <a:srgbClr val="000000"/>
      </a:dk1>
      <a:lt1>
        <a:srgbClr val="FFFDFD"/>
      </a:lt1>
      <a:dk2>
        <a:srgbClr val="003366"/>
      </a:dk2>
      <a:lt2>
        <a:srgbClr val="808080"/>
      </a:lt2>
      <a:accent1>
        <a:srgbClr val="3366CC"/>
      </a:accent1>
      <a:accent2>
        <a:srgbClr val="6699FF"/>
      </a:accent2>
      <a:accent3>
        <a:srgbClr val="FFFEFE"/>
      </a:accent3>
      <a:accent4>
        <a:srgbClr val="000000"/>
      </a:accent4>
      <a:accent5>
        <a:srgbClr val="ADB8E2"/>
      </a:accent5>
      <a:accent6>
        <a:srgbClr val="5C8AE7"/>
      </a:accent6>
      <a:hlink>
        <a:srgbClr val="3366CC"/>
      </a:hlink>
      <a:folHlink>
        <a:srgbClr val="969696"/>
      </a:folHlink>
    </a:clrScheme>
    <a:fontScheme name="pm²_white">
      <a:majorFont>
        <a:latin typeface="HY견고딕"/>
        <a:ea typeface="HY견고딕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pm²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²_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25757</TotalTime>
  <Words>823</Words>
  <Application>Microsoft Office PowerPoint</Application>
  <PresentationFormat>화면 슬라이드 쇼(4:3)</PresentationFormat>
  <Paragraphs>292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Office 테마</vt:lpstr>
      <vt:lpstr>pm²_white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StarUML 활용 가이드</dc:title>
  <cp:lastModifiedBy>gunja318</cp:lastModifiedBy>
  <cp:revision>578</cp:revision>
  <dcterms:created xsi:type="dcterms:W3CDTF">2009-11-09T05:55:36Z</dcterms:created>
  <dcterms:modified xsi:type="dcterms:W3CDTF">2013-04-03T00:21:42Z</dcterms:modified>
</cp:coreProperties>
</file>