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90" r:id="rId2"/>
    <p:sldId id="274" r:id="rId3"/>
    <p:sldId id="284" r:id="rId4"/>
    <p:sldId id="279" r:id="rId5"/>
    <p:sldId id="291" r:id="rId6"/>
    <p:sldId id="292" r:id="rId7"/>
    <p:sldId id="293" r:id="rId8"/>
    <p:sldId id="294" r:id="rId9"/>
    <p:sldId id="296" r:id="rId10"/>
    <p:sldId id="295" r:id="rId11"/>
    <p:sldId id="283" r:id="rId12"/>
  </p:sldIdLst>
  <p:sldSz cx="9144000" cy="6858000" type="screen4x3"/>
  <p:notesSz cx="6805613" cy="9939338"/>
  <p:embeddedFontLst>
    <p:embeddedFont>
      <p:font typeface="나눔명조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B0600000101010101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43E"/>
    <a:srgbClr val="FC5E3E"/>
    <a:srgbClr val="F66900"/>
    <a:srgbClr val="F86828"/>
    <a:srgbClr val="F47B02"/>
    <a:srgbClr val="990000"/>
    <a:srgbClr val="86733E"/>
    <a:srgbClr val="003300"/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5" autoAdjust="0"/>
    <p:restoredTop sz="94660"/>
  </p:normalViewPr>
  <p:slideViewPr>
    <p:cSldViewPr>
      <p:cViewPr varScale="1">
        <p:scale>
          <a:sx n="109" d="100"/>
          <a:sy n="109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3BDC3-4723-42D4-B781-1C5284C3E015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7502-FE0D-4B23-AE42-220E7B0B6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892000" cy="3384376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186526" y="836712"/>
            <a:ext cx="6473706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한화 타자의 </a:t>
            </a:r>
            <a:r>
              <a:rPr lang="en-US" altLang="ko-KR" sz="4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4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 별 타율에</a:t>
            </a:r>
            <a:r>
              <a: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대한 그래프</a:t>
            </a:r>
            <a:endParaRPr lang="ko-KR" altLang="en-US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660232" y="260648"/>
            <a:ext cx="2192288" cy="792088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20141405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최형준</a:t>
            </a:r>
            <a:endParaRPr lang="ko-KR" altLang="en-US" sz="1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39" y="3717032"/>
            <a:ext cx="3858163" cy="2876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참조 사이트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6789"/>
            <a:ext cx="6633835" cy="4117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616530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KBO </a:t>
            </a:r>
            <a:r>
              <a:rPr lang="ko-KR" altLang="en-US" dirty="0" smtClean="0"/>
              <a:t>공식 홈페이지 기록실</a:t>
            </a:r>
            <a:r>
              <a:rPr lang="en-US" altLang="ko-KR" dirty="0" smtClean="0"/>
              <a:t>https</a:t>
            </a:r>
            <a:r>
              <a:rPr lang="en-US" altLang="ko-KR" dirty="0"/>
              <a:t>://www.koreabaseball.com/Record/Player/HitterBasic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9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90831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7820" y="1916832"/>
            <a:ext cx="5508360" cy="2520280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24128" y="1556792"/>
            <a:ext cx="4392488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  <a:endParaRPr lang="ko-KR" altLang="en-US" sz="20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5724128" y="2636912"/>
            <a:ext cx="2952328" cy="36004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01  /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Vertex</a:t>
            </a:r>
            <a:endParaRPr lang="en-US" altLang="ko-KR" sz="1600" b="1" spc="-2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724128" y="312296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02  /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Edge</a:t>
            </a:r>
            <a:endParaRPr kumimoji="0" lang="en-US" altLang="ko-KR" sz="16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724128" y="36090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03  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/</a:t>
            </a:r>
            <a:r>
              <a:rPr kumimoji="0" lang="en-US" altLang="ko-KR" sz="16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Data Structure</a:t>
            </a:r>
            <a:endParaRPr kumimoji="0" lang="en-US" altLang="ko-KR" sz="16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718607" y="485115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06  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/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Q&amp;A</a:t>
            </a:r>
            <a:endParaRPr kumimoji="0" lang="en-US" altLang="ko-KR" sz="16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718607" y="405907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04  /</a:t>
            </a:r>
            <a:r>
              <a:rPr kumimoji="0" lang="en-US" altLang="ko-KR" sz="16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Usage</a:t>
            </a:r>
            <a:endParaRPr kumimoji="0" lang="en-US" altLang="ko-KR" sz="16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5718607" y="441968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05  /</a:t>
            </a:r>
            <a:r>
              <a:rPr kumimoji="0" lang="en-US" altLang="ko-KR" sz="16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kumimoji="0" lang="en-US" altLang="ko-KR" sz="1600" b="1" i="0" u="none" strike="noStrike" kern="1200" cap="none" spc="-2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Extensibil</a:t>
            </a:r>
            <a:r>
              <a:rPr lang="en-US" altLang="ko-KR" sz="1600" b="1" spc="-2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ity</a:t>
            </a:r>
            <a:endParaRPr kumimoji="0" lang="en-US" altLang="ko-KR" sz="16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52" y="229328"/>
            <a:ext cx="8892000" cy="1111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400" b="1" noProof="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Vertex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" y="1844824"/>
            <a:ext cx="5156053" cy="2232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6096" y="2360783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한화를 제외한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개의 구단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200" b="1" dirty="0" smtClean="0">
                <a:solidFill>
                  <a:srgbClr val="FC94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구단은 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endParaRPr lang="en-US" altLang="ko-K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200" b="1" dirty="0" smtClean="0">
                <a:solidFill>
                  <a:srgbClr val="FC94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각자가 가지는 구장</a:t>
            </a:r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로 가진다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221088"/>
            <a:ext cx="2088232" cy="23745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36096" y="4392686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한화의 타자들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200" b="1" dirty="0" smtClean="0">
                <a:solidFill>
                  <a:srgbClr val="FC94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한화의 모든 타자는 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endParaRPr lang="en-US" altLang="ko-K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본인의 평균 타율</a:t>
            </a:r>
            <a:endParaRPr lang="en-US" altLang="ko-K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평균 </a:t>
            </a:r>
            <a:r>
              <a:rPr lang="ko-KR" alt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출루율</a:t>
            </a:r>
            <a:endParaRPr lang="en-US" altLang="ko-K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등번호</a:t>
            </a:r>
            <a:endParaRPr lang="en-US" altLang="ko-K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다음 타자의 번호</a:t>
            </a:r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등을 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ko-KR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로 가진다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Edge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42" y="3356992"/>
            <a:ext cx="1266524" cy="144016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3369058" y="2863339"/>
            <a:ext cx="57606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441066" y="2924944"/>
            <a:ext cx="626878" cy="60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46045"/>
            <a:ext cx="1152128" cy="105090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21" y="1817798"/>
            <a:ext cx="1005366" cy="774132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H="1" flipV="1">
            <a:off x="2726222" y="2633238"/>
            <a:ext cx="6383" cy="72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878231" y="2670960"/>
            <a:ext cx="6383" cy="6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4" y="2204864"/>
            <a:ext cx="1069426" cy="720080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H="1" flipV="1">
            <a:off x="1720922" y="2960947"/>
            <a:ext cx="539723" cy="53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676156" y="3050038"/>
            <a:ext cx="556209" cy="5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672" y="3591939"/>
            <a:ext cx="1294438" cy="996717"/>
          </a:xfrm>
          <a:prstGeom prst="rect">
            <a:avLst/>
          </a:prstGeom>
        </p:spPr>
      </p:pic>
      <p:cxnSp>
        <p:nvCxnSpPr>
          <p:cNvPr id="42" name="직선 화살표 연결선 41"/>
          <p:cNvCxnSpPr/>
          <p:nvPr/>
        </p:nvCxnSpPr>
        <p:spPr>
          <a:xfrm flipV="1">
            <a:off x="3430469" y="3962269"/>
            <a:ext cx="675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392359" y="4077072"/>
            <a:ext cx="675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0" y="3645025"/>
            <a:ext cx="1284191" cy="943632"/>
          </a:xfrm>
          <a:prstGeom prst="rect">
            <a:avLst/>
          </a:prstGeom>
        </p:spPr>
      </p:pic>
      <p:cxnSp>
        <p:nvCxnSpPr>
          <p:cNvPr id="49" name="직선 화살표 연결선 48"/>
          <p:cNvCxnSpPr/>
          <p:nvPr/>
        </p:nvCxnSpPr>
        <p:spPr>
          <a:xfrm flipV="1">
            <a:off x="1546089" y="4005789"/>
            <a:ext cx="675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1507979" y="4120592"/>
            <a:ext cx="675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3" y="5157231"/>
            <a:ext cx="1097539" cy="1097539"/>
          </a:xfrm>
          <a:prstGeom prst="rect">
            <a:avLst/>
          </a:prstGeom>
        </p:spPr>
      </p:pic>
      <p:cxnSp>
        <p:nvCxnSpPr>
          <p:cNvPr id="55" name="직선 화살표 연결선 54"/>
          <p:cNvCxnSpPr/>
          <p:nvPr/>
        </p:nvCxnSpPr>
        <p:spPr>
          <a:xfrm flipV="1">
            <a:off x="1689474" y="4568356"/>
            <a:ext cx="57606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1761482" y="4629961"/>
            <a:ext cx="626878" cy="60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53" y="5469553"/>
            <a:ext cx="1294413" cy="947836"/>
          </a:xfrm>
          <a:prstGeom prst="rect">
            <a:avLst/>
          </a:prstGeom>
        </p:spPr>
      </p:pic>
      <p:cxnSp>
        <p:nvCxnSpPr>
          <p:cNvPr id="62" name="직선 화살표 연결선 61"/>
          <p:cNvCxnSpPr/>
          <p:nvPr/>
        </p:nvCxnSpPr>
        <p:spPr>
          <a:xfrm flipH="1" flipV="1">
            <a:off x="2747838" y="4648966"/>
            <a:ext cx="6383" cy="72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899847" y="4686688"/>
            <a:ext cx="6383" cy="6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60" y="5133883"/>
            <a:ext cx="1152128" cy="979309"/>
          </a:xfrm>
          <a:prstGeom prst="rect">
            <a:avLst/>
          </a:prstGeom>
        </p:spPr>
      </p:pic>
      <p:cxnSp>
        <p:nvCxnSpPr>
          <p:cNvPr id="65" name="직선 화살표 연결선 64"/>
          <p:cNvCxnSpPr/>
          <p:nvPr/>
        </p:nvCxnSpPr>
        <p:spPr>
          <a:xfrm flipH="1" flipV="1">
            <a:off x="3369058" y="4547134"/>
            <a:ext cx="539723" cy="53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3324292" y="4636225"/>
            <a:ext cx="556209" cy="5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27997" y="548680"/>
            <a:ext cx="37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구단과 선수와의 관계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00212" y="2020630"/>
            <a:ext cx="3199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 </a:t>
            </a:r>
            <a:r>
              <a:rPr lang="ko-KR" altLang="en-US" b="1" dirty="0" smtClean="0">
                <a:solidFill>
                  <a:srgbClr val="FC943E"/>
                </a:solidFill>
              </a:rPr>
              <a:t>선수와 구단</a:t>
            </a:r>
            <a:r>
              <a:rPr lang="ko-KR" altLang="en-US" b="1" dirty="0" smtClean="0"/>
              <a:t>과의 </a:t>
            </a:r>
            <a:endParaRPr lang="en-US" altLang="ko-KR" b="1" dirty="0" smtClean="0"/>
          </a:p>
          <a:p>
            <a:r>
              <a:rPr lang="en-US" altLang="ko-KR" b="1" dirty="0" smtClean="0"/>
              <a:t>     Edge</a:t>
            </a:r>
            <a:r>
              <a:rPr lang="ko-KR" altLang="en-US" b="1" dirty="0" smtClean="0"/>
              <a:t>는 </a:t>
            </a:r>
            <a:r>
              <a:rPr lang="ko-KR" altLang="en-US" b="1" dirty="0" smtClean="0">
                <a:solidFill>
                  <a:srgbClr val="FC943E"/>
                </a:solidFill>
              </a:rPr>
              <a:t>방향성</a:t>
            </a:r>
            <a:r>
              <a:rPr lang="ko-KR" altLang="en-US" b="1" dirty="0" smtClean="0"/>
              <a:t>을 가진다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각 </a:t>
            </a:r>
            <a:r>
              <a:rPr lang="en-US" altLang="ko-KR" b="1" dirty="0" smtClean="0"/>
              <a:t>Edge</a:t>
            </a:r>
            <a:r>
              <a:rPr lang="ko-KR" altLang="en-US" b="1" dirty="0" smtClean="0"/>
              <a:t>는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>
                <a:solidFill>
                  <a:srgbClr val="FC943E"/>
                </a:solidFill>
              </a:rPr>
              <a:t>해당 구단에 대한 타자의</a:t>
            </a:r>
            <a:endParaRPr lang="en-US" altLang="ko-KR" b="1" dirty="0" smtClean="0">
              <a:solidFill>
                <a:srgbClr val="FC943E"/>
              </a:solidFill>
            </a:endParaRPr>
          </a:p>
          <a:p>
            <a:r>
              <a:rPr lang="en-US" altLang="ko-KR" b="1" dirty="0">
                <a:solidFill>
                  <a:srgbClr val="FC943E"/>
                </a:solidFill>
              </a:rPr>
              <a:t> </a:t>
            </a:r>
            <a:r>
              <a:rPr lang="en-US" altLang="ko-KR" b="1" dirty="0" smtClean="0">
                <a:solidFill>
                  <a:srgbClr val="FC943E"/>
                </a:solidFill>
              </a:rPr>
              <a:t>   </a:t>
            </a:r>
            <a:r>
              <a:rPr lang="ko-KR" altLang="en-US" b="1" dirty="0" smtClean="0">
                <a:solidFill>
                  <a:srgbClr val="FC943E"/>
                </a:solidFill>
              </a:rPr>
              <a:t>타율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Weight </a:t>
            </a:r>
            <a:r>
              <a:rPr lang="ko-KR" altLang="en-US" b="1" dirty="0" smtClean="0"/>
              <a:t>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가진다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선수로부터 구단을 향하는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Edge</a:t>
            </a:r>
            <a:r>
              <a:rPr lang="ko-KR" altLang="en-US" b="1" dirty="0" smtClean="0"/>
              <a:t>는 </a:t>
            </a:r>
            <a:r>
              <a:rPr lang="ko-KR" altLang="en-US" b="1" dirty="0" smtClean="0">
                <a:solidFill>
                  <a:srgbClr val="FC943E"/>
                </a:solidFill>
              </a:rPr>
              <a:t>홈구장에서의</a:t>
            </a:r>
            <a:endParaRPr lang="en-US" altLang="ko-KR" b="1" dirty="0" smtClean="0">
              <a:solidFill>
                <a:srgbClr val="FC943E"/>
              </a:solidFill>
            </a:endParaRPr>
          </a:p>
          <a:p>
            <a:r>
              <a:rPr lang="en-US" altLang="ko-KR" b="1" dirty="0" smtClean="0">
                <a:solidFill>
                  <a:srgbClr val="FC943E"/>
                </a:solidFill>
              </a:rPr>
              <a:t>    </a:t>
            </a:r>
            <a:r>
              <a:rPr lang="ko-KR" altLang="en-US" b="1" dirty="0" smtClean="0">
                <a:solidFill>
                  <a:srgbClr val="FC943E"/>
                </a:solidFill>
              </a:rPr>
              <a:t>선수의 타율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구단으로부터 선수를</a:t>
            </a:r>
            <a:endParaRPr lang="en-US" altLang="ko-KR" b="1" dirty="0" smtClean="0"/>
          </a:p>
          <a:p>
            <a:r>
              <a:rPr lang="en-US" altLang="ko-KR" b="1" dirty="0" smtClean="0"/>
              <a:t>    </a:t>
            </a:r>
            <a:r>
              <a:rPr lang="ko-KR" altLang="en-US" b="1" dirty="0" smtClean="0"/>
              <a:t>향하는 </a:t>
            </a:r>
            <a:r>
              <a:rPr lang="en-US" altLang="ko-KR" b="1" dirty="0" smtClean="0"/>
              <a:t>Edge</a:t>
            </a:r>
            <a:r>
              <a:rPr lang="ko-KR" altLang="en-US" b="1" dirty="0" smtClean="0"/>
              <a:t>는 </a:t>
            </a:r>
            <a:r>
              <a:rPr lang="ko-KR" altLang="en-US" b="1" dirty="0" smtClean="0">
                <a:solidFill>
                  <a:srgbClr val="FC943E"/>
                </a:solidFill>
              </a:rPr>
              <a:t>구단의 구장</a:t>
            </a:r>
            <a:endParaRPr lang="en-US" altLang="ko-KR" b="1" dirty="0" smtClean="0">
              <a:solidFill>
                <a:srgbClr val="FC943E"/>
              </a:solidFill>
            </a:endParaRPr>
          </a:p>
          <a:p>
            <a:r>
              <a:rPr lang="en-US" altLang="ko-KR" b="1" dirty="0">
                <a:solidFill>
                  <a:srgbClr val="FC943E"/>
                </a:solidFill>
              </a:rPr>
              <a:t> </a:t>
            </a:r>
            <a:r>
              <a:rPr lang="en-US" altLang="ko-KR" b="1" dirty="0" smtClean="0">
                <a:solidFill>
                  <a:srgbClr val="FC943E"/>
                </a:solidFill>
              </a:rPr>
              <a:t>   </a:t>
            </a:r>
            <a:r>
              <a:rPr lang="ko-KR" altLang="en-US" b="1" dirty="0" smtClean="0">
                <a:solidFill>
                  <a:srgbClr val="FC943E"/>
                </a:solidFill>
              </a:rPr>
              <a:t>에서 선수의 타율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Edge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0" y="3362220"/>
            <a:ext cx="1266524" cy="144016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627997" y="548680"/>
            <a:ext cx="37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선수와 선수와의 관계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65" y="2626870"/>
            <a:ext cx="568655" cy="7636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021973"/>
            <a:ext cx="651986" cy="830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997" y="2598776"/>
            <a:ext cx="593787" cy="7917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02" y="3779164"/>
            <a:ext cx="595554" cy="79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2" y="3779164"/>
            <a:ext cx="633983" cy="725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765" y="5085184"/>
            <a:ext cx="619447" cy="77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776" y="5517232"/>
            <a:ext cx="622754" cy="8303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225" y="4893156"/>
            <a:ext cx="593787" cy="791716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14" idx="3"/>
          </p:cNvCxnSpPr>
          <p:nvPr/>
        </p:nvCxnSpPr>
        <p:spPr>
          <a:xfrm>
            <a:off x="3389264" y="4082300"/>
            <a:ext cx="554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4221784" y="3455626"/>
            <a:ext cx="87442" cy="2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" idx="3"/>
          </p:cNvCxnSpPr>
          <p:nvPr/>
        </p:nvCxnSpPr>
        <p:spPr>
          <a:xfrm flipH="1" flipV="1">
            <a:off x="3135754" y="2437455"/>
            <a:ext cx="356126" cy="34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2018149" y="2664444"/>
            <a:ext cx="329502" cy="3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686249" y="3555360"/>
            <a:ext cx="1031043" cy="181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3135754" y="5450452"/>
            <a:ext cx="356126" cy="23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2018150" y="5289014"/>
            <a:ext cx="1473730" cy="2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1336841" y="4671447"/>
            <a:ext cx="200391" cy="41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00212" y="2020630"/>
            <a:ext cx="33642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 </a:t>
            </a:r>
            <a:r>
              <a:rPr lang="ko-KR" altLang="en-US" b="1" dirty="0" smtClean="0">
                <a:solidFill>
                  <a:srgbClr val="FC943E"/>
                </a:solidFill>
              </a:rPr>
              <a:t>선수와 선수</a:t>
            </a:r>
            <a:r>
              <a:rPr lang="ko-KR" altLang="en-US" b="1" dirty="0"/>
              <a:t>와</a:t>
            </a:r>
            <a:r>
              <a:rPr lang="ko-KR" altLang="en-US" b="1" dirty="0" smtClean="0"/>
              <a:t>의 </a:t>
            </a:r>
            <a:endParaRPr lang="en-US" altLang="ko-KR" b="1" dirty="0" smtClean="0"/>
          </a:p>
          <a:p>
            <a:r>
              <a:rPr lang="en-US" altLang="ko-KR" b="1" dirty="0" smtClean="0"/>
              <a:t>     Edge</a:t>
            </a:r>
            <a:r>
              <a:rPr lang="ko-KR" altLang="en-US" b="1" dirty="0" smtClean="0"/>
              <a:t>는 </a:t>
            </a:r>
            <a:r>
              <a:rPr lang="ko-KR" altLang="en-US" b="1" dirty="0" smtClean="0">
                <a:solidFill>
                  <a:srgbClr val="FC943E"/>
                </a:solidFill>
              </a:rPr>
              <a:t>방향성</a:t>
            </a:r>
            <a:r>
              <a:rPr lang="ko-KR" altLang="en-US" b="1" dirty="0" smtClean="0"/>
              <a:t>을 가진다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선수와 선수와의 </a:t>
            </a:r>
            <a:r>
              <a:rPr lang="en-US" altLang="ko-KR" b="1" dirty="0" smtClean="0"/>
              <a:t>Edge</a:t>
            </a:r>
            <a:r>
              <a:rPr lang="ko-KR" altLang="en-US" b="1" dirty="0" smtClean="0"/>
              <a:t>는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>
                <a:solidFill>
                  <a:srgbClr val="FC943E"/>
                </a:solidFill>
              </a:rPr>
              <a:t>선발 타자 </a:t>
            </a:r>
            <a:r>
              <a:rPr lang="en-US" altLang="ko-KR" b="1" dirty="0" smtClean="0">
                <a:solidFill>
                  <a:srgbClr val="FC943E"/>
                </a:solidFill>
              </a:rPr>
              <a:t>9</a:t>
            </a:r>
            <a:r>
              <a:rPr lang="ko-KR" altLang="en-US" b="1" dirty="0" smtClean="0">
                <a:solidFill>
                  <a:srgbClr val="FC943E"/>
                </a:solidFill>
              </a:rPr>
              <a:t>명에 </a:t>
            </a:r>
            <a:r>
              <a:rPr lang="ko-KR" altLang="en-US" b="1" dirty="0" smtClean="0"/>
              <a:t>따라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계속해서 변경된다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선수와 선수와의 </a:t>
            </a:r>
            <a:r>
              <a:rPr lang="en-US" altLang="ko-KR" b="1" dirty="0" smtClean="0"/>
              <a:t>Edge</a:t>
            </a:r>
            <a:r>
              <a:rPr lang="ko-KR" altLang="en-US" b="1" dirty="0" smtClean="0"/>
              <a:t>는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>
                <a:solidFill>
                  <a:srgbClr val="FC943E"/>
                </a:solidFill>
              </a:rPr>
              <a:t>이전 타석 타자의 </a:t>
            </a:r>
            <a:r>
              <a:rPr lang="ko-KR" altLang="en-US" b="1" dirty="0" err="1" smtClean="0">
                <a:solidFill>
                  <a:srgbClr val="FC943E"/>
                </a:solidFill>
              </a:rPr>
              <a:t>출루율</a:t>
            </a:r>
            <a:endParaRPr lang="en-US" altLang="ko-KR" b="1" dirty="0">
              <a:solidFill>
                <a:srgbClr val="FC943E"/>
              </a:solidFill>
            </a:endParaRPr>
          </a:p>
          <a:p>
            <a:r>
              <a:rPr lang="en-US" altLang="ko-KR" b="1" dirty="0" smtClean="0">
                <a:solidFill>
                  <a:srgbClr val="FC943E"/>
                </a:solidFill>
              </a:rPr>
              <a:t>    </a:t>
            </a:r>
            <a:r>
              <a:rPr lang="ko-KR" altLang="en-US" b="1" dirty="0" smtClean="0">
                <a:solidFill>
                  <a:srgbClr val="FC943E"/>
                </a:solidFill>
              </a:rPr>
              <a:t>혹은 타율을 </a:t>
            </a:r>
            <a:r>
              <a:rPr lang="en-US" altLang="ko-KR" b="1" dirty="0" smtClean="0">
                <a:solidFill>
                  <a:srgbClr val="FC943E"/>
                </a:solidFill>
              </a:rPr>
              <a:t>Weight</a:t>
            </a:r>
            <a:r>
              <a:rPr lang="ko-KR" altLang="en-US" b="1" dirty="0" smtClean="0"/>
              <a:t>로 가진다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763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3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Data Structure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8818"/>
            <a:ext cx="4049034" cy="2012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92080" y="2086263"/>
            <a:ext cx="3581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선수와 구단과의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표현할 때에 사용할 </a:t>
            </a:r>
            <a:endParaRPr lang="en-US" altLang="ko-KR" dirty="0" smtClean="0"/>
          </a:p>
          <a:p>
            <a:r>
              <a:rPr lang="en-US" altLang="ko-KR" dirty="0" smtClean="0"/>
              <a:t>Data </a:t>
            </a:r>
            <a:r>
              <a:rPr lang="en-US" altLang="ko-KR" dirty="0" err="1" smtClean="0"/>
              <a:t>Structrue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C943E"/>
                </a:solidFill>
              </a:rPr>
              <a:t>선수</a:t>
            </a:r>
            <a:r>
              <a:rPr lang="en-US" altLang="ko-KR" dirty="0" smtClean="0">
                <a:solidFill>
                  <a:srgbClr val="FC943E"/>
                </a:solidFill>
              </a:rPr>
              <a:t>(m)X </a:t>
            </a:r>
            <a:r>
              <a:rPr lang="ko-KR" altLang="en-US" dirty="0" smtClean="0">
                <a:solidFill>
                  <a:srgbClr val="FC943E"/>
                </a:solidFill>
              </a:rPr>
              <a:t>구단 수</a:t>
            </a:r>
            <a:r>
              <a:rPr lang="en-US" altLang="ko-KR" dirty="0" smtClean="0">
                <a:solidFill>
                  <a:srgbClr val="FC943E"/>
                </a:solidFill>
              </a:rPr>
              <a:t>(n) </a:t>
            </a:r>
            <a:r>
              <a:rPr lang="ko-KR" altLang="en-US" dirty="0" smtClean="0">
                <a:solidFill>
                  <a:srgbClr val="FC943E"/>
                </a:solidFill>
              </a:rPr>
              <a:t>크기의</a:t>
            </a:r>
            <a:endParaRPr lang="en-US" altLang="ko-KR" dirty="0" smtClean="0">
              <a:solidFill>
                <a:srgbClr val="FC943E"/>
              </a:solidFill>
            </a:endParaRPr>
          </a:p>
          <a:p>
            <a:r>
              <a:rPr lang="en-US" altLang="ko-KR" dirty="0" smtClean="0">
                <a:solidFill>
                  <a:srgbClr val="FC943E"/>
                </a:solidFill>
              </a:rPr>
              <a:t>2</a:t>
            </a:r>
            <a:r>
              <a:rPr lang="ko-KR" altLang="en-US" dirty="0" smtClean="0">
                <a:solidFill>
                  <a:srgbClr val="FC943E"/>
                </a:solidFill>
              </a:rPr>
              <a:t>차원 배열</a:t>
            </a:r>
            <a:r>
              <a:rPr lang="ko-KR" altLang="en-US" dirty="0" smtClean="0"/>
              <a:t>을 사용할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77072"/>
            <a:ext cx="3888432" cy="1591455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2195736" y="4509120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131840" y="4469248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19672" y="5085184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 flipH="1" flipV="1">
            <a:off x="1401708" y="4903212"/>
            <a:ext cx="507936" cy="7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699792" y="461712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92080" y="4237078"/>
            <a:ext cx="358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선수와 선수와의 관계를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표현할 때에는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FC943E"/>
                </a:solidFill>
              </a:rPr>
              <a:t>양방향 </a:t>
            </a:r>
            <a:r>
              <a:rPr lang="en-US" altLang="ko-KR" dirty="0" smtClean="0">
                <a:solidFill>
                  <a:srgbClr val="FC943E"/>
                </a:solidFill>
              </a:rPr>
              <a:t>Linked List</a:t>
            </a:r>
            <a:endParaRPr lang="en-US" altLang="ko-KR" dirty="0">
              <a:solidFill>
                <a:srgbClr val="FC943E"/>
              </a:solidFill>
            </a:endParaRP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를 사용할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14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 smtClean="0">
                <a:solidFill>
                  <a:schemeClr val="bg1"/>
                </a:solidFill>
              </a:rPr>
              <a:t>4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Usage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42" y="3356992"/>
            <a:ext cx="1266524" cy="144016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3369058" y="2863339"/>
            <a:ext cx="57606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441066" y="2924944"/>
            <a:ext cx="626878" cy="60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46045"/>
            <a:ext cx="1152128" cy="105090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21" y="1817798"/>
            <a:ext cx="1005366" cy="774132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 flipV="1">
            <a:off x="2726222" y="2633238"/>
            <a:ext cx="6383" cy="72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878231" y="2670960"/>
            <a:ext cx="6383" cy="6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4" y="2204864"/>
            <a:ext cx="1069426" cy="720080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 flipV="1">
            <a:off x="1720922" y="2960947"/>
            <a:ext cx="539723" cy="53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676156" y="3050038"/>
            <a:ext cx="556209" cy="5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672" y="3591939"/>
            <a:ext cx="1294438" cy="996717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V="1">
            <a:off x="3430469" y="3962269"/>
            <a:ext cx="675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92359" y="4077072"/>
            <a:ext cx="675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0" y="3645025"/>
            <a:ext cx="1284191" cy="943632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V="1">
            <a:off x="1546089" y="4005789"/>
            <a:ext cx="675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1507979" y="4120592"/>
            <a:ext cx="675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3" y="5157231"/>
            <a:ext cx="1097539" cy="1097539"/>
          </a:xfrm>
          <a:prstGeom prst="rect">
            <a:avLst/>
          </a:prstGeom>
        </p:spPr>
      </p:pic>
      <p:cxnSp>
        <p:nvCxnSpPr>
          <p:cNvPr id="41" name="직선 화살표 연결선 40"/>
          <p:cNvCxnSpPr/>
          <p:nvPr/>
        </p:nvCxnSpPr>
        <p:spPr>
          <a:xfrm flipV="1">
            <a:off x="1689474" y="4568356"/>
            <a:ext cx="57606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1761482" y="4629961"/>
            <a:ext cx="626878" cy="60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53" y="5469553"/>
            <a:ext cx="1294413" cy="947836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 flipH="1" flipV="1">
            <a:off x="2747838" y="4648966"/>
            <a:ext cx="6383" cy="72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2899847" y="4686688"/>
            <a:ext cx="6383" cy="6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60" y="5133883"/>
            <a:ext cx="1152128" cy="979309"/>
          </a:xfrm>
          <a:prstGeom prst="rect">
            <a:avLst/>
          </a:prstGeom>
        </p:spPr>
      </p:pic>
      <p:cxnSp>
        <p:nvCxnSpPr>
          <p:cNvPr id="47" name="직선 화살표 연결선 46"/>
          <p:cNvCxnSpPr/>
          <p:nvPr/>
        </p:nvCxnSpPr>
        <p:spPr>
          <a:xfrm flipH="1" flipV="1">
            <a:off x="3369058" y="4547134"/>
            <a:ext cx="539723" cy="53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324292" y="4636225"/>
            <a:ext cx="556209" cy="5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59537" y="2629362"/>
            <a:ext cx="3365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선수와 구단과의 관계를 통해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구단과의 경기에서의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C943E"/>
                </a:solidFill>
              </a:rPr>
              <a:t>한화 타자의 평균 타율을</a:t>
            </a:r>
            <a:endParaRPr lang="en-US" altLang="ko-KR" dirty="0" smtClean="0">
              <a:solidFill>
                <a:srgbClr val="FC943E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구해낼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9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 smtClean="0">
                <a:solidFill>
                  <a:schemeClr val="bg1"/>
                </a:solidFill>
              </a:rPr>
              <a:t>4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Usage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52120" y="2204864"/>
            <a:ext cx="3365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한화 선발 타자들의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구단에 대한 </a:t>
            </a:r>
            <a:r>
              <a:rPr lang="ko-KR" altLang="en-US" dirty="0">
                <a:solidFill>
                  <a:srgbClr val="FC943E"/>
                </a:solidFill>
              </a:rPr>
              <a:t> </a:t>
            </a:r>
            <a:r>
              <a:rPr lang="ko-KR" altLang="en-US" dirty="0" smtClean="0">
                <a:solidFill>
                  <a:srgbClr val="FC943E"/>
                </a:solidFill>
              </a:rPr>
              <a:t> </a:t>
            </a:r>
            <a:r>
              <a:rPr lang="ko-KR" altLang="en-US" dirty="0" err="1" smtClean="0">
                <a:solidFill>
                  <a:srgbClr val="FC943E"/>
                </a:solidFill>
              </a:rPr>
              <a:t>출루율</a:t>
            </a:r>
            <a:r>
              <a:rPr lang="en-US" altLang="ko-KR" dirty="0" smtClean="0">
                <a:solidFill>
                  <a:srgbClr val="FC943E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rgbClr val="FC943E"/>
                </a:solidFill>
              </a:rPr>
              <a:t>타율</a:t>
            </a:r>
            <a:r>
              <a:rPr lang="en-US" altLang="ko-KR" dirty="0" smtClean="0">
                <a:solidFill>
                  <a:srgbClr val="FC943E"/>
                </a:solidFill>
              </a:rPr>
              <a:t>, </a:t>
            </a:r>
            <a:r>
              <a:rPr lang="ko-KR" altLang="en-US" dirty="0" err="1" smtClean="0">
                <a:solidFill>
                  <a:srgbClr val="FC943E"/>
                </a:solidFill>
              </a:rPr>
              <a:t>장타율이나</a:t>
            </a:r>
            <a:r>
              <a:rPr lang="ko-KR" altLang="en-US" dirty="0" smtClean="0">
                <a:solidFill>
                  <a:srgbClr val="FC943E"/>
                </a:solidFill>
              </a:rPr>
              <a:t> 홈런 타수 </a:t>
            </a:r>
            <a:r>
              <a:rPr lang="ko-KR" altLang="en-US" dirty="0" smtClean="0"/>
              <a:t>등을 이용하여 </a:t>
            </a:r>
            <a:r>
              <a:rPr lang="ko-KR" altLang="en-US" dirty="0" smtClean="0">
                <a:solidFill>
                  <a:srgbClr val="FC943E"/>
                </a:solidFill>
              </a:rPr>
              <a:t>타점</a:t>
            </a:r>
            <a:r>
              <a:rPr lang="ko-KR" altLang="en-US" dirty="0" smtClean="0"/>
              <a:t>을 예상할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선발 타석에 있지만 타수가 매우 적은 선수인 경우 </a:t>
            </a:r>
            <a:r>
              <a:rPr lang="ko-KR" altLang="en-US" dirty="0" smtClean="0">
                <a:solidFill>
                  <a:srgbClr val="FC943E"/>
                </a:solidFill>
              </a:rPr>
              <a:t>평균 타율 및 </a:t>
            </a:r>
            <a:r>
              <a:rPr lang="ko-KR" altLang="en-US" dirty="0" err="1" smtClean="0">
                <a:solidFill>
                  <a:srgbClr val="FC943E"/>
                </a:solidFill>
              </a:rPr>
              <a:t>출루율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계산한다</a:t>
            </a:r>
            <a:r>
              <a:rPr lang="en-US" altLang="ko-KR" dirty="0" smtClean="0"/>
              <a:t>.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0" y="3362220"/>
            <a:ext cx="1266524" cy="144016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65" y="2626870"/>
            <a:ext cx="568655" cy="76362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021973"/>
            <a:ext cx="651986" cy="83096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997" y="2598776"/>
            <a:ext cx="593787" cy="79171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02" y="3779164"/>
            <a:ext cx="595554" cy="79208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2" y="3779164"/>
            <a:ext cx="633983" cy="72532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765" y="5085184"/>
            <a:ext cx="619447" cy="77288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776" y="5517232"/>
            <a:ext cx="622754" cy="830339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225" y="4893156"/>
            <a:ext cx="593787" cy="791716"/>
          </a:xfrm>
          <a:prstGeom prst="rect">
            <a:avLst/>
          </a:prstGeom>
        </p:spPr>
      </p:pic>
      <p:cxnSp>
        <p:nvCxnSpPr>
          <p:cNvPr id="57" name="직선 화살표 연결선 56"/>
          <p:cNvCxnSpPr>
            <a:stCxn id="37" idx="3"/>
          </p:cNvCxnSpPr>
          <p:nvPr/>
        </p:nvCxnSpPr>
        <p:spPr>
          <a:xfrm>
            <a:off x="3389264" y="4082300"/>
            <a:ext cx="554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4221784" y="3455626"/>
            <a:ext cx="87442" cy="2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0" idx="3"/>
          </p:cNvCxnSpPr>
          <p:nvPr/>
        </p:nvCxnSpPr>
        <p:spPr>
          <a:xfrm flipH="1" flipV="1">
            <a:off x="3135754" y="2437455"/>
            <a:ext cx="356126" cy="34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2018149" y="2664444"/>
            <a:ext cx="329502" cy="3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686249" y="3555360"/>
            <a:ext cx="1031043" cy="181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3135754" y="5450452"/>
            <a:ext cx="356126" cy="23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018150" y="5289014"/>
            <a:ext cx="1473730" cy="2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1336841" y="4671447"/>
            <a:ext cx="200391" cy="41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5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Extensibility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52120" y="3212976"/>
            <a:ext cx="336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smtClean="0">
                <a:solidFill>
                  <a:srgbClr val="FC943E"/>
                </a:solidFill>
              </a:rPr>
              <a:t>경기 선발 투수와의 </a:t>
            </a:r>
            <a:endParaRPr lang="en-US" altLang="ko-KR" dirty="0" smtClean="0">
              <a:solidFill>
                <a:srgbClr val="FC943E"/>
              </a:solidFill>
            </a:endParaRPr>
          </a:p>
          <a:p>
            <a:r>
              <a:rPr lang="ko-KR" altLang="en-US" dirty="0" smtClean="0">
                <a:solidFill>
                  <a:srgbClr val="FC943E"/>
                </a:solidFill>
              </a:rPr>
              <a:t>평균 타율</a:t>
            </a:r>
            <a:r>
              <a:rPr lang="en-US" altLang="ko-KR" dirty="0" smtClean="0">
                <a:solidFill>
                  <a:srgbClr val="FC943E"/>
                </a:solidFill>
              </a:rPr>
              <a:t>,</a:t>
            </a:r>
            <a:r>
              <a:rPr lang="ko-KR" altLang="en-US" dirty="0" err="1" smtClean="0">
                <a:solidFill>
                  <a:srgbClr val="FC943E"/>
                </a:solidFill>
              </a:rPr>
              <a:t>출루율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통해 </a:t>
            </a:r>
            <a:endParaRPr lang="en-US" altLang="ko-KR" dirty="0" smtClean="0"/>
          </a:p>
          <a:p>
            <a:r>
              <a:rPr lang="ko-KR" altLang="en-US" dirty="0" smtClean="0"/>
              <a:t>더 정확한</a:t>
            </a:r>
            <a:r>
              <a:rPr lang="en-US" altLang="ko-KR" dirty="0"/>
              <a:t> </a:t>
            </a:r>
            <a:r>
              <a:rPr lang="ko-KR" altLang="en-US" dirty="0" smtClean="0"/>
              <a:t>예상 타점 및 타율</a:t>
            </a:r>
            <a:endParaRPr lang="en-US" altLang="ko-KR" dirty="0" smtClean="0"/>
          </a:p>
          <a:p>
            <a:r>
              <a:rPr lang="ko-KR" altLang="en-US" dirty="0" smtClean="0"/>
              <a:t>을 계산할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2" y="3392333"/>
            <a:ext cx="1266524" cy="1440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352601"/>
            <a:ext cx="1085850" cy="1304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736464"/>
            <a:ext cx="942975" cy="13335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1475656" y="2564904"/>
            <a:ext cx="432048" cy="50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8259" y="4221088"/>
            <a:ext cx="1283728" cy="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305</Words>
  <Application>Microsoft Office PowerPoint</Application>
  <PresentationFormat>화면 슬라이드 쇼(4:3)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나눔명조</vt:lpstr>
      <vt:lpstr>Arial</vt:lpstr>
      <vt:lpstr>맑은 고딕</vt:lpstr>
      <vt:lpstr>나눔고딕</vt:lpstr>
      <vt:lpstr>Office 테마</vt:lpstr>
      <vt:lpstr>한화 타자의  팀 별 타율에 대한 그래프</vt:lpstr>
      <vt:lpstr>목차</vt:lpstr>
      <vt:lpstr>PowerPoint 프레젠테이션</vt:lpstr>
      <vt:lpstr>2 </vt:lpstr>
      <vt:lpstr>2 </vt:lpstr>
      <vt:lpstr>3 </vt:lpstr>
      <vt:lpstr>4 </vt:lpstr>
      <vt:lpstr>4 </vt:lpstr>
      <vt:lpstr>5 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설계 주제 소개</dc:title>
  <dc:creator>네이버 한글캠페인</dc:creator>
  <cp:lastModifiedBy>system999</cp:lastModifiedBy>
  <cp:revision>16</cp:revision>
  <dcterms:created xsi:type="dcterms:W3CDTF">2011-08-25T02:21:48Z</dcterms:created>
  <dcterms:modified xsi:type="dcterms:W3CDTF">2018-09-08T02:47:21Z</dcterms:modified>
</cp:coreProperties>
</file>