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90" r:id="rId2"/>
    <p:sldId id="274" r:id="rId3"/>
    <p:sldId id="284" r:id="rId4"/>
    <p:sldId id="291" r:id="rId5"/>
    <p:sldId id="292" r:id="rId6"/>
    <p:sldId id="293" r:id="rId7"/>
    <p:sldId id="294" r:id="rId8"/>
    <p:sldId id="296" r:id="rId9"/>
    <p:sldId id="295" r:id="rId10"/>
    <p:sldId id="283" r:id="rId11"/>
  </p:sldIdLst>
  <p:sldSz cx="9144000" cy="6858000" type="screen4x3"/>
  <p:notesSz cx="6805613" cy="9939338"/>
  <p:embeddedFontLst>
    <p:embeddedFont>
      <p:font typeface="나눔고딕" panose="020B0600000101010101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나눔명조" panose="020B0600000101010101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43E"/>
    <a:srgbClr val="FC5E3E"/>
    <a:srgbClr val="F66900"/>
    <a:srgbClr val="F86828"/>
    <a:srgbClr val="F47B02"/>
    <a:srgbClr val="990000"/>
    <a:srgbClr val="86733E"/>
    <a:srgbClr val="003300"/>
    <a:srgbClr val="0066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5" autoAdjust="0"/>
    <p:restoredTop sz="94660"/>
  </p:normalViewPr>
  <p:slideViewPr>
    <p:cSldViewPr>
      <p:cViewPr varScale="1">
        <p:scale>
          <a:sx n="73" d="100"/>
          <a:sy n="7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3BDC3-4723-42D4-B781-1C5284C3E015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7502-FE0D-4B23-AE42-220E7B0B6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1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부제목 2"/>
          <p:cNvSpPr txBox="1">
            <a:spLocks/>
          </p:cNvSpPr>
          <p:nvPr userDrawn="1"/>
        </p:nvSpPr>
        <p:spPr>
          <a:xfrm>
            <a:off x="323528" y="6381328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548" y="332656"/>
            <a:ext cx="6560716" cy="1512168"/>
          </a:xfrm>
        </p:spPr>
        <p:txBody>
          <a:bodyPr anchor="t">
            <a:normAutofit/>
          </a:bodyPr>
          <a:lstStyle>
            <a:lvl1pPr algn="l">
              <a:defRPr sz="4500" u="sng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6948264" y="332656"/>
            <a:ext cx="1951956" cy="690091"/>
          </a:xfrm>
        </p:spPr>
        <p:txBody>
          <a:bodyPr anchor="t">
            <a:normAutofit/>
          </a:bodyPr>
          <a:lstStyle>
            <a:lvl1pPr marL="0" indent="0" algn="r">
              <a:buNone/>
              <a:defRPr sz="11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작성자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9156-D337-4AD4-B377-5FFD52A11C9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45232" y="116632"/>
            <a:ext cx="7571184" cy="854968"/>
          </a:xfrm>
        </p:spPr>
        <p:txBody>
          <a:bodyPr>
            <a:normAutofit/>
          </a:bodyPr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24128" y="260648"/>
            <a:ext cx="2962672" cy="1774800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2"/>
          <p:cNvSpPr>
            <a:spLocks noGrp="1"/>
          </p:cNvSpPr>
          <p:nvPr>
            <p:ph type="body" idx="13" hasCustomPrompt="1"/>
          </p:nvPr>
        </p:nvSpPr>
        <p:spPr>
          <a:xfrm>
            <a:off x="5749528" y="2636911"/>
            <a:ext cx="2998936" cy="43204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입력하십시오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5999" y="126000"/>
            <a:ext cx="8901763" cy="6615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00" y="138700"/>
            <a:ext cx="8892000" cy="66026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156-D337-4AD4-B377-5FFD52A11C9C}" type="datetimeFigureOut">
              <a:rPr lang="ko-KR" altLang="en-US" smtClean="0"/>
              <a:pPr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3" r:id="rId3"/>
    <p:sldLayoutId id="2147483662" r:id="rId4"/>
    <p:sldLayoutId id="2147483665" r:id="rId5"/>
    <p:sldLayoutId id="2147483666" r:id="rId6"/>
    <p:sldLayoutId id="2147483667" r:id="rId7"/>
    <p:sldLayoutId id="2147483669" r:id="rId8"/>
    <p:sldLayoutId id="2147483651" r:id="rId9"/>
    <p:sldLayoutId id="2147483649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500" kern="1200">
          <a:solidFill>
            <a:schemeClr val="tx1">
              <a:lumMod val="75000"/>
              <a:lumOff val="25000"/>
            </a:schemeClr>
          </a:solidFill>
          <a:latin typeface="나눔명조" pitchFamily="18" charset="-127"/>
          <a:ea typeface="나눔명조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116632"/>
            <a:ext cx="8892000" cy="3384376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ctrTitle"/>
          </p:nvPr>
        </p:nvSpPr>
        <p:spPr>
          <a:xfrm>
            <a:off x="186526" y="836712"/>
            <a:ext cx="6473706" cy="1470025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한화 타자의 </a:t>
            </a:r>
            <a:br>
              <a:rPr lang="en-US" altLang="ko-KR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선발  타자  선발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6660232" y="260648"/>
            <a:ext cx="2192288" cy="792088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20141405 </a:t>
            </a:r>
            <a:r>
              <a:rPr lang="ko-KR" altLang="en-US" sz="110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최형준</a:t>
            </a:r>
            <a:endParaRPr lang="ko-KR" altLang="en-US" sz="1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839" y="3717032"/>
            <a:ext cx="3858163" cy="2876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00" y="90831"/>
            <a:ext cx="8892000" cy="6615368"/>
          </a:xfrm>
          <a:prstGeom prst="rect">
            <a:avLst/>
          </a:prstGeom>
          <a:solidFill>
            <a:srgbClr val="FC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7820" y="1916832"/>
            <a:ext cx="5508360" cy="2520280"/>
          </a:xfrm>
        </p:spPr>
        <p:txBody>
          <a:bodyPr>
            <a:noAutofit/>
          </a:bodyPr>
          <a:lstStyle/>
          <a:p>
            <a:pPr>
              <a:lnSpc>
                <a:spcPts val="5600"/>
              </a:lnSpc>
            </a:pPr>
            <a:r>
              <a:rPr lang="en-US" altLang="ko-K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26000" y="126000"/>
            <a:ext cx="8892000" cy="661536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24128" y="1556792"/>
            <a:ext cx="4392488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20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목차</a:t>
            </a:r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5724128" y="2636912"/>
            <a:ext cx="2952328" cy="360040"/>
          </a:xfrm>
        </p:spPr>
        <p:txBody>
          <a:bodyPr>
            <a:normAutofit/>
          </a:bodyPr>
          <a:lstStyle/>
          <a:p>
            <a:pPr algn="l"/>
            <a:r>
              <a:rPr lang="en-US" altLang="ko-KR" sz="16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01  / Vertex</a:t>
            </a:r>
          </a:p>
        </p:txBody>
      </p:sp>
      <p:sp>
        <p:nvSpPr>
          <p:cNvPr id="22" name="부제목 2"/>
          <p:cNvSpPr txBox="1">
            <a:spLocks/>
          </p:cNvSpPr>
          <p:nvPr/>
        </p:nvSpPr>
        <p:spPr>
          <a:xfrm>
            <a:off x="5724128" y="312296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02  / </a:t>
            </a:r>
            <a:r>
              <a:rPr lang="en-US" altLang="ko-KR" sz="16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Edge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>
          <a:xfrm>
            <a:off x="5724128" y="360902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03  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Data Structure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718607" y="485115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06  / </a:t>
            </a:r>
            <a:r>
              <a:rPr lang="en-US" altLang="ko-KR" sz="1600" b="1" spc="-2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Q&amp;A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5718607" y="4059070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04  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Usage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부제목 2"/>
          <p:cNvSpPr txBox="1">
            <a:spLocks/>
          </p:cNvSpPr>
          <p:nvPr/>
        </p:nvSpPr>
        <p:spPr>
          <a:xfrm>
            <a:off x="5718607" y="4419682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05  /</a:t>
            </a:r>
            <a:r>
              <a:rPr kumimoji="0" lang="en-US" altLang="ko-KR" sz="1600" b="1" i="0" u="none" strike="noStrike" kern="1200" cap="none" spc="-2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 </a:t>
            </a:r>
            <a:r>
              <a:rPr kumimoji="0" lang="en-US" altLang="ko-KR" sz="1600" b="1" i="0" u="none" strike="noStrike" kern="1200" cap="none" spc="-2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</a:rPr>
              <a:t>Extensibil</a:t>
            </a:r>
            <a:r>
              <a:rPr lang="en-US" altLang="ko-KR" sz="1600" b="1" spc="-20" dirty="0" err="1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ity</a:t>
            </a:r>
            <a:endParaRPr kumimoji="0" lang="en-US" altLang="ko-KR" sz="1600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52" y="229328"/>
            <a:ext cx="8892000" cy="111144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1520" y="116632"/>
            <a:ext cx="64807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1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400" b="1" noProof="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Vertex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780928"/>
            <a:ext cx="2088232" cy="237452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20072" y="2852936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한화의 타자들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b="1" dirty="0">
                <a:solidFill>
                  <a:srgbClr val="FC94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한화의 모든 타자는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Vertex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로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평균 타율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등번호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다음 타자의 번호</a:t>
            </a:r>
            <a:endParaRPr lang="en-US" altLang="ko-K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등을 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로 가진다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2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Edge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0" y="3362220"/>
            <a:ext cx="1266524" cy="144016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3627997" y="548680"/>
            <a:ext cx="372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선수의 선출과정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65" y="2626870"/>
            <a:ext cx="568655" cy="7636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021973"/>
            <a:ext cx="651986" cy="830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997" y="2598776"/>
            <a:ext cx="593787" cy="7917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02" y="3779164"/>
            <a:ext cx="595554" cy="7920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3779164"/>
            <a:ext cx="633983" cy="7253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765" y="5085184"/>
            <a:ext cx="619447" cy="7728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776" y="5517232"/>
            <a:ext cx="622754" cy="8303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25" y="4893156"/>
            <a:ext cx="593787" cy="791716"/>
          </a:xfrm>
          <a:prstGeom prst="rect">
            <a:avLst/>
          </a:prstGeom>
        </p:spPr>
      </p:pic>
      <p:cxnSp>
        <p:nvCxnSpPr>
          <p:cNvPr id="58" name="직선 화살표 연결선 57"/>
          <p:cNvCxnSpPr/>
          <p:nvPr/>
        </p:nvCxnSpPr>
        <p:spPr>
          <a:xfrm flipV="1">
            <a:off x="3135754" y="5450452"/>
            <a:ext cx="356126" cy="23442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00212" y="2020630"/>
            <a:ext cx="33642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 </a:t>
            </a:r>
            <a:r>
              <a:rPr lang="ko-KR" altLang="en-US" b="1" dirty="0">
                <a:solidFill>
                  <a:srgbClr val="FC943E"/>
                </a:solidFill>
              </a:rPr>
              <a:t>선수와 선수</a:t>
            </a:r>
            <a:r>
              <a:rPr lang="ko-KR" altLang="en-US" b="1" dirty="0"/>
              <a:t>와의 </a:t>
            </a:r>
            <a:endParaRPr lang="en-US" altLang="ko-KR" b="1" dirty="0"/>
          </a:p>
          <a:p>
            <a:r>
              <a:rPr lang="en-US" altLang="ko-KR" b="1" dirty="0"/>
              <a:t>     Edge</a:t>
            </a:r>
            <a:r>
              <a:rPr lang="ko-KR" altLang="en-US" b="1" dirty="0"/>
              <a:t>는 </a:t>
            </a:r>
            <a:r>
              <a:rPr lang="ko-KR" altLang="en-US" b="1" dirty="0">
                <a:solidFill>
                  <a:srgbClr val="FC943E"/>
                </a:solidFill>
              </a:rPr>
              <a:t>방향성을 갖지 않고 </a:t>
            </a:r>
            <a:endParaRPr lang="en-US" altLang="ko-KR" b="1" dirty="0">
              <a:solidFill>
                <a:srgbClr val="FC943E"/>
              </a:solidFill>
            </a:endParaRPr>
          </a:p>
          <a:p>
            <a:r>
              <a:rPr lang="en-US" altLang="ko-KR" b="1" dirty="0">
                <a:solidFill>
                  <a:srgbClr val="FC943E"/>
                </a:solidFill>
              </a:rPr>
              <a:t>     </a:t>
            </a:r>
            <a:r>
              <a:rPr lang="ko-KR" altLang="en-US" b="1" dirty="0">
                <a:solidFill>
                  <a:srgbClr val="FC943E"/>
                </a:solidFill>
              </a:rPr>
              <a:t>한 타자는 모든 타자와 연결</a:t>
            </a:r>
            <a:endParaRPr lang="en-US" altLang="ko-KR" b="1" dirty="0">
              <a:solidFill>
                <a:srgbClr val="FC943E"/>
              </a:solidFill>
            </a:endParaRPr>
          </a:p>
          <a:p>
            <a:r>
              <a:rPr lang="en-US" altLang="ko-KR" b="1" dirty="0">
                <a:solidFill>
                  <a:srgbClr val="FC943E"/>
                </a:solidFill>
              </a:rPr>
              <a:t>     </a:t>
            </a:r>
            <a:r>
              <a:rPr lang="ko-KR" altLang="en-US" b="1" dirty="0">
                <a:solidFill>
                  <a:srgbClr val="FC943E"/>
                </a:solidFill>
              </a:rPr>
              <a:t>되어있다</a:t>
            </a:r>
            <a:r>
              <a:rPr lang="en-US" altLang="ko-KR" b="1" dirty="0">
                <a:solidFill>
                  <a:srgbClr val="FC943E"/>
                </a:solidFill>
              </a:rPr>
              <a:t>.</a:t>
            </a: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en-US" altLang="ko-KR" b="1" dirty="0">
                <a:solidFill>
                  <a:srgbClr val="FC943E"/>
                </a:solidFill>
              </a:rPr>
              <a:t>Head </a:t>
            </a:r>
            <a:r>
              <a:rPr lang="ko-KR" altLang="en-US" b="1" dirty="0">
                <a:solidFill>
                  <a:srgbClr val="FC943E"/>
                </a:solidFill>
              </a:rPr>
              <a:t>즉</a:t>
            </a:r>
            <a:r>
              <a:rPr lang="en-US" altLang="ko-KR" b="1" dirty="0">
                <a:solidFill>
                  <a:srgbClr val="FC943E"/>
                </a:solidFill>
              </a:rPr>
              <a:t>, 1</a:t>
            </a:r>
            <a:r>
              <a:rPr lang="ko-KR" altLang="en-US" b="1" dirty="0">
                <a:solidFill>
                  <a:srgbClr val="FC943E"/>
                </a:solidFill>
              </a:rPr>
              <a:t>번 타자부터 </a:t>
            </a:r>
            <a:r>
              <a:rPr lang="en-US" altLang="ko-KR" b="1" dirty="0">
                <a:solidFill>
                  <a:srgbClr val="FC943E"/>
                </a:solidFill>
              </a:rPr>
              <a:t>3</a:t>
            </a:r>
            <a:r>
              <a:rPr lang="ko-KR" altLang="en-US" b="1" dirty="0">
                <a:solidFill>
                  <a:srgbClr val="FC943E"/>
                </a:solidFill>
              </a:rPr>
              <a:t>번</a:t>
            </a:r>
            <a:endParaRPr lang="en-US" altLang="ko-KR" b="1" dirty="0">
              <a:solidFill>
                <a:srgbClr val="FC943E"/>
              </a:solidFill>
            </a:endParaRPr>
          </a:p>
          <a:p>
            <a:r>
              <a:rPr lang="ko-KR" altLang="en-US" b="1" dirty="0">
                <a:solidFill>
                  <a:srgbClr val="FC943E"/>
                </a:solidFill>
              </a:rPr>
              <a:t> 타자</a:t>
            </a:r>
            <a:r>
              <a:rPr lang="ko-KR" altLang="en-US" b="1" dirty="0"/>
              <a:t>를 </a:t>
            </a:r>
            <a:r>
              <a:rPr lang="ko-KR" altLang="en-US" b="1" dirty="0" err="1"/>
              <a:t>선출할때에는</a:t>
            </a:r>
            <a:r>
              <a:rPr lang="ko-KR" altLang="en-US" b="1" dirty="0">
                <a:solidFill>
                  <a:srgbClr val="FC943E"/>
                </a:solidFill>
              </a:rPr>
              <a:t> </a:t>
            </a:r>
            <a:r>
              <a:rPr lang="ko-KR" altLang="en-US" b="1" dirty="0" err="1">
                <a:solidFill>
                  <a:srgbClr val="FC943E"/>
                </a:solidFill>
              </a:rPr>
              <a:t>출루율</a:t>
            </a:r>
            <a:r>
              <a:rPr lang="ko-KR" altLang="en-US" b="1" dirty="0">
                <a:solidFill>
                  <a:srgbClr val="FC943E"/>
                </a:solidFill>
              </a:rPr>
              <a:t> </a:t>
            </a:r>
            <a:r>
              <a:rPr lang="ko-KR" altLang="en-US" b="1" dirty="0"/>
              <a:t>을</a:t>
            </a:r>
            <a:endParaRPr lang="en-US" altLang="ko-KR" b="1" dirty="0"/>
          </a:p>
          <a:p>
            <a:r>
              <a:rPr lang="ko-KR" altLang="en-US" b="1" dirty="0"/>
              <a:t> </a:t>
            </a:r>
            <a:r>
              <a:rPr lang="en-US" altLang="ko-KR" b="1" dirty="0"/>
              <a:t>Edge</a:t>
            </a:r>
            <a:r>
              <a:rPr lang="ko-KR" altLang="en-US" b="1" dirty="0"/>
              <a:t>의 </a:t>
            </a:r>
            <a:r>
              <a:rPr lang="en-US" altLang="ko-KR" b="1" dirty="0"/>
              <a:t>weight </a:t>
            </a:r>
            <a:r>
              <a:rPr lang="ko-KR" altLang="en-US" b="1" dirty="0"/>
              <a:t>로 가진다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en-US" altLang="ko-KR" b="1" dirty="0">
                <a:solidFill>
                  <a:srgbClr val="FC943E"/>
                </a:solidFill>
              </a:rPr>
              <a:t>4</a:t>
            </a:r>
            <a:r>
              <a:rPr lang="ko-KR" altLang="en-US" b="1" dirty="0">
                <a:solidFill>
                  <a:srgbClr val="FC943E"/>
                </a:solidFill>
              </a:rPr>
              <a:t>번타자부터 </a:t>
            </a:r>
            <a:r>
              <a:rPr lang="en-US" altLang="ko-KR" b="1" dirty="0">
                <a:solidFill>
                  <a:srgbClr val="FC943E"/>
                </a:solidFill>
              </a:rPr>
              <a:t>6</a:t>
            </a:r>
            <a:r>
              <a:rPr lang="ko-KR" altLang="en-US" b="1" dirty="0">
                <a:solidFill>
                  <a:srgbClr val="FC943E"/>
                </a:solidFill>
              </a:rPr>
              <a:t>번타자</a:t>
            </a:r>
            <a:r>
              <a:rPr lang="ko-KR" altLang="en-US" b="1" dirty="0"/>
              <a:t>를 선출</a:t>
            </a:r>
            <a:endParaRPr lang="en-US" altLang="ko-KR" b="1" dirty="0"/>
          </a:p>
          <a:p>
            <a:r>
              <a:rPr lang="ko-KR" altLang="en-US" b="1" dirty="0"/>
              <a:t>   할 때에는 </a:t>
            </a:r>
            <a:r>
              <a:rPr lang="ko-KR" altLang="en-US" b="1" dirty="0">
                <a:solidFill>
                  <a:srgbClr val="FC943E"/>
                </a:solidFill>
              </a:rPr>
              <a:t>장타율</a:t>
            </a:r>
            <a:r>
              <a:rPr lang="ko-KR" altLang="en-US" b="1" dirty="0"/>
              <a:t>을 </a:t>
            </a:r>
            <a:r>
              <a:rPr lang="en-US" altLang="ko-KR" b="1" dirty="0"/>
              <a:t>Edge</a:t>
            </a:r>
            <a:r>
              <a:rPr lang="ko-KR" altLang="en-US" b="1" dirty="0"/>
              <a:t>의</a:t>
            </a:r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ko-KR" altLang="en-US" b="1" dirty="0"/>
              <a:t> </a:t>
            </a:r>
            <a:r>
              <a:rPr lang="en-US" altLang="ko-KR" b="1" dirty="0"/>
              <a:t>Weight</a:t>
            </a:r>
            <a:r>
              <a:rPr lang="ko-KR" altLang="en-US" b="1" dirty="0"/>
              <a:t>로 가진다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4. </a:t>
            </a:r>
            <a:r>
              <a:rPr lang="en-US" altLang="ko-KR" b="1" dirty="0">
                <a:solidFill>
                  <a:srgbClr val="FC943E"/>
                </a:solidFill>
              </a:rPr>
              <a:t>7</a:t>
            </a:r>
            <a:r>
              <a:rPr lang="ko-KR" altLang="en-US" b="1" dirty="0">
                <a:solidFill>
                  <a:srgbClr val="FC943E"/>
                </a:solidFill>
              </a:rPr>
              <a:t>번부터 </a:t>
            </a:r>
            <a:r>
              <a:rPr lang="en-US" altLang="ko-KR" b="1" dirty="0">
                <a:solidFill>
                  <a:srgbClr val="FC943E"/>
                </a:solidFill>
              </a:rPr>
              <a:t>9</a:t>
            </a:r>
            <a:r>
              <a:rPr lang="ko-KR" altLang="en-US" b="1" dirty="0" err="1">
                <a:solidFill>
                  <a:srgbClr val="FC943E"/>
                </a:solidFill>
              </a:rPr>
              <a:t>번타자</a:t>
            </a:r>
            <a:r>
              <a:rPr lang="ko-KR" altLang="en-US" b="1" dirty="0">
                <a:solidFill>
                  <a:srgbClr val="FC943E"/>
                </a:solidFill>
              </a:rPr>
              <a:t> </a:t>
            </a:r>
            <a:r>
              <a:rPr lang="ko-KR" altLang="en-US" b="1" dirty="0"/>
              <a:t>까지는 </a:t>
            </a:r>
            <a:r>
              <a:rPr lang="ko-KR" altLang="en-US" b="1" dirty="0">
                <a:solidFill>
                  <a:srgbClr val="FC943E"/>
                </a:solidFill>
              </a:rPr>
              <a:t>포볼</a:t>
            </a:r>
            <a:endParaRPr lang="en-US" altLang="ko-KR" b="1" dirty="0">
              <a:solidFill>
                <a:srgbClr val="FC943E"/>
              </a:solidFill>
            </a:endParaRPr>
          </a:p>
          <a:p>
            <a:r>
              <a:rPr lang="ko-KR" altLang="en-US" b="1" dirty="0">
                <a:solidFill>
                  <a:srgbClr val="FC943E"/>
                </a:solidFill>
              </a:rPr>
              <a:t>    출루율</a:t>
            </a:r>
            <a:r>
              <a:rPr lang="ko-KR" altLang="en-US" b="1" dirty="0"/>
              <a:t>을 </a:t>
            </a:r>
            <a:r>
              <a:rPr lang="en-US" altLang="ko-KR" b="1" dirty="0"/>
              <a:t>Edge</a:t>
            </a:r>
            <a:r>
              <a:rPr lang="ko-KR" altLang="en-US" b="1" dirty="0"/>
              <a:t>의 </a:t>
            </a:r>
            <a:r>
              <a:rPr lang="en-US" altLang="ko-KR" b="1" dirty="0"/>
              <a:t>weight</a:t>
            </a:r>
            <a:r>
              <a:rPr lang="ko-KR" altLang="en-US" b="1" dirty="0"/>
              <a:t>로 </a:t>
            </a:r>
            <a:endParaRPr lang="en-US" altLang="ko-KR" b="1" dirty="0"/>
          </a:p>
          <a:p>
            <a:r>
              <a:rPr lang="en-US" altLang="ko-KR" b="1" dirty="0"/>
              <a:t>    </a:t>
            </a:r>
            <a:r>
              <a:rPr lang="ko-KR" altLang="en-US" b="1" dirty="0"/>
              <a:t>가진다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3041024" y="4437112"/>
            <a:ext cx="963783" cy="10801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4307548" y="4618489"/>
            <a:ext cx="6396" cy="47478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2849392" y="4977172"/>
            <a:ext cx="464" cy="3344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1979213" y="5684873"/>
            <a:ext cx="495027" cy="40842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1561282" y="4685565"/>
            <a:ext cx="885259" cy="76408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781895" y="3672972"/>
            <a:ext cx="783719" cy="162556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3019584" y="3609184"/>
            <a:ext cx="832298" cy="170248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 flipV="1">
            <a:off x="1359161" y="4701725"/>
            <a:ext cx="464" cy="3344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1424927" y="4224359"/>
            <a:ext cx="645212" cy="29522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4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3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Data Structure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2" y="2780928"/>
            <a:ext cx="4049034" cy="2012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4088" y="2924944"/>
            <a:ext cx="3581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선수와 선수와의 </a:t>
            </a:r>
            <a:r>
              <a:rPr lang="en-US" altLang="ko-KR" dirty="0"/>
              <a:t>Edge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표현할 때에 사용할 </a:t>
            </a:r>
            <a:endParaRPr lang="en-US" altLang="ko-KR" dirty="0"/>
          </a:p>
          <a:p>
            <a:r>
              <a:rPr lang="en-US" altLang="ko-KR" dirty="0"/>
              <a:t>Data </a:t>
            </a:r>
            <a:r>
              <a:rPr lang="en-US" altLang="ko-KR" dirty="0" err="1"/>
              <a:t>Structrue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>
                <a:solidFill>
                  <a:srgbClr val="FC943E"/>
                </a:solidFill>
              </a:rPr>
              <a:t>선수</a:t>
            </a:r>
            <a:r>
              <a:rPr lang="en-US" altLang="ko-KR" dirty="0">
                <a:solidFill>
                  <a:srgbClr val="FC943E"/>
                </a:solidFill>
              </a:rPr>
              <a:t>(m)X </a:t>
            </a:r>
            <a:r>
              <a:rPr lang="ko-KR" altLang="en-US" dirty="0">
                <a:solidFill>
                  <a:srgbClr val="FC943E"/>
                </a:solidFill>
              </a:rPr>
              <a:t>선수 수</a:t>
            </a:r>
            <a:r>
              <a:rPr lang="en-US" altLang="ko-KR" dirty="0">
                <a:solidFill>
                  <a:srgbClr val="FC943E"/>
                </a:solidFill>
              </a:rPr>
              <a:t>(n) </a:t>
            </a:r>
            <a:r>
              <a:rPr lang="ko-KR" altLang="en-US" dirty="0">
                <a:solidFill>
                  <a:srgbClr val="FC943E"/>
                </a:solidFill>
              </a:rPr>
              <a:t>크기의</a:t>
            </a:r>
            <a:endParaRPr lang="en-US" altLang="ko-KR" dirty="0">
              <a:solidFill>
                <a:srgbClr val="FC943E"/>
              </a:solidFill>
            </a:endParaRPr>
          </a:p>
          <a:p>
            <a:r>
              <a:rPr lang="en-US" altLang="ko-KR" dirty="0">
                <a:solidFill>
                  <a:srgbClr val="FC943E"/>
                </a:solidFill>
              </a:rPr>
              <a:t>2</a:t>
            </a:r>
            <a:r>
              <a:rPr lang="ko-KR" altLang="en-US" dirty="0">
                <a:solidFill>
                  <a:srgbClr val="FC943E"/>
                </a:solidFill>
              </a:rPr>
              <a:t>차원 배열</a:t>
            </a:r>
            <a:r>
              <a:rPr lang="ko-KR" altLang="en-US" dirty="0"/>
              <a:t>을 사용할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배열의 개수는 각 구단 의 </a:t>
            </a:r>
            <a:r>
              <a:rPr lang="ko-KR" altLang="en-US" dirty="0" err="1"/>
              <a:t>구장수</a:t>
            </a:r>
            <a:r>
              <a:rPr lang="en-US" altLang="ko-KR" dirty="0"/>
              <a:t>*</a:t>
            </a:r>
            <a:r>
              <a:rPr lang="ko-KR" altLang="en-US" dirty="0"/>
              <a:t>필요한 정보</a:t>
            </a:r>
            <a:r>
              <a:rPr lang="en-US" altLang="ko-KR" dirty="0"/>
              <a:t>(</a:t>
            </a:r>
            <a:r>
              <a:rPr lang="ko-KR" altLang="en-US" dirty="0" err="1"/>
              <a:t>출루율</a:t>
            </a:r>
            <a:r>
              <a:rPr lang="en-US" altLang="ko-KR" dirty="0"/>
              <a:t>,</a:t>
            </a:r>
            <a:r>
              <a:rPr lang="ko-KR" altLang="en-US" dirty="0" err="1"/>
              <a:t>포볼출루율</a:t>
            </a:r>
            <a:r>
              <a:rPr lang="en-US" altLang="ko-KR" dirty="0"/>
              <a:t>,</a:t>
            </a:r>
            <a:r>
              <a:rPr lang="ko-KR" altLang="en-US" dirty="0" err="1"/>
              <a:t>장타율</a:t>
            </a:r>
            <a:r>
              <a:rPr lang="en-US" altLang="ko-KR" dirty="0"/>
              <a:t>) </a:t>
            </a:r>
            <a:r>
              <a:rPr lang="ko-KR" altLang="en-US" dirty="0"/>
              <a:t>개를 가질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41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Dynamic Graph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2452" y="1822131"/>
            <a:ext cx="797195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사용하는 그래프의 </a:t>
            </a:r>
            <a:r>
              <a:rPr lang="ko-KR" altLang="en-US" sz="2800" b="1" dirty="0" err="1">
                <a:solidFill>
                  <a:srgbClr val="FC943E"/>
                </a:solidFill>
              </a:rPr>
              <a:t>다이나믹성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각 타순을 뽑을 때 필요한 정보의 값으로</a:t>
            </a:r>
            <a:r>
              <a:rPr lang="en-US" altLang="ko-KR" dirty="0"/>
              <a:t>(</a:t>
            </a:r>
            <a:r>
              <a:rPr lang="ko-KR" altLang="en-US" dirty="0" err="1"/>
              <a:t>출루율</a:t>
            </a:r>
            <a:r>
              <a:rPr lang="en-US" altLang="ko-KR" dirty="0"/>
              <a:t>, </a:t>
            </a:r>
            <a:r>
              <a:rPr lang="ko-KR" altLang="en-US" dirty="0"/>
              <a:t>볼넷 </a:t>
            </a:r>
            <a:r>
              <a:rPr lang="ko-KR" altLang="en-US" dirty="0" err="1"/>
              <a:t>출루율</a:t>
            </a:r>
            <a:r>
              <a:rPr lang="en-US" altLang="ko-KR" dirty="0"/>
              <a:t>,</a:t>
            </a:r>
            <a:r>
              <a:rPr lang="ko-KR" altLang="en-US" dirty="0" err="1"/>
              <a:t>장타율</a:t>
            </a:r>
            <a:r>
              <a:rPr lang="en-US" altLang="ko-KR" dirty="0"/>
              <a:t>) edge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가 변화한다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각 경기가 끝날 때 마다 선수의 기록이 변화한다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선수가 </a:t>
            </a:r>
            <a:r>
              <a:rPr lang="en-US" altLang="ko-KR" dirty="0"/>
              <a:t>2</a:t>
            </a:r>
            <a:r>
              <a:rPr lang="ko-KR" altLang="en-US" dirty="0"/>
              <a:t>군으로 밀려나거나 </a:t>
            </a:r>
            <a:r>
              <a:rPr lang="en-US" altLang="ko-KR" dirty="0"/>
              <a:t>1</a:t>
            </a:r>
            <a:r>
              <a:rPr lang="ko-KR" altLang="en-US" dirty="0"/>
              <a:t>군에 멤버가 </a:t>
            </a:r>
            <a:r>
              <a:rPr lang="ko-KR" altLang="en-US" dirty="0" err="1"/>
              <a:t>추가됬을</a:t>
            </a:r>
            <a:r>
              <a:rPr lang="ko-KR" altLang="en-US" dirty="0"/>
              <a:t> 때 </a:t>
            </a:r>
            <a:r>
              <a:rPr lang="en-US" altLang="ko-KR" dirty="0"/>
              <a:t>Vertex</a:t>
            </a:r>
            <a:r>
              <a:rPr lang="ko-KR" altLang="en-US" dirty="0"/>
              <a:t>가 변화한다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4. 1</a:t>
            </a:r>
            <a:r>
              <a:rPr lang="ko-KR" altLang="en-US" dirty="0"/>
              <a:t>군의 선수가 부상을 당했을 때에는 </a:t>
            </a:r>
            <a:r>
              <a:rPr lang="en-US" altLang="ko-KR" dirty="0"/>
              <a:t>Vertex</a:t>
            </a:r>
            <a:r>
              <a:rPr lang="ko-KR" altLang="en-US" dirty="0"/>
              <a:t>에서 제외된다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어느 구장에서 </a:t>
            </a:r>
            <a:r>
              <a:rPr lang="ko-KR" altLang="en-US" dirty="0" err="1"/>
              <a:t>경기하는냐에</a:t>
            </a:r>
            <a:r>
              <a:rPr lang="ko-KR" altLang="en-US" dirty="0"/>
              <a:t> 따라 </a:t>
            </a:r>
            <a:r>
              <a:rPr lang="en-US" altLang="ko-KR" dirty="0"/>
              <a:t>Edge</a:t>
            </a:r>
            <a:r>
              <a:rPr lang="ko-KR" altLang="en-US" dirty="0"/>
              <a:t>의 </a:t>
            </a:r>
            <a:r>
              <a:rPr lang="en-US" altLang="ko-KR" dirty="0"/>
              <a:t>weight</a:t>
            </a:r>
            <a:r>
              <a:rPr lang="ko-KR" altLang="en-US" dirty="0"/>
              <a:t>가 변화한다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99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4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ko-KR" sz="28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Usage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75890" y="3243905"/>
            <a:ext cx="4168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선수들의 쌓인 데이터를 바탕으로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승리를 </a:t>
            </a:r>
            <a:r>
              <a:rPr lang="ko-KR" altLang="en-US" dirty="0" err="1"/>
              <a:t>하는데에</a:t>
            </a:r>
            <a:r>
              <a:rPr lang="ko-KR" altLang="en-US" dirty="0"/>
              <a:t> 가장 최적인 선발 타선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을 구해낼 수 있다</a:t>
            </a:r>
            <a:r>
              <a:rPr lang="en-US" altLang="ko-KR" dirty="0"/>
              <a:t>.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0" y="3362220"/>
            <a:ext cx="1266524" cy="144016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65" y="2626870"/>
            <a:ext cx="568655" cy="76362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2021973"/>
            <a:ext cx="651986" cy="83096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997" y="2598776"/>
            <a:ext cx="593787" cy="791716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02" y="3779164"/>
            <a:ext cx="595554" cy="79208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52" y="3779164"/>
            <a:ext cx="633983" cy="72532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765" y="5085184"/>
            <a:ext cx="619447" cy="772889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5776" y="5517232"/>
            <a:ext cx="622754" cy="830339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25" y="4893156"/>
            <a:ext cx="593787" cy="791716"/>
          </a:xfrm>
          <a:prstGeom prst="rect">
            <a:avLst/>
          </a:prstGeom>
        </p:spPr>
      </p:pic>
      <p:cxnSp>
        <p:nvCxnSpPr>
          <p:cNvPr id="57" name="직선 화살표 연결선 56"/>
          <p:cNvCxnSpPr>
            <a:stCxn id="37" idx="3"/>
          </p:cNvCxnSpPr>
          <p:nvPr/>
        </p:nvCxnSpPr>
        <p:spPr>
          <a:xfrm>
            <a:off x="3389264" y="4082300"/>
            <a:ext cx="554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4221784" y="3455626"/>
            <a:ext cx="87442" cy="2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0" idx="3"/>
          </p:cNvCxnSpPr>
          <p:nvPr/>
        </p:nvCxnSpPr>
        <p:spPr>
          <a:xfrm flipH="1" flipV="1">
            <a:off x="3135754" y="2437455"/>
            <a:ext cx="356126" cy="34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018149" y="2664444"/>
            <a:ext cx="329502" cy="37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686249" y="3555360"/>
            <a:ext cx="1031043" cy="181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3135754" y="5450452"/>
            <a:ext cx="356126" cy="23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2018150" y="5289014"/>
            <a:ext cx="1473730" cy="2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1336841" y="4671447"/>
            <a:ext cx="200391" cy="41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4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648072" cy="864096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spc="-150" dirty="0">
                <a:solidFill>
                  <a:schemeClr val="bg1"/>
                </a:solidFill>
              </a:rPr>
              <a:t>5</a:t>
            </a:r>
            <a:r>
              <a:rPr lang="en-US" altLang="ko-KR" sz="2100" spc="-150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endParaRPr lang="ko-KR" altLang="en-US" sz="21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명조" pitchFamily="18" charset="-127"/>
                <a:ea typeface="나눔명조" pitchFamily="18" charset="-127"/>
                <a:cs typeface="+mj-cs"/>
              </a:rPr>
              <a:t>Extensibility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52120" y="3212976"/>
            <a:ext cx="3365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ko-KR" altLang="en-US" dirty="0">
                <a:solidFill>
                  <a:srgbClr val="FC943E"/>
                </a:solidFill>
              </a:rPr>
              <a:t>경기 선발 투수와의 </a:t>
            </a:r>
            <a:endParaRPr lang="en-US" altLang="ko-KR" dirty="0">
              <a:solidFill>
                <a:srgbClr val="FC943E"/>
              </a:solidFill>
            </a:endParaRPr>
          </a:p>
          <a:p>
            <a:r>
              <a:rPr lang="ko-KR" altLang="en-US" dirty="0">
                <a:solidFill>
                  <a:srgbClr val="FC943E"/>
                </a:solidFill>
              </a:rPr>
              <a:t>평균 타율</a:t>
            </a:r>
            <a:r>
              <a:rPr lang="en-US" altLang="ko-KR" dirty="0">
                <a:solidFill>
                  <a:srgbClr val="FC943E"/>
                </a:solidFill>
              </a:rPr>
              <a:t>,</a:t>
            </a:r>
            <a:r>
              <a:rPr lang="ko-KR" altLang="en-US" dirty="0" err="1">
                <a:solidFill>
                  <a:srgbClr val="FC943E"/>
                </a:solidFill>
              </a:rPr>
              <a:t>출루율</a:t>
            </a:r>
            <a:r>
              <a:rPr lang="ko-KR" altLang="en-US" dirty="0" err="1"/>
              <a:t>을</a:t>
            </a:r>
            <a:r>
              <a:rPr lang="ko-KR" altLang="en-US" dirty="0"/>
              <a:t> 통해 </a:t>
            </a:r>
            <a:endParaRPr lang="en-US" altLang="ko-KR" dirty="0"/>
          </a:p>
          <a:p>
            <a:r>
              <a:rPr lang="ko-KR" altLang="en-US" dirty="0"/>
              <a:t>더 정확한</a:t>
            </a:r>
            <a:r>
              <a:rPr lang="en-US" altLang="ko-KR" dirty="0"/>
              <a:t> </a:t>
            </a:r>
            <a:r>
              <a:rPr lang="ko-KR" altLang="en-US" dirty="0"/>
              <a:t>예상 타점 및 타율</a:t>
            </a:r>
            <a:endParaRPr lang="en-US" altLang="ko-KR" dirty="0"/>
          </a:p>
          <a:p>
            <a:r>
              <a:rPr lang="ko-KR" altLang="en-US" dirty="0"/>
              <a:t>을 계산할 수 있다</a:t>
            </a:r>
            <a:r>
              <a:rPr lang="en-US" altLang="ko-KR" dirty="0"/>
              <a:t>.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2" y="3392333"/>
            <a:ext cx="1266524" cy="1440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3352601"/>
            <a:ext cx="1085850" cy="13049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1736464"/>
            <a:ext cx="942975" cy="13335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1475656" y="2564904"/>
            <a:ext cx="432048" cy="50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968259" y="4221088"/>
            <a:ext cx="1283728" cy="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6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000" y="126000"/>
            <a:ext cx="8892000" cy="128677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755576" y="332656"/>
            <a:ext cx="4104456" cy="1152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</a:pPr>
            <a:r>
              <a:rPr lang="ko-KR" altLang="en-US" sz="28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  <a:cs typeface="+mj-cs"/>
              </a:rPr>
              <a:t>참조 사이트</a:t>
            </a:r>
            <a:endParaRPr kumimoji="0" lang="ko-KR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명조" pitchFamily="18" charset="-127"/>
              <a:ea typeface="나눔명조" pitchFamily="18" charset="-127"/>
              <a:cs typeface="+mj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rot="5400000">
            <a:off x="558000" y="540000"/>
            <a:ext cx="216024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6165304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스탯티즈</a:t>
            </a:r>
            <a:r>
              <a:rPr lang="ko-KR" altLang="en-US" dirty="0"/>
              <a:t> </a:t>
            </a:r>
            <a:r>
              <a:rPr lang="en-US" altLang="ko-KR" dirty="0"/>
              <a:t>(KBO </a:t>
            </a:r>
            <a:r>
              <a:rPr lang="ko-KR" altLang="en-US" dirty="0"/>
              <a:t>야구 세부 기록 페이지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http://www.statiz.co.kr/player.php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2A3E3A-D107-4A0E-93DF-D395E2EC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3" y="1718764"/>
            <a:ext cx="7524328" cy="42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5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D8D8D8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323</Words>
  <Application>Microsoft Office PowerPoint</Application>
  <PresentationFormat>화면 슬라이드 쇼(4:3)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</vt:lpstr>
      <vt:lpstr>맑은 고딕</vt:lpstr>
      <vt:lpstr>나눔명조</vt:lpstr>
      <vt:lpstr>Arial</vt:lpstr>
      <vt:lpstr>Office 테마</vt:lpstr>
      <vt:lpstr>한화 타자의  선발  타자  선발</vt:lpstr>
      <vt:lpstr>목차</vt:lpstr>
      <vt:lpstr>PowerPoint 프레젠테이션</vt:lpstr>
      <vt:lpstr>2 </vt:lpstr>
      <vt:lpstr>3 </vt:lpstr>
      <vt:lpstr>4 </vt:lpstr>
      <vt:lpstr>4 </vt:lpstr>
      <vt:lpstr>5 </vt:lpstr>
      <vt:lpstr>PowerPoint 프레젠테이션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자료구조 설계 주제 소개</dc:title>
  <dc:creator>네이버 한글캠페인</dc:creator>
  <cp:lastModifiedBy>Owner</cp:lastModifiedBy>
  <cp:revision>24</cp:revision>
  <dcterms:created xsi:type="dcterms:W3CDTF">2011-08-25T02:21:48Z</dcterms:created>
  <dcterms:modified xsi:type="dcterms:W3CDTF">2018-09-12T07:44:24Z</dcterms:modified>
</cp:coreProperties>
</file>