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90" r:id="rId2"/>
    <p:sldId id="274" r:id="rId3"/>
    <p:sldId id="302" r:id="rId4"/>
    <p:sldId id="304" r:id="rId5"/>
    <p:sldId id="306" r:id="rId6"/>
    <p:sldId id="305" r:id="rId7"/>
    <p:sldId id="307" r:id="rId8"/>
    <p:sldId id="303" r:id="rId9"/>
    <p:sldId id="283" r:id="rId10"/>
  </p:sldIdLst>
  <p:sldSz cx="9144000" cy="6858000" type="screen4x3"/>
  <p:notesSz cx="6805613" cy="9939338"/>
  <p:embeddedFontLst>
    <p:embeddedFont>
      <p:font typeface="나눔명조" panose="020B0600000101010101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나눔고딕" panose="020B0600000101010101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43E"/>
    <a:srgbClr val="FC5E3E"/>
    <a:srgbClr val="F66900"/>
    <a:srgbClr val="F86828"/>
    <a:srgbClr val="F47B02"/>
    <a:srgbClr val="990000"/>
    <a:srgbClr val="86733E"/>
    <a:srgbClr val="003300"/>
    <a:srgbClr val="00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>
      <p:cViewPr varScale="1">
        <p:scale>
          <a:sx n="115" d="100"/>
          <a:sy n="115" d="100"/>
        </p:scale>
        <p:origin x="12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3BDC3-4723-42D4-B781-1C5284C3E015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7502-FE0D-4B23-AE42-220E7B0B6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1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부제목 2"/>
          <p:cNvSpPr txBox="1">
            <a:spLocks/>
          </p:cNvSpPr>
          <p:nvPr userDrawn="1"/>
        </p:nvSpPr>
        <p:spPr>
          <a:xfrm>
            <a:off x="323528" y="6381328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548" y="332656"/>
            <a:ext cx="6560716" cy="1512168"/>
          </a:xfrm>
        </p:spPr>
        <p:txBody>
          <a:bodyPr anchor="t">
            <a:normAutofit/>
          </a:bodyPr>
          <a:lstStyle>
            <a:lvl1pPr algn="l">
              <a:defRPr sz="4500" u="sng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6948264" y="332656"/>
            <a:ext cx="1951956" cy="690091"/>
          </a:xfrm>
        </p:spPr>
        <p:txBody>
          <a:bodyPr anchor="t">
            <a:normAutofit/>
          </a:bodyPr>
          <a:lstStyle>
            <a:lvl1pPr marL="0" indent="0" algn="r">
              <a:buNone/>
              <a:defRPr sz="11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작성자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9156-D337-4AD4-B377-5FFD52A11C9C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45232" y="116632"/>
            <a:ext cx="7571184" cy="854968"/>
          </a:xfrm>
        </p:spPr>
        <p:txBody>
          <a:bodyPr>
            <a:normAutofit/>
          </a:bodyPr>
          <a:lstStyle>
            <a:lvl1pPr algn="l">
              <a:defRPr sz="21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4128" y="260648"/>
            <a:ext cx="2962672" cy="1774800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749528" y="2636911"/>
            <a:ext cx="2998936" cy="43204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입력하십시오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5999" y="126000"/>
            <a:ext cx="8901763" cy="6615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156-D337-4AD4-B377-5FFD52A11C9C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3" r:id="rId3"/>
    <p:sldLayoutId id="2147483662" r:id="rId4"/>
    <p:sldLayoutId id="2147483665" r:id="rId5"/>
    <p:sldLayoutId id="2147483666" r:id="rId6"/>
    <p:sldLayoutId id="2147483667" r:id="rId7"/>
    <p:sldLayoutId id="2147483669" r:id="rId8"/>
    <p:sldLayoutId id="2147483651" r:id="rId9"/>
    <p:sldLayoutId id="214748364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500" kern="1200">
          <a:solidFill>
            <a:schemeClr val="tx1">
              <a:lumMod val="75000"/>
              <a:lumOff val="25000"/>
            </a:schemeClr>
          </a:solidFill>
          <a:latin typeface="나눔명조" pitchFamily="18" charset="-127"/>
          <a:ea typeface="나눔명조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16632"/>
            <a:ext cx="8892000" cy="3384376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186526" y="836712"/>
            <a:ext cx="6473706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4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6660232" y="260648"/>
            <a:ext cx="2192288" cy="792088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20141405 </a:t>
            </a:r>
            <a:r>
              <a:rPr lang="ko-KR" altLang="en-US" sz="110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최형준</a:t>
            </a:r>
            <a:endParaRPr lang="ko-KR" altLang="en-US" sz="1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39" y="3717032"/>
            <a:ext cx="3858163" cy="28769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24128" y="1556792"/>
            <a:ext cx="4392488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5724128" y="312296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01  </a:t>
            </a: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/</a:t>
            </a:r>
            <a:r>
              <a:rPr kumimoji="0" lang="en-US" altLang="ko-KR" sz="16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Crawling</a:t>
            </a: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5724128" y="360902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02  </a:t>
            </a: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/</a:t>
            </a:r>
            <a:r>
              <a:rPr kumimoji="0" lang="en-US" altLang="ko-KR" sz="1600" b="1" i="0" u="none" strike="noStrike" kern="1200" cap="none" spc="-2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r>
              <a:rPr kumimoji="0" lang="en-US" altLang="ko-KR" sz="16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Data 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Processing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745390" y="4815154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05  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/Q&amp;A</a:t>
            </a: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718607" y="405907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03  / Structure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5718607" y="441968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04  </a:t>
            </a: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/</a:t>
            </a:r>
            <a:r>
              <a:rPr kumimoji="0" lang="en-US" altLang="ko-KR" sz="1600" b="1" i="0" u="none" strike="noStrike" kern="1200" cap="none" spc="-2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Validation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1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Crawling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3601" y="158558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Crawling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1" y="2161996"/>
            <a:ext cx="6405364" cy="18786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4040693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한화 타자들의 등번호와 이름 그리고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r>
              <a:rPr lang="ko-KR" altLang="en-US" dirty="0" smtClean="0"/>
              <a:t>이와 같이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로 저장한다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2483768" y="4869160"/>
            <a:ext cx="46805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4557" y="5733256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크롤링</a:t>
            </a:r>
            <a:r>
              <a:rPr lang="ko-KR" altLang="en-US" dirty="0" smtClean="0"/>
              <a:t> 모듈이 </a:t>
            </a:r>
            <a:r>
              <a:rPr lang="ko-KR" altLang="en-US" dirty="0" err="1" smtClean="0"/>
              <a:t>실행됬을</a:t>
            </a:r>
            <a:r>
              <a:rPr lang="ko-KR" altLang="en-US" dirty="0" smtClean="0"/>
              <a:t> 때 해당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로 부터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받아 </a:t>
            </a:r>
            <a:r>
              <a:rPr lang="ko-KR" altLang="en-US" dirty="0" smtClean="0">
                <a:solidFill>
                  <a:srgbClr val="FC943E"/>
                </a:solidFill>
              </a:rPr>
              <a:t>선수의 정보를 크롤링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0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1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Crawling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9" y="2348880"/>
            <a:ext cx="4741788" cy="3130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92080" y="2204864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김태균을 크롤링하면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52 </a:t>
            </a:r>
            <a:r>
              <a:rPr lang="ko-KR" altLang="en-US" dirty="0" smtClean="0"/>
              <a:t>번이라는 등번호와 함께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C943E"/>
                </a:solidFill>
              </a:rPr>
              <a:t>상대 팀 별 출루</a:t>
            </a:r>
            <a:r>
              <a:rPr lang="en-US" altLang="ko-KR" dirty="0" smtClean="0">
                <a:solidFill>
                  <a:srgbClr val="FC943E"/>
                </a:solidFill>
              </a:rPr>
              <a:t>, OPS,WPA</a:t>
            </a:r>
            <a:r>
              <a:rPr lang="ko-KR" altLang="en-US" dirty="0" smtClean="0">
                <a:solidFill>
                  <a:srgbClr val="FC943E"/>
                </a:solidFill>
              </a:rPr>
              <a:t>가 각각 저장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</a:t>
            </a:r>
          </a:p>
          <a:p>
            <a:r>
              <a:rPr lang="en-US" altLang="ko-KR" dirty="0" smtClean="0"/>
              <a:t>52,0.191,0.391,-0.340,0.370,…,-0.056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0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2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100" b="1" noProof="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Data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54400" y="1700808"/>
            <a:ext cx="66247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크롤링을</a:t>
            </a:r>
            <a:r>
              <a:rPr lang="ko-KR" altLang="en-US" dirty="0" smtClean="0"/>
              <a:t> 통해 얻어진 데이터를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Java Scanner </a:t>
            </a:r>
            <a:r>
              <a:rPr lang="ko-KR" altLang="en-US" dirty="0" smtClean="0"/>
              <a:t>를 이용하여 데이터를 가져오고 데이터를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C943E"/>
                </a:solidFill>
              </a:rPr>
              <a:t>(</a:t>
            </a:r>
            <a:r>
              <a:rPr lang="ko-KR" altLang="en-US" dirty="0" smtClean="0">
                <a:solidFill>
                  <a:srgbClr val="FC943E"/>
                </a:solidFill>
              </a:rPr>
              <a:t>선수 수</a:t>
            </a:r>
            <a:r>
              <a:rPr lang="en-US" altLang="ko-KR" dirty="0" smtClean="0">
                <a:solidFill>
                  <a:srgbClr val="FC943E"/>
                </a:solidFill>
              </a:rPr>
              <a:t>(n)*</a:t>
            </a:r>
            <a:r>
              <a:rPr lang="ko-KR" altLang="en-US" dirty="0" smtClean="0">
                <a:solidFill>
                  <a:srgbClr val="FC943E"/>
                </a:solidFill>
              </a:rPr>
              <a:t>구단 수</a:t>
            </a:r>
            <a:r>
              <a:rPr lang="en-US" altLang="ko-KR" dirty="0" smtClean="0">
                <a:solidFill>
                  <a:srgbClr val="FC943E"/>
                </a:solidFill>
              </a:rPr>
              <a:t>(m))</a:t>
            </a:r>
            <a:r>
              <a:rPr lang="ko-KR" altLang="en-US" dirty="0">
                <a:solidFill>
                  <a:srgbClr val="FC943E"/>
                </a:solidFill>
              </a:rPr>
              <a:t> </a:t>
            </a:r>
            <a:r>
              <a:rPr lang="ko-KR" altLang="en-US" dirty="0" smtClean="0">
                <a:solidFill>
                  <a:srgbClr val="FC943E"/>
                </a:solidFill>
              </a:rPr>
              <a:t>길이의 이차원 배열을  </a:t>
            </a:r>
            <a:r>
              <a:rPr lang="en-US" altLang="ko-KR" dirty="0" smtClean="0">
                <a:solidFill>
                  <a:srgbClr val="FC943E"/>
                </a:solidFill>
              </a:rPr>
              <a:t>3</a:t>
            </a:r>
            <a:r>
              <a:rPr lang="ko-KR" altLang="en-US" dirty="0" smtClean="0">
                <a:solidFill>
                  <a:srgbClr val="FC943E"/>
                </a:solidFill>
              </a:rPr>
              <a:t>개 </a:t>
            </a:r>
            <a:r>
              <a:rPr lang="ko-KR" altLang="en-US" dirty="0" smtClean="0"/>
              <a:t>선언한다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한화 타자들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C943E"/>
                </a:solidFill>
              </a:rPr>
              <a:t>상대 구단에 대한 </a:t>
            </a:r>
            <a:r>
              <a:rPr lang="ko-KR" altLang="en-US" dirty="0" err="1" smtClean="0">
                <a:solidFill>
                  <a:srgbClr val="FC943E"/>
                </a:solidFill>
              </a:rPr>
              <a:t>출루율</a:t>
            </a:r>
            <a:r>
              <a:rPr lang="ko-KR" altLang="en-US" dirty="0" smtClean="0">
                <a:solidFill>
                  <a:srgbClr val="FC943E"/>
                </a:solidFill>
              </a:rPr>
              <a:t> </a:t>
            </a:r>
            <a:r>
              <a:rPr lang="ko-KR" altLang="en-US" dirty="0" smtClean="0"/>
              <a:t>이 담겨 있는 배열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한화 타자들의 </a:t>
            </a:r>
            <a:r>
              <a:rPr lang="ko-KR" altLang="en-US" dirty="0" smtClean="0">
                <a:solidFill>
                  <a:srgbClr val="FC943E"/>
                </a:solidFill>
              </a:rPr>
              <a:t>상대 구단에 대한 </a:t>
            </a:r>
            <a:r>
              <a:rPr lang="en-US" altLang="ko-KR" dirty="0" smtClean="0">
                <a:solidFill>
                  <a:srgbClr val="FC943E"/>
                </a:solidFill>
              </a:rPr>
              <a:t>OPS</a:t>
            </a:r>
            <a:r>
              <a:rPr lang="ko-KR" altLang="en-US" dirty="0" smtClean="0"/>
              <a:t>가 담겨 있는 배열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한화 타자들의 </a:t>
            </a:r>
            <a:r>
              <a:rPr lang="ko-KR" altLang="en-US" dirty="0" smtClean="0">
                <a:solidFill>
                  <a:srgbClr val="FC943E"/>
                </a:solidFill>
              </a:rPr>
              <a:t>상대 구단에 대한 </a:t>
            </a:r>
            <a:r>
              <a:rPr lang="en-US" altLang="ko-KR" dirty="0" smtClean="0">
                <a:solidFill>
                  <a:srgbClr val="FC943E"/>
                </a:solidFill>
              </a:rPr>
              <a:t>WPA</a:t>
            </a:r>
            <a:r>
              <a:rPr lang="ko-KR" altLang="en-US" dirty="0" smtClean="0"/>
              <a:t>가 담겨 있는 배열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데이터가 저장된 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배열을 통해 그래프를 제작한다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84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3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Structure</a:t>
            </a:r>
            <a:r>
              <a:rPr kumimoji="0" lang="en-US" altLang="ko-KR" sz="21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 of Graph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54400" y="1700808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1.Vertex</a:t>
            </a:r>
            <a:r>
              <a:rPr lang="en-US" altLang="ko-KR" dirty="0" smtClean="0"/>
              <a:t>:</a:t>
            </a:r>
            <a:r>
              <a:rPr lang="ko-KR" altLang="en-US" dirty="0" smtClean="0"/>
              <a:t>한화 타자들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en-US" altLang="ko-KR" b="1" dirty="0" smtClean="0"/>
              <a:t>Edge</a:t>
            </a:r>
            <a:r>
              <a:rPr lang="en-US" altLang="ko-KR" dirty="0" smtClean="0"/>
              <a:t> :</a:t>
            </a:r>
            <a:r>
              <a:rPr lang="en-US" altLang="ko-KR" dirty="0" err="1" smtClean="0"/>
              <a:t>undirectional</a:t>
            </a:r>
            <a:r>
              <a:rPr lang="en-US" altLang="ko-KR" dirty="0" smtClean="0"/>
              <a:t> edge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 smtClean="0"/>
              <a:t>3.Weight</a:t>
            </a:r>
            <a:r>
              <a:rPr lang="en-US" altLang="ko-KR" dirty="0" smtClean="0"/>
              <a:t>:</a:t>
            </a:r>
            <a:r>
              <a:rPr lang="en-US" altLang="ko-KR" b="1" dirty="0" smtClean="0"/>
              <a:t>1,2,3</a:t>
            </a:r>
            <a:r>
              <a:rPr lang="ko-KR" altLang="en-US" dirty="0" smtClean="0"/>
              <a:t>번을 택할 때에는 </a:t>
            </a:r>
            <a:r>
              <a:rPr lang="ko-KR" altLang="en-US" dirty="0" err="1" smtClean="0"/>
              <a:t>출루율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weight1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	 4,5,6</a:t>
            </a:r>
            <a:r>
              <a:rPr lang="ko-KR" altLang="en-US" dirty="0" smtClean="0"/>
              <a:t>번을 택할 때에는 </a:t>
            </a:r>
            <a:r>
              <a:rPr lang="en-US" altLang="ko-KR" dirty="0" smtClean="0"/>
              <a:t>OPS(</a:t>
            </a:r>
            <a:r>
              <a:rPr lang="en-US" altLang="ko-KR" b="1" dirty="0" smtClean="0"/>
              <a:t>weight2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	 </a:t>
            </a:r>
            <a:r>
              <a:rPr lang="en-US" altLang="ko-KR" b="1" dirty="0" smtClean="0"/>
              <a:t>7,8,9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번을 택할 때에는 </a:t>
            </a:r>
            <a:r>
              <a:rPr lang="en-US" altLang="ko-KR" dirty="0" smtClean="0"/>
              <a:t>WPA(</a:t>
            </a:r>
            <a:r>
              <a:rPr lang="en-US" altLang="ko-KR" b="1" dirty="0" smtClean="0"/>
              <a:t>weight3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03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3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Structure</a:t>
            </a:r>
            <a:r>
              <a:rPr kumimoji="0" lang="en-US" altLang="ko-KR" sz="21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 of Algorithm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6071" y="1844824"/>
            <a:ext cx="8389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</a:t>
            </a:r>
            <a:r>
              <a:rPr lang="ko-KR" altLang="en-US" dirty="0"/>
              <a:t> </a:t>
            </a:r>
            <a:r>
              <a:rPr lang="ko-KR" altLang="en-US" dirty="0" smtClean="0"/>
              <a:t>가장 처음 그래프의 상태는 모든 선수는 모든 선수들과 전부 이어져 있다</a:t>
            </a:r>
            <a:r>
              <a:rPr lang="en-US" altLang="ko-KR" sz="1400" dirty="0" smtClean="0"/>
              <a:t>.</a:t>
            </a:r>
            <a:endParaRPr lang="en-US" altLang="ko-KR" sz="11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타자를 뽑을 때에 타순에서 요구하는 </a:t>
            </a:r>
            <a:r>
              <a:rPr lang="en-US" altLang="ko-KR" dirty="0" smtClean="0"/>
              <a:t>weight </a:t>
            </a:r>
            <a:r>
              <a:rPr lang="ko-KR" altLang="en-US" dirty="0" smtClean="0"/>
              <a:t>값이 가장 높은 선수를 찾아 나간다</a:t>
            </a:r>
            <a:r>
              <a:rPr lang="en-US" altLang="ko-KR" dirty="0" smtClean="0"/>
              <a:t>.</a:t>
            </a:r>
          </a:p>
          <a:p>
            <a:endParaRPr lang="en-US" altLang="ko-KR" sz="1400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뽑힌 타자의 수비에서의 역할이 동일한 타자들은 노드에서 제거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sz="1400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결과적으로 </a:t>
            </a:r>
            <a:r>
              <a:rPr lang="en-US" altLang="ko-KR" dirty="0" smtClean="0"/>
              <a:t>9</a:t>
            </a:r>
            <a:r>
              <a:rPr lang="ko-KR" altLang="en-US" dirty="0" smtClean="0"/>
              <a:t>명의 타자가 선발 된 후에는 그래프에 </a:t>
            </a:r>
            <a:r>
              <a:rPr lang="en-US" altLang="ko-KR" dirty="0" smtClean="0"/>
              <a:t>9</a:t>
            </a:r>
            <a:r>
              <a:rPr lang="ko-KR" altLang="en-US" dirty="0" smtClean="0"/>
              <a:t>명의 타자만이 남아있다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522920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헤드에서 부터 가장 큰 값의 </a:t>
            </a:r>
            <a:endParaRPr lang="en-US" altLang="ko-KR" b="1" dirty="0" smtClean="0"/>
          </a:p>
          <a:p>
            <a:r>
              <a:rPr lang="en-US" altLang="ko-KR" b="1" dirty="0" smtClean="0"/>
              <a:t>weight</a:t>
            </a:r>
            <a:r>
              <a:rPr lang="ko-KR" altLang="en-US" b="1" dirty="0" smtClean="0"/>
              <a:t>를 차례로 찾아나가는 알고리즘 은 </a:t>
            </a:r>
            <a:r>
              <a:rPr lang="en-US" altLang="ko-KR" b="1" dirty="0" smtClean="0"/>
              <a:t>DFS </a:t>
            </a:r>
            <a:r>
              <a:rPr lang="ko-KR" altLang="en-US" b="1" dirty="0" smtClean="0"/>
              <a:t>방식을 사용한다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4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4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Validation,</a:t>
            </a:r>
            <a:r>
              <a:rPr lang="en-US" altLang="ko-KR" sz="21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Use cases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1916832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프로그램을 통해 선발된 </a:t>
            </a:r>
            <a:r>
              <a:rPr lang="en-US" altLang="ko-KR" b="1" dirty="0" smtClean="0"/>
              <a:t>9</a:t>
            </a:r>
            <a:r>
              <a:rPr lang="ko-KR" altLang="en-US" b="1" dirty="0" smtClean="0"/>
              <a:t>명의 선발 타자가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를 통해 보여짐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이 선발 타자 라인업이 실제 경기의 선발 라인업과 일치하는 정도를 파악 가능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일치하는 정도에서의 승률 혹은 승리 여부를 분석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승률이 낮거나 일치하는 정도가 너무 낮으면 각 타순에 고려해야 할 </a:t>
            </a:r>
            <a:r>
              <a:rPr lang="en-US" altLang="ko-KR" b="1" dirty="0" smtClean="0"/>
              <a:t>weight</a:t>
            </a:r>
            <a:r>
              <a:rPr lang="ko-KR" altLang="en-US" b="1" dirty="0" smtClean="0"/>
              <a:t>변경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여러 </a:t>
            </a:r>
            <a:r>
              <a:rPr lang="en-US" altLang="ko-KR" b="1" dirty="0" smtClean="0"/>
              <a:t>weight</a:t>
            </a:r>
            <a:r>
              <a:rPr lang="ko-KR" altLang="en-US" b="1" dirty="0" smtClean="0"/>
              <a:t>를 넣어 보면서 어느 타순에 어떠한 점을 고려하는 것이 가장 나은지</a:t>
            </a:r>
            <a:endParaRPr lang="en-US" altLang="ko-KR" b="1" dirty="0" smtClean="0"/>
          </a:p>
          <a:p>
            <a:r>
              <a:rPr lang="ko-KR" altLang="en-US" b="1" dirty="0" smtClean="0"/>
              <a:t>   분석 및 실험 가능</a:t>
            </a:r>
            <a:r>
              <a:rPr lang="en-US" altLang="ko-KR" b="1" dirty="0" smtClean="0"/>
              <a:t>.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-1260648" y="368660"/>
            <a:ext cx="550836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  <a:cs typeface="+mj-cs"/>
              </a:defRPr>
            </a:lvl1pPr>
          </a:lstStyle>
          <a:p>
            <a:pPr>
              <a:lnSpc>
                <a:spcPts val="5600"/>
              </a:lnSpc>
            </a:pPr>
            <a:r>
              <a:rPr lang="en-US" altLang="ko-K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287543" y="2564904"/>
            <a:ext cx="550836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  <a:cs typeface="+mj-cs"/>
              </a:defRPr>
            </a:lvl1pPr>
          </a:lstStyle>
          <a:p>
            <a:pPr>
              <a:lnSpc>
                <a:spcPts val="5600"/>
              </a:lnSpc>
            </a:pPr>
            <a:r>
              <a:rPr lang="en-US" altLang="ko-K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000" y="90831"/>
            <a:ext cx="8892000" cy="66153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17820" y="1916832"/>
            <a:ext cx="5508360" cy="2520280"/>
          </a:xfrm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ko-KR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324</Words>
  <Application>Microsoft Office PowerPoint</Application>
  <PresentationFormat>화면 슬라이드 쇼(4:3)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나눔명조</vt:lpstr>
      <vt:lpstr>Arial</vt:lpstr>
      <vt:lpstr>맑은 고딕</vt:lpstr>
      <vt:lpstr>나눔고딕</vt:lpstr>
      <vt:lpstr>Office 테마</vt:lpstr>
      <vt:lpstr>Implementation</vt:lpstr>
      <vt:lpstr>목차</vt:lpstr>
      <vt:lpstr>1 </vt:lpstr>
      <vt:lpstr>1 </vt:lpstr>
      <vt:lpstr>2 </vt:lpstr>
      <vt:lpstr>3 </vt:lpstr>
      <vt:lpstr>3 </vt:lpstr>
      <vt:lpstr>4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설계 주제 소개</dc:title>
  <dc:creator>네이버 한글캠페인</dc:creator>
  <cp:lastModifiedBy>system999</cp:lastModifiedBy>
  <cp:revision>37</cp:revision>
  <dcterms:created xsi:type="dcterms:W3CDTF">2011-08-25T02:21:48Z</dcterms:created>
  <dcterms:modified xsi:type="dcterms:W3CDTF">2018-10-10T18:06:50Z</dcterms:modified>
</cp:coreProperties>
</file>