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7" r:id="rId10"/>
    <p:sldId id="263" r:id="rId11"/>
    <p:sldId id="269" r:id="rId12"/>
    <p:sldId id="264" r:id="rId13"/>
    <p:sldId id="266" r:id="rId14"/>
    <p:sldId id="265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42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1A5A31D-9CFD-422B-913A-08A88105E126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107804F-09B1-4EBB-976A-2D45AACDC9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A5A31D-9CFD-422B-913A-08A88105E126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07804F-09B1-4EBB-976A-2D45AACDC9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A5A31D-9CFD-422B-913A-08A88105E126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07804F-09B1-4EBB-976A-2D45AACDC9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A5A31D-9CFD-422B-913A-08A88105E126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07804F-09B1-4EBB-976A-2D45AACDC9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A5A31D-9CFD-422B-913A-08A88105E126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07804F-09B1-4EBB-976A-2D45AACDC9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A5A31D-9CFD-422B-913A-08A88105E126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07804F-09B1-4EBB-976A-2D45AACDC9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A5A31D-9CFD-422B-913A-08A88105E126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07804F-09B1-4EBB-976A-2D45AACDC9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A5A31D-9CFD-422B-913A-08A88105E126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07804F-09B1-4EBB-976A-2D45AACDC9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A5A31D-9CFD-422B-913A-08A88105E126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07804F-09B1-4EBB-976A-2D45AACDC9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1A5A31D-9CFD-422B-913A-08A88105E126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07804F-09B1-4EBB-976A-2D45AACDC9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1A5A31D-9CFD-422B-913A-08A88105E126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107804F-09B1-4EBB-976A-2D45AACDC9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1A5A31D-9CFD-422B-913A-08A88105E126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107804F-09B1-4EBB-976A-2D45AACDC9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dbc.postgresql.org/documentation/use/#connection-fail-over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FosterDBMS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이중화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98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dirty="0" smtClean="0"/>
              <a:t>물리적 이중화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읽기전용 </a:t>
            </a:r>
            <a:r>
              <a:rPr lang="en-US" altLang="ko-KR" sz="2000" dirty="0" smtClean="0"/>
              <a:t>Standby</a:t>
            </a:r>
            <a:endParaRPr lang="ko-KR" altLang="en-US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09600" y="908720"/>
            <a:ext cx="8229600" cy="1656184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ko-KR" sz="2000" dirty="0" smtClean="0"/>
              <a:t>MySQL (+MHA)</a:t>
            </a:r>
          </a:p>
          <a:p>
            <a:pPr lvl="1"/>
            <a:r>
              <a:rPr lang="ko-KR" altLang="en-US" sz="1600" dirty="0" smtClean="0"/>
              <a:t>스탠바이</a:t>
            </a:r>
            <a:r>
              <a:rPr lang="en-US" altLang="ko-KR" sz="1600" dirty="0" smtClean="0"/>
              <a:t>DB </a:t>
            </a:r>
            <a:r>
              <a:rPr lang="ko-KR" altLang="en-US" sz="1600" dirty="0" smtClean="0"/>
              <a:t>서버에 </a:t>
            </a:r>
            <a:r>
              <a:rPr lang="ko-KR" altLang="en-US" sz="1600" dirty="0" err="1" smtClean="0"/>
              <a:t>파라미터로</a:t>
            </a:r>
            <a:r>
              <a:rPr lang="ko-KR" altLang="en-US" sz="1600" dirty="0" smtClean="0"/>
              <a:t> 별도 설정해야 함 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innodb_readonly</a:t>
            </a:r>
            <a:r>
              <a:rPr lang="en-US" altLang="ko-KR" sz="1600" dirty="0" smtClean="0"/>
              <a:t>)</a:t>
            </a:r>
          </a:p>
          <a:p>
            <a:pPr lvl="1"/>
            <a:r>
              <a:rPr lang="en-US" altLang="ko-KR" sz="1600" dirty="0" smtClean="0"/>
              <a:t>R/W</a:t>
            </a:r>
            <a:r>
              <a:rPr lang="ko-KR" altLang="en-US" sz="1600" dirty="0" smtClean="0"/>
              <a:t>모드 스탠바이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에서 임의 데이터 변경으로 이중화 에러발생 확률 증가</a:t>
            </a:r>
            <a:r>
              <a:rPr lang="en-US" altLang="ko-KR" sz="1600" dirty="0" smtClean="0"/>
              <a:t>.</a:t>
            </a:r>
          </a:p>
          <a:p>
            <a:pPr lvl="2"/>
            <a:r>
              <a:rPr lang="ko-KR" altLang="en-US" sz="1400" dirty="0" smtClean="0"/>
              <a:t>스탠바이</a:t>
            </a:r>
            <a:r>
              <a:rPr lang="en-US" altLang="ko-KR" sz="1400" dirty="0" smtClean="0"/>
              <a:t>DB</a:t>
            </a:r>
            <a:r>
              <a:rPr lang="ko-KR" altLang="en-US" sz="1400" dirty="0" smtClean="0"/>
              <a:t>에 임의 </a:t>
            </a:r>
            <a:r>
              <a:rPr lang="en-US" altLang="ko-KR" sz="1400" dirty="0" smtClean="0"/>
              <a:t>Insert</a:t>
            </a:r>
            <a:r>
              <a:rPr lang="ko-KR" altLang="en-US" sz="1400" dirty="0" smtClean="0"/>
              <a:t>된 데이터를 이중화로 </a:t>
            </a:r>
            <a:r>
              <a:rPr lang="en-US" altLang="ko-KR" sz="1400" dirty="0" smtClean="0"/>
              <a:t>Insert</a:t>
            </a:r>
            <a:r>
              <a:rPr lang="ko-KR" altLang="en-US" sz="1400" dirty="0" smtClean="0"/>
              <a:t>할 때 </a:t>
            </a:r>
            <a:r>
              <a:rPr lang="en-US" altLang="ko-KR" sz="1400" b="1" dirty="0" smtClean="0"/>
              <a:t>Duplicated primary key</a:t>
            </a:r>
          </a:p>
          <a:p>
            <a:pPr lvl="2"/>
            <a:r>
              <a:rPr lang="ko-KR" altLang="en-US" sz="1400" dirty="0" smtClean="0"/>
              <a:t>스탠바이</a:t>
            </a:r>
            <a:r>
              <a:rPr lang="en-US" altLang="ko-KR" sz="1400" dirty="0" smtClean="0"/>
              <a:t>DB</a:t>
            </a:r>
            <a:r>
              <a:rPr lang="ko-KR" altLang="en-US" sz="1400" dirty="0" smtClean="0"/>
              <a:t>에 임의 삭제된 데이터를 이중화로 </a:t>
            </a:r>
            <a:r>
              <a:rPr lang="en-US" altLang="ko-KR" sz="1400" dirty="0" smtClean="0"/>
              <a:t>Update/Delete</a:t>
            </a:r>
            <a:r>
              <a:rPr lang="ko-KR" altLang="en-US" sz="1400" dirty="0" smtClean="0"/>
              <a:t>할 때 </a:t>
            </a:r>
            <a:r>
              <a:rPr lang="en-US" altLang="ko-KR" sz="1400" b="1" dirty="0" smtClean="0"/>
              <a:t>No data found</a:t>
            </a:r>
          </a:p>
          <a:p>
            <a:pPr lvl="1"/>
            <a:r>
              <a:rPr lang="ko-KR" altLang="en-US" sz="1800" dirty="0" smtClean="0"/>
              <a:t>이중화 에러로 인해 이중화가 중단되며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신속한 수동 조치가 필요함</a:t>
            </a:r>
            <a:r>
              <a:rPr lang="en-US" altLang="ko-KR" sz="1800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702445"/>
            <a:ext cx="792088" cy="122215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676847"/>
            <a:ext cx="792088" cy="12221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99592" y="4924600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마스터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(R/W)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39752" y="4928499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스탠바이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(R/W)</a:t>
            </a:r>
            <a:endParaRPr lang="ko-KR" altLang="en-US" dirty="0"/>
          </a:p>
        </p:txBody>
      </p:sp>
      <p:sp>
        <p:nvSpPr>
          <p:cNvPr id="10" name="오른쪽 화살표 9"/>
          <p:cNvSpPr/>
          <p:nvPr/>
        </p:nvSpPr>
        <p:spPr>
          <a:xfrm>
            <a:off x="1920280" y="4117428"/>
            <a:ext cx="432048" cy="392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971628" y="3379682"/>
            <a:ext cx="0" cy="279581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37416" y="2750935"/>
            <a:ext cx="2068424" cy="6463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insert into test1 (1); </a:t>
            </a:r>
          </a:p>
          <a:p>
            <a:pPr algn="ctr"/>
            <a:r>
              <a:rPr lang="en-US" altLang="ko-KR" sz="1200" dirty="0" smtClean="0"/>
              <a:t>commit;</a:t>
            </a:r>
          </a:p>
          <a:p>
            <a:pPr algn="ctr"/>
            <a:r>
              <a:rPr lang="ko-KR" altLang="en-US" sz="1200" dirty="0" smtClean="0"/>
              <a:t>데이터 입력 성공</a:t>
            </a:r>
            <a:endParaRPr lang="en-US" altLang="ko-KR" sz="1200" dirty="0" smtClean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3702445"/>
            <a:ext cx="792088" cy="122215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3676847"/>
            <a:ext cx="792088" cy="122215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932040" y="4924600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마스터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(R/W)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72200" y="4928499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스탠바이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(R/W)</a:t>
            </a:r>
            <a:endParaRPr lang="ko-KR" altLang="en-US" dirty="0"/>
          </a:p>
        </p:txBody>
      </p:sp>
      <p:sp>
        <p:nvSpPr>
          <p:cNvPr id="20" name="오른쪽 화살표 19"/>
          <p:cNvSpPr/>
          <p:nvPr/>
        </p:nvSpPr>
        <p:spPr>
          <a:xfrm>
            <a:off x="5952728" y="4117428"/>
            <a:ext cx="432048" cy="392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502168" y="2778302"/>
            <a:ext cx="1802872" cy="6463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insert into test1 (1); </a:t>
            </a:r>
          </a:p>
          <a:p>
            <a:pPr algn="ctr"/>
            <a:r>
              <a:rPr lang="en-US" altLang="ko-KR" sz="1200" dirty="0" smtClean="0"/>
              <a:t>commit;</a:t>
            </a:r>
            <a:endParaRPr lang="en-US" altLang="ko-KR" sz="1200" dirty="0"/>
          </a:p>
          <a:p>
            <a:pPr algn="ctr"/>
            <a:r>
              <a:rPr lang="ko-KR" altLang="en-US" sz="1200" dirty="0" smtClean="0"/>
              <a:t>데이터 입력</a:t>
            </a:r>
            <a:endParaRPr lang="en-US" altLang="ko-KR" sz="1200" dirty="0" smtClean="0"/>
          </a:p>
        </p:txBody>
      </p:sp>
      <p:cxnSp>
        <p:nvCxnSpPr>
          <p:cNvPr id="28" name="직선 화살표 연결선 27"/>
          <p:cNvCxnSpPr>
            <a:stCxn id="22" idx="2"/>
            <a:endCxn id="16" idx="0"/>
          </p:cNvCxnSpPr>
          <p:nvPr/>
        </p:nvCxnSpPr>
        <p:spPr>
          <a:xfrm flipH="1">
            <a:off x="5400092" y="3424633"/>
            <a:ext cx="3512" cy="27781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2455386" y="4549736"/>
            <a:ext cx="90638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test1(1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6473924" y="4574055"/>
            <a:ext cx="90638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test1(1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4923697" y="4574055"/>
            <a:ext cx="90638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test1(1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cxnSp>
        <p:nvCxnSpPr>
          <p:cNvPr id="39" name="직선 화살표 연결선 38"/>
          <p:cNvCxnSpPr>
            <a:stCxn id="34" idx="3"/>
            <a:endCxn id="33" idx="1"/>
          </p:cNvCxnSpPr>
          <p:nvPr/>
        </p:nvCxnSpPr>
        <p:spPr>
          <a:xfrm>
            <a:off x="5830085" y="4682067"/>
            <a:ext cx="643839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26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5831" y="4488476"/>
            <a:ext cx="376185" cy="410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" name="TextBox 42"/>
          <p:cNvSpPr txBox="1"/>
          <p:nvPr/>
        </p:nvSpPr>
        <p:spPr>
          <a:xfrm>
            <a:off x="5267316" y="5693072"/>
            <a:ext cx="1320908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데이터 중복</a:t>
            </a:r>
            <a:r>
              <a:rPr lang="en-US" altLang="ko-KR" sz="1200" dirty="0" smtClean="0"/>
              <a:t>(</a:t>
            </a:r>
            <a:r>
              <a:rPr lang="en-US" altLang="ko-KR" sz="1200" dirty="0"/>
              <a:t>Duplicated </a:t>
            </a:r>
            <a:r>
              <a:rPr lang="en-US" altLang="ko-KR" sz="1200" dirty="0" smtClean="0"/>
              <a:t>PK)</a:t>
            </a:r>
          </a:p>
          <a:p>
            <a:pPr algn="ctr"/>
            <a:r>
              <a:rPr lang="ko-KR" altLang="en-US" sz="1200" dirty="0" smtClean="0"/>
              <a:t>에러 발생하여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이중화 중단</a:t>
            </a:r>
            <a:endParaRPr lang="en-US" altLang="ko-KR" sz="1200" dirty="0" smtClean="0"/>
          </a:p>
        </p:txBody>
      </p:sp>
      <p:cxnSp>
        <p:nvCxnSpPr>
          <p:cNvPr id="44" name="직선 화살표 연결선 43"/>
          <p:cNvCxnSpPr>
            <a:stCxn id="43" idx="0"/>
            <a:endCxn id="42" idx="2"/>
          </p:cNvCxnSpPr>
          <p:nvPr/>
        </p:nvCxnSpPr>
        <p:spPr>
          <a:xfrm flipV="1">
            <a:off x="5927770" y="4899002"/>
            <a:ext cx="546154" cy="79407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745879" y="3802941"/>
            <a:ext cx="780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이중화</a:t>
            </a:r>
            <a:endParaRPr lang="en-US" altLang="ko-KR" sz="1200" dirty="0" smtClean="0"/>
          </a:p>
        </p:txBody>
      </p:sp>
      <p:sp>
        <p:nvSpPr>
          <p:cNvPr id="51" name="오른쪽 화살표 50"/>
          <p:cNvSpPr/>
          <p:nvPr/>
        </p:nvSpPr>
        <p:spPr>
          <a:xfrm>
            <a:off x="4005840" y="3776435"/>
            <a:ext cx="432048" cy="733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778327" y="3776435"/>
            <a:ext cx="780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이중화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84475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dirty="0" smtClean="0"/>
              <a:t>물리적 이중화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읽기전용 </a:t>
            </a:r>
            <a:r>
              <a:rPr lang="en-US" altLang="ko-KR" sz="2000" dirty="0" smtClean="0"/>
              <a:t>Standby</a:t>
            </a:r>
            <a:endParaRPr lang="ko-KR" altLang="en-US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09600" y="908720"/>
            <a:ext cx="8229600" cy="424354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ko-KR" sz="2000" dirty="0" err="1" smtClean="0"/>
              <a:t>FosterDBMS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기본적으로 읽기전용 모드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스탠바이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에서 데이터 임의변경 불허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스탠바이</a:t>
            </a:r>
            <a:r>
              <a:rPr lang="en-US" altLang="ko-KR" sz="1600" dirty="0" smtClean="0"/>
              <a:t>DB </a:t>
            </a:r>
            <a:r>
              <a:rPr lang="ko-KR" altLang="en-US" sz="1600" dirty="0" smtClean="0"/>
              <a:t>읽기전용 설정 불필요하여 휴먼 에러 감소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이중화 에러발생 확률이 낮음</a:t>
            </a:r>
            <a:endParaRPr lang="en-US" altLang="ko-KR" sz="1600" dirty="0" smtClean="0"/>
          </a:p>
        </p:txBody>
      </p:sp>
      <p:grpSp>
        <p:nvGrpSpPr>
          <p:cNvPr id="4" name="그룹 3"/>
          <p:cNvGrpSpPr/>
          <p:nvPr/>
        </p:nvGrpSpPr>
        <p:grpSpPr>
          <a:xfrm>
            <a:off x="899592" y="2575095"/>
            <a:ext cx="3106248" cy="2823895"/>
            <a:chOff x="899592" y="2575095"/>
            <a:chExt cx="3106248" cy="282389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" y="3526605"/>
              <a:ext cx="792088" cy="1222155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5776" y="3501007"/>
              <a:ext cx="792088" cy="122215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899592" y="4748760"/>
              <a:ext cx="936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마스터</a:t>
              </a:r>
              <a:endParaRPr lang="en-US" altLang="ko-KR" dirty="0" smtClean="0"/>
            </a:p>
            <a:p>
              <a:pPr algn="ctr"/>
              <a:r>
                <a:rPr lang="en-US" altLang="ko-KR" dirty="0" smtClean="0"/>
                <a:t>(R/W)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39752" y="4752659"/>
              <a:ext cx="12241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스탠바이</a:t>
              </a:r>
              <a:endParaRPr lang="en-US" altLang="ko-KR" dirty="0" smtClean="0"/>
            </a:p>
            <a:p>
              <a:pPr algn="ctr"/>
              <a:r>
                <a:rPr lang="en-US" altLang="ko-KR" dirty="0" smtClean="0"/>
                <a:t>(R/O)</a:t>
              </a:r>
              <a:endParaRPr lang="ko-KR" altLang="en-US" dirty="0"/>
            </a:p>
          </p:txBody>
        </p:sp>
        <p:sp>
          <p:nvSpPr>
            <p:cNvPr id="10" name="오른쪽 화살표 9"/>
            <p:cNvSpPr/>
            <p:nvPr/>
          </p:nvSpPr>
          <p:spPr>
            <a:xfrm>
              <a:off x="1920280" y="3941588"/>
              <a:ext cx="432048" cy="3921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>
              <a:off x="2971628" y="3036760"/>
              <a:ext cx="0" cy="46424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37416" y="2575095"/>
              <a:ext cx="2068424" cy="4616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insert into test1 (1);</a:t>
              </a:r>
            </a:p>
            <a:p>
              <a:pPr algn="ctr"/>
              <a:r>
                <a:rPr lang="ko-KR" altLang="en-US" sz="1200" dirty="0" smtClean="0"/>
                <a:t>데이터 변경 불허</a:t>
              </a:r>
              <a:endParaRPr lang="ko-KR" altLang="en-US" sz="1200" dirty="0"/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3526605"/>
            <a:ext cx="792088" cy="122215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3501007"/>
            <a:ext cx="792088" cy="122215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932040" y="4748760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마스터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(R/W)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372200" y="4752659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스탠바이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(R/O)</a:t>
            </a:r>
            <a:endParaRPr lang="ko-KR" altLang="en-US" dirty="0"/>
          </a:p>
        </p:txBody>
      </p:sp>
      <p:sp>
        <p:nvSpPr>
          <p:cNvPr id="17" name="오른쪽 화살표 16"/>
          <p:cNvSpPr/>
          <p:nvPr/>
        </p:nvSpPr>
        <p:spPr>
          <a:xfrm>
            <a:off x="5952728" y="3941588"/>
            <a:ext cx="432048" cy="392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498656" y="5392423"/>
            <a:ext cx="1802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insert into test1 (1); </a:t>
            </a:r>
          </a:p>
          <a:p>
            <a:pPr algn="ctr"/>
            <a:r>
              <a:rPr lang="en-US" altLang="ko-KR" sz="1200" dirty="0" smtClean="0"/>
              <a:t>commit;</a:t>
            </a:r>
            <a:endParaRPr lang="ko-KR" altLang="en-US" sz="1200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335" y="3112920"/>
            <a:ext cx="238586" cy="23858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497322" y="2346951"/>
            <a:ext cx="1802872" cy="6463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insert into test1 (1); </a:t>
            </a:r>
          </a:p>
          <a:p>
            <a:pPr algn="ctr"/>
            <a:r>
              <a:rPr lang="en-US" altLang="ko-KR" sz="1200" dirty="0" smtClean="0"/>
              <a:t>commit;</a:t>
            </a:r>
          </a:p>
          <a:p>
            <a:pPr algn="ctr"/>
            <a:r>
              <a:rPr lang="ko-KR" altLang="en-US" sz="1200" dirty="0" smtClean="0"/>
              <a:t>데이터 입력</a:t>
            </a:r>
            <a:endParaRPr lang="ko-KR" altLang="en-US" sz="1200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5400092" y="2993282"/>
            <a:ext cx="0" cy="46424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오른쪽 화살표 21"/>
          <p:cNvSpPr/>
          <p:nvPr/>
        </p:nvSpPr>
        <p:spPr>
          <a:xfrm>
            <a:off x="4066608" y="3611808"/>
            <a:ext cx="432048" cy="733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889748" y="4428384"/>
            <a:ext cx="90638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test1(1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531074" y="4424405"/>
            <a:ext cx="90638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test1(1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26" name="직선 화살표 연결선 25"/>
          <p:cNvCxnSpPr>
            <a:stCxn id="24" idx="3"/>
            <a:endCxn id="25" idx="1"/>
          </p:cNvCxnSpPr>
          <p:nvPr/>
        </p:nvCxnSpPr>
        <p:spPr>
          <a:xfrm flipV="1">
            <a:off x="5796136" y="4532417"/>
            <a:ext cx="734938" cy="3979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749253" y="4644408"/>
            <a:ext cx="999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이중화 정상완료</a:t>
            </a:r>
            <a:endParaRPr lang="en-US" altLang="ko-KR" sz="1200" dirty="0" smtClean="0"/>
          </a:p>
        </p:txBody>
      </p:sp>
      <p:cxnSp>
        <p:nvCxnSpPr>
          <p:cNvPr id="30" name="직선 화살표 연결선 29"/>
          <p:cNvCxnSpPr>
            <a:endCxn id="25" idx="3"/>
          </p:cNvCxnSpPr>
          <p:nvPr/>
        </p:nvCxnSpPr>
        <p:spPr>
          <a:xfrm flipH="1" flipV="1">
            <a:off x="7437462" y="4532417"/>
            <a:ext cx="446906" cy="22024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45879" y="3627101"/>
            <a:ext cx="780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이중화</a:t>
            </a:r>
            <a:endParaRPr lang="en-US" altLang="ko-KR" sz="12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5790764" y="3662269"/>
            <a:ext cx="780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이중화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350468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dirty="0" smtClean="0"/>
              <a:t>물리적 이중화</a:t>
            </a:r>
            <a:r>
              <a:rPr lang="en-US" altLang="ko-KR" sz="2000" dirty="0"/>
              <a:t> </a:t>
            </a:r>
            <a:r>
              <a:rPr lang="en-US" altLang="ko-KR" sz="2000" dirty="0" err="1" smtClean="0"/>
              <a:t>FosterDBMS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필수 개선사항</a:t>
            </a:r>
            <a:endParaRPr lang="ko-KR" altLang="en-US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588450" y="1052736"/>
            <a:ext cx="8229600" cy="3888432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ko-KR" sz="2000" dirty="0" smtClean="0"/>
              <a:t>VIP </a:t>
            </a:r>
            <a:r>
              <a:rPr lang="ko-KR" altLang="en-US" sz="2000" dirty="0" smtClean="0"/>
              <a:t>관리 및 </a:t>
            </a:r>
            <a:r>
              <a:rPr lang="ko-KR" altLang="en-US" sz="2000" dirty="0" err="1" smtClean="0"/>
              <a:t>절체기능</a:t>
            </a:r>
            <a:r>
              <a:rPr lang="ko-KR" altLang="en-US" sz="2000" dirty="0" smtClean="0"/>
              <a:t> 필요</a:t>
            </a:r>
            <a:endParaRPr lang="en-US" altLang="ko-KR" sz="2000" dirty="0" smtClean="0"/>
          </a:p>
          <a:p>
            <a:pPr lvl="1"/>
            <a:r>
              <a:rPr lang="en-US" altLang="ko-KR" sz="1400" dirty="0" smtClean="0"/>
              <a:t>MySQL : MHA</a:t>
            </a:r>
            <a:r>
              <a:rPr lang="ko-KR" altLang="en-US" sz="1400" dirty="0" smtClean="0"/>
              <a:t>를 통해 </a:t>
            </a:r>
            <a:r>
              <a:rPr lang="en-US" altLang="ko-KR" sz="1400" dirty="0" smtClean="0"/>
              <a:t>VIP </a:t>
            </a:r>
            <a:r>
              <a:rPr lang="en-US" altLang="ko-KR" sz="1400" dirty="0" err="1" smtClean="0"/>
              <a:t>FailOver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기능 지원</a:t>
            </a:r>
            <a:endParaRPr lang="en-US" altLang="ko-KR" sz="1400" dirty="0" smtClean="0"/>
          </a:p>
          <a:p>
            <a:pPr lvl="1"/>
            <a:r>
              <a:rPr lang="en-US" altLang="ko-KR" sz="1400" dirty="0" err="1" smtClean="0"/>
              <a:t>FosterDBMS</a:t>
            </a:r>
            <a:r>
              <a:rPr lang="en-US" altLang="ko-KR" sz="1400" dirty="0" smtClean="0"/>
              <a:t> : </a:t>
            </a:r>
            <a:r>
              <a:rPr lang="en-US" altLang="ko-KR" sz="1400" dirty="0" err="1" smtClean="0"/>
              <a:t>repmgr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익스텐션에서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VIP Failover </a:t>
            </a:r>
            <a:r>
              <a:rPr lang="ko-KR" altLang="en-US" sz="1400" dirty="0" smtClean="0"/>
              <a:t>기능 </a:t>
            </a:r>
            <a:r>
              <a:rPr lang="ko-KR" altLang="en-US" sz="1400" dirty="0" err="1" smtClean="0"/>
              <a:t>미지원</a:t>
            </a:r>
            <a:endParaRPr lang="en-US" altLang="ko-KR" sz="1400" dirty="0" smtClean="0"/>
          </a:p>
          <a:p>
            <a:pPr lvl="1"/>
            <a:r>
              <a:rPr lang="en-US" altLang="ko-KR" sz="1400" dirty="0" err="1" smtClean="0"/>
              <a:t>Keepalived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패키지 등으로 </a:t>
            </a:r>
            <a:r>
              <a:rPr lang="en-US" altLang="ko-KR" sz="1400" dirty="0" smtClean="0"/>
              <a:t>VIP Failover </a:t>
            </a:r>
            <a:r>
              <a:rPr lang="ko-KR" altLang="en-US" sz="1400" dirty="0" smtClean="0"/>
              <a:t>기능 제공해야 함</a:t>
            </a:r>
            <a:endParaRPr lang="en-US" altLang="ko-KR" sz="1400" dirty="0"/>
          </a:p>
          <a:p>
            <a:pPr lvl="1"/>
            <a:endParaRPr lang="en-US" altLang="ko-KR" sz="1600" dirty="0" smtClean="0"/>
          </a:p>
          <a:p>
            <a:r>
              <a:rPr lang="en-US" altLang="ko-KR" sz="2000" dirty="0" err="1" smtClean="0"/>
              <a:t>repmgr</a:t>
            </a:r>
            <a:r>
              <a:rPr lang="en-US" altLang="ko-KR" sz="2000" dirty="0" smtClean="0"/>
              <a:t> DB</a:t>
            </a:r>
            <a:r>
              <a:rPr lang="ko-KR" altLang="en-US" sz="2000" dirty="0" smtClean="0"/>
              <a:t>계정의 </a:t>
            </a:r>
            <a:r>
              <a:rPr lang="en-US" altLang="ko-KR" sz="2000" dirty="0" smtClean="0"/>
              <a:t>DBA(</a:t>
            </a:r>
            <a:r>
              <a:rPr lang="en-US" altLang="ko-KR" sz="2000" dirty="0" err="1" smtClean="0"/>
              <a:t>superuser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권한 회수</a:t>
            </a:r>
            <a:endParaRPr lang="en-US" altLang="ko-KR" sz="2000" dirty="0" smtClean="0"/>
          </a:p>
          <a:p>
            <a:pPr lvl="1"/>
            <a:r>
              <a:rPr lang="ko-KR" altLang="en-US" sz="1400" dirty="0" smtClean="0"/>
              <a:t>이중화 </a:t>
            </a:r>
            <a:r>
              <a:rPr lang="en-US" altLang="ko-KR" sz="1400" dirty="0" smtClean="0"/>
              <a:t>DB</a:t>
            </a:r>
            <a:r>
              <a:rPr lang="ko-KR" altLang="en-US" sz="1400" dirty="0" smtClean="0"/>
              <a:t>계정에 </a:t>
            </a:r>
            <a:r>
              <a:rPr lang="en-US" altLang="ko-KR" sz="1400" dirty="0" smtClean="0"/>
              <a:t>DBA</a:t>
            </a:r>
            <a:r>
              <a:rPr lang="ko-KR" altLang="en-US" sz="1400" dirty="0" smtClean="0"/>
              <a:t>권한은 부적절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보안감사 </a:t>
            </a:r>
            <a:r>
              <a:rPr lang="ko-KR" altLang="en-US" sz="1400" dirty="0" err="1" smtClean="0"/>
              <a:t>지적사항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en-US" altLang="ko-KR" sz="1400" dirty="0" err="1" smtClean="0"/>
              <a:t>FosterDBMS</a:t>
            </a:r>
            <a:r>
              <a:rPr lang="en-US" altLang="ko-KR" sz="1400" dirty="0" smtClean="0"/>
              <a:t> v15 </a:t>
            </a:r>
            <a:r>
              <a:rPr lang="ko-KR" altLang="en-US" sz="1400" dirty="0" smtClean="0"/>
              <a:t>이상에서 </a:t>
            </a:r>
            <a:r>
              <a:rPr lang="en-US" altLang="ko-KR" sz="1400" dirty="0" err="1" smtClean="0"/>
              <a:t>superuser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권한 없이 가능함</a:t>
            </a:r>
            <a:r>
              <a:rPr lang="en-US" altLang="ko-KR" sz="1400" dirty="0" smtClean="0"/>
              <a:t>.</a:t>
            </a:r>
          </a:p>
          <a:p>
            <a:pPr lvl="1"/>
            <a:r>
              <a:rPr lang="en-US" altLang="ko-KR" sz="1400" dirty="0"/>
              <a:t>https://www.repmgr.org/docs/current/configuration-permissions.html</a:t>
            </a:r>
            <a:endParaRPr lang="en-US" altLang="ko-KR" sz="1400" dirty="0" smtClean="0"/>
          </a:p>
          <a:p>
            <a:pPr marL="393192" lvl="1" indent="0">
              <a:buNone/>
            </a:pPr>
            <a:endParaRPr lang="en-US" altLang="ko-KR" sz="1600" dirty="0" smtClean="0"/>
          </a:p>
          <a:p>
            <a:r>
              <a:rPr lang="en-US" altLang="ko-KR" sz="2000" dirty="0" err="1" smtClean="0"/>
              <a:t>repmgr</a:t>
            </a:r>
            <a:r>
              <a:rPr lang="en-US" altLang="ko-KR" sz="2000" dirty="0" smtClean="0"/>
              <a:t> DB</a:t>
            </a:r>
            <a:r>
              <a:rPr lang="ko-KR" altLang="en-US" sz="2000" dirty="0" smtClean="0"/>
              <a:t>계정 패스워드인증 적용 필요</a:t>
            </a:r>
            <a:endParaRPr lang="en-US" altLang="ko-KR" sz="2000" dirty="0" smtClean="0"/>
          </a:p>
          <a:p>
            <a:pPr lvl="1"/>
            <a:r>
              <a:rPr lang="en-US" altLang="ko-KR" sz="1400" dirty="0" err="1" smtClean="0"/>
              <a:t>repmgr</a:t>
            </a:r>
            <a:r>
              <a:rPr lang="en-US" altLang="ko-KR" sz="1400" dirty="0" smtClean="0"/>
              <a:t> DB</a:t>
            </a:r>
            <a:r>
              <a:rPr lang="ko-KR" altLang="en-US" sz="1400" dirty="0" smtClean="0"/>
              <a:t>계정 </a:t>
            </a:r>
            <a:r>
              <a:rPr lang="ko-KR" altLang="en-US" sz="1400" dirty="0" err="1" smtClean="0"/>
              <a:t>인증시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패스워드없는</a:t>
            </a:r>
            <a:r>
              <a:rPr lang="ko-KR" altLang="en-US" sz="1400" dirty="0" smtClean="0"/>
              <a:t> 인증수단</a:t>
            </a:r>
            <a:r>
              <a:rPr lang="en-US" altLang="ko-KR" sz="1400" dirty="0" smtClean="0"/>
              <a:t>(trust</a:t>
            </a:r>
            <a:r>
              <a:rPr lang="ko-KR" altLang="en-US" sz="1400" dirty="0" smtClean="0"/>
              <a:t>모드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사용하여 보안에 취약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패스워드 파일</a:t>
            </a:r>
            <a:r>
              <a:rPr lang="en-US" altLang="ko-KR" sz="1400" dirty="0" smtClean="0"/>
              <a:t>(.</a:t>
            </a:r>
            <a:r>
              <a:rPr lang="en-US" altLang="ko-KR" sz="1400" dirty="0" err="1" smtClean="0"/>
              <a:t>pgpass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활용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패스워드인증</a:t>
            </a:r>
            <a:r>
              <a:rPr lang="en-US" altLang="ko-KR" sz="1400" dirty="0" smtClean="0"/>
              <a:t>(md5</a:t>
            </a:r>
            <a:r>
              <a:rPr lang="ko-KR" altLang="en-US" sz="1400" dirty="0" smtClean="0"/>
              <a:t>모드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적용해야 함</a:t>
            </a:r>
            <a:r>
              <a:rPr lang="en-US" altLang="ko-KR" sz="1400" dirty="0" smtClean="0"/>
              <a:t>	</a:t>
            </a:r>
          </a:p>
          <a:p>
            <a:pPr lvl="1"/>
            <a:r>
              <a:rPr lang="en-US" altLang="ko-KR" sz="1400" dirty="0"/>
              <a:t>https://www.repmgr.org/docs/5.1/configuration-password-management.html</a:t>
            </a:r>
            <a:endParaRPr lang="en-US" altLang="ko-KR" sz="1400" dirty="0" smtClean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88450" y="5738184"/>
            <a:ext cx="8229600" cy="283104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1600" dirty="0" err="1" smtClean="0"/>
              <a:t>FosterDBMS</a:t>
            </a:r>
            <a:r>
              <a:rPr lang="en-US" altLang="ko-KR" sz="1600" dirty="0" smtClean="0"/>
              <a:t> Replication Guide </a:t>
            </a:r>
            <a:r>
              <a:rPr lang="ko-KR" altLang="en-US" sz="1600" dirty="0" smtClean="0"/>
              <a:t>공식문서 참고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428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dirty="0" smtClean="0"/>
              <a:t>논리적 이중화</a:t>
            </a:r>
            <a:endParaRPr lang="ko-KR" altLang="en-US" sz="20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09600" y="1052736"/>
            <a:ext cx="8229600" cy="424354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sz="2000" dirty="0" smtClean="0"/>
              <a:t>데이터베이스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테이블 단위 이중화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물리적 이중화는 테이블 단위 이중화 불가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데이터베이스 전체 테이블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또는 특정 테이블 이중화 설정 가능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r>
              <a:rPr lang="ko-KR" altLang="en-US" sz="2000" dirty="0" smtClean="0"/>
              <a:t>유연한 이중화 옵션 제공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원하는 테이블 선택하여 이중화 가능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테이블 내 특정 조건을 만족하는 데이터 이중화 설정 가능</a:t>
            </a:r>
            <a:endParaRPr lang="en-US" altLang="ko-KR" sz="1600" dirty="0" smtClean="0"/>
          </a:p>
          <a:p>
            <a:pPr marL="393192" lvl="1" indent="0">
              <a:buNone/>
            </a:pPr>
            <a:endParaRPr lang="en-US" altLang="ko-KR" sz="2000" dirty="0"/>
          </a:p>
          <a:p>
            <a:r>
              <a:rPr lang="ko-KR" altLang="en-US" sz="2000" dirty="0" smtClean="0"/>
              <a:t>양방향 이중화 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FosterDBMS</a:t>
            </a:r>
            <a:r>
              <a:rPr lang="en-US" altLang="ko-KR" sz="2000" dirty="0" smtClean="0"/>
              <a:t> v16 </a:t>
            </a:r>
            <a:r>
              <a:rPr lang="ko-KR" altLang="en-US" sz="2000" dirty="0" smtClean="0"/>
              <a:t>이상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ko-KR" altLang="en-US" sz="1600" dirty="0" smtClean="0"/>
              <a:t>이중화의 양방향 이중화 설정 가능 </a:t>
            </a:r>
            <a:r>
              <a:rPr lang="en-US" altLang="ko-KR" sz="1600" dirty="0" smtClean="0"/>
              <a:t>(v16 N.F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origin=none </a:t>
            </a:r>
            <a:r>
              <a:rPr lang="ko-KR" altLang="en-US" sz="1600" dirty="0" smtClean="0"/>
              <a:t>옵션 사용</a:t>
            </a:r>
            <a:r>
              <a:rPr lang="en-US" altLang="ko-KR" sz="1600" dirty="0" smtClean="0"/>
              <a:t>)</a:t>
            </a:r>
          </a:p>
          <a:p>
            <a:pPr lvl="1"/>
            <a:r>
              <a:rPr lang="en-US" altLang="ko-KR" sz="1600" dirty="0" smtClean="0"/>
              <a:t>Client-Side Connection Failover </a:t>
            </a:r>
            <a:r>
              <a:rPr lang="ko-KR" altLang="en-US" sz="1600" dirty="0" smtClean="0"/>
              <a:t>지원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(</a:t>
            </a:r>
            <a:r>
              <a:rPr lang="en-US" altLang="ko-KR" sz="1600" dirty="0">
                <a:hlinkClick r:id="rId2"/>
              </a:rPr>
              <a:t>https://jdbc.postgresql.org/documentation/use/#connection-fail-over</a:t>
            </a:r>
            <a:r>
              <a:rPr lang="en-US" altLang="ko-KR" sz="1600" dirty="0" smtClean="0"/>
              <a:t>)</a:t>
            </a:r>
          </a:p>
          <a:p>
            <a:pPr lvl="1"/>
            <a:r>
              <a:rPr lang="ko-KR" altLang="en-US" sz="1600" dirty="0" smtClean="0"/>
              <a:t>상용</a:t>
            </a:r>
            <a:r>
              <a:rPr lang="en-US" altLang="ko-KR" sz="1600" dirty="0" smtClean="0"/>
              <a:t>DBMS </a:t>
            </a:r>
            <a:r>
              <a:rPr lang="en-US" altLang="ko-KR" sz="1600" dirty="0" err="1" smtClean="0"/>
              <a:t>Altibase</a:t>
            </a:r>
            <a:r>
              <a:rPr lang="ko-KR" altLang="en-US" sz="1600" dirty="0" smtClean="0"/>
              <a:t>와 동일한 개념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98489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2636912"/>
            <a:ext cx="9144000" cy="1143000"/>
          </a:xfrm>
        </p:spPr>
        <p:txBody>
          <a:bodyPr/>
          <a:lstStyle/>
          <a:p>
            <a:pPr algn="ctr"/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362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 smtClean="0"/>
              <a:t>FosterDBMS</a:t>
            </a:r>
            <a:r>
              <a:rPr lang="ko-KR" altLang="en-US" sz="2000" dirty="0" smtClean="0"/>
              <a:t>와 타 </a:t>
            </a:r>
            <a:r>
              <a:rPr lang="en-US" altLang="ko-KR" sz="2000" dirty="0" smtClean="0"/>
              <a:t>DBMS </a:t>
            </a:r>
            <a:r>
              <a:rPr lang="ko-KR" altLang="en-US" sz="2000" dirty="0" smtClean="0"/>
              <a:t>이중화 비교</a:t>
            </a:r>
            <a:endParaRPr lang="en-US" altLang="ko-KR" sz="2000" dirty="0" smtClean="0"/>
          </a:p>
          <a:p>
            <a:r>
              <a:rPr lang="ko-KR" altLang="en-US" sz="2000" dirty="0" smtClean="0"/>
              <a:t>물리적 이중화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물리적 이중화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이중화 연결 보호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Split Brain </a:t>
            </a:r>
            <a:r>
              <a:rPr lang="ko-KR" altLang="en-US" sz="2000" dirty="0" smtClean="0"/>
              <a:t>예방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읽기전용 </a:t>
            </a:r>
            <a:r>
              <a:rPr lang="en-US" altLang="ko-KR" sz="2000" dirty="0" smtClean="0"/>
              <a:t>Standby	</a:t>
            </a:r>
          </a:p>
          <a:p>
            <a:pPr lvl="1"/>
            <a:r>
              <a:rPr lang="en-US" altLang="ko-KR" sz="2000" dirty="0" err="1" smtClean="0"/>
              <a:t>FosterDBMS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필수 개선사항</a:t>
            </a:r>
            <a:endParaRPr lang="en-US" altLang="ko-KR" sz="2000" dirty="0" smtClean="0"/>
          </a:p>
          <a:p>
            <a:r>
              <a:rPr lang="ko-KR" altLang="en-US" sz="2000" dirty="0" smtClean="0"/>
              <a:t>논리적 이중화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929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7196295"/>
              </p:ext>
            </p:extLst>
          </p:nvPr>
        </p:nvGraphicFramePr>
        <p:xfrm>
          <a:off x="457200" y="980728"/>
          <a:ext cx="8291265" cy="325672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50504"/>
                <a:gridCol w="2160240"/>
                <a:gridCol w="2737286"/>
                <a:gridCol w="1943235"/>
              </a:tblGrid>
              <a:tr h="431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항목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FosterDBMS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MySQL</a:t>
                      </a:r>
                      <a:r>
                        <a:rPr lang="en-US" altLang="ko-KR" sz="1600" baseline="0" dirty="0" smtClean="0"/>
                        <a:t> (Native)</a:t>
                      </a:r>
                    </a:p>
                    <a:p>
                      <a:pPr algn="ctr" latinLnBrk="1"/>
                      <a:r>
                        <a:rPr lang="en-US" altLang="ko-KR" sz="1600" baseline="0" dirty="0" smtClean="0"/>
                        <a:t>Active/Standby </a:t>
                      </a:r>
                      <a:r>
                        <a:rPr lang="ko-KR" altLang="en-US" sz="1600" baseline="0" dirty="0" smtClean="0"/>
                        <a:t>이중화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MySQL</a:t>
                      </a:r>
                    </a:p>
                    <a:p>
                      <a:pPr algn="ctr" latinLnBrk="1"/>
                      <a:r>
                        <a:rPr lang="en-US" altLang="ko-KR" sz="1600" dirty="0" smtClean="0"/>
                        <a:t>A/S</a:t>
                      </a:r>
                      <a:r>
                        <a:rPr lang="ko-KR" altLang="en-US" sz="1600" dirty="0" smtClean="0"/>
                        <a:t>이중화</a:t>
                      </a:r>
                      <a:r>
                        <a:rPr lang="en-US" altLang="ko-KR" sz="1600" dirty="0" smtClean="0"/>
                        <a:t>+MHA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431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이중화 모드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물리적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논리적 이중화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물리적 이중화만 지원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물리적 이중화만 지원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431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Auto</a:t>
                      </a:r>
                      <a:r>
                        <a:rPr lang="en-US" altLang="ko-KR" sz="1300" baseline="0" dirty="0" smtClean="0"/>
                        <a:t> Failover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431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VIP</a:t>
                      </a:r>
                      <a:r>
                        <a:rPr lang="ko-KR" altLang="en-US" sz="1300" dirty="0" smtClean="0"/>
                        <a:t>지원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2"/>
                          </a:solidFill>
                        </a:rPr>
                        <a:t>X</a:t>
                      </a:r>
                      <a:endParaRPr lang="ko-KR" alt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431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이중화 연결 보호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∆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431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Split</a:t>
                      </a:r>
                      <a:r>
                        <a:rPr lang="en-US" altLang="ko-KR" sz="1300" baseline="0" dirty="0" smtClean="0"/>
                        <a:t> Brain </a:t>
                      </a:r>
                      <a:r>
                        <a:rPr lang="ko-KR" altLang="en-US" sz="1300" baseline="0" dirty="0" smtClean="0"/>
                        <a:t>예방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O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en-US" altLang="ko-KR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∆</a:t>
                      </a:r>
                    </a:p>
                  </a:txBody>
                  <a:tcPr anchor="ctr"/>
                </a:tc>
              </a:tr>
              <a:tr h="431889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이중화 읽기전용 </a:t>
                      </a:r>
                      <a:r>
                        <a:rPr kumimoji="0" lang="en-US" altLang="ko-KR" sz="13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Standby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기본 읽기전용 모드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읽기전용모드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수동 설정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읽기전용모드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수동 설정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 err="1"/>
              <a:t>FosterDBMS</a:t>
            </a:r>
            <a:r>
              <a:rPr lang="ko-KR" altLang="en-US" sz="2000" dirty="0"/>
              <a:t>와 타 </a:t>
            </a:r>
            <a:r>
              <a:rPr lang="en-US" altLang="ko-KR" sz="2000" dirty="0"/>
              <a:t>DBMS </a:t>
            </a:r>
            <a:r>
              <a:rPr lang="ko-KR" altLang="en-US" sz="2000" dirty="0" smtClean="0"/>
              <a:t>이중화 비교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4653136"/>
            <a:ext cx="820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물리적 이중화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물리 데이터파일을 동기화하는 이중화 모드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논리적 이중화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테이블의 논리적인 데이터를 동기화하는 이중화 모드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 err="1" smtClean="0"/>
              <a:t>FosterDBMS</a:t>
            </a:r>
            <a:r>
              <a:rPr lang="ko-KR" altLang="en-US" dirty="0" smtClean="0"/>
              <a:t>에서 이중화 모드는 물리적</a:t>
            </a:r>
            <a:r>
              <a:rPr lang="en-US" altLang="ko-KR" dirty="0" smtClean="0"/>
              <a:t>/</a:t>
            </a:r>
            <a:r>
              <a:rPr lang="ko-KR" altLang="en-US" dirty="0" smtClean="0"/>
              <a:t>논리적 둘 중 하나만 설정 가능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5247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dirty="0" smtClean="0"/>
              <a:t>이중화 모드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MySQL (+MHA)</a:t>
            </a:r>
          </a:p>
          <a:p>
            <a:pPr lvl="1"/>
            <a:r>
              <a:rPr lang="en-US" altLang="ko-KR" sz="1600" dirty="0" smtClean="0"/>
              <a:t>Binary log</a:t>
            </a:r>
            <a:r>
              <a:rPr lang="ko-KR" altLang="en-US" sz="1600" dirty="0" smtClean="0"/>
              <a:t>를 매개로 하는 물리적 이중화만 지원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Active/Standby </a:t>
            </a:r>
            <a:r>
              <a:rPr lang="ko-KR" altLang="en-US" sz="1600" dirty="0" smtClean="0"/>
              <a:t>구조</a:t>
            </a:r>
            <a:endParaRPr lang="en-US" altLang="ko-KR" sz="2000" dirty="0" smtClean="0"/>
          </a:p>
          <a:p>
            <a:pPr marL="109728" indent="0">
              <a:buNone/>
            </a:pPr>
            <a:endParaRPr lang="en-US" altLang="ko-KR" sz="2000" dirty="0" smtClean="0"/>
          </a:p>
          <a:p>
            <a:r>
              <a:rPr lang="en-US" altLang="ko-KR" sz="2000" dirty="0" err="1" smtClean="0"/>
              <a:t>FosterDBMS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WAL(Write Ahead Log) </a:t>
            </a:r>
            <a:r>
              <a:rPr lang="ko-KR" altLang="en-US" sz="1600" dirty="0" err="1" smtClean="0"/>
              <a:t>스트리밍</a:t>
            </a:r>
            <a:r>
              <a:rPr lang="ko-KR" altLang="en-US" sz="1600" dirty="0" smtClean="0"/>
              <a:t> 방식의 물리적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논리적 이중화 지원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물리적 이중화</a:t>
            </a:r>
            <a:endParaRPr lang="en-US" altLang="ko-KR" sz="1600" dirty="0" smtClean="0"/>
          </a:p>
          <a:p>
            <a:pPr lvl="2"/>
            <a:r>
              <a:rPr lang="ko-KR" altLang="en-US" sz="1400" dirty="0" smtClean="0"/>
              <a:t>데이터파일 복제</a:t>
            </a:r>
            <a:r>
              <a:rPr lang="en-US" altLang="ko-KR" sz="1400" dirty="0" smtClean="0"/>
              <a:t>, WAL Log </a:t>
            </a:r>
            <a:r>
              <a:rPr lang="ko-KR" altLang="en-US" sz="1400" dirty="0" err="1" smtClean="0"/>
              <a:t>스트리밍으로</a:t>
            </a:r>
            <a:r>
              <a:rPr lang="ko-KR" altLang="en-US" sz="1400" dirty="0" smtClean="0"/>
              <a:t> 실시간 복제</a:t>
            </a:r>
            <a:endParaRPr lang="en-US" altLang="ko-KR" sz="1400" dirty="0" smtClean="0"/>
          </a:p>
          <a:p>
            <a:pPr lvl="2"/>
            <a:r>
              <a:rPr lang="en-US" altLang="ko-KR" sz="1400" dirty="0" smtClean="0"/>
              <a:t>Active / Standby </a:t>
            </a:r>
            <a:r>
              <a:rPr lang="ko-KR" altLang="en-US" sz="1400" dirty="0" smtClean="0"/>
              <a:t>구조</a:t>
            </a:r>
            <a:endParaRPr lang="en-US" altLang="ko-KR" sz="1400" dirty="0" smtClean="0"/>
          </a:p>
          <a:p>
            <a:pPr lvl="2"/>
            <a:r>
              <a:rPr lang="ko-KR" altLang="en-US" sz="1400" dirty="0" err="1" smtClean="0"/>
              <a:t>비동기</a:t>
            </a:r>
            <a:r>
              <a:rPr lang="en-US" altLang="ko-KR" sz="1400" dirty="0" smtClean="0"/>
              <a:t>/</a:t>
            </a:r>
            <a:r>
              <a:rPr lang="ko-KR" altLang="en-US" sz="1400" dirty="0" err="1" smtClean="0"/>
              <a:t>동기식</a:t>
            </a:r>
            <a:r>
              <a:rPr lang="ko-KR" altLang="en-US" sz="1400" dirty="0" smtClean="0"/>
              <a:t> 이중화 설정 가능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기본 </a:t>
            </a:r>
            <a:r>
              <a:rPr lang="ko-KR" altLang="en-US" sz="1400" dirty="0" err="1" smtClean="0"/>
              <a:t>비동기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pPr lvl="1"/>
            <a:r>
              <a:rPr lang="ko-KR" altLang="en-US" sz="1600" dirty="0" smtClean="0"/>
              <a:t>논리적 이중화 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Altibase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이중화 방식과 유사함</a:t>
            </a:r>
            <a:r>
              <a:rPr lang="en-US" altLang="ko-KR" sz="1600" dirty="0" smtClean="0"/>
              <a:t>)</a:t>
            </a:r>
          </a:p>
          <a:p>
            <a:pPr lvl="2"/>
            <a:r>
              <a:rPr lang="en-US" altLang="ko-KR" sz="1400" dirty="0" smtClean="0"/>
              <a:t>WAL Log </a:t>
            </a:r>
            <a:r>
              <a:rPr lang="ko-KR" altLang="en-US" sz="1400" dirty="0" err="1" smtClean="0"/>
              <a:t>스트리밍으로</a:t>
            </a:r>
            <a:r>
              <a:rPr lang="ko-KR" altLang="en-US" sz="1400" dirty="0" smtClean="0"/>
              <a:t> 데이터베이스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테이블 단위의 실시간 복제</a:t>
            </a:r>
            <a:endParaRPr lang="en-US" altLang="ko-KR" sz="1400" dirty="0" smtClean="0"/>
          </a:p>
          <a:p>
            <a:pPr lvl="2"/>
            <a:r>
              <a:rPr lang="ko-KR" altLang="en-US" sz="1400" dirty="0" smtClean="0"/>
              <a:t>물리적 이중화보다 다양한 이중화 옵션 제공</a:t>
            </a:r>
            <a:endParaRPr lang="en-US" altLang="ko-KR" sz="1400" dirty="0"/>
          </a:p>
          <a:p>
            <a:pPr lvl="2"/>
            <a:r>
              <a:rPr lang="en-US" altLang="ko-KR" sz="1400" dirty="0" err="1" smtClean="0"/>
              <a:t>FosterDBMS</a:t>
            </a:r>
            <a:r>
              <a:rPr lang="en-US" altLang="ko-KR" sz="1400" dirty="0" smtClean="0"/>
              <a:t> v16</a:t>
            </a:r>
            <a:r>
              <a:rPr lang="ko-KR" altLang="en-US" sz="1400" dirty="0" smtClean="0"/>
              <a:t>부터 양방향 이중화 지원</a:t>
            </a:r>
            <a:endParaRPr lang="en-US" altLang="ko-KR" sz="1400" dirty="0" smtClean="0"/>
          </a:p>
          <a:p>
            <a:pPr lvl="2"/>
            <a:r>
              <a:rPr lang="ko-KR" altLang="en-US" sz="1400" dirty="0" smtClean="0"/>
              <a:t>양방향 이중화를 위한 </a:t>
            </a:r>
            <a:r>
              <a:rPr lang="en-US" altLang="ko-KR" sz="1400" dirty="0" smtClean="0"/>
              <a:t>JDBC Driver(Client-Side) Connection Failover </a:t>
            </a:r>
            <a:r>
              <a:rPr lang="ko-KR" altLang="en-US" sz="1400" dirty="0" smtClean="0"/>
              <a:t>지원</a:t>
            </a:r>
            <a:r>
              <a:rPr lang="en-US" altLang="ko-KR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2561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dirty="0" smtClean="0"/>
              <a:t>물리적 이중화 연결 보호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144016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000" dirty="0" smtClean="0"/>
              <a:t>MySQL (+MHA)</a:t>
            </a:r>
          </a:p>
          <a:p>
            <a:pPr lvl="1"/>
            <a:r>
              <a:rPr lang="ko-KR" altLang="en-US" sz="1600" dirty="0" smtClean="0"/>
              <a:t>마스터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서버에서 </a:t>
            </a:r>
            <a:r>
              <a:rPr lang="en-US" altLang="ko-KR" sz="1600" dirty="0" smtClean="0"/>
              <a:t>binary log</a:t>
            </a:r>
            <a:r>
              <a:rPr lang="ko-KR" altLang="en-US" sz="1600" dirty="0" smtClean="0"/>
              <a:t>보관주기 설정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마스터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서버에서 스탠바이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의 동기화 정보 </a:t>
            </a:r>
            <a:r>
              <a:rPr lang="ko-KR" altLang="en-US" sz="1600" dirty="0" err="1" smtClean="0"/>
              <a:t>미보유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스탠바이</a:t>
            </a:r>
            <a:r>
              <a:rPr lang="en-US" altLang="ko-KR" sz="1600" dirty="0" smtClean="0"/>
              <a:t>DB </a:t>
            </a:r>
            <a:r>
              <a:rPr lang="ko-KR" altLang="en-US" sz="1600" dirty="0" smtClean="0"/>
              <a:t>중단 시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마스터에서 이중화에 필요한 </a:t>
            </a:r>
            <a:r>
              <a:rPr lang="en-US" altLang="ko-KR" sz="1600" dirty="0" smtClean="0"/>
              <a:t>binary log </a:t>
            </a:r>
            <a:r>
              <a:rPr lang="ko-KR" altLang="en-US" sz="1600" dirty="0" smtClean="0"/>
              <a:t>삭제 가능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스탠바이</a:t>
            </a:r>
            <a:r>
              <a:rPr lang="en-US" altLang="ko-KR" sz="1600" dirty="0" smtClean="0"/>
              <a:t>DB </a:t>
            </a:r>
            <a:r>
              <a:rPr lang="ko-KR" altLang="en-US" sz="1600" dirty="0" smtClean="0"/>
              <a:t>기동 시 이중화 재개 시도하지만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필요한 </a:t>
            </a:r>
            <a:r>
              <a:rPr lang="en-US" altLang="ko-KR" sz="1600" dirty="0" smtClean="0"/>
              <a:t>binary log</a:t>
            </a:r>
            <a:r>
              <a:rPr lang="ko-KR" altLang="en-US" sz="1600" dirty="0" smtClean="0"/>
              <a:t>가 삭제되어 재개 불가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추후 스탠바이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재구축</a:t>
            </a:r>
            <a:r>
              <a:rPr lang="ko-KR" altLang="en-US" sz="1600" dirty="0" smtClean="0"/>
              <a:t> 필요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72" y="3342752"/>
            <a:ext cx="828092" cy="12777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020" y="3342752"/>
            <a:ext cx="828092" cy="1277708"/>
          </a:xfrm>
          <a:prstGeom prst="rect">
            <a:avLst/>
          </a:prstGeom>
        </p:spPr>
      </p:pic>
      <p:pic>
        <p:nvPicPr>
          <p:cNvPr id="6" name="Picture 26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35052" y="3560072"/>
            <a:ext cx="1036029" cy="565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오른쪽 화살표 7"/>
          <p:cNvSpPr/>
          <p:nvPr/>
        </p:nvSpPr>
        <p:spPr>
          <a:xfrm>
            <a:off x="1641716" y="3726425"/>
            <a:ext cx="893335" cy="5103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35052" y="4620460"/>
            <a:ext cx="1100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스탠바이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중단</a:t>
            </a:r>
            <a:r>
              <a:rPr lang="en-US" altLang="ko-KR" dirty="0" smtClean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3196" y="4621233"/>
            <a:ext cx="1100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마스터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22367" y="4989792"/>
            <a:ext cx="1165108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binary0101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583196" y="2751208"/>
            <a:ext cx="28443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/>
              <a:t>스탠바이</a:t>
            </a:r>
            <a:r>
              <a:rPr lang="en-US" altLang="ko-KR" sz="1500" b="1" dirty="0" smtClean="0"/>
              <a:t> </a:t>
            </a:r>
            <a:r>
              <a:rPr lang="ko-KR" altLang="en-US" sz="1500" b="1" dirty="0" smtClean="0"/>
              <a:t>중단</a:t>
            </a:r>
            <a:r>
              <a:rPr lang="en-US" altLang="ko-KR" sz="1500" b="1" dirty="0" smtClean="0"/>
              <a:t>(</a:t>
            </a:r>
            <a:r>
              <a:rPr lang="en-US" altLang="ko-KR" sz="1500" b="1" dirty="0"/>
              <a:t>01</a:t>
            </a:r>
            <a:r>
              <a:rPr lang="ko-KR" altLang="en-US" sz="1500" b="1" dirty="0"/>
              <a:t>월 </a:t>
            </a:r>
            <a:r>
              <a:rPr lang="en-US" altLang="ko-KR" sz="1500" b="1" dirty="0"/>
              <a:t>01</a:t>
            </a:r>
            <a:r>
              <a:rPr lang="ko-KR" altLang="en-US" sz="1500" b="1" dirty="0"/>
              <a:t>일 </a:t>
            </a:r>
            <a:r>
              <a:rPr lang="en-US" altLang="ko-KR" sz="1500" b="1" dirty="0" smtClean="0"/>
              <a:t>)</a:t>
            </a:r>
            <a:endParaRPr lang="ko-KR" altLang="en-US" sz="1500" b="1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368" y="3342752"/>
            <a:ext cx="828092" cy="1277708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444" y="3342752"/>
            <a:ext cx="828092" cy="1277708"/>
          </a:xfrm>
          <a:prstGeom prst="rect">
            <a:avLst/>
          </a:prstGeom>
        </p:spPr>
      </p:pic>
      <p:sp>
        <p:nvSpPr>
          <p:cNvPr id="24" name="오른쪽 화살표 23"/>
          <p:cNvSpPr/>
          <p:nvPr/>
        </p:nvSpPr>
        <p:spPr>
          <a:xfrm>
            <a:off x="5558512" y="3726425"/>
            <a:ext cx="792963" cy="5103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351476" y="4620460"/>
            <a:ext cx="1100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스탠바이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499992" y="4621233"/>
            <a:ext cx="1100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마스터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39163" y="5348515"/>
            <a:ext cx="1165108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binary0102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4499992" y="2760000"/>
            <a:ext cx="28443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/>
              <a:t>스탠바이</a:t>
            </a:r>
            <a:r>
              <a:rPr lang="en-US" altLang="ko-KR" sz="1500" b="1" dirty="0" smtClean="0"/>
              <a:t> </a:t>
            </a:r>
            <a:r>
              <a:rPr lang="ko-KR" altLang="en-US" sz="1500" b="1" dirty="0" smtClean="0"/>
              <a:t>기동</a:t>
            </a:r>
            <a:r>
              <a:rPr lang="en-US" altLang="ko-KR" sz="1500" b="1" dirty="0" smtClean="0"/>
              <a:t>(01</a:t>
            </a:r>
            <a:r>
              <a:rPr lang="ko-KR" altLang="en-US" sz="1500" b="1" dirty="0"/>
              <a:t>월 </a:t>
            </a:r>
            <a:r>
              <a:rPr lang="en-US" altLang="ko-KR" sz="1500" b="1" dirty="0" smtClean="0"/>
              <a:t>04</a:t>
            </a:r>
            <a:r>
              <a:rPr lang="ko-KR" altLang="en-US" sz="1500" b="1" dirty="0" smtClean="0"/>
              <a:t>일</a:t>
            </a:r>
            <a:r>
              <a:rPr lang="en-US" altLang="ko-KR" sz="1500" b="1" dirty="0" smtClean="0"/>
              <a:t>)</a:t>
            </a:r>
            <a:endParaRPr lang="ko-KR" altLang="en-US" sz="1500" b="1" dirty="0"/>
          </a:p>
        </p:txBody>
      </p:sp>
      <p:sp>
        <p:nvSpPr>
          <p:cNvPr id="29" name="직사각형 28"/>
          <p:cNvSpPr/>
          <p:nvPr/>
        </p:nvSpPr>
        <p:spPr>
          <a:xfrm>
            <a:off x="4539163" y="5756704"/>
            <a:ext cx="1165108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binary0103</a:t>
            </a:r>
            <a:endParaRPr lang="ko-KR" altLang="en-US" sz="1200" dirty="0"/>
          </a:p>
        </p:txBody>
      </p:sp>
      <p:sp>
        <p:nvSpPr>
          <p:cNvPr id="30" name="직사각형 29"/>
          <p:cNvSpPr/>
          <p:nvPr/>
        </p:nvSpPr>
        <p:spPr>
          <a:xfrm>
            <a:off x="4539163" y="6159845"/>
            <a:ext cx="1165108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binary0104</a:t>
            </a:r>
            <a:endParaRPr lang="ko-KR" altLang="en-US" sz="1200" dirty="0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840" y="3726425"/>
            <a:ext cx="544620" cy="544620"/>
          </a:xfrm>
          <a:prstGeom prst="rect">
            <a:avLst/>
          </a:prstGeom>
        </p:spPr>
      </p:pic>
      <p:cxnSp>
        <p:nvCxnSpPr>
          <p:cNvPr id="33" name="직선 화살표 연결선 32"/>
          <p:cNvCxnSpPr>
            <a:stCxn id="35" idx="1"/>
            <a:endCxn id="11" idx="3"/>
          </p:cNvCxnSpPr>
          <p:nvPr/>
        </p:nvCxnSpPr>
        <p:spPr>
          <a:xfrm flipH="1" flipV="1">
            <a:off x="1787475" y="5143658"/>
            <a:ext cx="489860" cy="488628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77335" y="5370676"/>
            <a:ext cx="1100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미 반영된 </a:t>
            </a:r>
            <a:r>
              <a:rPr lang="en-US" altLang="ko-KR" sz="1400" dirty="0" smtClean="0"/>
              <a:t>binary log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4539163" y="4950711"/>
            <a:ext cx="1165108" cy="3077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binary0101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 flipH="1" flipV="1">
            <a:off x="5730094" y="5108914"/>
            <a:ext cx="552277" cy="131557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243464" y="5078113"/>
            <a:ext cx="17129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보관주기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일 경과하여 삭제됨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이중화 재개 불가</a:t>
            </a:r>
            <a:endParaRPr lang="ko-KR" alt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338983" y="3060737"/>
            <a:ext cx="174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binary log 3</a:t>
            </a:r>
            <a:r>
              <a:rPr lang="ko-KR" altLang="en-US" sz="1200" dirty="0" smtClean="0"/>
              <a:t>일 보관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2158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dirty="0" smtClean="0"/>
              <a:t>물리적 이중화 연결 보호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927976"/>
            <a:ext cx="8229600" cy="1515624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000" dirty="0" err="1" smtClean="0"/>
              <a:t>FosterDBMS</a:t>
            </a:r>
            <a:endParaRPr lang="en-US" altLang="ko-KR" sz="1400" dirty="0" smtClean="0"/>
          </a:p>
          <a:p>
            <a:pPr lvl="1"/>
            <a:r>
              <a:rPr lang="ko-KR" altLang="en-US" sz="1600" dirty="0" smtClean="0"/>
              <a:t>이중화 슬롯 도입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마스터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서버에서 스탠바이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에서 필요한 </a:t>
            </a:r>
            <a:r>
              <a:rPr lang="en-US" altLang="ko-KR" sz="1600" dirty="0" smtClean="0"/>
              <a:t>WAL Log</a:t>
            </a:r>
            <a:r>
              <a:rPr lang="ko-KR" altLang="en-US" sz="1600" dirty="0" smtClean="0"/>
              <a:t>정보 보유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스탠바이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중단시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이중화 복구에 필요한 </a:t>
            </a:r>
            <a:r>
              <a:rPr lang="en-US" altLang="ko-KR" sz="1600" dirty="0" smtClean="0"/>
              <a:t>WAL Log</a:t>
            </a:r>
            <a:r>
              <a:rPr lang="ko-KR" altLang="en-US" sz="1600" dirty="0" smtClean="0"/>
              <a:t>를 최대한 보유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스탠바이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기동시</a:t>
            </a:r>
            <a:r>
              <a:rPr lang="ko-KR" altLang="en-US" sz="1600" dirty="0" smtClean="0"/>
              <a:t> 필요한 </a:t>
            </a:r>
            <a:r>
              <a:rPr lang="en-US" altLang="ko-KR" sz="1600" dirty="0" smtClean="0"/>
              <a:t>WAL Log</a:t>
            </a:r>
            <a:r>
              <a:rPr lang="ko-KR" altLang="en-US" sz="1600" dirty="0" smtClean="0"/>
              <a:t>를 전송하여 시간순서대로 적용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이중화 재개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MySQL</a:t>
            </a:r>
            <a:r>
              <a:rPr lang="ko-KR" altLang="en-US" sz="1600" dirty="0" smtClean="0"/>
              <a:t>에 비해 이중화 연결성을 적극적으로 보호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72" y="3342752"/>
            <a:ext cx="828092" cy="127770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020" y="3342752"/>
            <a:ext cx="828092" cy="1277708"/>
          </a:xfrm>
          <a:prstGeom prst="rect">
            <a:avLst/>
          </a:prstGeom>
        </p:spPr>
      </p:pic>
      <p:pic>
        <p:nvPicPr>
          <p:cNvPr id="6" name="Picture 26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35052" y="3560072"/>
            <a:ext cx="1036029" cy="565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오른쪽 화살표 6"/>
          <p:cNvSpPr/>
          <p:nvPr/>
        </p:nvSpPr>
        <p:spPr>
          <a:xfrm>
            <a:off x="1641716" y="3726425"/>
            <a:ext cx="893335" cy="5103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535052" y="4620460"/>
            <a:ext cx="1100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스탠바이 </a:t>
            </a:r>
            <a:r>
              <a:rPr lang="en-US" altLang="ko-KR" dirty="0" smtClean="0"/>
              <a:t>(</a:t>
            </a:r>
            <a:r>
              <a:rPr lang="ko-KR" altLang="en-US" dirty="0" smtClean="0"/>
              <a:t>중단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3196" y="4621233"/>
            <a:ext cx="1100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마스터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51064" y="4989237"/>
            <a:ext cx="1165108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WAL0101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583196" y="2760000"/>
            <a:ext cx="28443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/>
              <a:t>스탠바이</a:t>
            </a:r>
            <a:r>
              <a:rPr lang="en-US" altLang="ko-KR" sz="1500" b="1" dirty="0" smtClean="0"/>
              <a:t> </a:t>
            </a:r>
            <a:r>
              <a:rPr lang="ko-KR" altLang="en-US" sz="1500" b="1" dirty="0" smtClean="0"/>
              <a:t>중단</a:t>
            </a:r>
            <a:r>
              <a:rPr lang="en-US" altLang="ko-KR" sz="1500" b="1" dirty="0" smtClean="0"/>
              <a:t>(01</a:t>
            </a:r>
            <a:r>
              <a:rPr lang="ko-KR" altLang="en-US" sz="1500" b="1" dirty="0"/>
              <a:t>월 </a:t>
            </a:r>
            <a:r>
              <a:rPr lang="en-US" altLang="ko-KR" sz="1500" b="1" dirty="0"/>
              <a:t>01</a:t>
            </a:r>
            <a:r>
              <a:rPr lang="ko-KR" altLang="en-US" sz="1500" b="1" dirty="0"/>
              <a:t>일 </a:t>
            </a:r>
            <a:r>
              <a:rPr lang="en-US" altLang="ko-KR" sz="1500" b="1" dirty="0" smtClean="0"/>
              <a:t>)</a:t>
            </a:r>
            <a:endParaRPr lang="ko-KR" altLang="en-US" sz="1500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368" y="3342752"/>
            <a:ext cx="828092" cy="127770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444" y="3342752"/>
            <a:ext cx="828092" cy="1277708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5558512" y="3726425"/>
            <a:ext cx="792963" cy="5103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351476" y="4620460"/>
            <a:ext cx="1100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스탠바이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499992" y="4621233"/>
            <a:ext cx="1100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마스터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499992" y="5336376"/>
            <a:ext cx="1165108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WAL0102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499992" y="2760000"/>
            <a:ext cx="28443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/>
              <a:t>스탠바이</a:t>
            </a:r>
            <a:r>
              <a:rPr lang="en-US" altLang="ko-KR" sz="1500" b="1" dirty="0" smtClean="0"/>
              <a:t> </a:t>
            </a:r>
            <a:r>
              <a:rPr lang="ko-KR" altLang="en-US" sz="1500" b="1" dirty="0" smtClean="0"/>
              <a:t>기동</a:t>
            </a:r>
            <a:r>
              <a:rPr lang="en-US" altLang="ko-KR" sz="1500" b="1" dirty="0" smtClean="0"/>
              <a:t>(01</a:t>
            </a:r>
            <a:r>
              <a:rPr lang="ko-KR" altLang="en-US" sz="1500" b="1" dirty="0"/>
              <a:t>월 </a:t>
            </a:r>
            <a:r>
              <a:rPr lang="en-US" altLang="ko-KR" sz="1500" b="1" dirty="0" smtClean="0"/>
              <a:t>04</a:t>
            </a:r>
            <a:r>
              <a:rPr lang="ko-KR" altLang="en-US" sz="1500" b="1" dirty="0" smtClean="0"/>
              <a:t>일</a:t>
            </a:r>
            <a:r>
              <a:rPr lang="en-US" altLang="ko-KR" sz="1500" b="1" dirty="0" smtClean="0"/>
              <a:t>)</a:t>
            </a:r>
            <a:endParaRPr lang="ko-KR" altLang="en-US" sz="1500" b="1" dirty="0"/>
          </a:p>
        </p:txBody>
      </p:sp>
      <p:sp>
        <p:nvSpPr>
          <p:cNvPr id="19" name="직사각형 18"/>
          <p:cNvSpPr/>
          <p:nvPr/>
        </p:nvSpPr>
        <p:spPr>
          <a:xfrm>
            <a:off x="4499992" y="5753357"/>
            <a:ext cx="1165108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WAL0103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4499992" y="6156498"/>
            <a:ext cx="1165108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WAL0104</a:t>
            </a:r>
            <a:endParaRPr lang="ko-KR" altLang="en-US" sz="1200" dirty="0"/>
          </a:p>
        </p:txBody>
      </p:sp>
      <p:cxnSp>
        <p:nvCxnSpPr>
          <p:cNvPr id="22" name="직선 화살표 연결선 21"/>
          <p:cNvCxnSpPr>
            <a:stCxn id="23" idx="1"/>
            <a:endCxn id="10" idx="3"/>
          </p:cNvCxnSpPr>
          <p:nvPr/>
        </p:nvCxnSpPr>
        <p:spPr>
          <a:xfrm flipH="1" flipV="1">
            <a:off x="1716172" y="5143103"/>
            <a:ext cx="268457" cy="46164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84629" y="5343139"/>
            <a:ext cx="1100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미 반영된 </a:t>
            </a:r>
            <a:r>
              <a:rPr lang="en-US" altLang="ko-KR" sz="1400" dirty="0" smtClean="0"/>
              <a:t>WAL LOG</a:t>
            </a:r>
            <a:endParaRPr lang="ko-KR" altLang="en-US" sz="1400" dirty="0"/>
          </a:p>
        </p:txBody>
      </p:sp>
      <p:sp>
        <p:nvSpPr>
          <p:cNvPr id="27" name="직사각형 26"/>
          <p:cNvSpPr/>
          <p:nvPr/>
        </p:nvSpPr>
        <p:spPr>
          <a:xfrm>
            <a:off x="6287212" y="4933593"/>
            <a:ext cx="1165108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WAL0101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479761" y="4134167"/>
            <a:ext cx="1204279" cy="3820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RESTART_LSN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=WAL0101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407123" y="4154081"/>
            <a:ext cx="1204279" cy="3820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RESTART_LSN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=WAL0101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499992" y="4932127"/>
            <a:ext cx="1165108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WAL0101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44280" y="3007766"/>
            <a:ext cx="1350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이중화 슬롯</a:t>
            </a:r>
            <a:endParaRPr lang="ko-KR" altLang="en-US" sz="1400" dirty="0"/>
          </a:p>
        </p:txBody>
      </p:sp>
      <p:cxnSp>
        <p:nvCxnSpPr>
          <p:cNvPr id="40" name="직선 화살표 연결선 39"/>
          <p:cNvCxnSpPr>
            <a:endCxn id="31" idx="0"/>
          </p:cNvCxnSpPr>
          <p:nvPr/>
        </p:nvCxnSpPr>
        <p:spPr>
          <a:xfrm>
            <a:off x="719572" y="3342752"/>
            <a:ext cx="362329" cy="79141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061849" y="6510664"/>
            <a:ext cx="2170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>
              <a:buAutoNum type="arabicPeriod"/>
            </a:pPr>
            <a:r>
              <a:rPr lang="ko-KR" altLang="en-US" sz="1000" dirty="0" smtClean="0"/>
              <a:t>이중화 재개</a:t>
            </a:r>
            <a:r>
              <a:rPr lang="en-US" altLang="ko-KR" sz="1000" dirty="0" smtClean="0"/>
              <a:t>. WAL Log </a:t>
            </a:r>
            <a:r>
              <a:rPr lang="ko-KR" altLang="en-US" sz="1000" dirty="0" smtClean="0"/>
              <a:t>전송</a:t>
            </a:r>
            <a:endParaRPr lang="ko-KR" alt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8100392" y="4727603"/>
            <a:ext cx="112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2. WAL Log</a:t>
            </a:r>
          </a:p>
          <a:p>
            <a:pPr algn="ctr"/>
            <a:r>
              <a:rPr lang="ko-KR" altLang="en-US" sz="1200" dirty="0" smtClean="0"/>
              <a:t>시간순서대로 적용</a:t>
            </a:r>
            <a:endParaRPr lang="ko-KR" altLang="en-US" sz="1200" dirty="0"/>
          </a:p>
        </p:txBody>
      </p:sp>
      <p:sp>
        <p:nvSpPr>
          <p:cNvPr id="48" name="직사각형 47"/>
          <p:cNvSpPr/>
          <p:nvPr/>
        </p:nvSpPr>
        <p:spPr>
          <a:xfrm>
            <a:off x="6286936" y="5343139"/>
            <a:ext cx="1165108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WAL0102</a:t>
            </a:r>
            <a:endParaRPr lang="ko-KR" altLang="en-US" sz="1200" dirty="0"/>
          </a:p>
        </p:txBody>
      </p:sp>
      <p:sp>
        <p:nvSpPr>
          <p:cNvPr id="49" name="직사각형 48"/>
          <p:cNvSpPr/>
          <p:nvPr/>
        </p:nvSpPr>
        <p:spPr>
          <a:xfrm>
            <a:off x="6286936" y="5760120"/>
            <a:ext cx="1165108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WAL0103</a:t>
            </a:r>
            <a:endParaRPr lang="ko-KR" altLang="en-US" sz="1200" dirty="0"/>
          </a:p>
        </p:txBody>
      </p:sp>
      <p:sp>
        <p:nvSpPr>
          <p:cNvPr id="50" name="직사각형 49"/>
          <p:cNvSpPr/>
          <p:nvPr/>
        </p:nvSpPr>
        <p:spPr>
          <a:xfrm>
            <a:off x="6286936" y="6163261"/>
            <a:ext cx="1165108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WAL0104</a:t>
            </a:r>
            <a:endParaRPr lang="ko-KR" altLang="en-US" sz="1200" dirty="0"/>
          </a:p>
        </p:txBody>
      </p:sp>
      <p:sp>
        <p:nvSpPr>
          <p:cNvPr id="56" name="오른쪽 화살표 55"/>
          <p:cNvSpPr/>
          <p:nvPr/>
        </p:nvSpPr>
        <p:spPr>
          <a:xfrm>
            <a:off x="5747960" y="5462555"/>
            <a:ext cx="471432" cy="5103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구부러진 연결선 68"/>
          <p:cNvCxnSpPr>
            <a:stCxn id="27" idx="3"/>
            <a:endCxn id="13" idx="3"/>
          </p:cNvCxnSpPr>
          <p:nvPr/>
        </p:nvCxnSpPr>
        <p:spPr>
          <a:xfrm flipH="1" flipV="1">
            <a:off x="7283536" y="3981606"/>
            <a:ext cx="168784" cy="1105853"/>
          </a:xfrm>
          <a:prstGeom prst="curvedConnector3">
            <a:avLst>
              <a:gd name="adj1" fmla="val -135439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구부러진 연결선 73"/>
          <p:cNvCxnSpPr>
            <a:stCxn id="48" idx="3"/>
            <a:endCxn id="13" idx="3"/>
          </p:cNvCxnSpPr>
          <p:nvPr/>
        </p:nvCxnSpPr>
        <p:spPr>
          <a:xfrm flipH="1" flipV="1">
            <a:off x="7283536" y="3981606"/>
            <a:ext cx="168508" cy="1515399"/>
          </a:xfrm>
          <a:prstGeom prst="curvedConnector3">
            <a:avLst>
              <a:gd name="adj1" fmla="val -22958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구부러진 연결선 78"/>
          <p:cNvCxnSpPr>
            <a:stCxn id="49" idx="3"/>
            <a:endCxn id="13" idx="3"/>
          </p:cNvCxnSpPr>
          <p:nvPr/>
        </p:nvCxnSpPr>
        <p:spPr>
          <a:xfrm flipH="1" flipV="1">
            <a:off x="7283536" y="3981606"/>
            <a:ext cx="168508" cy="1932380"/>
          </a:xfrm>
          <a:prstGeom prst="curvedConnector3">
            <a:avLst>
              <a:gd name="adj1" fmla="val -339153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 82"/>
          <p:cNvCxnSpPr>
            <a:stCxn id="50" idx="3"/>
            <a:endCxn id="13" idx="3"/>
          </p:cNvCxnSpPr>
          <p:nvPr/>
        </p:nvCxnSpPr>
        <p:spPr>
          <a:xfrm flipH="1" flipV="1">
            <a:off x="7283536" y="3981606"/>
            <a:ext cx="168508" cy="2335521"/>
          </a:xfrm>
          <a:prstGeom prst="curvedConnector3">
            <a:avLst>
              <a:gd name="adj1" fmla="val -459161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7311815" y="3322960"/>
            <a:ext cx="112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3. WAL Log </a:t>
            </a:r>
            <a:r>
              <a:rPr lang="ko-KR" altLang="en-US" sz="1200" dirty="0" smtClean="0"/>
              <a:t>모두 적용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동기화 완료</a:t>
            </a:r>
            <a:endParaRPr lang="ko-KR" altLang="en-US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3101834" y="5910253"/>
            <a:ext cx="1446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/>
              <a:t>4. </a:t>
            </a:r>
            <a:r>
              <a:rPr lang="ko-KR" altLang="en-US" sz="1000" dirty="0" smtClean="0"/>
              <a:t>이중화 완료된 </a:t>
            </a:r>
            <a:r>
              <a:rPr lang="en-US" altLang="ko-KR" sz="1000" dirty="0" smtClean="0"/>
              <a:t>WAL Log</a:t>
            </a:r>
            <a:r>
              <a:rPr lang="ko-KR" altLang="en-US" sz="1000" dirty="0" smtClean="0"/>
              <a:t>파일 삭제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22415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dirty="0" smtClean="0"/>
              <a:t>물리적 이중화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Split Brain </a:t>
            </a:r>
            <a:r>
              <a:rPr lang="ko-KR" altLang="en-US" sz="2000" dirty="0" smtClean="0"/>
              <a:t>예방 </a:t>
            </a:r>
            <a:r>
              <a:rPr lang="en-US" altLang="ko-KR" sz="2000" dirty="0" smtClean="0"/>
              <a:t>- MySQL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136815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000" dirty="0" smtClean="0"/>
              <a:t>Split Brain</a:t>
            </a:r>
          </a:p>
          <a:p>
            <a:pPr lvl="1"/>
            <a:r>
              <a:rPr lang="ko-KR" altLang="en-US" sz="1600" dirty="0" smtClean="0"/>
              <a:t>마스터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스탠바이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 간 데이터가 상이하여 데이터 </a:t>
            </a:r>
            <a:r>
              <a:rPr lang="ko-KR" altLang="en-US" sz="1600" dirty="0" err="1" smtClean="0"/>
              <a:t>무결성이</a:t>
            </a:r>
            <a:r>
              <a:rPr lang="ko-KR" altLang="en-US" sz="1600" dirty="0" smtClean="0"/>
              <a:t> 저하되는 현상</a:t>
            </a:r>
            <a:endParaRPr lang="en-US" altLang="ko-KR" sz="2000" dirty="0"/>
          </a:p>
          <a:p>
            <a:r>
              <a:rPr lang="en-US" altLang="ko-KR" sz="2000" dirty="0" smtClean="0"/>
              <a:t>MySQL (+MHA)</a:t>
            </a:r>
          </a:p>
          <a:p>
            <a:pPr lvl="1"/>
            <a:r>
              <a:rPr lang="ko-KR" altLang="en-US" sz="1600" dirty="0" smtClean="0"/>
              <a:t>네트워크 이슈로 마스터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스탠바이 단절 시 </a:t>
            </a:r>
            <a:r>
              <a:rPr lang="en-US" altLang="ko-KR" sz="1600" dirty="0" smtClean="0"/>
              <a:t>Split Brain </a:t>
            </a:r>
            <a:r>
              <a:rPr lang="ko-KR" altLang="en-US" sz="1600" dirty="0" smtClean="0"/>
              <a:t>가능성이 있음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600" dirty="0" smtClean="0"/>
              <a:t>Failover </a:t>
            </a:r>
            <a:r>
              <a:rPr lang="ko-KR" altLang="en-US" sz="1600" dirty="0" smtClean="0"/>
              <a:t>스크립트 구현 시 </a:t>
            </a:r>
            <a:r>
              <a:rPr lang="en-US" altLang="ko-KR" sz="1600" dirty="0" smtClean="0"/>
              <a:t>VIP Fencing</a:t>
            </a:r>
            <a:r>
              <a:rPr lang="ko-KR" altLang="en-US" sz="1600" dirty="0" smtClean="0"/>
              <a:t>을 고려해야 해 난이도가 있음</a:t>
            </a:r>
            <a:r>
              <a:rPr lang="en-US" altLang="ko-KR" sz="1600" dirty="0" smtClean="0"/>
              <a:t>.</a:t>
            </a:r>
          </a:p>
          <a:p>
            <a:pPr lvl="1"/>
            <a:endParaRPr lang="en-US" altLang="ko-KR" sz="1600" dirty="0" smtClean="0"/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745" y="4725810"/>
            <a:ext cx="792088" cy="1222155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44" y="4721800"/>
            <a:ext cx="792088" cy="1222155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892806" y="5943955"/>
            <a:ext cx="1276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마스터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2835009" y="5951975"/>
            <a:ext cx="1100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스탠바이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2075025" y="4940748"/>
            <a:ext cx="591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이중화</a:t>
            </a:r>
            <a:endParaRPr lang="ko-KR" altLang="en-US" sz="1000" dirty="0"/>
          </a:p>
        </p:txBody>
      </p:sp>
      <p:sp>
        <p:nvSpPr>
          <p:cNvPr id="73" name="오른쪽 화살표 72"/>
          <p:cNvSpPr/>
          <p:nvPr/>
        </p:nvSpPr>
        <p:spPr>
          <a:xfrm>
            <a:off x="2019129" y="5186969"/>
            <a:ext cx="837584" cy="274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8" name="그림 7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025" y="2888570"/>
            <a:ext cx="792088" cy="1222155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1897607" y="2633568"/>
            <a:ext cx="1100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MHA</a:t>
            </a:r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869391" y="4553401"/>
            <a:ext cx="1440159" cy="183100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VIP :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xxx.xxx.xxx.xxx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81" name="직선 화살표 연결선 80"/>
          <p:cNvCxnSpPr>
            <a:endCxn id="78" idx="2"/>
          </p:cNvCxnSpPr>
          <p:nvPr/>
        </p:nvCxnSpPr>
        <p:spPr>
          <a:xfrm flipV="1">
            <a:off x="1540788" y="4110725"/>
            <a:ext cx="930281" cy="431986"/>
          </a:xfrm>
          <a:prstGeom prst="straightConnector1">
            <a:avLst/>
          </a:prstGeom>
          <a:ln w="28575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endCxn id="78" idx="2"/>
          </p:cNvCxnSpPr>
          <p:nvPr/>
        </p:nvCxnSpPr>
        <p:spPr>
          <a:xfrm flipH="1" flipV="1">
            <a:off x="2471069" y="4110725"/>
            <a:ext cx="804787" cy="431986"/>
          </a:xfrm>
          <a:prstGeom prst="straightConnector1">
            <a:avLst/>
          </a:prstGeom>
          <a:ln w="28575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873463" y="3145704"/>
            <a:ext cx="22746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000" dirty="0" smtClean="0"/>
              <a:t>MHA</a:t>
            </a:r>
            <a:r>
              <a:rPr lang="ko-KR" altLang="en-US" sz="1000" dirty="0" smtClean="0"/>
              <a:t>서버에서 마스터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스탠바이 헬스체크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마스터 서버와 통신이 되지 않아 마스터 장애로 판단하나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네트워크 이슈인지 서버 이슈인지 판단이 어려움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88" name="타원 87"/>
          <p:cNvSpPr/>
          <p:nvPr/>
        </p:nvSpPr>
        <p:spPr>
          <a:xfrm>
            <a:off x="1714670" y="4129028"/>
            <a:ext cx="288032" cy="247890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</a:rPr>
              <a:t>1</a:t>
            </a:r>
            <a:endParaRPr lang="ko-KR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2873462" y="4124074"/>
            <a:ext cx="288032" cy="247890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</a:rPr>
              <a:t>2</a:t>
            </a:r>
            <a:endParaRPr lang="ko-KR" altLang="en-US" sz="1200" b="1" dirty="0">
              <a:solidFill>
                <a:schemeClr val="accent2"/>
              </a:solidFill>
            </a:endParaRPr>
          </a:p>
        </p:txBody>
      </p:sp>
      <p:pic>
        <p:nvPicPr>
          <p:cNvPr id="92" name="그림 9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880" y="4725810"/>
            <a:ext cx="792088" cy="1222155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879" y="4721800"/>
            <a:ext cx="792088" cy="1222155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4666941" y="5943955"/>
            <a:ext cx="1276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마스터</a:t>
            </a:r>
            <a:endParaRPr lang="ko-KR" alt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6609144" y="5951975"/>
            <a:ext cx="1100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마스터</a:t>
            </a:r>
            <a:r>
              <a:rPr lang="en-US" altLang="ko-KR" dirty="0" smtClean="0"/>
              <a:t>(?)</a:t>
            </a:r>
            <a:endParaRPr lang="ko-KR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5849160" y="4940748"/>
            <a:ext cx="591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이중화</a:t>
            </a:r>
            <a:endParaRPr lang="ko-KR" altLang="en-US" sz="1000" dirty="0"/>
          </a:p>
        </p:txBody>
      </p:sp>
      <p:sp>
        <p:nvSpPr>
          <p:cNvPr id="97" name="오른쪽 화살표 96"/>
          <p:cNvSpPr/>
          <p:nvPr/>
        </p:nvSpPr>
        <p:spPr>
          <a:xfrm>
            <a:off x="5793264" y="5186969"/>
            <a:ext cx="837584" cy="274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8" name="그림 9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160" y="2888570"/>
            <a:ext cx="792088" cy="1222155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5671742" y="2633568"/>
            <a:ext cx="1100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MHA</a:t>
            </a:r>
            <a:endParaRPr lang="ko-KR" altLang="en-US" dirty="0"/>
          </a:p>
        </p:txBody>
      </p:sp>
      <p:cxnSp>
        <p:nvCxnSpPr>
          <p:cNvPr id="101" name="직선 화살표 연결선 100"/>
          <p:cNvCxnSpPr>
            <a:endCxn id="98" idx="2"/>
          </p:cNvCxnSpPr>
          <p:nvPr/>
        </p:nvCxnSpPr>
        <p:spPr>
          <a:xfrm flipV="1">
            <a:off x="5314923" y="4110725"/>
            <a:ext cx="930281" cy="431986"/>
          </a:xfrm>
          <a:prstGeom prst="straightConnector1">
            <a:avLst/>
          </a:prstGeom>
          <a:ln w="28575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endCxn id="98" idx="2"/>
          </p:cNvCxnSpPr>
          <p:nvPr/>
        </p:nvCxnSpPr>
        <p:spPr>
          <a:xfrm flipH="1" flipV="1">
            <a:off x="6245204" y="4110725"/>
            <a:ext cx="804787" cy="431986"/>
          </a:xfrm>
          <a:prstGeom prst="straightConnector1">
            <a:avLst/>
          </a:prstGeom>
          <a:ln w="28575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647598" y="3145704"/>
            <a:ext cx="22746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3. </a:t>
            </a:r>
            <a:r>
              <a:rPr lang="ko-KR" altLang="en-US" sz="1000" dirty="0" smtClean="0"/>
              <a:t>스탠바이 서버를 마스터로 격상하고 </a:t>
            </a:r>
            <a:r>
              <a:rPr lang="en-US" altLang="ko-KR" sz="1000" dirty="0" smtClean="0"/>
              <a:t>VIP</a:t>
            </a:r>
            <a:r>
              <a:rPr lang="ko-KR" altLang="en-US" sz="1000" dirty="0" smtClean="0"/>
              <a:t>부여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4. </a:t>
            </a:r>
            <a:r>
              <a:rPr lang="ko-KR" altLang="en-US" sz="1000" dirty="0" smtClean="0"/>
              <a:t>마스터는 정상이었고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스탠바이 측의 </a:t>
            </a:r>
            <a:r>
              <a:rPr lang="en-US" altLang="ko-KR" sz="1000" dirty="0" smtClean="0"/>
              <a:t>VIP</a:t>
            </a:r>
            <a:r>
              <a:rPr lang="ko-KR" altLang="en-US" sz="1000" dirty="0" smtClean="0"/>
              <a:t>와 충돌</a:t>
            </a:r>
            <a:r>
              <a:rPr lang="en-US" altLang="ko-KR" sz="1000" dirty="0"/>
              <a:t> </a:t>
            </a:r>
            <a:r>
              <a:rPr lang="ko-KR" altLang="en-US" sz="1000" dirty="0" smtClean="0"/>
              <a:t>및 </a:t>
            </a:r>
            <a:r>
              <a:rPr lang="en-US" altLang="ko-KR" sz="1000" dirty="0" smtClean="0"/>
              <a:t>Split Brain </a:t>
            </a:r>
            <a:r>
              <a:rPr lang="ko-KR" altLang="en-US" sz="1000" dirty="0" smtClean="0"/>
              <a:t>가능</a:t>
            </a:r>
            <a:endParaRPr lang="en-US" altLang="ko-KR" sz="1000" dirty="0" smtClean="0"/>
          </a:p>
          <a:p>
            <a:r>
              <a:rPr lang="en-US" altLang="ko-KR" sz="1000" dirty="0" smtClean="0"/>
              <a:t>5. VIP Fencing</a:t>
            </a:r>
            <a:r>
              <a:rPr lang="ko-KR" altLang="en-US" sz="1000" dirty="0" smtClean="0"/>
              <a:t>을 위한 셀 스크립트 구현 필요</a:t>
            </a:r>
            <a:endParaRPr lang="en-US" altLang="ko-KR" sz="1000" dirty="0" smtClean="0"/>
          </a:p>
        </p:txBody>
      </p:sp>
      <p:sp>
        <p:nvSpPr>
          <p:cNvPr id="104" name="타원 103"/>
          <p:cNvSpPr/>
          <p:nvPr/>
        </p:nvSpPr>
        <p:spPr>
          <a:xfrm>
            <a:off x="5488805" y="4129028"/>
            <a:ext cx="288032" cy="247890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</a:rPr>
              <a:t>1</a:t>
            </a:r>
            <a:endParaRPr lang="ko-KR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105" name="타원 104"/>
          <p:cNvSpPr/>
          <p:nvPr/>
        </p:nvSpPr>
        <p:spPr>
          <a:xfrm>
            <a:off x="6647597" y="4124074"/>
            <a:ext cx="288032" cy="247890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</a:rPr>
              <a:t>2</a:t>
            </a:r>
            <a:endParaRPr lang="ko-KR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4585042" y="4544632"/>
            <a:ext cx="1440159" cy="183100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VIP :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xxx.xxx.xxx.xxx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6413844" y="4562529"/>
            <a:ext cx="1440159" cy="183100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VIP : </a:t>
            </a:r>
            <a:r>
              <a:rPr lang="en-US" altLang="ko-KR" sz="900" dirty="0" err="1" smtClean="0">
                <a:solidFill>
                  <a:schemeClr val="tx1"/>
                </a:solidFill>
              </a:rPr>
              <a:t>xxx.xxx.xxx.xxx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841083" y="2355648"/>
            <a:ext cx="28443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/>
              <a:t>네트워크 이슈 발생시</a:t>
            </a:r>
            <a:endParaRPr lang="ko-KR" altLang="en-US" sz="1500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4861935" y="2355257"/>
            <a:ext cx="28443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/>
              <a:t>스탠바이</a:t>
            </a:r>
            <a:r>
              <a:rPr lang="en-US" altLang="ko-KR" sz="1500" b="1" dirty="0" smtClean="0"/>
              <a:t>DB</a:t>
            </a:r>
            <a:r>
              <a:rPr lang="ko-KR" altLang="en-US" sz="1500" b="1" dirty="0" smtClean="0"/>
              <a:t> 마스터로 승격</a:t>
            </a:r>
            <a:r>
              <a:rPr lang="en-US" altLang="ko-KR" sz="1500" b="1" dirty="0" smtClean="0"/>
              <a:t>(?)</a:t>
            </a:r>
            <a:endParaRPr lang="ko-KR" altLang="en-US" sz="1500" b="1" dirty="0"/>
          </a:p>
        </p:txBody>
      </p:sp>
      <p:sp>
        <p:nvSpPr>
          <p:cNvPr id="113" name="오른쪽 화살표 112"/>
          <p:cNvSpPr/>
          <p:nvPr/>
        </p:nvSpPr>
        <p:spPr>
          <a:xfrm>
            <a:off x="4063401" y="4105240"/>
            <a:ext cx="432048" cy="733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53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dirty="0" smtClean="0"/>
              <a:t>물리적 이중화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Split Brain </a:t>
            </a:r>
            <a:r>
              <a:rPr lang="ko-KR" altLang="en-US" sz="2000" dirty="0" smtClean="0"/>
              <a:t>예방 </a:t>
            </a:r>
            <a:r>
              <a:rPr lang="en-US" altLang="ko-KR" sz="2000" dirty="0" smtClean="0"/>
              <a:t>- </a:t>
            </a:r>
            <a:r>
              <a:rPr lang="en-US" altLang="ko-KR" sz="2000" dirty="0" err="1" smtClean="0"/>
              <a:t>FosterDBMS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10336"/>
            <a:ext cx="8229600" cy="1024024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000" dirty="0" smtClean="0"/>
              <a:t>Witness (</a:t>
            </a:r>
            <a:r>
              <a:rPr lang="ko-KR" altLang="en-US" sz="2000" dirty="0" smtClean="0"/>
              <a:t>증인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서버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마스터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서버와 동일 네트워크 대역에 위치하는 보통의 </a:t>
            </a:r>
            <a:r>
              <a:rPr lang="en-US" altLang="ko-KR" sz="1600" dirty="0" err="1" smtClean="0"/>
              <a:t>FosterDBMS</a:t>
            </a:r>
            <a:r>
              <a:rPr lang="ko-KR" altLang="en-US" sz="1600" dirty="0" smtClean="0"/>
              <a:t>서버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스탠바이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에서 마스터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서버의 장애유무 판단에 활용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만일을 대비해 항상 정상 </a:t>
            </a:r>
            <a:r>
              <a:rPr lang="ko-KR" altLang="en-US" sz="1600" dirty="0" err="1" smtClean="0"/>
              <a:t>기동중이어야</a:t>
            </a:r>
            <a:r>
              <a:rPr lang="ko-KR" altLang="en-US" sz="1600" dirty="0" smtClean="0"/>
              <a:t> 함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49" name="내용 개체 틀 2"/>
          <p:cNvSpPr txBox="1">
            <a:spLocks/>
          </p:cNvSpPr>
          <p:nvPr/>
        </p:nvSpPr>
        <p:spPr>
          <a:xfrm>
            <a:off x="458526" y="1834360"/>
            <a:ext cx="8229600" cy="100831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sz="2000" dirty="0" smtClean="0"/>
              <a:t>마스터</a:t>
            </a:r>
            <a:r>
              <a:rPr lang="en-US" altLang="ko-KR" sz="2000" dirty="0" smtClean="0"/>
              <a:t>DB</a:t>
            </a:r>
            <a:r>
              <a:rPr lang="ko-KR" altLang="en-US" sz="2000" dirty="0" smtClean="0"/>
              <a:t>서버 </a:t>
            </a:r>
            <a:r>
              <a:rPr lang="ko-KR" altLang="en-US" sz="2000" dirty="0" err="1" smtClean="0"/>
              <a:t>장애시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스탠바이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서버에서 마스터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서버 장애감지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스탠바이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서버에서 </a:t>
            </a:r>
            <a:r>
              <a:rPr lang="en-US" altLang="ko-KR" sz="1600" dirty="0" smtClean="0"/>
              <a:t>Witness</a:t>
            </a:r>
            <a:r>
              <a:rPr lang="ko-KR" altLang="en-US" sz="1600" dirty="0" smtClean="0"/>
              <a:t>서버 체크 결과 이상 없음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마스터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서버의 문제로 판단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스탠바이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  스스로 마스터로 승격함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</p:txBody>
      </p:sp>
      <p:grpSp>
        <p:nvGrpSpPr>
          <p:cNvPr id="94" name="그룹 93"/>
          <p:cNvGrpSpPr/>
          <p:nvPr/>
        </p:nvGrpSpPr>
        <p:grpSpPr>
          <a:xfrm>
            <a:off x="4887738" y="3117388"/>
            <a:ext cx="3473318" cy="3190994"/>
            <a:chOff x="4599702" y="3060881"/>
            <a:chExt cx="3473318" cy="3190994"/>
          </a:xfrm>
        </p:grpSpPr>
        <p:pic>
          <p:nvPicPr>
            <p:cNvPr id="78" name="그림 7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2007" y="4660388"/>
              <a:ext cx="792088" cy="1222155"/>
            </a:xfrm>
            <a:prstGeom prst="rect">
              <a:avLst/>
            </a:prstGeom>
          </p:spPr>
        </p:pic>
        <p:pic>
          <p:nvPicPr>
            <p:cNvPr id="79" name="그림 7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4785" y="3064891"/>
              <a:ext cx="792088" cy="1222155"/>
            </a:xfrm>
            <a:prstGeom prst="rect">
              <a:avLst/>
            </a:prstGeom>
          </p:spPr>
        </p:pic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5784" y="3060881"/>
              <a:ext cx="792088" cy="1222155"/>
            </a:xfrm>
            <a:prstGeom prst="rect">
              <a:avLst/>
            </a:prstGeom>
          </p:spPr>
        </p:pic>
        <p:pic>
          <p:nvPicPr>
            <p:cNvPr id="81" name="Picture 26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40036" y="3483600"/>
              <a:ext cx="1036029" cy="565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2" name="TextBox 81"/>
            <p:cNvSpPr txBox="1"/>
            <p:nvPr/>
          </p:nvSpPr>
          <p:spPr>
            <a:xfrm>
              <a:off x="4599702" y="4291056"/>
              <a:ext cx="16392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마스터 </a:t>
              </a:r>
              <a:r>
                <a:rPr lang="en-US" altLang="ko-KR" dirty="0" smtClean="0"/>
                <a:t>(</a:t>
              </a:r>
              <a:r>
                <a:rPr lang="ko-KR" altLang="en-US" dirty="0" smtClean="0"/>
                <a:t>장애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709979" y="5882543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Witness</a:t>
              </a:r>
              <a:endParaRPr lang="ko-KR" alt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248637" y="4283036"/>
              <a:ext cx="18243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신규 마스터</a:t>
              </a:r>
              <a:endParaRPr lang="en-US" altLang="ko-KR" dirty="0" smtClean="0"/>
            </a:p>
            <a:p>
              <a:pPr algn="ctr"/>
              <a:r>
                <a:rPr lang="en-US" altLang="ko-KR" dirty="0" smtClean="0"/>
                <a:t>(</a:t>
              </a:r>
              <a:r>
                <a:rPr lang="ko-KR" altLang="en-US" dirty="0" smtClean="0"/>
                <a:t>구 스탠바이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876065" y="3279829"/>
              <a:ext cx="5913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이중화</a:t>
              </a:r>
              <a:endParaRPr lang="ko-KR" altLang="en-US" sz="1000" dirty="0"/>
            </a:p>
          </p:txBody>
        </p:sp>
        <p:sp>
          <p:nvSpPr>
            <p:cNvPr id="86" name="오른쪽 화살표 85"/>
            <p:cNvSpPr/>
            <p:nvPr/>
          </p:nvSpPr>
          <p:spPr>
            <a:xfrm>
              <a:off x="5820169" y="3526050"/>
              <a:ext cx="837584" cy="2749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1" name="그림 9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2443" y="3483599"/>
              <a:ext cx="317413" cy="317413"/>
            </a:xfrm>
            <a:prstGeom prst="rect">
              <a:avLst/>
            </a:prstGeom>
          </p:spPr>
        </p:pic>
      </p:grpSp>
      <p:grpSp>
        <p:nvGrpSpPr>
          <p:cNvPr id="93" name="그룹 92"/>
          <p:cNvGrpSpPr/>
          <p:nvPr/>
        </p:nvGrpSpPr>
        <p:grpSpPr>
          <a:xfrm>
            <a:off x="798662" y="3118415"/>
            <a:ext cx="3756763" cy="3190994"/>
            <a:chOff x="1037785" y="3056871"/>
            <a:chExt cx="3756763" cy="3190994"/>
          </a:xfrm>
        </p:grpSpPr>
        <p:grpSp>
          <p:nvGrpSpPr>
            <p:cNvPr id="76" name="그룹 75"/>
            <p:cNvGrpSpPr/>
            <p:nvPr/>
          </p:nvGrpSpPr>
          <p:grpSpPr>
            <a:xfrm>
              <a:off x="1037785" y="3056871"/>
              <a:ext cx="3137191" cy="3190994"/>
              <a:chOff x="1037785" y="3056871"/>
              <a:chExt cx="3137191" cy="3190994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00090" y="4656378"/>
                <a:ext cx="792088" cy="1222155"/>
              </a:xfrm>
              <a:prstGeom prst="rect">
                <a:avLst/>
              </a:prstGeom>
            </p:spPr>
          </p:pic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02868" y="3060881"/>
                <a:ext cx="792088" cy="1222155"/>
              </a:xfrm>
              <a:prstGeom prst="rect">
                <a:avLst/>
              </a:prstGeom>
            </p:spPr>
          </p:pic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83867" y="3056871"/>
                <a:ext cx="792088" cy="1222155"/>
              </a:xfrm>
              <a:prstGeom prst="rect">
                <a:avLst/>
              </a:prstGeom>
            </p:spPr>
          </p:pic>
          <p:pic>
            <p:nvPicPr>
              <p:cNvPr id="9" name="Picture 269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278119" y="3479590"/>
                <a:ext cx="1036029" cy="5653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1037785" y="4287046"/>
                <a:ext cx="16392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마스터 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장애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148062" y="5878533"/>
                <a:ext cx="12961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/>
                  <a:t>Witness</a:t>
                </a:r>
                <a:endParaRPr lang="ko-KR" alt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074132" y="4287046"/>
                <a:ext cx="11008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mtClean="0"/>
                  <a:t>스탠바이</a:t>
                </a:r>
                <a:endParaRPr lang="ko-KR" alt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314148" y="3275819"/>
                <a:ext cx="59134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이중화</a:t>
                </a:r>
                <a:endParaRPr lang="ko-KR" altLang="en-US" sz="1000" dirty="0"/>
              </a:p>
            </p:txBody>
          </p:sp>
          <p:sp>
            <p:nvSpPr>
              <p:cNvPr id="54" name="오른쪽 화살표 53"/>
              <p:cNvSpPr/>
              <p:nvPr/>
            </p:nvSpPr>
            <p:spPr>
              <a:xfrm>
                <a:off x="2258252" y="3522040"/>
                <a:ext cx="837584" cy="27496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8" name="직선 화살표 연결선 67"/>
              <p:cNvCxnSpPr/>
              <p:nvPr/>
            </p:nvCxnSpPr>
            <p:spPr>
              <a:xfrm>
                <a:off x="2183096" y="4044893"/>
                <a:ext cx="1008112" cy="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화살표 연결선 69"/>
              <p:cNvCxnSpPr/>
              <p:nvPr/>
            </p:nvCxnSpPr>
            <p:spPr>
              <a:xfrm flipV="1">
                <a:off x="2184531" y="4279026"/>
                <a:ext cx="1006677" cy="988429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타원 71"/>
              <p:cNvSpPr/>
              <p:nvPr/>
            </p:nvSpPr>
            <p:spPr>
              <a:xfrm>
                <a:off x="2786100" y="4051237"/>
                <a:ext cx="288032" cy="247890"/>
              </a:xfrm>
              <a:prstGeom prst="ellipse">
                <a:avLst/>
              </a:prstGeom>
              <a:noFill/>
              <a:ln w="95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 smtClean="0">
                    <a:solidFill>
                      <a:srgbClr val="FF0000"/>
                    </a:solidFill>
                  </a:rPr>
                  <a:t>1</a:t>
                </a:r>
                <a:endParaRPr lang="ko-KR" alt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2639075" y="4796044"/>
                <a:ext cx="288032" cy="247890"/>
              </a:xfrm>
              <a:prstGeom prst="ellipse">
                <a:avLst/>
              </a:prstGeom>
              <a:noFill/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 smtClean="0">
                    <a:solidFill>
                      <a:schemeClr val="accent1"/>
                    </a:solidFill>
                  </a:rPr>
                  <a:t>2</a:t>
                </a:r>
                <a:endParaRPr lang="ko-KR" altLang="en-US" sz="1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92" name="TextBox 91"/>
            <p:cNvSpPr txBox="1"/>
            <p:nvPr/>
          </p:nvSpPr>
          <p:spPr>
            <a:xfrm>
              <a:off x="2304575" y="5174657"/>
              <a:ext cx="24899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AutoNum type="arabicPeriod"/>
              </a:pPr>
              <a:r>
                <a:rPr lang="ko-KR" altLang="en-US" sz="1000" dirty="0" smtClean="0">
                  <a:solidFill>
                    <a:schemeClr val="accent2"/>
                  </a:solidFill>
                </a:rPr>
                <a:t>스탠바이에서 마스터 서버 장애감지</a:t>
              </a:r>
              <a:endParaRPr lang="en-US" altLang="ko-KR" sz="1000" dirty="0" smtClean="0">
                <a:solidFill>
                  <a:schemeClr val="accent2"/>
                </a:solidFill>
              </a:endParaRPr>
            </a:p>
            <a:p>
              <a:pPr marL="228600" indent="-228600">
                <a:buAutoNum type="arabicPeriod"/>
              </a:pPr>
              <a:r>
                <a:rPr lang="en-US" altLang="ko-KR" sz="1000" dirty="0" smtClean="0">
                  <a:solidFill>
                    <a:srgbClr val="0070C0"/>
                  </a:solidFill>
                </a:rPr>
                <a:t>Witness </a:t>
              </a:r>
              <a:r>
                <a:rPr lang="ko-KR" altLang="en-US" sz="1000" dirty="0" smtClean="0">
                  <a:solidFill>
                    <a:srgbClr val="0070C0"/>
                  </a:solidFill>
                </a:rPr>
                <a:t>상태 체크</a:t>
              </a:r>
              <a:r>
                <a:rPr lang="en-US" altLang="ko-KR" sz="1000" dirty="0" smtClean="0">
                  <a:solidFill>
                    <a:srgbClr val="0070C0"/>
                  </a:solidFill>
                </a:rPr>
                <a:t>.</a:t>
              </a:r>
              <a:r>
                <a:rPr lang="ko-KR" altLang="en-US" sz="1000" dirty="0" smtClean="0">
                  <a:solidFill>
                    <a:srgbClr val="0070C0"/>
                  </a:solidFill>
                </a:rPr>
                <a:t> </a:t>
              </a:r>
              <a:r>
                <a:rPr lang="ko-KR" altLang="en-US" sz="1000" dirty="0" err="1" smtClean="0">
                  <a:solidFill>
                    <a:srgbClr val="0070C0"/>
                  </a:solidFill>
                </a:rPr>
                <a:t>이상없음</a:t>
              </a:r>
              <a:endParaRPr lang="en-US" altLang="ko-KR" sz="1000" dirty="0" smtClean="0">
                <a:solidFill>
                  <a:srgbClr val="0070C0"/>
                </a:solidFill>
              </a:endParaRPr>
            </a:p>
            <a:p>
              <a:pPr marL="228600" indent="-228600">
                <a:buAutoNum type="arabicPeriod"/>
              </a:pPr>
              <a:r>
                <a:rPr lang="ko-KR" altLang="en-US" sz="1000" dirty="0" smtClean="0"/>
                <a:t>마스터 서버의 장애로 판단하여 </a:t>
              </a:r>
              <a:r>
                <a:rPr lang="en-US" altLang="ko-KR" sz="1000" dirty="0" smtClean="0"/>
                <a:t>Failover </a:t>
              </a:r>
              <a:r>
                <a:rPr lang="ko-KR" altLang="en-US" sz="1000" dirty="0" smtClean="0"/>
                <a:t>실시</a:t>
              </a:r>
              <a:r>
                <a:rPr lang="en-US" altLang="ko-KR" sz="1000" dirty="0" smtClean="0"/>
                <a:t>. </a:t>
              </a:r>
              <a:r>
                <a:rPr lang="ko-KR" altLang="en-US" sz="1000" dirty="0" smtClean="0"/>
                <a:t>마스터</a:t>
              </a:r>
              <a:r>
                <a:rPr lang="en-US" altLang="ko-KR" sz="1000" dirty="0" smtClean="0"/>
                <a:t>DB</a:t>
              </a:r>
              <a:r>
                <a:rPr lang="ko-KR" altLang="en-US" sz="1000" dirty="0" smtClean="0"/>
                <a:t>로 승격</a:t>
              </a:r>
              <a:endParaRPr lang="ko-KR" altLang="en-US" sz="1000" dirty="0"/>
            </a:p>
          </p:txBody>
        </p:sp>
      </p:grpSp>
      <p:sp>
        <p:nvSpPr>
          <p:cNvPr id="95" name="오른쪽 화살표 94"/>
          <p:cNvSpPr/>
          <p:nvPr/>
        </p:nvSpPr>
        <p:spPr>
          <a:xfrm>
            <a:off x="4283968" y="3721065"/>
            <a:ext cx="432048" cy="733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1025730" y="2807339"/>
            <a:ext cx="28443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/>
              <a:t>마스터 서버 장애</a:t>
            </a:r>
            <a:endParaRPr lang="ko-KR" altLang="en-US" sz="15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5040052" y="2807338"/>
            <a:ext cx="28443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smtClean="0"/>
              <a:t>Failover </a:t>
            </a:r>
            <a:r>
              <a:rPr lang="ko-KR" altLang="en-US" sz="1500" b="1" dirty="0" smtClean="0"/>
              <a:t>실시</a:t>
            </a:r>
            <a:endParaRPr lang="ko-KR" altLang="en-US" sz="1500" b="1" dirty="0"/>
          </a:p>
        </p:txBody>
      </p:sp>
      <p:pic>
        <p:nvPicPr>
          <p:cNvPr id="98" name="그림 9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245" y="3540105"/>
            <a:ext cx="317413" cy="317413"/>
          </a:xfrm>
          <a:prstGeom prst="rect">
            <a:avLst/>
          </a:prstGeom>
        </p:spPr>
      </p:pic>
      <p:pic>
        <p:nvPicPr>
          <p:cNvPr id="99" name="그림 9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827" y="3949138"/>
            <a:ext cx="317413" cy="31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48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dirty="0" smtClean="0"/>
              <a:t>물리적 이중화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Split Brain </a:t>
            </a:r>
            <a:r>
              <a:rPr lang="ko-KR" altLang="en-US" sz="2000" dirty="0" smtClean="0"/>
              <a:t>예방 </a:t>
            </a:r>
            <a:r>
              <a:rPr lang="en-US" altLang="ko-KR" sz="2000" dirty="0" smtClean="0"/>
              <a:t>- </a:t>
            </a:r>
            <a:r>
              <a:rPr lang="en-US" altLang="ko-KR" sz="2000" dirty="0" err="1" smtClean="0"/>
              <a:t>FosterDBMS</a:t>
            </a:r>
            <a:endParaRPr lang="ko-KR" altLang="en-US" sz="2000" dirty="0"/>
          </a:p>
        </p:txBody>
      </p:sp>
      <p:sp>
        <p:nvSpPr>
          <p:cNvPr id="49" name="내용 개체 틀 2"/>
          <p:cNvSpPr txBox="1">
            <a:spLocks/>
          </p:cNvSpPr>
          <p:nvPr/>
        </p:nvSpPr>
        <p:spPr>
          <a:xfrm>
            <a:off x="476110" y="1052538"/>
            <a:ext cx="8229600" cy="100831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365760" indent="-256032" algn="l" rtl="0" eaLnBrk="1" latinLnBrk="1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1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1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1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o-KR" altLang="en-US" sz="2000" dirty="0" smtClean="0"/>
              <a:t>네트워크 이슈 발생시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스탠바이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서버에서 마스터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서버 장애 감지</a:t>
            </a:r>
            <a:r>
              <a:rPr lang="en-US" altLang="ko-KR" sz="1600" dirty="0" smtClean="0"/>
              <a:t>. (</a:t>
            </a:r>
            <a:r>
              <a:rPr lang="ko-KR" altLang="en-US" sz="1600" dirty="0" smtClean="0"/>
              <a:t>마스터 서버는 정상</a:t>
            </a:r>
            <a:r>
              <a:rPr lang="en-US" altLang="ko-KR" sz="1600" dirty="0" smtClean="0"/>
              <a:t>)</a:t>
            </a:r>
          </a:p>
          <a:p>
            <a:pPr lvl="1"/>
            <a:r>
              <a:rPr lang="ko-KR" altLang="en-US" sz="1600" dirty="0" smtClean="0"/>
              <a:t>스탠바이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서버에서 </a:t>
            </a:r>
            <a:r>
              <a:rPr lang="en-US" altLang="ko-KR" sz="1600" dirty="0" smtClean="0"/>
              <a:t>Witness</a:t>
            </a:r>
            <a:r>
              <a:rPr lang="ko-KR" altLang="en-US" sz="1600" dirty="0" smtClean="0"/>
              <a:t>서버 통신도 두절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600" dirty="0" smtClean="0"/>
              <a:t>마스터</a:t>
            </a:r>
            <a:r>
              <a:rPr lang="en-US" altLang="ko-KR" sz="1600" dirty="0" smtClean="0"/>
              <a:t>DB</a:t>
            </a:r>
            <a:r>
              <a:rPr lang="ko-KR" altLang="en-US" sz="1600" dirty="0" smtClean="0"/>
              <a:t> 서버가 아닌 네트워크 이슈로 판단</a:t>
            </a:r>
            <a:r>
              <a:rPr lang="en-US" altLang="ko-KR" sz="1600" dirty="0" smtClean="0"/>
              <a:t>. Failover </a:t>
            </a:r>
            <a:r>
              <a:rPr lang="ko-KR" altLang="en-US" sz="1600" dirty="0" err="1" smtClean="0"/>
              <a:t>미실시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933" y="4308427"/>
            <a:ext cx="792088" cy="1222155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711" y="2712930"/>
            <a:ext cx="792088" cy="1222155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710" y="2708920"/>
            <a:ext cx="792088" cy="1222155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4628628" y="3939095"/>
            <a:ext cx="163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마스터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738905" y="553058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Witness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277563" y="3931075"/>
            <a:ext cx="1824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스탠바이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904991" y="2927868"/>
            <a:ext cx="591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이중화</a:t>
            </a:r>
            <a:endParaRPr lang="ko-KR" altLang="en-US" sz="1000" dirty="0"/>
          </a:p>
        </p:txBody>
      </p:sp>
      <p:sp>
        <p:nvSpPr>
          <p:cNvPr id="56" name="오른쪽 화살표 55"/>
          <p:cNvSpPr/>
          <p:nvPr/>
        </p:nvSpPr>
        <p:spPr>
          <a:xfrm>
            <a:off x="5849095" y="3174089"/>
            <a:ext cx="837584" cy="274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57" y="4309454"/>
            <a:ext cx="792088" cy="1222155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635" y="2713957"/>
            <a:ext cx="792088" cy="1222155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34" y="2709947"/>
            <a:ext cx="792088" cy="1222155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539552" y="3940122"/>
            <a:ext cx="163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마스터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정상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49829" y="553160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Witness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575899" y="3940122"/>
            <a:ext cx="1100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스탠바이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815915" y="2928895"/>
            <a:ext cx="591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이중화</a:t>
            </a:r>
            <a:endParaRPr lang="ko-KR" altLang="en-US" sz="1000" dirty="0"/>
          </a:p>
        </p:txBody>
      </p:sp>
      <p:sp>
        <p:nvSpPr>
          <p:cNvPr id="69" name="오른쪽 화살표 68"/>
          <p:cNvSpPr/>
          <p:nvPr/>
        </p:nvSpPr>
        <p:spPr>
          <a:xfrm>
            <a:off x="1760019" y="3175116"/>
            <a:ext cx="837584" cy="274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1684863" y="3697969"/>
            <a:ext cx="1008112" cy="0"/>
          </a:xfrm>
          <a:prstGeom prst="straightConnector1">
            <a:avLst/>
          </a:prstGeom>
          <a:ln w="28575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V="1">
            <a:off x="1686298" y="3932102"/>
            <a:ext cx="1006677" cy="988429"/>
          </a:xfrm>
          <a:prstGeom prst="straightConnector1">
            <a:avLst/>
          </a:prstGeom>
          <a:ln w="285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2402533" y="3741190"/>
            <a:ext cx="288032" cy="247890"/>
          </a:xfrm>
          <a:prstGeom prst="ellipse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2416603" y="4176462"/>
            <a:ext cx="288032" cy="247890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accent2"/>
                </a:solidFill>
              </a:rPr>
              <a:t>2</a:t>
            </a:r>
            <a:endParaRPr lang="ko-KR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806342" y="4827733"/>
            <a:ext cx="2489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solidFill>
                  <a:schemeClr val="accent2"/>
                </a:solidFill>
              </a:rPr>
              <a:t>스탠바이에서 마스터 서버 장애감지</a:t>
            </a:r>
            <a:endParaRPr lang="en-US" altLang="ko-KR" sz="1000" dirty="0" smtClean="0">
              <a:solidFill>
                <a:schemeClr val="accent2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000" dirty="0" smtClean="0">
                <a:solidFill>
                  <a:schemeClr val="accent2"/>
                </a:solidFill>
              </a:rPr>
              <a:t>Witness </a:t>
            </a:r>
            <a:r>
              <a:rPr lang="ko-KR" altLang="en-US" sz="1000" dirty="0" smtClean="0">
                <a:solidFill>
                  <a:schemeClr val="accent2"/>
                </a:solidFill>
              </a:rPr>
              <a:t>상태체크 시도</a:t>
            </a:r>
            <a:r>
              <a:rPr lang="en-US" altLang="ko-KR" sz="1000" dirty="0" smtClean="0">
                <a:solidFill>
                  <a:schemeClr val="accent2"/>
                </a:solidFill>
              </a:rPr>
              <a:t>.</a:t>
            </a:r>
            <a:r>
              <a:rPr lang="ko-KR" altLang="en-US" sz="1000" dirty="0" smtClean="0">
                <a:solidFill>
                  <a:schemeClr val="accent2"/>
                </a:solidFill>
              </a:rPr>
              <a:t> 연결 안됨</a:t>
            </a:r>
            <a:endParaRPr lang="en-US" altLang="ko-KR" sz="1000" dirty="0" smtClean="0">
              <a:solidFill>
                <a:schemeClr val="accent2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/>
              <a:t>마스터 서버가 아닌 네트워크 이슈로 판단</a:t>
            </a:r>
            <a:r>
              <a:rPr lang="en-US" altLang="ko-KR" sz="1000" dirty="0" smtClean="0"/>
              <a:t>. Failover </a:t>
            </a:r>
            <a:r>
              <a:rPr lang="ko-KR" altLang="en-US" sz="1000" dirty="0" err="1" smtClean="0"/>
              <a:t>미실시</a:t>
            </a:r>
            <a:endParaRPr lang="ko-KR" altLang="en-US" sz="1000" dirty="0"/>
          </a:p>
        </p:txBody>
      </p:sp>
      <p:sp>
        <p:nvSpPr>
          <p:cNvPr id="74" name="오른쪽 화살표 73"/>
          <p:cNvSpPr/>
          <p:nvPr/>
        </p:nvSpPr>
        <p:spPr>
          <a:xfrm>
            <a:off x="4024858" y="3312597"/>
            <a:ext cx="432048" cy="733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828" y="3144071"/>
            <a:ext cx="317413" cy="317413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841083" y="2223768"/>
            <a:ext cx="28443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/>
              <a:t>네트워크 이슈 발생시 </a:t>
            </a:r>
            <a:endParaRPr lang="en-US" altLang="ko-KR" sz="1500" b="1" dirty="0" smtClean="0"/>
          </a:p>
          <a:p>
            <a:pPr algn="ctr"/>
            <a:r>
              <a:rPr lang="en-US" altLang="ko-KR" sz="1500" b="1" dirty="0" smtClean="0"/>
              <a:t>Failover </a:t>
            </a:r>
            <a:r>
              <a:rPr lang="ko-KR" altLang="en-US" sz="1500" b="1" dirty="0" err="1" smtClean="0"/>
              <a:t>미실시</a:t>
            </a:r>
            <a:endParaRPr lang="ko-KR" altLang="en-US" sz="15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4855405" y="2355647"/>
            <a:ext cx="28443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 smtClean="0"/>
              <a:t>네트워크 </a:t>
            </a:r>
            <a:r>
              <a:rPr lang="ko-KR" altLang="en-US" sz="1500" b="1" smtClean="0"/>
              <a:t>이슈 해소</a:t>
            </a:r>
            <a:endParaRPr lang="ko-KR" altLang="en-US" sz="1500" b="1" dirty="0"/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445" y="3570181"/>
            <a:ext cx="317413" cy="317413"/>
          </a:xfrm>
          <a:prstGeom prst="rect">
            <a:avLst/>
          </a:prstGeom>
        </p:spPr>
      </p:pic>
      <p:pic>
        <p:nvPicPr>
          <p:cNvPr id="80" name="그림 7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445" y="4327952"/>
            <a:ext cx="317413" cy="31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87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430</TotalTime>
  <Words>1151</Words>
  <Application>Microsoft Office PowerPoint</Application>
  <PresentationFormat>화면 슬라이드 쇼(4:3)</PresentationFormat>
  <Paragraphs>278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광장</vt:lpstr>
      <vt:lpstr>FosterDBMS 이중화 </vt:lpstr>
      <vt:lpstr>목차</vt:lpstr>
      <vt:lpstr>FosterDBMS와 타 DBMS 이중화 비교</vt:lpstr>
      <vt:lpstr>이중화 모드</vt:lpstr>
      <vt:lpstr>물리적 이중화 연결 보호</vt:lpstr>
      <vt:lpstr>물리적 이중화 연결 보호</vt:lpstr>
      <vt:lpstr>물리적 이중화 Split Brain 예방 - MySQL</vt:lpstr>
      <vt:lpstr>물리적 이중화 Split Brain 예방 - FosterDBMS</vt:lpstr>
      <vt:lpstr>물리적 이중화 Split Brain 예방 - FosterDBMS</vt:lpstr>
      <vt:lpstr>물리적 이중화 읽기전용 Standby</vt:lpstr>
      <vt:lpstr>물리적 이중화 읽기전용 Standby</vt:lpstr>
      <vt:lpstr>물리적 이중화 FosterDBMS 필수 개선사항</vt:lpstr>
      <vt:lpstr>논리적 이중화</vt:lpstr>
      <vt:lpstr>감사합니다.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FosterDBMS</dc:title>
  <dc:creator>N-242</dc:creator>
  <cp:lastModifiedBy>N-242</cp:lastModifiedBy>
  <cp:revision>372</cp:revision>
  <dcterms:created xsi:type="dcterms:W3CDTF">2025-03-05T23:34:12Z</dcterms:created>
  <dcterms:modified xsi:type="dcterms:W3CDTF">2025-03-06T06:46:48Z</dcterms:modified>
</cp:coreProperties>
</file>