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87" r:id="rId1"/>
  </p:sldMasterIdLst>
  <p:notesMasterIdLst>
    <p:notesMasterId r:id="rId2"/>
  </p:notesMasterIdLst>
  <p:sldIdLst>
    <p:sldId id="256" r:id="rId3"/>
    <p:sldId id="263" r:id="rId4"/>
    <p:sldId id="257" r:id="rId5"/>
    <p:sldId id="261" r:id="rId6"/>
    <p:sldId id="258" r:id="rId7"/>
    <p:sldId id="260" r:id="rId8"/>
    <p:sldId id="265" r:id="rId9"/>
    <p:sldId id="264" r:id="rId10"/>
    <p:sldId id="266" r:id="rId11"/>
    <p:sldId id="262" r:id="rId12"/>
    <p:sldId id="25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 horzBarState="maximized">
    <p:restoredLeft sz="12579"/>
    <p:restoredTop sz="87456"/>
  </p:normalViewPr>
  <p:slideViewPr>
    <p:cSldViewPr snapToGrid="0" snapToObjects="1">
      <p:cViewPr>
        <p:scale>
          <a:sx n="120" d="100"/>
          <a:sy n="120" d="100"/>
        </p:scale>
        <p:origin x="732" y="96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3006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1.xml" 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216813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 flipV="1">
            <a:off x="0" y="1905000"/>
            <a:ext cx="12191999" cy="49530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14000">
                <a:schemeClr val="bg2">
                  <a:lumMod val="50000"/>
                </a:schemeClr>
              </a:gs>
              <a:gs pos="100000">
                <a:schemeClr val="bg2">
                  <a:lumMod val="5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 lang="ko-KR" altLang="en-US"/>
            </a:pPr>
            <a:endParaRPr lang="en-US" altLang="ko-KR"/>
          </a:p>
        </p:txBody>
      </p:sp>
      <p:pic>
        <p:nvPicPr>
          <p:cNvPr id="8" name="그림 7" descr="10.png"/>
          <p:cNvPicPr>
            <a:picLocks noChangeAspect="1"/>
          </p:cNvPicPr>
          <p:nvPr/>
        </p:nvPicPr>
        <p:blipFill rotWithShape="1">
          <a:blip r:embed="rId2">
            <a:alphaModFix/>
            <a:lum bright="-10000"/>
          </a:blip>
          <a:srcRect r="30040" b="40380"/>
          <a:stretch>
            <a:fillRect/>
          </a:stretch>
        </p:blipFill>
        <p:spPr>
          <a:xfrm>
            <a:off x="4063999" y="2133600"/>
            <a:ext cx="8127999" cy="4724400"/>
          </a:xfrm>
          <a:prstGeom prst="rect">
            <a:avLst/>
          </a:prstGeom>
        </p:spPr>
      </p:pic>
      <p:pic>
        <p:nvPicPr>
          <p:cNvPr id="9" name="그림 8" descr="10.png"/>
          <p:cNvPicPr>
            <a:picLocks noChangeAspect="1"/>
          </p:cNvPicPr>
          <p:nvPr/>
        </p:nvPicPr>
        <p:blipFill rotWithShape="1">
          <a:blip r:embed="rId2">
            <a:alphaModFix/>
            <a:lum bright="-20000"/>
          </a:blip>
          <a:srcRect r="30040" b="40380"/>
          <a:stretch>
            <a:fillRect/>
          </a:stretch>
        </p:blipFill>
        <p:spPr>
          <a:xfrm flipH="1" flipV="1">
            <a:off x="0" y="0"/>
            <a:ext cx="5238786" cy="30450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33465" y="1928802"/>
            <a:ext cx="9696446" cy="1100144"/>
          </a:xfrm>
        </p:spPr>
        <p:txBody>
          <a:bodyPr/>
          <a:lstStyle>
            <a:lvl1pPr algn="l">
              <a:defRPr sz="4800">
                <a:solidFill>
                  <a:schemeClr val="accent4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3465" y="3060924"/>
            <a:ext cx="9384097" cy="54293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0453D1C-B7E6-44C1-AAF0-358E0E7A4D76}" type="datetime1">
              <a:rPr lang="ko-KR" altLang="en-US"/>
              <a:pPr>
                <a:defRPr lang="ko-KR" altLang="en-US"/>
              </a:pPr>
              <a:t>2024-03-22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B029EE6C-CC32-4F78-BBC7-D758651D07A6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575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간지" type="objOnly" preserve="1">
  <p:cSld name="간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2286000"/>
            <a:ext cx="12191999" cy="21336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28000">
                <a:schemeClr val="tx2">
                  <a:lumMod val="50000"/>
                </a:schemeClr>
              </a:gs>
              <a:gs pos="61000">
                <a:schemeClr val="tx2">
                  <a:lumMod val="75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0" name="직사각형 9"/>
          <p:cNvSpPr/>
          <p:nvPr/>
        </p:nvSpPr>
        <p:spPr>
          <a:xfrm>
            <a:off x="0" y="2286000"/>
            <a:ext cx="12191999" cy="21336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28000">
                <a:schemeClr val="tx2">
                  <a:lumMod val="50000"/>
                </a:schemeClr>
              </a:gs>
              <a:gs pos="61000">
                <a:schemeClr val="tx2">
                  <a:lumMod val="75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8" name="그림 7" descr="10.png"/>
          <p:cNvPicPr>
            <a:picLocks noChangeAspect="1"/>
          </p:cNvPicPr>
          <p:nvPr/>
        </p:nvPicPr>
        <p:blipFill rotWithShape="1">
          <a:blip r:embed="rId2">
            <a:alphaModFix/>
            <a:lum bright="-30000"/>
          </a:blip>
          <a:srcRect r="30040" b="40380"/>
          <a:stretch>
            <a:fillRect/>
          </a:stretch>
        </p:blipFill>
        <p:spPr>
          <a:xfrm flipH="1">
            <a:off x="0" y="1429944"/>
            <a:ext cx="5143493" cy="2989656"/>
          </a:xfrm>
          <a:prstGeom prst="rect">
            <a:avLst/>
          </a:prstGeom>
        </p:spPr>
      </p:pic>
      <p:pic>
        <p:nvPicPr>
          <p:cNvPr id="11" name="그림 10" descr="10.png"/>
          <p:cNvPicPr>
            <a:picLocks noChangeAspect="1"/>
          </p:cNvPicPr>
          <p:nvPr/>
        </p:nvPicPr>
        <p:blipFill rotWithShape="1">
          <a:blip r:embed="rId2">
            <a:alphaModFix/>
            <a:lum bright="-30000"/>
          </a:blip>
          <a:srcRect r="30040" b="40380"/>
          <a:stretch>
            <a:fillRect/>
          </a:stretch>
        </p:blipFill>
        <p:spPr>
          <a:xfrm flipH="1">
            <a:off x="0" y="1429944"/>
            <a:ext cx="5143493" cy="298965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1199" y="2617788"/>
            <a:ext cx="10769599" cy="1470025"/>
          </a:xfrm>
          <a:prstGeom prst="rect">
            <a:avLst/>
          </a:prstGeom>
          <a:effectLst/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fld id="{4BFD3633-7B00-45F8-9E28-04E5D60AD1FA}" type="datetime1">
              <a:rPr lang="ko-KR" altLang="en-US"/>
              <a:pPr>
                <a:defRPr lang="ko-KR" altLang="en-US"/>
              </a:pPr>
              <a:t>2024-03-22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ko-KR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0055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목차" type="clipArtAndTx" preserve="1">
  <p:cSld name="목차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/>
          <p:cNvSpPr>
            <a:spLocks noGrp="1"/>
          </p:cNvSpPr>
          <p:nvPr>
            <p:ph type="body" sz="quarter" idx="15"/>
          </p:nvPr>
        </p:nvSpPr>
        <p:spPr>
          <a:xfrm>
            <a:off x="952463" y="2286000"/>
            <a:ext cx="9429750" cy="3429000"/>
          </a:xfrm>
        </p:spPr>
        <p:txBody>
          <a:bodyPr/>
          <a:lstStyle>
            <a:lvl1pPr>
              <a:lnSpc>
                <a:spcPct val="150000"/>
              </a:lnSpc>
              <a:defRPr sz="26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pic>
        <p:nvPicPr>
          <p:cNvPr id="7" name="그림 6" descr="10.png"/>
          <p:cNvPicPr>
            <a:picLocks noChangeAspect="1"/>
          </p:cNvPicPr>
          <p:nvPr/>
        </p:nvPicPr>
        <p:blipFill rotWithShape="1">
          <a:blip r:embed="rId2">
            <a:alphaModFix/>
            <a:lum bright="10000"/>
          </a:blip>
          <a:srcRect r="30040" b="40380"/>
          <a:stretch>
            <a:fillRect/>
          </a:stretch>
        </p:blipFill>
        <p:spPr>
          <a:xfrm flipH="1">
            <a:off x="0" y="2133600"/>
            <a:ext cx="8127999" cy="47244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52463" y="1214422"/>
            <a:ext cx="9429815" cy="954313"/>
          </a:xfrm>
        </p:spPr>
        <p:txBody>
          <a:bodyPr>
            <a:noAutofit/>
          </a:bodyPr>
          <a:lstStyle>
            <a:lvl1pPr>
              <a:defRPr sz="44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62688BFD-C8F2-4688-94DC-1B089E83C1D7}" type="datetime1">
              <a:rPr lang="ko-KR" altLang="en-US"/>
              <a:pPr>
                <a:defRPr lang="ko-KR" altLang="en-US"/>
              </a:pPr>
              <a:t>2024-03-22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37820DA-D4C5-4728-AC07-7B64B43B726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175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09.png"/>
          <p:cNvPicPr>
            <a:picLocks noChangeAspect="1"/>
          </p:cNvPicPr>
          <p:nvPr/>
        </p:nvPicPr>
        <p:blipFill rotWithShape="1">
          <a:blip r:embed="rId2">
            <a:alphaModFix/>
            <a:lum bright="30000" contrast="-30000"/>
          </a:blip>
          <a:srcRect l="22440" r="42770" b="28030"/>
          <a:stretch>
            <a:fillRect/>
          </a:stretch>
        </p:blipFill>
        <p:spPr>
          <a:xfrm rot="5400000">
            <a:off x="1612856" y="3187782"/>
            <a:ext cx="2057400" cy="528319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0261599" y="0"/>
            <a:ext cx="193039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9" name="그림 8" descr="09.png"/>
          <p:cNvPicPr>
            <a:picLocks noChangeAspect="1"/>
          </p:cNvPicPr>
          <p:nvPr/>
        </p:nvPicPr>
        <p:blipFill rotWithShape="1">
          <a:blip r:embed="rId2">
            <a:alphaModFix/>
            <a:lum bright="20000" contrast="40000"/>
          </a:blip>
          <a:srcRect l="33430" r="53620" b="37810"/>
          <a:stretch>
            <a:fillRect/>
          </a:stretch>
        </p:blipFill>
        <p:spPr>
          <a:xfrm>
            <a:off x="11377199" y="3929066"/>
            <a:ext cx="814799" cy="292893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406742" y="274638"/>
            <a:ext cx="15239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8" y="274638"/>
            <a:ext cx="9506857" cy="5851525"/>
          </a:xfrm>
        </p:spPr>
        <p:txBody>
          <a:bodyPr vert="eaVert"/>
          <a:lstStyle>
            <a:lvl1pPr>
              <a:defRPr sz="2600"/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77F42FAB-19BD-44B7-A3C8-46063D719B78}" type="datetime1">
              <a:rPr lang="ko-KR" altLang="en-US"/>
              <a:pPr>
                <a:defRPr lang="ko-KR" altLang="en-US"/>
              </a:pPr>
              <a:t>2024-03-22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B029EE6C-CC32-4F78-BBC7-D758651D07A6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6224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177801"/>
            <a:ext cx="10972799" cy="736600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8pPr>
              <a:defRPr/>
            </a:lvl8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7D088BD5-73F0-42B3-AE7A-5744B3AD09E0}" type="datetime1">
              <a:rPr lang="ko-KR" altLang="en-US"/>
              <a:pPr>
                <a:defRPr lang="ko-KR" altLang="en-US"/>
              </a:pPr>
              <a:t>2024-03-22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37820DA-D4C5-4728-AC07-7B64B43B726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17931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09.png"/>
          <p:cNvPicPr>
            <a:picLocks noChangeAspect="1"/>
          </p:cNvPicPr>
          <p:nvPr/>
        </p:nvPicPr>
        <p:blipFill rotWithShape="1">
          <a:blip r:embed="rId2">
            <a:alphaModFix/>
            <a:lum bright="40000" contrast="40000"/>
          </a:blip>
          <a:srcRect r="42770" b="28030"/>
          <a:stretch>
            <a:fillRect/>
          </a:stretch>
        </p:blipFill>
        <p:spPr>
          <a:xfrm rot="16200000" flipH="1">
            <a:off x="6997779" y="1663801"/>
            <a:ext cx="3886200" cy="6502399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7AFBF601-D688-454D-9195-BFFB87A19BB3}" type="datetime1">
              <a:rPr lang="ko-KR" altLang="en-US"/>
              <a:pPr>
                <a:defRPr lang="ko-KR" altLang="en-US"/>
              </a:pPr>
              <a:t>2024-03-22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37820DA-D4C5-4728-AC07-7B64B43B726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09534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 flipV="1">
            <a:off x="0" y="4214818"/>
            <a:ext cx="12191999" cy="2643182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4000">
                <a:schemeClr val="bg2">
                  <a:lumMod val="50000"/>
                </a:schemeClr>
              </a:gs>
              <a:gs pos="100000">
                <a:schemeClr val="bg2">
                  <a:lumMod val="5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8" name="그림 7" descr="10.pn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rcRect r="30040" b="40380"/>
          <a:stretch>
            <a:fillRect/>
          </a:stretch>
        </p:blipFill>
        <p:spPr>
          <a:xfrm rot="10800000">
            <a:off x="0" y="0"/>
            <a:ext cx="7251286" cy="421481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33466" y="2978140"/>
            <a:ext cx="10363199" cy="1362075"/>
          </a:xfrm>
        </p:spPr>
        <p:txBody>
          <a:bodyPr anchor="t"/>
          <a:lstStyle>
            <a:lvl1pPr algn="r">
              <a:defRPr sz="5400" b="0" cap="all">
                <a:solidFill>
                  <a:schemeClr val="accent4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33466" y="2357430"/>
            <a:ext cx="10363199" cy="620710"/>
          </a:xfrm>
        </p:spPr>
        <p:txBody>
          <a:bodyPr anchor="b"/>
          <a:lstStyle>
            <a:lvl1pPr marL="0" indent="0" algn="r"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333466" y="4429132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B48B0153-18F1-4D88-A37D-59B69E2642EE}" type="datetime1">
              <a:rPr lang="ko-KR" altLang="en-US"/>
              <a:pPr>
                <a:defRPr lang="ko-KR" altLang="en-US"/>
              </a:pPr>
              <a:t>2024-03-22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84666" y="4429132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851866" y="4429132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B029EE6C-CC32-4F78-BBC7-D758651D07A6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943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3546" y="177801"/>
            <a:ext cx="10972799" cy="736600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273630"/>
            <a:ext cx="5384799" cy="485253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273630"/>
            <a:ext cx="5384799" cy="485253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B1490F41-146E-45C3-B54D-8342F64949D5}" type="datetime1">
              <a:rPr lang="ko-KR" altLang="en-US"/>
              <a:pPr>
                <a:defRPr lang="ko-KR" altLang="en-US"/>
              </a:pPr>
              <a:t>2024-03-22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37820DA-D4C5-4728-AC07-7B64B43B726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37688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4B34AE0-8929-4BC7-9262-E551EFAFC319}" type="datetime1">
              <a:rPr lang="ko-KR" altLang="en-US"/>
              <a:pPr>
                <a:defRPr lang="ko-KR" altLang="en-US"/>
              </a:pPr>
              <a:t>2024-03-22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37820DA-D4C5-4728-AC07-7B64B43B726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09599" y="177801"/>
            <a:ext cx="10972799" cy="7366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9513466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273629"/>
            <a:ext cx="10972799" cy="4894633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010A3FC9-C90D-4398-A588-1368D4160BA6}" type="datetime1">
              <a:rPr lang="ko-KR" altLang="en-US"/>
              <a:pPr>
                <a:defRPr lang="ko-KR" altLang="en-US"/>
              </a:pPr>
              <a:t>2024-03-22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737820DA-D4C5-4728-AC07-7B64B43B726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599" y="177801"/>
            <a:ext cx="10972799" cy="7366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5632031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609599" y="177801"/>
            <a:ext cx="10972799" cy="7366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284511"/>
            <a:ext cx="5384799" cy="23919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13"/>
          </p:nvPr>
        </p:nvSpPr>
        <p:spPr>
          <a:xfrm>
            <a:off x="6197599" y="1284511"/>
            <a:ext cx="5384799" cy="23919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quarter" idx="14"/>
          </p:nvPr>
        </p:nvSpPr>
        <p:spPr>
          <a:xfrm>
            <a:off x="609599" y="3814084"/>
            <a:ext cx="5384799" cy="23919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3" name="내용 개체 틀 12"/>
          <p:cNvSpPr>
            <a:spLocks noGrp="1"/>
          </p:cNvSpPr>
          <p:nvPr>
            <p:ph sz="quarter" idx="15"/>
          </p:nvPr>
        </p:nvSpPr>
        <p:spPr>
          <a:xfrm>
            <a:off x="6197599" y="3814084"/>
            <a:ext cx="5384799" cy="23919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B7C723F0-F9F5-43BD-847E-5B52672742D8}" type="datetime1">
              <a:rPr lang="ko-KR" altLang="en-US"/>
              <a:pPr>
                <a:defRPr lang="ko-KR" altLang="en-US"/>
              </a:pPr>
              <a:t>2024-03-22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737820DA-D4C5-4728-AC07-7B64B43B726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98772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09.png"/>
          <p:cNvPicPr>
            <a:picLocks noChangeAspect="1"/>
          </p:cNvPicPr>
          <p:nvPr/>
        </p:nvPicPr>
        <p:blipFill rotWithShape="1">
          <a:blip r:embed="rId2">
            <a:alphaModFix/>
            <a:lum bright="10000" contrast="-30000"/>
          </a:blip>
          <a:srcRect l="22440" r="42770" b="28030"/>
          <a:stretch>
            <a:fillRect/>
          </a:stretch>
        </p:blipFill>
        <p:spPr>
          <a:xfrm rot="5400000">
            <a:off x="1612856" y="2501982"/>
            <a:ext cx="2057400" cy="5283199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0" y="6172200"/>
            <a:ext cx="12191999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12191999" cy="1596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11" name="그림 10" descr="09.png"/>
          <p:cNvPicPr>
            <a:picLocks noChangeAspect="1"/>
          </p:cNvPicPr>
          <p:nvPr/>
        </p:nvPicPr>
        <p:blipFill rotWithShape="1">
          <a:blip r:embed="rId2">
            <a:alphaModFix/>
            <a:lum bright="10000" contrast="-30000"/>
          </a:blip>
          <a:srcRect l="20480" r="53620" b="37810"/>
          <a:stretch>
            <a:fillRect/>
          </a:stretch>
        </p:blipFill>
        <p:spPr>
          <a:xfrm rot="16200000">
            <a:off x="8515656" y="-1760332"/>
            <a:ext cx="1752600" cy="560001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38399" y="760076"/>
            <a:ext cx="7315199" cy="566738"/>
          </a:xfrm>
        </p:spPr>
        <p:txBody>
          <a:bodyPr anchor="b"/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2389717" y="1357298"/>
            <a:ext cx="7315199" cy="3757610"/>
          </a:xfrm>
          <a:solidFill>
            <a:schemeClr val="tx2">
              <a:lumMod val="60000"/>
              <a:lumOff val="40000"/>
              <a:alpha val="9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rgbClr r="0" g="0" b="0"/>
          </a:fontRef>
        </p:style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438399" y="5164150"/>
            <a:ext cx="7315199" cy="80486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5E3DD6E5-E34A-44C2-AD0A-6C98C6C3DEB7}" type="datetime1">
              <a:rPr lang="ko-KR" altLang="en-US"/>
              <a:pPr>
                <a:defRPr lang="ko-KR" altLang="en-US"/>
              </a:pPr>
              <a:t>2024-03-22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737820DA-D4C5-4728-AC07-7B64B43B726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478577"/>
      </p:ext>
    </p:extLst>
  </p:cSld>
  <p:clrMapOvr>
    <a:masterClrMapping/>
  </p:clrMapOvr>
  <p:transition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14" Type="http://schemas.openxmlformats.org/officeDocument/2006/relationships/image" Target="../media/image2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09.png"/>
          <p:cNvPicPr>
            <a:picLocks noChangeAspect="1"/>
          </p:cNvPicPr>
          <p:nvPr/>
        </p:nvPicPr>
        <p:blipFill rotWithShape="1">
          <a:blip r:embed="rId14">
            <a:alphaModFix/>
            <a:lum bright="30000" contrast="-30000"/>
          </a:blip>
          <a:srcRect l="22440" r="42770" b="28030"/>
          <a:stretch>
            <a:fillRect/>
          </a:stretch>
        </p:blipFill>
        <p:spPr>
          <a:xfrm rot="5400000">
            <a:off x="1612856" y="3187782"/>
            <a:ext cx="2057400" cy="528319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1"/>
            <a:ext cx="12191999" cy="1066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 lang="ko-KR" altLang="en-US"/>
            </a:pPr>
            <a:endParaRPr lang="en-US" altLang="ko-KR"/>
          </a:p>
        </p:txBody>
      </p:sp>
      <p:pic>
        <p:nvPicPr>
          <p:cNvPr id="10" name="그림 9" descr="09.png"/>
          <p:cNvPicPr>
            <a:picLocks noChangeAspect="1"/>
          </p:cNvPicPr>
          <p:nvPr/>
        </p:nvPicPr>
        <p:blipFill rotWithShape="1">
          <a:blip r:embed="rId14">
            <a:alphaModFix/>
            <a:lum bright="20000" contrast="40000"/>
          </a:blip>
          <a:srcRect l="33430" r="53620" b="37810"/>
          <a:stretch>
            <a:fillRect/>
          </a:stretch>
        </p:blipFill>
        <p:spPr>
          <a:xfrm rot="16200000">
            <a:off x="8531455" y="-2669824"/>
            <a:ext cx="990600" cy="633044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177801"/>
            <a:ext cx="10972799" cy="7366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282700"/>
            <a:ext cx="10972799" cy="4856163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 lang="ko-KR" altLang="en-US"/>
            </a:pPr>
            <a:fld id="{DB8FCCBD-447C-4C97-9B6D-456DD99E9EE0}" type="datetime1">
              <a:rPr lang="ko-KR" altLang="en-US"/>
              <a:pPr>
                <a:defRPr lang="ko-KR" altLang="en-US"/>
              </a:pPr>
              <a:t>2024-03-22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algn="r" defTabSz="914400" rtl="0" eaLnBrk="1" latinLnBrk="0" hangingPunct="1"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 lang="ko-KR" altLang="en-US"/>
            </a:pPr>
            <a:fld id="{737820DA-D4C5-4728-AC07-7B64B43B726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392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ransition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5113" indent="-265113" algn="l" defTabSz="914400" rtl="0" eaLnBrk="1" latinLnBrk="1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Wingdings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Wingdings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25700" indent="-269875" algn="l" defTabSz="914400" rtl="0" eaLnBrk="1" latinLnBrk="1" hangingPunct="1">
        <a:spcBef>
          <a:spcPct val="20000"/>
        </a:spcBef>
        <a:buFont typeface="Tahoma"/>
        <a:buChar char="»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776538" indent="-261938" algn="l" defTabSz="914400" rtl="0" eaLnBrk="1" latinLnBrk="1" hangingPunct="1">
        <a:spcBef>
          <a:spcPct val="20000"/>
        </a:spcBef>
        <a:buFont typeface="Tahoma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35313" indent="-261938" algn="l" defTabSz="914400" rtl="0" eaLnBrk="1" latinLnBrk="1" hangingPunct="1">
        <a:spcBef>
          <a:spcPct val="20000"/>
        </a:spcBef>
        <a:buFont typeface="Tahoma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4088" indent="-260350" algn="l" defTabSz="914400" rtl="0" eaLnBrk="1" latinLnBrk="1" hangingPunct="1">
        <a:spcBef>
          <a:spcPct val="20000"/>
        </a:spcBef>
        <a:buFont typeface="Tahoma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3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hyperlink" Target="https://www.youtube.com/watch?v=yXY3ecVKgyY&amp;t=197s" TargetMode="External"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4.png"  /><Relationship Id="rId6" Type="http://schemas.openxmlformats.org/officeDocument/2006/relationships/image" Target="../media/image4.png"  /><Relationship Id="rId7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2562167" y="2811463"/>
            <a:ext cx="7067665" cy="1235074"/>
          </a:xfrm>
          <a:ln>
            <a:noFill/>
          </a:ln>
        </p:spPr>
        <p:txBody>
          <a:bodyPr/>
          <a:lstStyle/>
          <a:p>
            <a:pPr lvl="0">
              <a:defRPr/>
            </a:pPr>
            <a:r>
              <a:rPr lang="en-US" altLang="ko-KR" sz="10000">
                <a:solidFill>
                  <a:srgbClr val="ffffff"/>
                </a:solidFill>
                <a:effectLst/>
                <a:latin typeface="맑은 고딕"/>
                <a:ea typeface="맑은 고딕"/>
              </a:rPr>
              <a:t>The Darkest</a:t>
            </a:r>
            <a:endParaRPr lang="en-US" altLang="ko-KR" sz="1000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5.</a:t>
            </a:r>
            <a:r>
              <a:rPr lang="ko-KR" altLang="en-US"/>
              <a:t> </a:t>
            </a:r>
            <a:r>
              <a:rPr lang="en-US" altLang="ko-KR"/>
              <a:t>Object</a:t>
            </a:r>
            <a:r>
              <a:rPr lang="ko-KR" altLang="en-US"/>
              <a:t> 관리</a:t>
            </a:r>
            <a:endParaRPr lang="ko-KR" altLang="en-US"/>
          </a:p>
        </p:txBody>
      </p:sp>
      <p:sp>
        <p:nvSpPr>
          <p:cNvPr id="10" name="가로 글상자 9"/>
          <p:cNvSpPr txBox="1"/>
          <p:nvPr/>
        </p:nvSpPr>
        <p:spPr>
          <a:xfrm>
            <a:off x="269875" y="1283653"/>
            <a:ext cx="6717561" cy="1181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자주 생겼다 없어지는</a:t>
            </a:r>
            <a:r>
              <a:rPr lang="en-US" altLang="ko-KR"/>
              <a:t>Object</a:t>
            </a:r>
            <a:r>
              <a:rPr lang="ko-KR" altLang="en-US"/>
              <a:t>들은 </a:t>
            </a:r>
            <a:r>
              <a:rPr lang="en-US" altLang="ko-KR"/>
              <a:t>PoolManager</a:t>
            </a:r>
            <a:r>
              <a:rPr lang="ko-KR" altLang="en-US"/>
              <a:t>로 관리 하였습니다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예를 들어 </a:t>
            </a:r>
            <a:r>
              <a:rPr lang="en-US" altLang="ko-KR"/>
              <a:t>Monster</a:t>
            </a:r>
            <a:r>
              <a:rPr lang="ko-KR" altLang="en-US"/>
              <a:t>를 </a:t>
            </a:r>
            <a:r>
              <a:rPr lang="en-US" altLang="ko-KR"/>
              <a:t>3</a:t>
            </a:r>
            <a:r>
              <a:rPr lang="ko-KR" altLang="en-US"/>
              <a:t>마리 까지 소환을 하고앞에 비활성화 된 </a:t>
            </a:r>
            <a:r>
              <a:rPr lang="en-US" altLang="ko-KR"/>
              <a:t>Monster</a:t>
            </a:r>
            <a:r>
              <a:rPr lang="ko-KR" altLang="en-US"/>
              <a:t>가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있으면 활성화 하고 소환하여 메모리 낭비를 최소화 했습니다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9875" y="2542857"/>
            <a:ext cx="3640486" cy="3745946"/>
          </a:xfrm>
          <a:prstGeom prst="rect">
            <a:avLst/>
          </a:prstGeom>
        </p:spPr>
      </p:pic>
      <p:sp>
        <p:nvSpPr>
          <p:cNvPr id="12" name="가로 글상자 11"/>
          <p:cNvSpPr txBox="1"/>
          <p:nvPr/>
        </p:nvSpPr>
        <p:spPr>
          <a:xfrm>
            <a:off x="4229357" y="4965609"/>
            <a:ext cx="2297705" cy="1461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Get()</a:t>
            </a:r>
            <a:r>
              <a:rPr lang="ko-KR" altLang="en-US"/>
              <a:t>함수를 </a:t>
            </a:r>
            <a:r>
              <a:rPr lang="en-US" altLang="ko-KR"/>
              <a:t>OverLoading</a:t>
            </a:r>
            <a:r>
              <a:rPr lang="ko-KR" altLang="en-US"/>
              <a:t>을 사용하여 용도에 따라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사용할 수 있게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만들었습니다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15" name="시계/반시계 방향 화살표 14"/>
          <p:cNvSpPr/>
          <p:nvPr/>
        </p:nvSpPr>
        <p:spPr>
          <a:xfrm rot="5410345">
            <a:off x="3558651" y="5508519"/>
            <a:ext cx="482614" cy="857348"/>
          </a:xfrm>
          <a:prstGeom prst="leftRightCircularArrow">
            <a:avLst>
              <a:gd name="adj1" fmla="val 9375"/>
              <a:gd name="adj2" fmla="val 146806"/>
              <a:gd name="adj3" fmla="val 20561796"/>
              <a:gd name="adj4" fmla="val 11942319"/>
              <a:gd name="adj5" fmla="val 2148"/>
            </a:avLst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87436" y="2678114"/>
            <a:ext cx="4414525" cy="3501674"/>
          </a:xfrm>
          <a:prstGeom prst="rect">
            <a:avLst/>
          </a:prstGeom>
        </p:spPr>
      </p:pic>
      <p:sp>
        <p:nvSpPr>
          <p:cNvPr id="18" name="가로 글상자 17"/>
          <p:cNvSpPr txBox="1"/>
          <p:nvPr/>
        </p:nvSpPr>
        <p:spPr>
          <a:xfrm>
            <a:off x="8444605" y="2102961"/>
            <a:ext cx="1500187" cy="36210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Pooling </a:t>
            </a:r>
            <a:r>
              <a:rPr lang="ko-KR" altLang="en-US"/>
              <a:t>방식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75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6.</a:t>
            </a:r>
            <a:r>
              <a:rPr lang="ko-KR" altLang="en-US"/>
              <a:t> </a:t>
            </a:r>
            <a:r>
              <a:rPr lang="en-US" altLang="ko-KR"/>
              <a:t>UI </a:t>
            </a:r>
            <a:r>
              <a:rPr lang="ko-KR" altLang="en-US"/>
              <a:t>작동 방식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en-US" altLang="ko-KR" dirty="0"/>
              <a:t>UI</a:t>
            </a:r>
            <a:r>
              <a:rPr lang="ko-KR" altLang="en-US" dirty="0"/>
              <a:t> </a:t>
            </a:r>
            <a:r>
              <a:rPr lang="en-US" altLang="ko-KR" dirty="0" err="1"/>
              <a:t>GameObject</a:t>
            </a:r>
            <a:r>
              <a:rPr lang="ko-KR" altLang="en-US" dirty="0"/>
              <a:t>는</a:t>
            </a:r>
            <a:r>
              <a:rPr lang="en-US" altLang="ko-KR" dirty="0"/>
              <a:t> list</a:t>
            </a:r>
            <a:r>
              <a:rPr lang="ko-KR" altLang="en-US" dirty="0"/>
              <a:t>구현 하였습니다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list</a:t>
            </a:r>
            <a:r>
              <a:rPr lang="ko-KR" altLang="en-US" dirty="0"/>
              <a:t>로 구현한 이유는 마우스로 누른 </a:t>
            </a:r>
            <a:r>
              <a:rPr lang="en-US" altLang="ko-KR" dirty="0"/>
              <a:t>Object</a:t>
            </a:r>
            <a:r>
              <a:rPr lang="ko-KR" altLang="en-US" dirty="0"/>
              <a:t>에 순서를 바꾸기 위해 </a:t>
            </a:r>
            <a:r>
              <a:rPr lang="en-US" altLang="ko-KR" dirty="0"/>
              <a:t>list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채택하였습니다</a:t>
            </a:r>
            <a:r>
              <a:rPr lang="en-US" altLang="ko-KR" dirty="0"/>
              <a:t>.</a:t>
            </a:r>
          </a:p>
          <a:p>
            <a:pPr marL="0" lvl="0" indent="0">
              <a:buNone/>
              <a:defRPr/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1064" y="2291508"/>
            <a:ext cx="4868906" cy="3717468"/>
          </a:xfrm>
          <a:prstGeom prst="rect">
            <a:avLst/>
          </a:prstGeom>
        </p:spPr>
      </p:pic>
      <p:sp>
        <p:nvSpPr>
          <p:cNvPr id="5" name="가로 글상자 4"/>
          <p:cNvSpPr txBox="1"/>
          <p:nvPr/>
        </p:nvSpPr>
        <p:spPr>
          <a:xfrm>
            <a:off x="5700348" y="4305852"/>
            <a:ext cx="5040924" cy="902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/>
              <a:t>ESC</a:t>
            </a:r>
            <a:r>
              <a:rPr lang="ko-KR" altLang="en-US" dirty="0"/>
              <a:t>를 누르면 가장 마지막에 켜졌거나 마우스로 누른 </a:t>
            </a:r>
            <a:r>
              <a:rPr lang="en-US" altLang="ko-KR" dirty="0"/>
              <a:t>UI</a:t>
            </a:r>
            <a:r>
              <a:rPr lang="ko-KR" altLang="en-US" dirty="0"/>
              <a:t>를 끌 수 있고 </a:t>
            </a:r>
            <a:r>
              <a:rPr lang="en-US" altLang="ko-KR" dirty="0"/>
              <a:t>list</a:t>
            </a:r>
            <a:r>
              <a:rPr lang="ko-KR" altLang="en-US" dirty="0"/>
              <a:t>가 </a:t>
            </a:r>
            <a:r>
              <a:rPr lang="en-US" altLang="ko-KR" dirty="0"/>
              <a:t>null</a:t>
            </a:r>
            <a:r>
              <a:rPr lang="ko-KR" altLang="en-US" dirty="0"/>
              <a:t>이면 </a:t>
            </a:r>
            <a:r>
              <a:rPr lang="en-US" altLang="ko-KR" dirty="0"/>
              <a:t>Option</a:t>
            </a:r>
            <a:r>
              <a:rPr lang="ko-KR" altLang="en-US" dirty="0"/>
              <a:t>이 </a:t>
            </a:r>
          </a:p>
          <a:p>
            <a:pPr lvl="0">
              <a:defRPr/>
            </a:pPr>
            <a:r>
              <a:rPr lang="ko-KR" altLang="en-US" dirty="0"/>
              <a:t>켜질 수 있도록 구현 하였습니다</a:t>
            </a:r>
            <a:r>
              <a:rPr lang="en-US" altLang="ko-KR" dirty="0"/>
              <a:t>.</a:t>
            </a:r>
          </a:p>
        </p:txBody>
      </p:sp>
      <p:sp>
        <p:nvSpPr>
          <p:cNvPr id="6" name="가로 글상자 5"/>
          <p:cNvSpPr txBox="1"/>
          <p:nvPr/>
        </p:nvSpPr>
        <p:spPr>
          <a:xfrm>
            <a:off x="5700348" y="2594771"/>
            <a:ext cx="4366848" cy="637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UI</a:t>
            </a:r>
            <a:r>
              <a:rPr lang="ko-KR" altLang="en-US"/>
              <a:t>가 한개라도 켜져있으면 </a:t>
            </a:r>
            <a:r>
              <a:rPr lang="en-US" altLang="ko-KR"/>
              <a:t>MouseControll</a:t>
            </a:r>
            <a:r>
              <a:rPr lang="ko-KR" altLang="en-US"/>
              <a:t>에 대한 제한을 두었습니다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13" name="시계/반시계 방향 화살표 12"/>
          <p:cNvSpPr/>
          <p:nvPr/>
        </p:nvSpPr>
        <p:spPr>
          <a:xfrm rot="5410345">
            <a:off x="2055069" y="2414693"/>
            <a:ext cx="596900" cy="857348"/>
          </a:xfrm>
          <a:prstGeom prst="leftRightCircularArrow">
            <a:avLst>
              <a:gd name="adj1" fmla="val 9375"/>
              <a:gd name="adj2" fmla="val 146806"/>
              <a:gd name="adj3" fmla="val 20561796"/>
              <a:gd name="adj4" fmla="val 11942319"/>
              <a:gd name="adj5" fmla="val 8593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2783089" y="2773096"/>
            <a:ext cx="2646140" cy="14054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096774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42211" y="5657729"/>
            <a:ext cx="8534399" cy="423719"/>
          </a:xfrm>
        </p:spPr>
        <p:txBody>
          <a:bodyPr/>
          <a:lstStyle/>
          <a:p>
            <a:pPr lvl="0">
              <a:defRPr/>
            </a:pP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://www.youtube.com/watch?v=yXY3ecVKgyY&amp;t=197s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778924" y="1280134"/>
            <a:ext cx="119703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개발 기간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개발 인원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개발 환경</a:t>
            </a:r>
            <a:endParaRPr lang="en-US" altLang="ko-KR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endParaRPr lang="en-US" altLang="ko-KR" dirty="0" smtClean="0"/>
          </a:p>
          <a:p>
            <a:r>
              <a:rPr lang="ko-KR" altLang="en-US" dirty="0" smtClean="0"/>
              <a:t>언어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기술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작업</a:t>
            </a:r>
            <a:r>
              <a:rPr lang="en-US" altLang="ko-KR" dirty="0" smtClean="0"/>
              <a:t>Tool</a:t>
            </a:r>
          </a:p>
          <a:p>
            <a:endParaRPr lang="en-US" altLang="ko-KR" dirty="0"/>
          </a:p>
          <a:p>
            <a:r>
              <a:rPr lang="en-US" altLang="ko-KR" dirty="0" err="1" smtClean="0"/>
              <a:t>Youtube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142211" y="1280134"/>
            <a:ext cx="7140633" cy="4204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2023.10.02 ~ 2024.03.15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1</a:t>
            </a:r>
            <a:r>
              <a:rPr lang="ko-KR" altLang="en-US"/>
              <a:t>명 </a:t>
            </a:r>
            <a:r>
              <a:rPr lang="en-US" altLang="ko-KR">
                <a:solidFill>
                  <a:schemeClr val="bg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>
                <a:solidFill>
                  <a:schemeClr val="bg2">
                    <a:lumMod val="60000"/>
                    <a:lumOff val="40000"/>
                  </a:schemeClr>
                </a:solidFill>
              </a:rPr>
              <a:t>개인 프로젝트</a:t>
            </a:r>
            <a:r>
              <a:rPr lang="en-US" altLang="ko-KR">
                <a:solidFill>
                  <a:schemeClr val="bg2">
                    <a:lumMod val="60000"/>
                    <a:lumOff val="40000"/>
                  </a:schemeClr>
                </a:solidFill>
              </a:rPr>
              <a:t>)</a:t>
            </a:r>
            <a:endParaRPr lang="en-US" altLang="ko-KR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C#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Unity, Unity3D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UnityEngine, Git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가로 글상자 9"/>
          <p:cNvSpPr txBox="1"/>
          <p:nvPr/>
        </p:nvSpPr>
        <p:spPr>
          <a:xfrm>
            <a:off x="712107" y="136691"/>
            <a:ext cx="5383893" cy="696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>
                <a:solidFill>
                  <a:srgbClr val="FFFFFF"/>
                </a:solidFill>
              </a:rPr>
              <a:t>목차</a:t>
            </a:r>
            <a:r>
              <a:rPr lang="en-US" altLang="ko-KR" sz="4000">
                <a:solidFill>
                  <a:srgbClr val="FFFFFF"/>
                </a:solidFill>
              </a:rPr>
              <a:t> </a:t>
            </a:r>
            <a:r>
              <a:rPr lang="en-US" altLang="ko-KR" sz="2000">
                <a:solidFill>
                  <a:srgbClr val="FFFFFF"/>
                </a:solidFill>
              </a:rPr>
              <a:t>a table of contents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819888" y="0"/>
            <a:ext cx="4372111" cy="6858000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</p:pic>
      <p:sp>
        <p:nvSpPr>
          <p:cNvPr id="13" name="직사각형 12"/>
          <p:cNvSpPr/>
          <p:nvPr/>
        </p:nvSpPr>
        <p:spPr>
          <a:xfrm>
            <a:off x="6096000" y="0"/>
            <a:ext cx="2443799" cy="1054553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819888" y="1054553"/>
            <a:ext cx="104006" cy="5803446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06127" y="840226"/>
            <a:ext cx="3932127" cy="129763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6" name="가로 글상자 15"/>
          <p:cNvSpPr txBox="1"/>
          <p:nvPr/>
        </p:nvSpPr>
        <p:spPr>
          <a:xfrm>
            <a:off x="0" y="970183"/>
            <a:ext cx="4664970" cy="1460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9000">
                <a:latin typeface="Arial Black"/>
                <a:ea typeface="한컴 소망 B"/>
              </a:rPr>
              <a:t>1</a:t>
            </a:r>
            <a:r>
              <a:rPr lang="en-US" altLang="ko-KR" sz="2400">
                <a:latin typeface="휴먼둥근헤드라인"/>
                <a:ea typeface="휴먼둥근헤드라인"/>
              </a:rPr>
              <a:t>  </a:t>
            </a:r>
            <a:r>
              <a:rPr lang="ko-KR" altLang="en-US" sz="2400">
                <a:latin typeface="휴먼둥근헤드라인"/>
                <a:ea typeface="휴먼둥근헤드라인"/>
              </a:rPr>
              <a:t>어떤 게임인가</a:t>
            </a:r>
            <a:r>
              <a:rPr lang="en-US" altLang="ko-KR" sz="2400">
                <a:latin typeface="휴먼둥근헤드라인"/>
                <a:ea typeface="휴먼둥근헤드라인"/>
              </a:rPr>
              <a:t>?</a:t>
            </a:r>
            <a:endParaRPr lang="en-US" altLang="ko-KR" sz="2400">
              <a:latin typeface="휴먼둥근헤드라인"/>
              <a:ea typeface="휴먼둥근헤드라인"/>
            </a:endParaRPr>
          </a:p>
        </p:txBody>
      </p:sp>
      <p:sp>
        <p:nvSpPr>
          <p:cNvPr id="17" name="가로 글상자 16"/>
          <p:cNvSpPr txBox="1"/>
          <p:nvPr/>
        </p:nvSpPr>
        <p:spPr>
          <a:xfrm>
            <a:off x="4080092" y="1610449"/>
            <a:ext cx="5821090" cy="1454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latin typeface="휴먼둥근헤드라인"/>
                <a:ea typeface="휴먼둥근헤드라인"/>
              </a:rPr>
              <a:t>게임 </a:t>
            </a:r>
            <a:r>
              <a:rPr lang="en-US" altLang="ko-KR" sz="2400">
                <a:latin typeface="휴먼둥근헤드라인"/>
                <a:ea typeface="휴먼둥근헤드라인"/>
              </a:rPr>
              <a:t>Scene</a:t>
            </a:r>
            <a:r>
              <a:rPr lang="ko-KR" altLang="en-US" sz="2400">
                <a:latin typeface="휴먼둥근헤드라인"/>
                <a:ea typeface="휴먼둥근헤드라인"/>
              </a:rPr>
              <a:t>의 흐름 </a:t>
            </a:r>
            <a:r>
              <a:rPr lang="en-US" altLang="ko-KR" sz="9000">
                <a:latin typeface="Arial Black"/>
                <a:ea typeface="한컴 소망 B"/>
              </a:rPr>
              <a:t>2</a:t>
            </a:r>
            <a:endParaRPr lang="ko-KR" altLang="en-US" sz="9000">
              <a:latin typeface="휴먼둥근헤드라인"/>
              <a:ea typeface="휴먼둥근헤드라인"/>
            </a:endParaRPr>
          </a:p>
        </p:txBody>
      </p:sp>
      <p:sp>
        <p:nvSpPr>
          <p:cNvPr id="18" name="가로 글상자 17"/>
          <p:cNvSpPr txBox="1"/>
          <p:nvPr/>
        </p:nvSpPr>
        <p:spPr>
          <a:xfrm>
            <a:off x="4966623" y="3429000"/>
            <a:ext cx="4934558" cy="1455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>
                <a:latin typeface="휴먼둥근헤드라인"/>
                <a:ea typeface="휴먼둥근헤드라인"/>
              </a:rPr>
              <a:t>AI </a:t>
            </a:r>
            <a:r>
              <a:rPr lang="ko-KR" altLang="en-US" sz="2400">
                <a:latin typeface="휴먼둥근헤드라인"/>
                <a:ea typeface="휴먼둥근헤드라인"/>
              </a:rPr>
              <a:t>작동 방식 </a:t>
            </a:r>
            <a:r>
              <a:rPr lang="en-US" altLang="ko-KR" sz="9000">
                <a:latin typeface="Arial Black"/>
                <a:ea typeface="한컴 소망 B"/>
              </a:rPr>
              <a:t>4</a:t>
            </a:r>
            <a:endParaRPr lang="en-US" altLang="ko-KR" sz="9000">
              <a:latin typeface="Arial Black"/>
              <a:ea typeface="한컴 소망 B"/>
            </a:endParaRPr>
          </a:p>
        </p:txBody>
      </p:sp>
      <p:sp>
        <p:nvSpPr>
          <p:cNvPr id="19" name="가로 글상자 18"/>
          <p:cNvSpPr txBox="1"/>
          <p:nvPr/>
        </p:nvSpPr>
        <p:spPr>
          <a:xfrm>
            <a:off x="4664970" y="5221956"/>
            <a:ext cx="3469251" cy="1462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>
                <a:latin typeface="휴먼둥근헤드라인"/>
                <a:ea typeface="휴먼둥근헤드라인"/>
              </a:rPr>
              <a:t>UI </a:t>
            </a:r>
            <a:r>
              <a:rPr lang="ko-KR" altLang="en-US" sz="2400">
                <a:latin typeface="휴먼둥근헤드라인"/>
                <a:ea typeface="휴먼둥근헤드라인"/>
              </a:rPr>
              <a:t>작동 방식    </a:t>
            </a:r>
            <a:r>
              <a:rPr lang="en-US" altLang="ko-KR" sz="9000">
                <a:latin typeface="Arial Black"/>
                <a:ea typeface="휴먼둥근헤드라인"/>
              </a:rPr>
              <a:t>6</a:t>
            </a:r>
            <a:endParaRPr lang="en-US" altLang="ko-KR" sz="9000">
              <a:latin typeface="Arial Black"/>
              <a:ea typeface="휴먼둥근헤드라인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05898" y="953305"/>
            <a:ext cx="217996" cy="59046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0" name="가로 글상자 16"/>
          <p:cNvSpPr txBox="1"/>
          <p:nvPr/>
        </p:nvSpPr>
        <p:spPr>
          <a:xfrm>
            <a:off x="0" y="2698572"/>
            <a:ext cx="5821090" cy="1461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9000">
                <a:latin typeface="Arial Black"/>
                <a:ea typeface="한컴 소망 B"/>
              </a:rPr>
              <a:t>3</a:t>
            </a:r>
            <a:r>
              <a:rPr lang="ko-KR" altLang="en-US" sz="2400">
                <a:latin typeface="휴먼둥근헤드라인"/>
                <a:ea typeface="휴먼둥근헤드라인"/>
              </a:rPr>
              <a:t>  </a:t>
            </a:r>
            <a:r>
              <a:rPr lang="en-US" altLang="ko-KR" sz="2400">
                <a:latin typeface="휴먼둥근헤드라인"/>
                <a:ea typeface="휴먼둥근헤드라인"/>
              </a:rPr>
              <a:t>Player </a:t>
            </a:r>
            <a:r>
              <a:rPr lang="ko-KR" altLang="en-US" sz="2400">
                <a:latin typeface="휴먼둥근헤드라인"/>
                <a:ea typeface="휴먼둥근헤드라인"/>
              </a:rPr>
              <a:t>작동 방식</a:t>
            </a:r>
            <a:endParaRPr lang="ko-KR" altLang="en-US" sz="2400">
              <a:latin typeface="휴먼둥근헤드라인"/>
              <a:ea typeface="휴먼둥근헤드라인"/>
            </a:endParaRPr>
          </a:p>
        </p:txBody>
      </p:sp>
      <p:sp>
        <p:nvSpPr>
          <p:cNvPr id="21" name="가로 글상자 20"/>
          <p:cNvSpPr txBox="1"/>
          <p:nvPr/>
        </p:nvSpPr>
        <p:spPr>
          <a:xfrm>
            <a:off x="0" y="4627563"/>
            <a:ext cx="6281366" cy="1457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9000">
                <a:latin typeface="Arial Black"/>
                <a:ea typeface="휴먼둥근헤드라인"/>
              </a:rPr>
              <a:t>5</a:t>
            </a:r>
            <a:r>
              <a:rPr lang="en-US" altLang="ko-KR" sz="2400">
                <a:latin typeface="휴먼둥근헤드라인"/>
                <a:ea typeface="휴먼둥근헤드라인"/>
              </a:rPr>
              <a:t>  Object </a:t>
            </a:r>
            <a:r>
              <a:rPr lang="ko-KR" altLang="en-US" sz="2400">
                <a:latin typeface="휴먼둥근헤드라인"/>
                <a:ea typeface="휴먼둥근헤드라인"/>
              </a:rPr>
              <a:t>관리    </a:t>
            </a:r>
            <a:endParaRPr lang="ko-KR" altLang="en-US" sz="2400">
              <a:latin typeface="휴먼둥근헤드라인"/>
              <a:ea typeface="휴먼둥근헤드라인"/>
            </a:endParaRPr>
          </a:p>
        </p:txBody>
      </p:sp>
      <p:grpSp>
        <p:nvGrpSpPr>
          <p:cNvPr id="29" name=""/>
          <p:cNvGrpSpPr/>
          <p:nvPr/>
        </p:nvGrpSpPr>
        <p:grpSpPr>
          <a:xfrm rot="0">
            <a:off x="2910544" y="1239520"/>
            <a:ext cx="2056077" cy="5445124"/>
            <a:chOff x="3585232" y="1233713"/>
            <a:chExt cx="2056077" cy="5445124"/>
          </a:xfrm>
        </p:grpSpPr>
        <p:sp>
          <p:nvSpPr>
            <p:cNvPr id="22" name="직사각형 21"/>
            <p:cNvSpPr/>
            <p:nvPr/>
          </p:nvSpPr>
          <p:spPr>
            <a:xfrm>
              <a:off x="4345780" y="1233713"/>
              <a:ext cx="166687" cy="54451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078740" y="1882101"/>
              <a:ext cx="350383" cy="1253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173991" y="3659333"/>
              <a:ext cx="306028" cy="1253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585232" y="5596082"/>
              <a:ext cx="905623" cy="1174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345780" y="2683789"/>
              <a:ext cx="392474" cy="1174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45779" y="4422102"/>
              <a:ext cx="1295530" cy="1095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345779" y="6207269"/>
              <a:ext cx="993877" cy="1015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어떤게임인가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83569" y="2719387"/>
            <a:ext cx="8424861" cy="1419225"/>
          </a:xfrm>
          <a:ln w="76200" cap="rnd" cmpd="tri">
            <a:solidFill>
              <a:schemeClr val="dk1"/>
            </a:solidFill>
            <a:bevel/>
          </a:ln>
        </p:spPr>
        <p:txBody>
          <a:bodyPr/>
          <a:lstStyle/>
          <a:p>
            <a:pPr marL="0" lvl="0" indent="0">
              <a:buNone/>
              <a:defRPr/>
            </a:pPr>
            <a:r>
              <a:rPr lang="en-US" altLang="ko-KR" sz="4500"/>
              <a:t>The Darkest</a:t>
            </a:r>
            <a:r>
              <a:rPr lang="ko-KR" altLang="en-US"/>
              <a:t>는 다크소울 기반 </a:t>
            </a:r>
            <a:r>
              <a:rPr lang="en-US" altLang="ko-KR">
                <a:latin typeface="한컴 고딕"/>
                <a:ea typeface="한컴 고딕"/>
              </a:rPr>
              <a:t>RPG</a:t>
            </a:r>
            <a:r>
              <a:rPr lang="ko-KR" altLang="en-US">
                <a:latin typeface="한컴 고딕"/>
                <a:ea typeface="한컴 고딕"/>
              </a:rPr>
              <a:t>게임입니다</a:t>
            </a:r>
            <a:r>
              <a:rPr lang="en-US" altLang="ko-KR">
                <a:latin typeface="한컴 고딕"/>
                <a:ea typeface="한컴 고딕"/>
              </a:rPr>
              <a:t>.</a:t>
            </a:r>
            <a:endParaRPr lang="en-US" altLang="ko-KR">
              <a:latin typeface="한컴 고딕"/>
              <a:ea typeface="한컴 고딕"/>
            </a:endParaRPr>
          </a:p>
          <a:p>
            <a:pPr marL="0" lvl="0" indent="0">
              <a:buNone/>
              <a:defRPr/>
            </a:pPr>
            <a:r>
              <a:rPr lang="ko-KR" altLang="en-US">
                <a:latin typeface="한컴 고딕"/>
                <a:ea typeface="한컴 고딕"/>
              </a:rPr>
              <a:t>아이템 수집</a:t>
            </a:r>
            <a:r>
              <a:rPr lang="en-US" altLang="ko-KR">
                <a:latin typeface="한컴 고딕"/>
                <a:ea typeface="한컴 고딕"/>
              </a:rPr>
              <a:t>,</a:t>
            </a:r>
            <a:r>
              <a:rPr lang="ko-KR" altLang="en-US">
                <a:latin typeface="한컴 고딕"/>
                <a:ea typeface="한컴 고딕"/>
              </a:rPr>
              <a:t> 레벨 업</a:t>
            </a:r>
            <a:r>
              <a:rPr lang="en-US" altLang="ko-KR">
                <a:latin typeface="한컴 고딕"/>
                <a:ea typeface="한컴 고딕"/>
              </a:rPr>
              <a:t>,</a:t>
            </a:r>
            <a:r>
              <a:rPr lang="ko-KR" altLang="en-US">
                <a:latin typeface="한컴 고딕"/>
                <a:ea typeface="한컴 고딕"/>
              </a:rPr>
              <a:t> 보스 전투 등의 요소가 있습니다</a:t>
            </a:r>
            <a:r>
              <a:rPr lang="en-US" altLang="ko-KR">
                <a:latin typeface="한컴 고딕"/>
                <a:ea typeface="한컴 고딕"/>
              </a:rPr>
              <a:t>.</a:t>
            </a:r>
            <a:endParaRPr lang="en-US" altLang="ko-KR">
              <a:latin typeface="한컴 고딕"/>
              <a:ea typeface="한컴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6389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ko-KR" altLang="en-US" dirty="0" smtClean="0"/>
              <a:t>게임 </a:t>
            </a:r>
            <a:r>
              <a:rPr lang="en-US" altLang="ko-KR" dirty="0" smtClean="0"/>
              <a:t>Scene</a:t>
            </a:r>
            <a:r>
              <a:rPr lang="ko-KR" altLang="en-US" dirty="0" smtClean="0"/>
              <a:t>의 흐름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57283" y="2471370"/>
          <a:ext cx="1897380" cy="26517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897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891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/>
                        <a:t>InitScene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1637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/>
                        <a:t>player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/>
                        <a:t>Canvas...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/>
                        <a:t>-Option...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/>
                        <a:t>-PlayerUI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/>
                        <a:t>-etc...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/>
                        <a:t>Manager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/>
                        <a:t>-PoolManager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/>
                        <a:t>-SoundManager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534095" y="3071063"/>
          <a:ext cx="1610459" cy="1828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10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/>
                        <a:t>IntroScene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/>
                        <a:t>UI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/>
                        <a:t>SelectButton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/>
                        <a:t>-Start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/>
                        <a:t>-Option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/>
                        <a:t>-Exit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오른쪽 화살표 10"/>
          <p:cNvSpPr/>
          <p:nvPr/>
        </p:nvSpPr>
        <p:spPr>
          <a:xfrm>
            <a:off x="2138658" y="3986415"/>
            <a:ext cx="289560" cy="136501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4531514" y="3071063"/>
          <a:ext cx="2163542" cy="1828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163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/>
                        <a:t>RestPlaceScene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/>
                        <a:t>Map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/>
                        <a:t>-Decoration...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/>
                        <a:t>-Colliders...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/>
                        <a:t>-Terrain...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/>
                        <a:t>Portal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567547"/>
              </p:ext>
            </p:extLst>
          </p:nvPr>
        </p:nvGraphicFramePr>
        <p:xfrm>
          <a:off x="9612920" y="1218486"/>
          <a:ext cx="2375857" cy="23774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375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068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dirty="0" err="1"/>
                        <a:t>MonsterAreaScene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0599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 dirty="0"/>
                        <a:t>Map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dirty="0"/>
                        <a:t>-Terrain...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dirty="0"/>
                        <a:t>-Lights...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dirty="0" err="1"/>
                        <a:t>Spawner</a:t>
                      </a:r>
                      <a:endParaRPr lang="en-US" altLang="ko-KR" dirty="0"/>
                    </a:p>
                    <a:p>
                      <a:pPr lvl="0">
                        <a:defRPr/>
                      </a:pPr>
                      <a:r>
                        <a:rPr lang="en-US" altLang="ko-KR" dirty="0"/>
                        <a:t>Portal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dirty="0"/>
                        <a:t>Flag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dirty="0"/>
                        <a:t>Canvas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9563330" y="4768967"/>
          <a:ext cx="2475035" cy="15544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475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4870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/>
                        <a:t>BossStageScene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479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/>
                        <a:t>Map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/>
                        <a:t>RedDragon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/>
                        <a:t>Portal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/>
                        <a:t>Canvas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오른쪽 화살표 14"/>
          <p:cNvSpPr/>
          <p:nvPr/>
        </p:nvSpPr>
        <p:spPr>
          <a:xfrm>
            <a:off x="4203185" y="3988447"/>
            <a:ext cx="269672" cy="136501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/>
          </a:p>
        </p:txBody>
      </p:sp>
      <p:sp>
        <p:nvSpPr>
          <p:cNvPr id="17" name="왼쪽/오른쪽 화살표 16"/>
          <p:cNvSpPr/>
          <p:nvPr/>
        </p:nvSpPr>
        <p:spPr>
          <a:xfrm>
            <a:off x="6779723" y="3947313"/>
            <a:ext cx="237950" cy="109384"/>
          </a:xfrm>
          <a:prstGeom prst="left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/>
          </a:p>
        </p:txBody>
      </p:sp>
      <p:cxnSp>
        <p:nvCxnSpPr>
          <p:cNvPr id="21" name="화살표 20"/>
          <p:cNvCxnSpPr/>
          <p:nvPr/>
        </p:nvCxnSpPr>
        <p:spPr>
          <a:xfrm>
            <a:off x="1245577" y="3705225"/>
            <a:ext cx="1431636" cy="7029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141039"/>
              </p:ext>
            </p:extLst>
          </p:nvPr>
        </p:nvGraphicFramePr>
        <p:xfrm>
          <a:off x="7062418" y="3429000"/>
          <a:ext cx="2468879" cy="1005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468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3832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/>
                        <a:t>LoadingScene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341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 dirty="0"/>
                        <a:t>Canvas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dirty="0" err="1"/>
                        <a:t>LoadingSceneManager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왼쪽/오른쪽 화살표 24"/>
          <p:cNvSpPr/>
          <p:nvPr/>
        </p:nvSpPr>
        <p:spPr>
          <a:xfrm rot="19844165">
            <a:off x="9121798" y="3187525"/>
            <a:ext cx="366461" cy="100549"/>
          </a:xfrm>
          <a:prstGeom prst="left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/>
          </a:p>
        </p:txBody>
      </p:sp>
      <p:sp>
        <p:nvSpPr>
          <p:cNvPr id="26" name="왼쪽/오른쪽 화살표 25"/>
          <p:cNvSpPr/>
          <p:nvPr/>
        </p:nvSpPr>
        <p:spPr>
          <a:xfrm rot="13342678">
            <a:off x="9104843" y="4651845"/>
            <a:ext cx="343462" cy="109385"/>
          </a:xfrm>
          <a:prstGeom prst="left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5103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en-US" altLang="ko-KR" dirty="0" smtClean="0"/>
              <a:t>Player </a:t>
            </a:r>
            <a:r>
              <a:rPr lang="ko-KR" altLang="en-US" dirty="0" smtClean="0"/>
              <a:t>작동 방식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1260157"/>
            <a:ext cx="2675222" cy="256948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251938" y="1368743"/>
            <a:ext cx="1399539" cy="3148963"/>
          </a:xfrm>
          <a:prstGeom prst="rect">
            <a:avLst/>
          </a:prstGeom>
        </p:spPr>
      </p:pic>
      <p:sp>
        <p:nvSpPr>
          <p:cNvPr id="6" name="가로 글상자 5"/>
          <p:cNvSpPr txBox="1"/>
          <p:nvPr/>
        </p:nvSpPr>
        <p:spPr>
          <a:xfrm>
            <a:off x="1387286" y="3559866"/>
            <a:ext cx="1326222" cy="57225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3200">
                <a:latin typeface="한컴 윤체 M"/>
                <a:ea typeface="한컴 윤체 M"/>
              </a:rPr>
              <a:t>이동키</a:t>
            </a:r>
            <a:endParaRPr lang="ko-KR" altLang="en-US" sz="3200">
              <a:latin typeface="한컴 윤체 M"/>
              <a:ea typeface="한컴 윤체 M"/>
            </a:endParaRPr>
          </a:p>
        </p:txBody>
      </p:sp>
      <p:sp>
        <p:nvSpPr>
          <p:cNvPr id="7" name="가로 글상자 6"/>
          <p:cNvSpPr txBox="1"/>
          <p:nvPr/>
        </p:nvSpPr>
        <p:spPr>
          <a:xfrm>
            <a:off x="8565586" y="4360717"/>
            <a:ext cx="1031286" cy="5731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3200">
                <a:latin typeface="한컴 윤체 M"/>
                <a:ea typeface="한컴 윤체 M"/>
              </a:rPr>
              <a:t>회전</a:t>
            </a:r>
            <a:endParaRPr lang="ko-KR" altLang="en-US" sz="3200">
              <a:latin typeface="한컴 윤체 M"/>
              <a:ea typeface="한컴 윤체 M"/>
            </a:endParaRPr>
          </a:p>
        </p:txBody>
      </p:sp>
      <p:sp>
        <p:nvSpPr>
          <p:cNvPr id="11" name="가로 글상자 10"/>
          <p:cNvSpPr txBox="1"/>
          <p:nvPr/>
        </p:nvSpPr>
        <p:spPr>
          <a:xfrm>
            <a:off x="11081262" y="1743556"/>
            <a:ext cx="2052060" cy="57651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3200">
                <a:latin typeface="한컴 윤체 M"/>
                <a:ea typeface="한컴 윤체 M"/>
              </a:rPr>
              <a:t>조준</a:t>
            </a:r>
            <a:endParaRPr lang="ko-KR" altLang="en-US" sz="3200">
              <a:latin typeface="한컴 윤체 M"/>
              <a:ea typeface="한컴 윤체 M"/>
            </a:endParaRPr>
          </a:p>
        </p:txBody>
      </p:sp>
      <p:cxnSp>
        <p:nvCxnSpPr>
          <p:cNvPr id="16" name="선 15"/>
          <p:cNvCxnSpPr/>
          <p:nvPr/>
        </p:nvCxnSpPr>
        <p:spPr>
          <a:xfrm rot="10800000" flipV="1">
            <a:off x="7974114" y="2031811"/>
            <a:ext cx="591472" cy="366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>
            <a:endCxn id="19" idx="0"/>
          </p:cNvCxnSpPr>
          <p:nvPr/>
        </p:nvCxnSpPr>
        <p:spPr>
          <a:xfrm rot="16200000" flipH="1" flipV="1">
            <a:off x="6526169" y="3845988"/>
            <a:ext cx="2895892" cy="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가로 글상자 18"/>
          <p:cNvSpPr txBox="1"/>
          <p:nvPr/>
        </p:nvSpPr>
        <p:spPr>
          <a:xfrm>
            <a:off x="6426574" y="5293937"/>
            <a:ext cx="3095078" cy="1057333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3200">
                <a:latin typeface="한컴 윤체 M"/>
                <a:ea typeface="한컴 윤체 M"/>
              </a:rPr>
              <a:t>조준 상태에서 </a:t>
            </a:r>
            <a:endParaRPr lang="ko-KR" altLang="en-US" sz="3200">
              <a:latin typeface="한컴 윤체 M"/>
              <a:ea typeface="한컴 윤체 M"/>
            </a:endParaRPr>
          </a:p>
          <a:p>
            <a:pPr lvl="0" algn="ctr">
              <a:defRPr/>
            </a:pPr>
            <a:r>
              <a:rPr lang="ko-KR" altLang="en-US" sz="3200">
                <a:latin typeface="한컴 윤체 M"/>
                <a:ea typeface="한컴 윤체 M"/>
              </a:rPr>
              <a:t>발사</a:t>
            </a:r>
            <a:endParaRPr lang="ko-KR" altLang="en-US" sz="3200">
              <a:latin typeface="한컴 윤체 M"/>
              <a:ea typeface="한컴 윤체 M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823807" y="2524288"/>
            <a:ext cx="2481018" cy="904711"/>
          </a:xfrm>
          <a:prstGeom prst="rect">
            <a:avLst/>
          </a:prstGeom>
        </p:spPr>
      </p:pic>
      <p:sp>
        <p:nvSpPr>
          <p:cNvPr id="21" name="가로 글상자 20"/>
          <p:cNvSpPr txBox="1"/>
          <p:nvPr/>
        </p:nvSpPr>
        <p:spPr>
          <a:xfrm>
            <a:off x="4456517" y="3608444"/>
            <a:ext cx="1729245" cy="57225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3200">
                <a:latin typeface="한컴 윤체 M"/>
                <a:ea typeface="한컴 윤체 M"/>
              </a:rPr>
              <a:t>달리기</a:t>
            </a:r>
            <a:endParaRPr lang="ko-KR" altLang="en-US" sz="3200">
              <a:latin typeface="한컴 윤체 M"/>
              <a:ea typeface="한컴 윤체 M"/>
            </a:endParaRPr>
          </a:p>
        </p:txBody>
      </p:sp>
      <p:cxnSp>
        <p:nvCxnSpPr>
          <p:cNvPr id="22" name="선 21"/>
          <p:cNvCxnSpPr>
            <a:endCxn id="11" idx="1"/>
          </p:cNvCxnSpPr>
          <p:nvPr/>
        </p:nvCxnSpPr>
        <p:spPr>
          <a:xfrm flipV="1">
            <a:off x="9251156" y="2031811"/>
            <a:ext cx="18301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"/>
          <p:cNvGrpSpPr/>
          <p:nvPr/>
        </p:nvGrpSpPr>
        <p:grpSpPr>
          <a:xfrm rot="0">
            <a:off x="644703" y="4647277"/>
            <a:ext cx="897222" cy="953885"/>
            <a:chOff x="3800106" y="4170335"/>
            <a:chExt cx="897222" cy="953885"/>
          </a:xfrm>
        </p:grpSpPr>
        <p:grpSp>
          <p:nvGrpSpPr>
            <p:cNvPr id="26" name=""/>
            <p:cNvGrpSpPr/>
            <p:nvPr/>
          </p:nvGrpSpPr>
          <p:grpSpPr>
            <a:xfrm rot="0">
              <a:off x="3800106" y="4170335"/>
              <a:ext cx="897222" cy="953885"/>
              <a:chOff x="3800106" y="4170335"/>
              <a:chExt cx="897222" cy="953885"/>
            </a:xfrm>
          </p:grpSpPr>
          <p:pic>
            <p:nvPicPr>
              <p:cNvPr id="24" name="그림 23"/>
              <p:cNvPicPr>
                <a:picLocks noChangeAspect="1"/>
              </p:cNvPicPr>
              <p:nvPr/>
            </p:nvPicPr>
            <p:blipFill rotWithShape="1">
              <a:blip r:embed="rId5"/>
              <a:srcRect l="66460" t="50000" b="12880"/>
              <a:stretch>
                <a:fillRect/>
              </a:stretch>
            </p:blipFill>
            <p:spPr>
              <a:xfrm>
                <a:off x="3800106" y="4170335"/>
                <a:ext cx="897222" cy="953885"/>
              </a:xfrm>
              <a:prstGeom prst="rect">
                <a:avLst/>
              </a:prstGeom>
            </p:spPr>
          </p:pic>
          <p:sp>
            <p:nvSpPr>
              <p:cNvPr id="25" name="직사각형 24"/>
              <p:cNvSpPr/>
              <p:nvPr/>
            </p:nvSpPr>
            <p:spPr>
              <a:xfrm>
                <a:off x="4052094" y="4360717"/>
                <a:ext cx="388937" cy="493064"/>
              </a:xfrm>
              <a:prstGeom prst="rect">
                <a:avLst/>
              </a:prstGeom>
              <a:solidFill>
                <a:schemeClr val="lt1"/>
              </a:solidFill>
              <a:ln>
                <a:solidFill>
                  <a:schemeClr val="lt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ko-KR" altLang="en-US"/>
              </a:p>
            </p:txBody>
          </p:sp>
        </p:grpSp>
        <p:sp>
          <p:nvSpPr>
            <p:cNvPr id="27" name="가로 글상자 26"/>
            <p:cNvSpPr txBox="1"/>
            <p:nvPr/>
          </p:nvSpPr>
          <p:spPr>
            <a:xfrm>
              <a:off x="3972705" y="4248531"/>
              <a:ext cx="653174" cy="79533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en-US" altLang="ko-KR" sz="4600">
                  <a:latin typeface="한컴 윤체 M"/>
                  <a:ea typeface="한컴 윤체 M"/>
                </a:rPr>
                <a:t>U</a:t>
              </a:r>
              <a:endParaRPr lang="en-US" altLang="ko-KR" sz="4600">
                <a:latin typeface="한컴 윤체 M"/>
                <a:ea typeface="한컴 윤체 M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 rot="0">
            <a:off x="2300002" y="4647278"/>
            <a:ext cx="897222" cy="953885"/>
            <a:chOff x="3800106" y="4170335"/>
            <a:chExt cx="897222" cy="953885"/>
          </a:xfrm>
        </p:grpSpPr>
        <p:grpSp>
          <p:nvGrpSpPr>
            <p:cNvPr id="32" name=""/>
            <p:cNvGrpSpPr/>
            <p:nvPr/>
          </p:nvGrpSpPr>
          <p:grpSpPr>
            <a:xfrm rot="0">
              <a:off x="3800106" y="4170335"/>
              <a:ext cx="897222" cy="953885"/>
              <a:chOff x="3800106" y="4170335"/>
              <a:chExt cx="897222" cy="953885"/>
            </a:xfrm>
          </p:grpSpPr>
          <p:pic>
            <p:nvPicPr>
              <p:cNvPr id="33" name="그림 23"/>
              <p:cNvPicPr>
                <a:picLocks noChangeAspect="1"/>
              </p:cNvPicPr>
              <p:nvPr/>
            </p:nvPicPr>
            <p:blipFill rotWithShape="1">
              <a:blip r:embed="rId6"/>
              <a:srcRect l="66460" t="50000" b="12880"/>
              <a:stretch>
                <a:fillRect/>
              </a:stretch>
            </p:blipFill>
            <p:spPr>
              <a:xfrm>
                <a:off x="3800106" y="4170335"/>
                <a:ext cx="897222" cy="953885"/>
              </a:xfrm>
              <a:prstGeom prst="rect">
                <a:avLst/>
              </a:prstGeom>
            </p:spPr>
          </p:pic>
          <p:sp>
            <p:nvSpPr>
              <p:cNvPr id="34" name="직사각형 24"/>
              <p:cNvSpPr/>
              <p:nvPr/>
            </p:nvSpPr>
            <p:spPr>
              <a:xfrm>
                <a:off x="4052094" y="4360717"/>
                <a:ext cx="388937" cy="493064"/>
              </a:xfrm>
              <a:prstGeom prst="rect">
                <a:avLst/>
              </a:prstGeom>
              <a:solidFill>
                <a:schemeClr val="lt1"/>
              </a:solidFill>
              <a:ln>
                <a:solidFill>
                  <a:schemeClr val="lt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ko-KR" altLang="en-US"/>
              </a:p>
            </p:txBody>
          </p:sp>
        </p:grpSp>
        <p:sp>
          <p:nvSpPr>
            <p:cNvPr id="35" name="가로 글상자 26"/>
            <p:cNvSpPr txBox="1"/>
            <p:nvPr/>
          </p:nvSpPr>
          <p:spPr>
            <a:xfrm>
              <a:off x="3930408" y="4248531"/>
              <a:ext cx="653174" cy="79533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ko-KR" sz="4600">
                  <a:latin typeface="한컴 윤체 M"/>
                  <a:ea typeface="한컴 윤체 M"/>
                </a:rPr>
                <a:t>I</a:t>
              </a:r>
              <a:endParaRPr lang="en-US" altLang="ko-KR" sz="4600">
                <a:latin typeface="한컴 윤체 M"/>
                <a:ea typeface="한컴 윤체 M"/>
              </a:endParaRPr>
            </a:p>
          </p:txBody>
        </p:sp>
      </p:grpSp>
      <p:sp>
        <p:nvSpPr>
          <p:cNvPr id="36" name="가로 글상자 35"/>
          <p:cNvSpPr txBox="1"/>
          <p:nvPr/>
        </p:nvSpPr>
        <p:spPr>
          <a:xfrm>
            <a:off x="1748158" y="5601162"/>
            <a:ext cx="2272193" cy="56913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3200">
                <a:latin typeface="한컴 윤체 M"/>
                <a:ea typeface="한컴 윤체 M"/>
              </a:rPr>
              <a:t>인벤토리 창</a:t>
            </a:r>
            <a:endParaRPr lang="ko-KR" altLang="en-US" sz="3200">
              <a:latin typeface="한컴 윤체 M"/>
              <a:ea typeface="한컴 윤체 M"/>
            </a:endParaRPr>
          </a:p>
        </p:txBody>
      </p:sp>
      <p:sp>
        <p:nvSpPr>
          <p:cNvPr id="37" name="가로 글상자 36"/>
          <p:cNvSpPr txBox="1"/>
          <p:nvPr/>
        </p:nvSpPr>
        <p:spPr>
          <a:xfrm>
            <a:off x="372821" y="5601162"/>
            <a:ext cx="1440986" cy="56913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3200">
                <a:latin typeface="한컴 윤체 M"/>
                <a:ea typeface="한컴 윤체 M"/>
              </a:rPr>
              <a:t>장비 창</a:t>
            </a:r>
            <a:endParaRPr lang="ko-KR" altLang="en-US" sz="3200">
              <a:latin typeface="한컴 윤체 M"/>
              <a:ea typeface="한컴 윤체 M"/>
            </a:endParaRPr>
          </a:p>
        </p:txBody>
      </p:sp>
      <p:grpSp>
        <p:nvGrpSpPr>
          <p:cNvPr id="42" name=""/>
          <p:cNvGrpSpPr/>
          <p:nvPr/>
        </p:nvGrpSpPr>
        <p:grpSpPr>
          <a:xfrm rot="0">
            <a:off x="3883592" y="4647277"/>
            <a:ext cx="2227019" cy="904711"/>
            <a:chOff x="3883592" y="4647277"/>
            <a:chExt cx="2227019" cy="904711"/>
          </a:xfrm>
        </p:grpSpPr>
        <p:grpSp>
          <p:nvGrpSpPr>
            <p:cNvPr id="40" name=""/>
            <p:cNvGrpSpPr/>
            <p:nvPr/>
          </p:nvGrpSpPr>
          <p:grpSpPr>
            <a:xfrm rot="0">
              <a:off x="3883592" y="4647277"/>
              <a:ext cx="2227019" cy="904711"/>
              <a:chOff x="4332204" y="4647277"/>
              <a:chExt cx="2481018" cy="904711"/>
            </a:xfrm>
          </p:grpSpPr>
          <p:pic>
            <p:nvPicPr>
              <p:cNvPr id="38" name="그림 37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4332204" y="4647277"/>
                <a:ext cx="2481018" cy="904711"/>
              </a:xfrm>
              <a:prstGeom prst="rect">
                <a:avLst/>
              </a:prstGeom>
            </p:spPr>
          </p:pic>
          <p:sp>
            <p:nvSpPr>
              <p:cNvPr id="39" name="직사각형 38"/>
              <p:cNvSpPr/>
              <p:nvPr/>
            </p:nvSpPr>
            <p:spPr>
              <a:xfrm>
                <a:off x="4583906" y="4814093"/>
                <a:ext cx="1842667" cy="595312"/>
              </a:xfrm>
              <a:prstGeom prst="rect">
                <a:avLst/>
              </a:prstGeom>
              <a:solidFill>
                <a:schemeClr val="lt1"/>
              </a:solidFill>
              <a:ln>
                <a:solidFill>
                  <a:schemeClr val="lt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ko-KR" altLang="en-US"/>
              </a:p>
            </p:txBody>
          </p:sp>
        </p:grpSp>
        <p:sp>
          <p:nvSpPr>
            <p:cNvPr id="41" name="가로 글상자 40"/>
            <p:cNvSpPr txBox="1"/>
            <p:nvPr/>
          </p:nvSpPr>
          <p:spPr>
            <a:xfrm>
              <a:off x="4536567" y="4805643"/>
              <a:ext cx="1143557" cy="58797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en-US" altLang="ko-KR" sz="3300">
                  <a:latin typeface="한컴 윤체 M"/>
                  <a:ea typeface="한컴 윤체 M"/>
                </a:rPr>
                <a:t>ESC</a:t>
              </a:r>
              <a:endParaRPr lang="en-US" altLang="ko-KR" sz="3300">
                <a:latin typeface="한컴 윤체 M"/>
                <a:ea typeface="한컴 윤체 M"/>
              </a:endParaRPr>
            </a:p>
          </p:txBody>
        </p:sp>
      </p:grpSp>
      <p:sp>
        <p:nvSpPr>
          <p:cNvPr id="43" name="가로 글상자 42"/>
          <p:cNvSpPr txBox="1"/>
          <p:nvPr/>
        </p:nvSpPr>
        <p:spPr>
          <a:xfrm>
            <a:off x="3823807" y="5601163"/>
            <a:ext cx="2967892" cy="56913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3200">
                <a:latin typeface="한컴 윤체 M"/>
                <a:ea typeface="한컴 윤체 M"/>
              </a:rPr>
              <a:t>창닫기</a:t>
            </a:r>
            <a:r>
              <a:rPr lang="en-US" altLang="ko-KR" sz="3200">
                <a:latin typeface="한컴 윤체 M"/>
                <a:ea typeface="한컴 윤체 M"/>
              </a:rPr>
              <a:t>/</a:t>
            </a:r>
            <a:r>
              <a:rPr lang="ko-KR" altLang="en-US" sz="3200">
                <a:latin typeface="한컴 윤체 M"/>
                <a:ea typeface="한컴 윤체 M"/>
              </a:rPr>
              <a:t>옵션 창</a:t>
            </a:r>
            <a:endParaRPr lang="ko-KR" altLang="en-US" sz="3200">
              <a:latin typeface="한컴 윤체 M"/>
              <a:ea typeface="한컴 윤체 M"/>
            </a:endParaRPr>
          </a:p>
        </p:txBody>
      </p:sp>
    </p:spTree>
    <p:extLst>
      <p:ext uri="{BB962C8B-B14F-4D97-AF65-F5344CB8AC3E}">
        <p14:creationId xmlns:p14="http://schemas.microsoft.com/office/powerpoint/2010/main" val="19886310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</a:t>
            </a:r>
            <a:r>
              <a:rPr lang="en-US" altLang="ko-KR"/>
              <a:t>Player </a:t>
            </a:r>
            <a:r>
              <a:rPr lang="ko-KR" altLang="en-US"/>
              <a:t>작동 방식</a:t>
            </a:r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9175" y="1980474"/>
            <a:ext cx="5404898" cy="3516177"/>
          </a:xfrm>
          <a:prstGeom prst="rect">
            <a:avLst/>
          </a:prstGeom>
        </p:spPr>
      </p:pic>
      <p:sp>
        <p:nvSpPr>
          <p:cNvPr id="23" name="가로 글상자 22"/>
          <p:cNvSpPr txBox="1"/>
          <p:nvPr/>
        </p:nvSpPr>
        <p:spPr>
          <a:xfrm>
            <a:off x="609599" y="1091406"/>
            <a:ext cx="3873499" cy="64023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모든 상태 변화가 생기는 </a:t>
            </a:r>
            <a:r>
              <a:rPr lang="en-US" altLang="ko-KR"/>
              <a:t>Object</a:t>
            </a:r>
            <a:r>
              <a:rPr lang="ko-KR" altLang="en-US"/>
              <a:t>들은 </a:t>
            </a:r>
            <a:r>
              <a:rPr lang="en-US" altLang="ko-KR"/>
              <a:t>FSM</a:t>
            </a:r>
            <a:r>
              <a:rPr lang="ko-KR" altLang="en-US"/>
              <a:t>패턴으로 구현하였습니다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24" name="직사각형 23"/>
          <p:cNvSpPr/>
          <p:nvPr/>
        </p:nvSpPr>
        <p:spPr>
          <a:xfrm>
            <a:off x="6725443" y="1547911"/>
            <a:ext cx="2079625" cy="65094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Play</a:t>
            </a:r>
            <a:endParaRPr lang="en-US" altLang="ko-KR"/>
          </a:p>
        </p:txBody>
      </p:sp>
      <p:sp>
        <p:nvSpPr>
          <p:cNvPr id="25" name="아래쪽 화살표 24"/>
          <p:cNvSpPr/>
          <p:nvPr/>
        </p:nvSpPr>
        <p:spPr>
          <a:xfrm>
            <a:off x="6919912" y="2551076"/>
            <a:ext cx="341313" cy="444500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26" name="직사각형 25"/>
          <p:cNvSpPr/>
          <p:nvPr/>
        </p:nvSpPr>
        <p:spPr>
          <a:xfrm>
            <a:off x="6727031" y="3347799"/>
            <a:ext cx="2079625" cy="65094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HitDown</a:t>
            </a:r>
            <a:endParaRPr lang="en-US" altLang="ko-KR"/>
          </a:p>
        </p:txBody>
      </p:sp>
      <p:cxnSp>
        <p:nvCxnSpPr>
          <p:cNvPr id="28" name="꺾인 연결선 27"/>
          <p:cNvCxnSpPr>
            <a:stCxn id="26" idx="1"/>
            <a:endCxn id="24" idx="1"/>
          </p:cNvCxnSpPr>
          <p:nvPr/>
        </p:nvCxnSpPr>
        <p:spPr>
          <a:xfrm flipV="1">
            <a:off x="6727031" y="1873383"/>
            <a:ext cx="1588" cy="1799887"/>
          </a:xfrm>
          <a:prstGeom prst="bentConnector3">
            <a:avLst>
              <a:gd name="adj1" fmla="val -2243833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6728619" y="5496652"/>
            <a:ext cx="2079625" cy="65094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Die</a:t>
            </a:r>
            <a:endParaRPr lang="en-US" altLang="ko-KR"/>
          </a:p>
        </p:txBody>
      </p:sp>
      <p:sp>
        <p:nvSpPr>
          <p:cNvPr id="30" name="아래쪽 화살표 29"/>
          <p:cNvSpPr/>
          <p:nvPr/>
        </p:nvSpPr>
        <p:spPr>
          <a:xfrm>
            <a:off x="6919912" y="4562304"/>
            <a:ext cx="341313" cy="468312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cxnSp>
        <p:nvCxnSpPr>
          <p:cNvPr id="31" name="꺾인 연결선 30"/>
          <p:cNvCxnSpPr>
            <a:stCxn id="29" idx="1"/>
            <a:endCxn id="24" idx="1"/>
          </p:cNvCxnSpPr>
          <p:nvPr/>
        </p:nvCxnSpPr>
        <p:spPr>
          <a:xfrm flipH="1" flipV="1">
            <a:off x="6727030" y="1873383"/>
            <a:ext cx="1589" cy="3948740"/>
          </a:xfrm>
          <a:prstGeom prst="bentConnector3">
            <a:avLst>
              <a:gd name="adj1" fmla="val 2305938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344026" y="4145517"/>
            <a:ext cx="2079625" cy="65094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Heal</a:t>
            </a:r>
            <a:endParaRPr lang="en-US" altLang="ko-KR"/>
          </a:p>
        </p:txBody>
      </p:sp>
      <p:sp>
        <p:nvSpPr>
          <p:cNvPr id="33" name="굽은 화살표 32"/>
          <p:cNvSpPr/>
          <p:nvPr/>
        </p:nvSpPr>
        <p:spPr>
          <a:xfrm rot="5427167">
            <a:off x="8817881" y="2292071"/>
            <a:ext cx="2226198" cy="1168256"/>
          </a:xfrm>
          <a:prstGeom prst="bentArrow">
            <a:avLst>
              <a:gd name="adj1" fmla="val 15625"/>
              <a:gd name="adj2" fmla="val 18079"/>
              <a:gd name="adj3" fmla="val 18750"/>
              <a:gd name="adj4" fmla="val 71191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  <p:cxnSp>
        <p:nvCxnSpPr>
          <p:cNvPr id="34" name="꺾인 연결선 33"/>
          <p:cNvCxnSpPr>
            <a:stCxn id="32" idx="1"/>
            <a:endCxn id="24" idx="3"/>
          </p:cNvCxnSpPr>
          <p:nvPr/>
        </p:nvCxnSpPr>
        <p:spPr>
          <a:xfrm flipH="1" flipV="1">
            <a:off x="8805068" y="1873383"/>
            <a:ext cx="538958" cy="259760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가로 글상자 34"/>
          <p:cNvSpPr txBox="1"/>
          <p:nvPr/>
        </p:nvSpPr>
        <p:spPr>
          <a:xfrm>
            <a:off x="7201031" y="2594028"/>
            <a:ext cx="2050525" cy="35859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Monster</a:t>
            </a:r>
            <a:r>
              <a:rPr lang="ko-KR" altLang="en-US"/>
              <a:t>에게 피격</a:t>
            </a:r>
            <a:endParaRPr lang="ko-KR" altLang="en-US"/>
          </a:p>
        </p:txBody>
      </p:sp>
      <p:sp>
        <p:nvSpPr>
          <p:cNvPr id="36" name="가로 글상자 35"/>
          <p:cNvSpPr txBox="1"/>
          <p:nvPr/>
        </p:nvSpPr>
        <p:spPr>
          <a:xfrm>
            <a:off x="7201031" y="4613888"/>
            <a:ext cx="1930138" cy="365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Player</a:t>
            </a:r>
            <a:r>
              <a:rPr lang="ko-KR" altLang="en-US"/>
              <a:t>의</a:t>
            </a:r>
            <a:r>
              <a:rPr lang="en-US" altLang="ko-KR"/>
              <a:t> Hp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0</a:t>
            </a:r>
            <a:endParaRPr lang="en-US" altLang="ko-KR"/>
          </a:p>
        </p:txBody>
      </p:sp>
      <p:sp>
        <p:nvSpPr>
          <p:cNvPr id="37" name="가로 글상자 36"/>
          <p:cNvSpPr txBox="1"/>
          <p:nvPr/>
        </p:nvSpPr>
        <p:spPr>
          <a:xfrm>
            <a:off x="10523886" y="2792004"/>
            <a:ext cx="1389062" cy="636996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/>
              <a:t>화로와 </a:t>
            </a:r>
            <a:endParaRPr lang="ko-KR" altLang="en-US"/>
          </a:p>
          <a:p>
            <a:pPr lvl="0" algn="ctr">
              <a:defRPr/>
            </a:pPr>
            <a:r>
              <a:rPr lang="ko-KR" altLang="en-US"/>
              <a:t>상호작용</a:t>
            </a:r>
            <a:endParaRPr lang="ko-KR" altLang="en-US"/>
          </a:p>
        </p:txBody>
      </p:sp>
      <p:sp>
        <p:nvSpPr>
          <p:cNvPr id="38" name="가로 글상자 37"/>
          <p:cNvSpPr txBox="1"/>
          <p:nvPr/>
        </p:nvSpPr>
        <p:spPr>
          <a:xfrm>
            <a:off x="9074547" y="3026886"/>
            <a:ext cx="1001973" cy="641826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/>
              <a:t>Press Any</a:t>
            </a:r>
            <a:r>
              <a:rPr lang="ko-KR" altLang="en-US"/>
              <a:t> </a:t>
            </a:r>
            <a:r>
              <a:rPr lang="en-US" altLang="ko-KR"/>
              <a:t>Key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9628861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</a:t>
            </a:r>
            <a:r>
              <a:rPr lang="en-US" altLang="ko-KR"/>
              <a:t>AI</a:t>
            </a:r>
            <a:r>
              <a:rPr lang="ko-KR" altLang="en-US"/>
              <a:t> 작동방식</a:t>
            </a:r>
            <a:endParaRPr lang="ko-KR" altLang="en-US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99891" y="1449389"/>
            <a:ext cx="5729420" cy="4856163"/>
          </a:xfrm>
          <a:prstGeom prst="rect">
            <a:avLst/>
          </a:prstGeom>
        </p:spPr>
      </p:pic>
      <p:sp>
        <p:nvSpPr>
          <p:cNvPr id="4" name="가로 글상자 3"/>
          <p:cNvSpPr txBox="1"/>
          <p:nvPr/>
        </p:nvSpPr>
        <p:spPr>
          <a:xfrm>
            <a:off x="6572248" y="1627187"/>
            <a:ext cx="4627564" cy="904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Monster</a:t>
            </a:r>
            <a:r>
              <a:rPr lang="ko-KR" altLang="en-US"/>
              <a:t>들의 공통되는 부분은 중복 코드를 방지하기 위해 </a:t>
            </a:r>
            <a:r>
              <a:rPr lang="en-US" altLang="ko-KR"/>
              <a:t>MonsterState</a:t>
            </a:r>
            <a:r>
              <a:rPr lang="ko-KR" altLang="en-US"/>
              <a:t> </a:t>
            </a:r>
            <a:r>
              <a:rPr lang="en-US" altLang="ko-KR"/>
              <a:t>Class</a:t>
            </a:r>
            <a:r>
              <a:rPr lang="ko-KR" altLang="en-US"/>
              <a:t>를 추상화 하였습니다</a:t>
            </a:r>
            <a:r>
              <a:rPr lang="en-US" altLang="ko-KR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72248" y="2734082"/>
            <a:ext cx="5319342" cy="2286778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 rot="20606218">
            <a:off x="2666273" y="5158014"/>
            <a:ext cx="3892676" cy="177366"/>
          </a:xfrm>
          <a:prstGeom prst="rightArrow">
            <a:avLst>
              <a:gd name="adj1" fmla="val 50000"/>
              <a:gd name="adj2" fmla="val 60389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" name="가로 글상자 7"/>
          <p:cNvSpPr txBox="1"/>
          <p:nvPr/>
        </p:nvSpPr>
        <p:spPr>
          <a:xfrm>
            <a:off x="6572248" y="5326062"/>
            <a:ext cx="5010150" cy="634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OverlapShpereCollider</a:t>
            </a:r>
            <a:r>
              <a:rPr lang="ko-KR" altLang="en-US"/>
              <a:t>로 공격 범위 안에 </a:t>
            </a:r>
            <a:r>
              <a:rPr lang="en-US" altLang="ko-KR"/>
              <a:t>PlayerCollider</a:t>
            </a:r>
            <a:r>
              <a:rPr lang="ko-KR" altLang="en-US"/>
              <a:t>가 있으면 공격에 피해를 입습니다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277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</a:t>
            </a:r>
            <a:r>
              <a:rPr lang="en-US" altLang="ko-KR"/>
              <a:t>AI </a:t>
            </a:r>
            <a:r>
              <a:rPr lang="ko-KR" altLang="en-US"/>
              <a:t>작동방식</a:t>
            </a: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002903" y="1756146"/>
            <a:ext cx="2587624" cy="65094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Idle</a:t>
            </a:r>
            <a:endParaRPr lang="en-US" altLang="ko-KR"/>
          </a:p>
        </p:txBody>
      </p:sp>
      <p:sp>
        <p:nvSpPr>
          <p:cNvPr id="25" name="아래쪽 화살표 24"/>
          <p:cNvSpPr/>
          <p:nvPr/>
        </p:nvSpPr>
        <p:spPr>
          <a:xfrm>
            <a:off x="1958579" y="2531458"/>
            <a:ext cx="341313" cy="444500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26" name="직사각형 25"/>
          <p:cNvSpPr/>
          <p:nvPr/>
        </p:nvSpPr>
        <p:spPr>
          <a:xfrm>
            <a:off x="1006079" y="3103528"/>
            <a:ext cx="2587624" cy="65094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Walk</a:t>
            </a:r>
            <a:endParaRPr lang="en-US" altLang="ko-KR"/>
          </a:p>
        </p:txBody>
      </p:sp>
      <p:sp>
        <p:nvSpPr>
          <p:cNvPr id="29" name="직사각형 28"/>
          <p:cNvSpPr/>
          <p:nvPr/>
        </p:nvSpPr>
        <p:spPr>
          <a:xfrm>
            <a:off x="1006079" y="4522199"/>
            <a:ext cx="2587624" cy="65094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Chase</a:t>
            </a:r>
            <a:endParaRPr lang="en-US" altLang="ko-KR"/>
          </a:p>
        </p:txBody>
      </p:sp>
      <p:sp>
        <p:nvSpPr>
          <p:cNvPr id="30" name="아래쪽 화살표 29"/>
          <p:cNvSpPr/>
          <p:nvPr/>
        </p:nvSpPr>
        <p:spPr>
          <a:xfrm>
            <a:off x="1961755" y="3949707"/>
            <a:ext cx="341313" cy="468312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32" name="직사각형 31"/>
          <p:cNvSpPr/>
          <p:nvPr/>
        </p:nvSpPr>
        <p:spPr>
          <a:xfrm>
            <a:off x="4836374" y="3760774"/>
            <a:ext cx="2079625" cy="65094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Dead</a:t>
            </a:r>
            <a:endParaRPr lang="en-US" altLang="ko-KR"/>
          </a:p>
        </p:txBody>
      </p:sp>
      <p:pic>
        <p:nvPicPr>
          <p:cNvPr id="40" name="그림 39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7281124" y="0"/>
            <a:ext cx="4910875" cy="6858000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1006079" y="5943044"/>
            <a:ext cx="2587624" cy="65094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Attack</a:t>
            </a:r>
            <a:endParaRPr lang="en-US" altLang="ko-KR"/>
          </a:p>
        </p:txBody>
      </p:sp>
      <p:sp>
        <p:nvSpPr>
          <p:cNvPr id="43" name="아래쪽 화살표 42"/>
          <p:cNvSpPr/>
          <p:nvPr/>
        </p:nvSpPr>
        <p:spPr>
          <a:xfrm>
            <a:off x="1961755" y="5345939"/>
            <a:ext cx="341313" cy="468312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cxnSp>
        <p:nvCxnSpPr>
          <p:cNvPr id="44" name="꺾인 연결선 43"/>
          <p:cNvCxnSpPr/>
          <p:nvPr/>
        </p:nvCxnSpPr>
        <p:spPr>
          <a:xfrm>
            <a:off x="3465964" y="2081617"/>
            <a:ext cx="1370410" cy="201093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/>
          <p:nvPr/>
        </p:nvCxnSpPr>
        <p:spPr>
          <a:xfrm>
            <a:off x="3469140" y="3429000"/>
            <a:ext cx="1367234" cy="66354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/>
          <p:nvPr/>
        </p:nvCxnSpPr>
        <p:spPr>
          <a:xfrm flipV="1">
            <a:off x="3469140" y="4092548"/>
            <a:ext cx="1367234" cy="75512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/>
          <p:nvPr/>
        </p:nvCxnSpPr>
        <p:spPr>
          <a:xfrm flipV="1">
            <a:off x="3469140" y="4092548"/>
            <a:ext cx="1367234" cy="217596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가로 글상자 48"/>
          <p:cNvSpPr txBox="1"/>
          <p:nvPr/>
        </p:nvSpPr>
        <p:spPr>
          <a:xfrm>
            <a:off x="4151169" y="3361774"/>
            <a:ext cx="997744" cy="36565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Hp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0</a:t>
            </a:r>
            <a:endParaRPr lang="en-US" altLang="ko-KR"/>
          </a:p>
        </p:txBody>
      </p:sp>
      <p:sp>
        <p:nvSpPr>
          <p:cNvPr id="50" name="가로 글상자 49"/>
          <p:cNvSpPr txBox="1"/>
          <p:nvPr/>
        </p:nvSpPr>
        <p:spPr>
          <a:xfrm>
            <a:off x="2299892" y="3844221"/>
            <a:ext cx="1925836" cy="642073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/>
              <a:t>Player</a:t>
            </a:r>
            <a:r>
              <a:rPr lang="ko-KR" altLang="en-US"/>
              <a:t>가 탐색 </a:t>
            </a:r>
            <a:endParaRPr lang="ko-KR" altLang="en-US"/>
          </a:p>
          <a:p>
            <a:pPr lvl="0" algn="ctr">
              <a:defRPr/>
            </a:pPr>
            <a:r>
              <a:rPr lang="ko-KR" altLang="en-US"/>
              <a:t>범위 안에 있으면</a:t>
            </a:r>
            <a:endParaRPr lang="ko-KR" altLang="en-US"/>
          </a:p>
        </p:txBody>
      </p:sp>
      <p:sp>
        <p:nvSpPr>
          <p:cNvPr id="51" name="가로 글상자 50"/>
          <p:cNvSpPr txBox="1"/>
          <p:nvPr/>
        </p:nvSpPr>
        <p:spPr>
          <a:xfrm>
            <a:off x="2303068" y="5274343"/>
            <a:ext cx="1925836" cy="643873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/>
              <a:t>Player</a:t>
            </a:r>
            <a:r>
              <a:rPr lang="ko-KR" altLang="en-US"/>
              <a:t>가 공격 </a:t>
            </a:r>
            <a:endParaRPr lang="ko-KR" altLang="en-US"/>
          </a:p>
          <a:p>
            <a:pPr lvl="0" algn="ctr">
              <a:defRPr/>
            </a:pPr>
            <a:r>
              <a:rPr lang="ko-KR" altLang="en-US"/>
              <a:t>범위 안에 있으면</a:t>
            </a:r>
            <a:endParaRPr lang="ko-KR" altLang="en-US"/>
          </a:p>
        </p:txBody>
      </p:sp>
      <p:sp>
        <p:nvSpPr>
          <p:cNvPr id="52" name="가로 글상자 51"/>
          <p:cNvSpPr txBox="1"/>
          <p:nvPr/>
        </p:nvSpPr>
        <p:spPr>
          <a:xfrm>
            <a:off x="2299892" y="2467853"/>
            <a:ext cx="1925836" cy="635675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/>
              <a:t>Random </a:t>
            </a:r>
            <a:r>
              <a:rPr lang="ko-KR" altLang="en-US"/>
              <a:t>초가 </a:t>
            </a:r>
            <a:endParaRPr lang="ko-KR" altLang="en-US"/>
          </a:p>
          <a:p>
            <a:pPr lvl="0" algn="ctr">
              <a:defRPr/>
            </a:pPr>
            <a:r>
              <a:rPr lang="ko-KR" altLang="en-US"/>
              <a:t>지나면</a:t>
            </a: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695282" y="0"/>
            <a:ext cx="585842" cy="1057276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4582375" y="2126197"/>
            <a:ext cx="2587624" cy="65094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Inactive</a:t>
            </a:r>
            <a:endParaRPr lang="en-US" altLang="ko-KR"/>
          </a:p>
        </p:txBody>
      </p:sp>
      <p:sp>
        <p:nvSpPr>
          <p:cNvPr id="58" name="아래쪽 화살표 57"/>
          <p:cNvSpPr/>
          <p:nvPr/>
        </p:nvSpPr>
        <p:spPr>
          <a:xfrm rot="10800000">
            <a:off x="5705530" y="2960687"/>
            <a:ext cx="341313" cy="468312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cxnSp>
        <p:nvCxnSpPr>
          <p:cNvPr id="59" name="꺾인 연결선 58"/>
          <p:cNvCxnSpPr>
            <a:stCxn id="55" idx="0"/>
            <a:endCxn id="24" idx="0"/>
          </p:cNvCxnSpPr>
          <p:nvPr/>
        </p:nvCxnSpPr>
        <p:spPr>
          <a:xfrm rot="5400000" flipH="1">
            <a:off x="3901427" y="151435"/>
            <a:ext cx="370051" cy="3579474"/>
          </a:xfrm>
          <a:prstGeom prst="bentConnector3">
            <a:avLst>
              <a:gd name="adj1" fmla="val 14830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가로 글상자 59"/>
          <p:cNvSpPr txBox="1"/>
          <p:nvPr/>
        </p:nvSpPr>
        <p:spPr>
          <a:xfrm>
            <a:off x="2807279" y="1170779"/>
            <a:ext cx="3550191" cy="36242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PoolManager</a:t>
            </a:r>
            <a:r>
              <a:rPr lang="ko-KR" altLang="en-US"/>
              <a:t>로 소환</a:t>
            </a:r>
            <a:r>
              <a:rPr lang="en-US" altLang="ko-KR"/>
              <a:t> </a:t>
            </a:r>
            <a:r>
              <a:rPr lang="ko-KR" altLang="en-US"/>
              <a:t>및 </a:t>
            </a:r>
            <a:r>
              <a:rPr lang="en-US" altLang="ko-KR"/>
              <a:t>Active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3321395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심해">
  <a:themeElements>
    <a:clrScheme name="심해">
      <a:dk1>
        <a:srgbClr val="000000"/>
      </a:dk1>
      <a:lt1>
        <a:srgbClr val="ffffff"/>
      </a:lt1>
      <a:dk2>
        <a:srgbClr val="5f5f5f"/>
      </a:dk2>
      <a:lt2>
        <a:srgbClr val="a5a5a5"/>
      </a:lt2>
      <a:accent1>
        <a:srgbClr val="4d4d4d"/>
      </a:accent1>
      <a:accent2>
        <a:srgbClr val="657991"/>
      </a:accent2>
      <a:accent3>
        <a:srgbClr val="63c8d3"/>
      </a:accent3>
      <a:accent4>
        <a:srgbClr val="278089"/>
      </a:accent4>
      <a:accent5>
        <a:srgbClr val="8495a0"/>
      </a:accent5>
      <a:accent6>
        <a:srgbClr val="777777"/>
      </a:accent6>
      <a:hlink>
        <a:srgbClr val="4a45ff"/>
      </a:hlink>
      <a:folHlink>
        <a:srgbClr val="be27bb"/>
      </a:folHlink>
    </a:clrScheme>
    <a:fontScheme name="심해">
      <a:majorFont>
        <a:latin typeface="Arial"/>
        <a:ea typeface=""/>
        <a:cs typeface=""/>
        <a:font script="Jpan" typeface="MS PGothic"/>
        <a:font script="Hang" typeface="HY울릉도B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Tahoma"/>
        <a:ea typeface=""/>
        <a:cs typeface="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심해">
      <a:fillStyleLst>
        <a:gradFill rotWithShape="1">
          <a:gsLst>
            <a:gs pos="0">
              <a:schemeClr val="phClr"/>
            </a:gs>
            <a:gs pos="100000">
              <a:schemeClr val="phClr">
                <a:tint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atMod val="300000"/>
              </a:schemeClr>
            </a:gs>
            <a:gs pos="35000">
              <a:schemeClr val="phClr">
                <a:tint val="4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tint val="100000"/>
                <a:shade val="90000"/>
                <a:satMod val="160000"/>
              </a:schemeClr>
            </a:gs>
          </a:gsLst>
          <a:lin ang="16200000" scaled="0"/>
        </a:gradFill>
      </a:fillStyleLst>
      <a:lnStyleLst>
        <a:ln w="6350" cap="sq" cmpd="dbl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7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tint val="100000"/>
                <a:shade val="50000"/>
                <a:satMod val="10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0"/>
                <a:shade val="60000"/>
              </a:schemeClr>
            </a:gs>
            <a:gs pos="100000">
              <a:schemeClr val="phClr">
                <a:hueMod val="100000"/>
                <a:satMod val="100000"/>
                <a:lumMod val="100000"/>
              </a:schemeClr>
            </a:gs>
          </a:gsLst>
          <a:lin ang="108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242</ep:Words>
  <ep:PresentationFormat>와이드스크린</ep:PresentationFormat>
  <ep:Paragraphs>119</ep:Paragraphs>
  <ep:Slides>11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심해</vt:lpstr>
      <vt:lpstr>The Darkest</vt:lpstr>
      <vt:lpstr>슬라이드 2</vt:lpstr>
      <vt:lpstr>슬라이드 3</vt:lpstr>
      <vt:lpstr>1. 어떤게임인가?</vt:lpstr>
      <vt:lpstr>2. 게임 Scene의 흐름</vt:lpstr>
      <vt:lpstr>3. Player 작동 방식</vt:lpstr>
      <vt:lpstr>3. Player 작동 방식</vt:lpstr>
      <vt:lpstr>4. AI 작동방식</vt:lpstr>
      <vt:lpstr>4. AI 작동방식</vt:lpstr>
      <vt:lpstr>5. Object 관리</vt:lpstr>
      <vt:lpstr>6. UI 작동 방식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2024-03-19T06:07:11.000</dcterms:created>
  <dc:creator>hyung</dc:creator>
  <cp:lastModifiedBy>hyung</cp:lastModifiedBy>
  <dcterms:modified xsi:type="dcterms:W3CDTF">2024-03-23T08:59:10.070</dcterms:modified>
  <cp:revision>112</cp:revision>
  <dc:title>The Darkest</dc:title>
  <cp:version>12.0.0.3437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