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notesMasterIdLst>
    <p:notesMasterId r:id="rId2"/>
  </p:notesMasterIdLst>
  <p:sldIdLst>
    <p:sldId id="256" r:id="rId3"/>
    <p:sldId id="263" r:id="rId4"/>
    <p:sldId id="257" r:id="rId5"/>
    <p:sldId id="261" r:id="rId6"/>
    <p:sldId id="258" r:id="rId7"/>
    <p:sldId id="260" r:id="rId8"/>
    <p:sldId id="265" r:id="rId9"/>
    <p:sldId id="264" r:id="rId10"/>
    <p:sldId id="266" r:id="rId11"/>
    <p:sldId id="262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87456"/>
  </p:normalViewPr>
  <p:slideViewPr>
    <p:cSldViewPr snapToGrid="0" snapToObjects="1">
      <p:cViewPr varScale="1">
        <p:scale>
          <a:sx n="100" d="100"/>
          <a:sy n="100" d="100"/>
        </p:scale>
        <p:origin x="732" y="96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00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1681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1905000"/>
            <a:ext cx="12191999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4063999" y="2133600"/>
            <a:ext cx="8127999" cy="4724400"/>
          </a:xfrm>
          <a:prstGeom prst="rect">
            <a:avLst/>
          </a:prstGeom>
        </p:spPr>
      </p:pic>
      <p:pic>
        <p:nvPicPr>
          <p:cNvPr id="9" name="그림 8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5238786" cy="304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465" y="1928802"/>
            <a:ext cx="9696446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9384097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7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pic>
        <p:nvPicPr>
          <p:cNvPr id="11" name="그림 10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1199" y="2617788"/>
            <a:ext cx="10769599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ko-KR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0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52463" y="2286000"/>
            <a:ext cx="9429750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pic>
        <p:nvPicPr>
          <p:cNvPr id="7" name="그림 6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8127999" cy="4724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1214422"/>
            <a:ext cx="9429815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7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61599" y="0"/>
            <a:ext cx="19303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11377199" y="3929066"/>
            <a:ext cx="814799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06742" y="274638"/>
            <a:ext cx="1523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9506857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22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793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6997779" y="1663801"/>
            <a:ext cx="3886200" cy="6502399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953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4214818"/>
            <a:ext cx="12191999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7251286" cy="4214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3466" y="297814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33466" y="2357430"/>
            <a:ext cx="10363199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3334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84666" y="4429132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518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4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6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768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951346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73629"/>
            <a:ext cx="10972799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63203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197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4"/>
          </p:nvPr>
        </p:nvSpPr>
        <p:spPr>
          <a:xfrm>
            <a:off x="609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>
          <a:xfrm>
            <a:off x="6197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877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1612856" y="2501982"/>
            <a:ext cx="2057400" cy="528319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1999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그림 10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8515656" y="-1760332"/>
            <a:ext cx="1752600" cy="56000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78577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12191999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8531455" y="-2669824"/>
            <a:ext cx="990600" cy="633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282700"/>
            <a:ext cx="10972799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youtube.com/watch?v=yXY3ecVKgyY&amp;t=197s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562167" y="2811463"/>
            <a:ext cx="7067665" cy="1235074"/>
          </a:xfrm>
          <a:ln>
            <a:noFill/>
          </a:ln>
        </p:spPr>
        <p:txBody>
          <a:bodyPr/>
          <a:lstStyle/>
          <a:p>
            <a:pPr lvl="0">
              <a:defRPr/>
            </a:pPr>
            <a:r>
              <a:rPr lang="en-US" altLang="ko-KR" sz="10000">
                <a:solidFill>
                  <a:srgbClr val="ffffff"/>
                </a:solidFill>
                <a:effectLst/>
                <a:latin typeface="맑은 고딕"/>
                <a:ea typeface="맑은 고딕"/>
              </a:rPr>
              <a:t>The Darkest</a:t>
            </a:r>
            <a:endParaRPr lang="en-US" altLang="ko-KR" sz="1000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Object</a:t>
            </a:r>
            <a:r>
              <a:rPr lang="ko-KR" altLang="en-US"/>
              <a:t> 관리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269875" y="1283653"/>
            <a:ext cx="6717561" cy="118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자주 생겼다 없어지는</a:t>
            </a:r>
            <a:r>
              <a:rPr lang="en-US" altLang="ko-KR"/>
              <a:t>Object</a:t>
            </a:r>
            <a:r>
              <a:rPr lang="ko-KR" altLang="en-US"/>
              <a:t>들은 </a:t>
            </a:r>
            <a:r>
              <a:rPr lang="en-US" altLang="ko-KR"/>
              <a:t>PoolManager</a:t>
            </a:r>
            <a:r>
              <a:rPr lang="ko-KR" altLang="en-US"/>
              <a:t>로 관리 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예를 들어 </a:t>
            </a:r>
            <a:r>
              <a:rPr lang="en-US" altLang="ko-KR"/>
              <a:t>Monster</a:t>
            </a:r>
            <a:r>
              <a:rPr lang="ko-KR" altLang="en-US"/>
              <a:t>를 </a:t>
            </a:r>
            <a:r>
              <a:rPr lang="en-US" altLang="ko-KR"/>
              <a:t>3</a:t>
            </a:r>
            <a:r>
              <a:rPr lang="ko-KR" altLang="en-US"/>
              <a:t>마리 까지 소환을 하고앞에 비활성화 된 </a:t>
            </a:r>
            <a:r>
              <a:rPr lang="en-US" altLang="ko-KR"/>
              <a:t>Monster</a:t>
            </a:r>
            <a:r>
              <a:rPr lang="ko-KR" altLang="en-US"/>
              <a:t>가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있으면 활성화 하고 소환하여 메모리 낭비를 최소화 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875" y="2542857"/>
            <a:ext cx="3640486" cy="3745946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4229357" y="4965609"/>
            <a:ext cx="2297705" cy="1461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Get()</a:t>
            </a:r>
            <a:r>
              <a:rPr lang="ko-KR" altLang="en-US"/>
              <a:t>함수를 </a:t>
            </a:r>
            <a:r>
              <a:rPr lang="en-US" altLang="ko-KR"/>
              <a:t>OverLoading</a:t>
            </a:r>
            <a:r>
              <a:rPr lang="ko-KR" altLang="en-US"/>
              <a:t>을 사용하여 용도에 따라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사용할 수 있게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만들었습니다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5" name="시계/반시계 방향 화살표 14"/>
          <p:cNvSpPr/>
          <p:nvPr/>
        </p:nvSpPr>
        <p:spPr>
          <a:xfrm rot="5410345">
            <a:off x="3558651" y="5508519"/>
            <a:ext cx="482614" cy="857348"/>
          </a:xfrm>
          <a:prstGeom prst="leftRightCircularArrow">
            <a:avLst>
              <a:gd name="adj1" fmla="val 9375"/>
              <a:gd name="adj2" fmla="val 146806"/>
              <a:gd name="adj3" fmla="val 20561796"/>
              <a:gd name="adj4" fmla="val 11942319"/>
              <a:gd name="adj5" fmla="val 2148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87436" y="2678114"/>
            <a:ext cx="4414525" cy="3501674"/>
          </a:xfrm>
          <a:prstGeom prst="rect">
            <a:avLst/>
          </a:prstGeom>
        </p:spPr>
      </p:pic>
      <p:sp>
        <p:nvSpPr>
          <p:cNvPr id="18" name="가로 글상자 17"/>
          <p:cNvSpPr txBox="1"/>
          <p:nvPr/>
        </p:nvSpPr>
        <p:spPr>
          <a:xfrm>
            <a:off x="8444605" y="2102961"/>
            <a:ext cx="1500187" cy="3621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Pooling </a:t>
            </a:r>
            <a:r>
              <a:rPr lang="ko-KR" altLang="en-US"/>
              <a:t>방식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</a:t>
            </a:r>
            <a:r>
              <a:rPr lang="en-US" altLang="ko-KR"/>
              <a:t>UI </a:t>
            </a:r>
            <a:r>
              <a:rPr lang="ko-KR" altLang="en-US"/>
              <a:t>작동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 err="1"/>
              <a:t>GameObject</a:t>
            </a:r>
            <a:r>
              <a:rPr lang="ko-KR" altLang="en-US" dirty="0"/>
              <a:t>는</a:t>
            </a:r>
            <a:r>
              <a:rPr lang="en-US" altLang="ko-KR" dirty="0"/>
              <a:t> list</a:t>
            </a:r>
            <a:r>
              <a:rPr lang="ko-KR" altLang="en-US" dirty="0"/>
              <a:t>구현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로 구현한 이유는 마우스로 누른 </a:t>
            </a:r>
            <a:r>
              <a:rPr lang="en-US" altLang="ko-KR" dirty="0"/>
              <a:t>Object</a:t>
            </a:r>
            <a:r>
              <a:rPr lang="ko-KR" altLang="en-US" dirty="0"/>
              <a:t>에 순서를 바꾸기 위해 </a:t>
            </a:r>
            <a:r>
              <a:rPr lang="en-US" altLang="ko-KR" dirty="0"/>
              <a:t>list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채택하였습니다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064" y="2291508"/>
            <a:ext cx="4868906" cy="3717468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700348" y="4305852"/>
            <a:ext cx="5040924" cy="90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ESC</a:t>
            </a:r>
            <a:r>
              <a:rPr lang="ko-KR" altLang="en-US" dirty="0"/>
              <a:t>를 누르면 가장 마지막에 켜졌거나 마우스로 누른 </a:t>
            </a:r>
            <a:r>
              <a:rPr lang="en-US" altLang="ko-KR" dirty="0"/>
              <a:t>UI</a:t>
            </a:r>
            <a:r>
              <a:rPr lang="ko-KR" altLang="en-US" dirty="0"/>
              <a:t>를 끌 수 있고 </a:t>
            </a:r>
            <a:r>
              <a:rPr lang="en-US" altLang="ko-KR" dirty="0"/>
              <a:t>list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이면 </a:t>
            </a:r>
            <a:r>
              <a:rPr lang="en-US" altLang="ko-KR" dirty="0"/>
              <a:t>Option</a:t>
            </a:r>
            <a:r>
              <a:rPr lang="ko-KR" altLang="en-US" dirty="0"/>
              <a:t>이 </a:t>
            </a:r>
          </a:p>
          <a:p>
            <a:pPr lvl="0">
              <a:defRPr/>
            </a:pPr>
            <a:r>
              <a:rPr lang="ko-KR" altLang="en-US" dirty="0"/>
              <a:t>켜질 수 있도록 구현 하였습니다</a:t>
            </a:r>
            <a:r>
              <a:rPr lang="en-US" altLang="ko-KR" dirty="0"/>
              <a:t>.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5700348" y="2594771"/>
            <a:ext cx="4366848" cy="63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가 한개라도 켜져있으면 </a:t>
            </a:r>
            <a:r>
              <a:rPr lang="en-US" altLang="ko-KR"/>
              <a:t>MouseControll</a:t>
            </a:r>
            <a:r>
              <a:rPr lang="ko-KR" altLang="en-US"/>
              <a:t>에 대한 제한을 두었습니다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3" name="시계/반시계 방향 화살표 12"/>
          <p:cNvSpPr/>
          <p:nvPr/>
        </p:nvSpPr>
        <p:spPr>
          <a:xfrm rot="5410345">
            <a:off x="2055069" y="2414693"/>
            <a:ext cx="596900" cy="857348"/>
          </a:xfrm>
          <a:prstGeom prst="leftRightCircularArrow">
            <a:avLst>
              <a:gd name="adj1" fmla="val 9375"/>
              <a:gd name="adj2" fmla="val 146806"/>
              <a:gd name="adj3" fmla="val 20561796"/>
              <a:gd name="adj4" fmla="val 11942319"/>
              <a:gd name="adj5" fmla="val 8593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783089" y="2773096"/>
            <a:ext cx="2646140" cy="1405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9677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42211" y="5657729"/>
            <a:ext cx="8534399" cy="423719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://www.youtube.com/watch?v=yXY3ecVKgyY&amp;t=197s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280134"/>
            <a:ext cx="1197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기간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 인원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개발 환경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작업</a:t>
            </a:r>
            <a:r>
              <a:rPr lang="en-US" altLang="ko-KR" dirty="0" smtClean="0"/>
              <a:t>Tool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Youtube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42211" y="1280134"/>
            <a:ext cx="7140633" cy="420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2023.10.02 ~ 2024.03.15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명 </a:t>
            </a:r>
            <a:r>
              <a:rPr lang="en-US" altLang="ko-KR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개인 프로젝트</a:t>
            </a:r>
            <a:r>
              <a:rPr lang="en-US" altLang="ko-KR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en-US" altLang="ko-KR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C#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Unity, Unity3D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UnityEngine, Git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가로 글상자 9"/>
          <p:cNvSpPr txBox="1"/>
          <p:nvPr/>
        </p:nvSpPr>
        <p:spPr>
          <a:xfrm>
            <a:off x="712107" y="136691"/>
            <a:ext cx="5383893" cy="69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FFFFFF"/>
                </a:solidFill>
              </a:rPr>
              <a:t>목차</a:t>
            </a:r>
            <a:r>
              <a:rPr lang="en-US" altLang="ko-KR" sz="4000">
                <a:solidFill>
                  <a:srgbClr val="FFFFFF"/>
                </a:solidFill>
              </a:rPr>
              <a:t> </a:t>
            </a:r>
            <a:r>
              <a:rPr lang="en-US" altLang="ko-KR" sz="2000">
                <a:solidFill>
                  <a:srgbClr val="FFFFFF"/>
                </a:solidFill>
              </a:rPr>
              <a:t>a table of contents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888" y="0"/>
            <a:ext cx="4372111" cy="6858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096000" y="0"/>
            <a:ext cx="2443799" cy="1054553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19888" y="1054553"/>
            <a:ext cx="104006" cy="5803446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6127" y="840226"/>
            <a:ext cx="3932127" cy="12976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0" y="970183"/>
            <a:ext cx="4664970" cy="146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0">
                <a:latin typeface="Arial Black"/>
                <a:ea typeface="한컴 소망 B"/>
              </a:rPr>
              <a:t>1</a:t>
            </a:r>
            <a:r>
              <a:rPr lang="en-US" altLang="ko-KR" sz="2400">
                <a:latin typeface="휴먼둥근헤드라인"/>
                <a:ea typeface="휴먼둥근헤드라인"/>
              </a:rPr>
              <a:t>  </a:t>
            </a:r>
            <a:r>
              <a:rPr lang="ko-KR" altLang="en-US" sz="2400">
                <a:latin typeface="휴먼둥근헤드라인"/>
                <a:ea typeface="휴먼둥근헤드라인"/>
              </a:rPr>
              <a:t>어떤 게임인가</a:t>
            </a:r>
            <a:r>
              <a:rPr lang="en-US" altLang="ko-KR" sz="2400">
                <a:latin typeface="휴먼둥근헤드라인"/>
                <a:ea typeface="휴먼둥근헤드라인"/>
              </a:rPr>
              <a:t>?</a:t>
            </a:r>
            <a:endParaRPr lang="en-US" altLang="ko-KR" sz="2400">
              <a:latin typeface="휴먼둥근헤드라인"/>
              <a:ea typeface="휴먼둥근헤드라인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4080092" y="1610449"/>
            <a:ext cx="5821090" cy="1454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휴먼둥근헤드라인"/>
                <a:ea typeface="휴먼둥근헤드라인"/>
              </a:rPr>
              <a:t>게임 </a:t>
            </a:r>
            <a:r>
              <a:rPr lang="en-US" altLang="ko-KR" sz="2400">
                <a:latin typeface="휴먼둥근헤드라인"/>
                <a:ea typeface="휴먼둥근헤드라인"/>
              </a:rPr>
              <a:t>Scene</a:t>
            </a:r>
            <a:r>
              <a:rPr lang="ko-KR" altLang="en-US" sz="2400">
                <a:latin typeface="휴먼둥근헤드라인"/>
                <a:ea typeface="휴먼둥근헤드라인"/>
              </a:rPr>
              <a:t>의 흐름 </a:t>
            </a:r>
            <a:r>
              <a:rPr lang="en-US" altLang="ko-KR" sz="9000">
                <a:latin typeface="Arial Black"/>
                <a:ea typeface="한컴 소망 B"/>
              </a:rPr>
              <a:t>2</a:t>
            </a:r>
            <a:endParaRPr lang="ko-KR" altLang="en-US" sz="9000">
              <a:latin typeface="휴먼둥근헤드라인"/>
              <a:ea typeface="휴먼둥근헤드라인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4966623" y="3429000"/>
            <a:ext cx="4934558" cy="145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휴먼둥근헤드라인"/>
                <a:ea typeface="휴먼둥근헤드라인"/>
              </a:rPr>
              <a:t>AI </a:t>
            </a:r>
            <a:r>
              <a:rPr lang="ko-KR" altLang="en-US" sz="2400">
                <a:latin typeface="휴먼둥근헤드라인"/>
                <a:ea typeface="휴먼둥근헤드라인"/>
              </a:rPr>
              <a:t>작동 방식 </a:t>
            </a:r>
            <a:r>
              <a:rPr lang="en-US" altLang="ko-KR" sz="9000">
                <a:latin typeface="Arial Black"/>
                <a:ea typeface="한컴 소망 B"/>
              </a:rPr>
              <a:t>4</a:t>
            </a:r>
            <a:endParaRPr lang="en-US" altLang="ko-KR" sz="9000">
              <a:latin typeface="Arial Black"/>
              <a:ea typeface="한컴 소망 B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4664970" y="5221956"/>
            <a:ext cx="3469251" cy="146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휴먼둥근헤드라인"/>
                <a:ea typeface="휴먼둥근헤드라인"/>
              </a:rPr>
              <a:t>UI </a:t>
            </a:r>
            <a:r>
              <a:rPr lang="ko-KR" altLang="en-US" sz="2400">
                <a:latin typeface="휴먼둥근헤드라인"/>
                <a:ea typeface="휴먼둥근헤드라인"/>
              </a:rPr>
              <a:t>작동 방식    </a:t>
            </a:r>
            <a:r>
              <a:rPr lang="en-US" altLang="ko-KR" sz="9000">
                <a:latin typeface="Arial Black"/>
                <a:ea typeface="휴먼둥근헤드라인"/>
              </a:rPr>
              <a:t>6</a:t>
            </a:r>
            <a:endParaRPr lang="en-US" altLang="ko-KR" sz="9000">
              <a:latin typeface="Arial Black"/>
              <a:ea typeface="휴먼둥근헤드라인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05898" y="953305"/>
            <a:ext cx="217996" cy="5904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가로 글상자 16"/>
          <p:cNvSpPr txBox="1"/>
          <p:nvPr/>
        </p:nvSpPr>
        <p:spPr>
          <a:xfrm>
            <a:off x="0" y="2698572"/>
            <a:ext cx="5821090" cy="1461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0">
                <a:latin typeface="Arial Black"/>
                <a:ea typeface="한컴 소망 B"/>
              </a:rPr>
              <a:t>3</a:t>
            </a:r>
            <a:r>
              <a:rPr lang="ko-KR" altLang="en-US" sz="2400">
                <a:latin typeface="휴먼둥근헤드라인"/>
                <a:ea typeface="휴먼둥근헤드라인"/>
              </a:rPr>
              <a:t>  </a:t>
            </a:r>
            <a:r>
              <a:rPr lang="en-US" altLang="ko-KR" sz="2400">
                <a:latin typeface="휴먼둥근헤드라인"/>
                <a:ea typeface="휴먼둥근헤드라인"/>
              </a:rPr>
              <a:t>Player </a:t>
            </a:r>
            <a:r>
              <a:rPr lang="ko-KR" altLang="en-US" sz="2400">
                <a:latin typeface="휴먼둥근헤드라인"/>
                <a:ea typeface="휴먼둥근헤드라인"/>
              </a:rPr>
              <a:t>작동 방식</a:t>
            </a:r>
            <a:endParaRPr lang="ko-KR" altLang="en-US" sz="2400">
              <a:latin typeface="휴먼둥근헤드라인"/>
              <a:ea typeface="휴먼둥근헤드라인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0" y="4627563"/>
            <a:ext cx="6281366" cy="1457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0">
                <a:latin typeface="Arial Black"/>
                <a:ea typeface="휴먼둥근헤드라인"/>
              </a:rPr>
              <a:t>5</a:t>
            </a:r>
            <a:r>
              <a:rPr lang="en-US" altLang="ko-KR" sz="2400">
                <a:latin typeface="휴먼둥근헤드라인"/>
                <a:ea typeface="휴먼둥근헤드라인"/>
              </a:rPr>
              <a:t>  Object </a:t>
            </a:r>
            <a:r>
              <a:rPr lang="ko-KR" altLang="en-US" sz="2400">
                <a:latin typeface="휴먼둥근헤드라인"/>
                <a:ea typeface="휴먼둥근헤드라인"/>
              </a:rPr>
              <a:t>관리    </a:t>
            </a:r>
            <a:endParaRPr lang="ko-KR" altLang="en-US" sz="2400">
              <a:latin typeface="휴먼둥근헤드라인"/>
              <a:ea typeface="휴먼둥근헤드라인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2910544" y="1239520"/>
            <a:ext cx="2056077" cy="5445124"/>
            <a:chOff x="3585232" y="1233713"/>
            <a:chExt cx="2056077" cy="5445124"/>
          </a:xfrm>
        </p:grpSpPr>
        <p:sp>
          <p:nvSpPr>
            <p:cNvPr id="22" name="직사각형 21"/>
            <p:cNvSpPr/>
            <p:nvPr/>
          </p:nvSpPr>
          <p:spPr>
            <a:xfrm>
              <a:off x="4345780" y="1233713"/>
              <a:ext cx="166687" cy="54451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78740" y="1882101"/>
              <a:ext cx="350383" cy="1253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173991" y="3659333"/>
              <a:ext cx="306028" cy="1253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85232" y="5596082"/>
              <a:ext cx="905623" cy="117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45780" y="2683789"/>
              <a:ext cx="392474" cy="11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45779" y="4422102"/>
              <a:ext cx="1295530" cy="109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45779" y="6207269"/>
              <a:ext cx="993877" cy="101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어떤게임인가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3569" y="2719387"/>
            <a:ext cx="8424861" cy="1419225"/>
          </a:xfrm>
          <a:ln w="76200" cap="rnd" cmpd="tri">
            <a:solidFill>
              <a:schemeClr val="dk1"/>
            </a:solidFill>
            <a:bevel/>
          </a:ln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4500"/>
              <a:t>The Darkest</a:t>
            </a:r>
            <a:r>
              <a:rPr lang="ko-KR" altLang="en-US"/>
              <a:t>는 다크소울 기반 </a:t>
            </a:r>
            <a:r>
              <a:rPr lang="en-US" altLang="ko-KR">
                <a:latin typeface="한컴 고딕"/>
                <a:ea typeface="한컴 고딕"/>
              </a:rPr>
              <a:t>RPG</a:t>
            </a:r>
            <a:r>
              <a:rPr lang="ko-KR" altLang="en-US">
                <a:latin typeface="한컴 고딕"/>
                <a:ea typeface="한컴 고딕"/>
              </a:rPr>
              <a:t>게임입니다</a:t>
            </a:r>
            <a:r>
              <a:rPr lang="en-US" altLang="ko-KR">
                <a:latin typeface="한컴 고딕"/>
                <a:ea typeface="한컴 고딕"/>
              </a:rPr>
              <a:t>.</a:t>
            </a:r>
            <a:endParaRPr lang="en-US" altLang="ko-KR">
              <a:latin typeface="한컴 고딕"/>
              <a:ea typeface="한컴 고딕"/>
            </a:endParaRPr>
          </a:p>
          <a:p>
            <a:pPr marL="0" lvl="0" indent="0">
              <a:buNone/>
              <a:defRPr/>
            </a:pPr>
            <a:r>
              <a:rPr lang="ko-KR" altLang="en-US">
                <a:latin typeface="한컴 고딕"/>
                <a:ea typeface="한컴 고딕"/>
              </a:rPr>
              <a:t>아이템 수집</a:t>
            </a:r>
            <a:r>
              <a:rPr lang="en-US" altLang="ko-KR">
                <a:latin typeface="한컴 고딕"/>
                <a:ea typeface="한컴 고딕"/>
              </a:rPr>
              <a:t>,</a:t>
            </a:r>
            <a:r>
              <a:rPr lang="ko-KR" altLang="en-US">
                <a:latin typeface="한컴 고딕"/>
                <a:ea typeface="한컴 고딕"/>
              </a:rPr>
              <a:t> 레벨 업</a:t>
            </a:r>
            <a:r>
              <a:rPr lang="en-US" altLang="ko-KR">
                <a:latin typeface="한컴 고딕"/>
                <a:ea typeface="한컴 고딕"/>
              </a:rPr>
              <a:t>,</a:t>
            </a:r>
            <a:r>
              <a:rPr lang="ko-KR" altLang="en-US">
                <a:latin typeface="한컴 고딕"/>
                <a:ea typeface="한컴 고딕"/>
              </a:rPr>
              <a:t> 보스 전투 등의 요소가 있습니다</a:t>
            </a:r>
            <a:r>
              <a:rPr lang="en-US" altLang="ko-KR">
                <a:latin typeface="한컴 고딕"/>
                <a:ea typeface="한컴 고딕"/>
              </a:rPr>
              <a:t>.</a:t>
            </a:r>
            <a:endParaRPr lang="en-US" altLang="ko-KR">
              <a:latin typeface="한컴 고딕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38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게임 </a:t>
            </a:r>
            <a:r>
              <a:rPr lang="en-US" altLang="ko-KR" dirty="0" smtClean="0"/>
              <a:t>Scene</a:t>
            </a:r>
            <a:r>
              <a:rPr lang="ko-KR" altLang="en-US" dirty="0" smtClean="0"/>
              <a:t>의 흐름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283" y="2471370"/>
          <a:ext cx="1897380" cy="2651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89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InitScene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637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player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Canvas...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-Option...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-PlayerUI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-etc...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Manager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-PoolManager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-SoundManager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34095" y="3071063"/>
          <a:ext cx="1610459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1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IntroScene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UI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SelectButton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-Start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-Option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2138658" y="3986415"/>
            <a:ext cx="289560" cy="13650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31514" y="3071063"/>
          <a:ext cx="2163542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RestPlaceScene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-Decoration...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-Colliders...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-Terrain...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67547"/>
              </p:ext>
            </p:extLst>
          </p:nvPr>
        </p:nvGraphicFramePr>
        <p:xfrm>
          <a:off x="9612920" y="1218486"/>
          <a:ext cx="2375857" cy="2377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 err="1"/>
                        <a:t>MonsterAreaScene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9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dirty="0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-Terrain...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-Lights...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 err="1"/>
                        <a:t>Spawner</a:t>
                      </a:r>
                      <a:endParaRPr lang="en-US" altLang="ko-KR" dirty="0"/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Portal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Flag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563330" y="4768967"/>
          <a:ext cx="2475035" cy="1554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7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7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BossStageScene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47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RedDragon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Portal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4203185" y="3988447"/>
            <a:ext cx="269672" cy="13650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7" name="왼쪽/오른쪽 화살표 16"/>
          <p:cNvSpPr/>
          <p:nvPr/>
        </p:nvSpPr>
        <p:spPr>
          <a:xfrm>
            <a:off x="6779723" y="3947313"/>
            <a:ext cx="237950" cy="109384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cxnSp>
        <p:nvCxnSpPr>
          <p:cNvPr id="21" name="화살표 20"/>
          <p:cNvCxnSpPr/>
          <p:nvPr/>
        </p:nvCxnSpPr>
        <p:spPr>
          <a:xfrm>
            <a:off x="1245577" y="3705225"/>
            <a:ext cx="1431636" cy="7029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41039"/>
              </p:ext>
            </p:extLst>
          </p:nvPr>
        </p:nvGraphicFramePr>
        <p:xfrm>
          <a:off x="7062418" y="3429000"/>
          <a:ext cx="2468879" cy="1005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8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LoadingScene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dirty="0"/>
                        <a:t>Canvas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 err="1"/>
                        <a:t>LoadingSceneManager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왼쪽/오른쪽 화살표 24"/>
          <p:cNvSpPr/>
          <p:nvPr/>
        </p:nvSpPr>
        <p:spPr>
          <a:xfrm rot="19844165">
            <a:off x="9121798" y="3187525"/>
            <a:ext cx="366461" cy="10054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6" name="왼쪽/오른쪽 화살표 25"/>
          <p:cNvSpPr/>
          <p:nvPr/>
        </p:nvSpPr>
        <p:spPr>
          <a:xfrm rot="13342678">
            <a:off x="9104843" y="4651845"/>
            <a:ext cx="343462" cy="109385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0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Player </a:t>
            </a:r>
            <a:r>
              <a:rPr lang="ko-KR" altLang="en-US" dirty="0" smtClean="0"/>
              <a:t>작동 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260157"/>
            <a:ext cx="2675222" cy="2569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51938" y="1368743"/>
            <a:ext cx="1399539" cy="3148963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1387286" y="3559866"/>
            <a:ext cx="1326222" cy="5722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이동키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8565586" y="4360717"/>
            <a:ext cx="1031286" cy="5731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회전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1081262" y="1743556"/>
            <a:ext cx="2052060" cy="5765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조준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cxnSp>
        <p:nvCxnSpPr>
          <p:cNvPr id="16" name="선 15"/>
          <p:cNvCxnSpPr/>
          <p:nvPr/>
        </p:nvCxnSpPr>
        <p:spPr>
          <a:xfrm rot="10800000" flipV="1">
            <a:off x="7974114" y="2031811"/>
            <a:ext cx="591472" cy="36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>
            <a:endCxn id="19" idx="0"/>
          </p:cNvCxnSpPr>
          <p:nvPr/>
        </p:nvCxnSpPr>
        <p:spPr>
          <a:xfrm rot="16200000" flipH="1" flipV="1">
            <a:off x="6526169" y="3845988"/>
            <a:ext cx="2895892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6426574" y="5293937"/>
            <a:ext cx="3095078" cy="10573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3200">
                <a:latin typeface="한컴 윤체 M"/>
                <a:ea typeface="한컴 윤체 M"/>
              </a:rPr>
              <a:t>조준 상태에서 </a:t>
            </a:r>
            <a:endParaRPr lang="ko-KR" altLang="en-US" sz="3200">
              <a:latin typeface="한컴 윤체 M"/>
              <a:ea typeface="한컴 윤체 M"/>
            </a:endParaRPr>
          </a:p>
          <a:p>
            <a:pPr lvl="0" algn="ctr">
              <a:defRPr/>
            </a:pPr>
            <a:r>
              <a:rPr lang="ko-KR" altLang="en-US" sz="3200">
                <a:latin typeface="한컴 윤체 M"/>
                <a:ea typeface="한컴 윤체 M"/>
              </a:rPr>
              <a:t>발사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3807" y="2524288"/>
            <a:ext cx="2481018" cy="904711"/>
          </a:xfrm>
          <a:prstGeom prst="rect">
            <a:avLst/>
          </a:prstGeom>
        </p:spPr>
      </p:pic>
      <p:sp>
        <p:nvSpPr>
          <p:cNvPr id="21" name="가로 글상자 20"/>
          <p:cNvSpPr txBox="1"/>
          <p:nvPr/>
        </p:nvSpPr>
        <p:spPr>
          <a:xfrm>
            <a:off x="4456517" y="3608444"/>
            <a:ext cx="1729245" cy="5722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달리기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cxnSp>
        <p:nvCxnSpPr>
          <p:cNvPr id="22" name="선 21"/>
          <p:cNvCxnSpPr>
            <a:endCxn id="11" idx="1"/>
          </p:cNvCxnSpPr>
          <p:nvPr/>
        </p:nvCxnSpPr>
        <p:spPr>
          <a:xfrm flipV="1">
            <a:off x="9251156" y="2031811"/>
            <a:ext cx="1830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"/>
          <p:cNvGrpSpPr/>
          <p:nvPr/>
        </p:nvGrpSpPr>
        <p:grpSpPr>
          <a:xfrm rot="0">
            <a:off x="644703" y="4647277"/>
            <a:ext cx="897222" cy="953885"/>
            <a:chOff x="3800106" y="4170335"/>
            <a:chExt cx="897222" cy="953885"/>
          </a:xfrm>
        </p:grpSpPr>
        <p:grpSp>
          <p:nvGrpSpPr>
            <p:cNvPr id="26" name=""/>
            <p:cNvGrpSpPr/>
            <p:nvPr/>
          </p:nvGrpSpPr>
          <p:grpSpPr>
            <a:xfrm rot="0">
              <a:off x="3800106" y="4170335"/>
              <a:ext cx="897222" cy="953885"/>
              <a:chOff x="3800106" y="4170335"/>
              <a:chExt cx="897222" cy="953885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5"/>
              <a:srcRect l="66460" t="50000" b="12880"/>
              <a:stretch>
                <a:fillRect/>
              </a:stretch>
            </p:blipFill>
            <p:spPr>
              <a:xfrm>
                <a:off x="3800106" y="4170335"/>
                <a:ext cx="897222" cy="953885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4052094" y="4360717"/>
                <a:ext cx="388937" cy="49306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27" name="가로 글상자 26"/>
            <p:cNvSpPr txBox="1"/>
            <p:nvPr/>
          </p:nvSpPr>
          <p:spPr>
            <a:xfrm>
              <a:off x="3972705" y="4248531"/>
              <a:ext cx="653174" cy="7953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4600">
                  <a:latin typeface="한컴 윤체 M"/>
                  <a:ea typeface="한컴 윤체 M"/>
                </a:rPr>
                <a:t>U</a:t>
              </a:r>
              <a:endParaRPr lang="en-US" altLang="ko-KR" sz="4600">
                <a:latin typeface="한컴 윤체 M"/>
                <a:ea typeface="한컴 윤체 M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2300002" y="4647278"/>
            <a:ext cx="897222" cy="953885"/>
            <a:chOff x="3800106" y="4170335"/>
            <a:chExt cx="897222" cy="953885"/>
          </a:xfrm>
        </p:grpSpPr>
        <p:grpSp>
          <p:nvGrpSpPr>
            <p:cNvPr id="32" name=""/>
            <p:cNvGrpSpPr/>
            <p:nvPr/>
          </p:nvGrpSpPr>
          <p:grpSpPr>
            <a:xfrm rot="0">
              <a:off x="3800106" y="4170335"/>
              <a:ext cx="897222" cy="953885"/>
              <a:chOff x="3800106" y="4170335"/>
              <a:chExt cx="897222" cy="953885"/>
            </a:xfrm>
          </p:grpSpPr>
          <p:pic>
            <p:nvPicPr>
              <p:cNvPr id="33" name="그림 23"/>
              <p:cNvPicPr>
                <a:picLocks noChangeAspect="1"/>
              </p:cNvPicPr>
              <p:nvPr/>
            </p:nvPicPr>
            <p:blipFill rotWithShape="1">
              <a:blip r:embed="rId6"/>
              <a:srcRect l="66460" t="50000" b="12880"/>
              <a:stretch>
                <a:fillRect/>
              </a:stretch>
            </p:blipFill>
            <p:spPr>
              <a:xfrm>
                <a:off x="3800106" y="4170335"/>
                <a:ext cx="897222" cy="953885"/>
              </a:xfrm>
              <a:prstGeom prst="rect">
                <a:avLst/>
              </a:prstGeom>
            </p:spPr>
          </p:pic>
          <p:sp>
            <p:nvSpPr>
              <p:cNvPr id="34" name="직사각형 24"/>
              <p:cNvSpPr/>
              <p:nvPr/>
            </p:nvSpPr>
            <p:spPr>
              <a:xfrm>
                <a:off x="4052094" y="4360717"/>
                <a:ext cx="388937" cy="49306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35" name="가로 글상자 26"/>
            <p:cNvSpPr txBox="1"/>
            <p:nvPr/>
          </p:nvSpPr>
          <p:spPr>
            <a:xfrm>
              <a:off x="3930408" y="4248531"/>
              <a:ext cx="653174" cy="7953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4600">
                  <a:latin typeface="한컴 윤체 M"/>
                  <a:ea typeface="한컴 윤체 M"/>
                </a:rPr>
                <a:t>I</a:t>
              </a:r>
              <a:endParaRPr lang="en-US" altLang="ko-KR" sz="4600">
                <a:latin typeface="한컴 윤체 M"/>
                <a:ea typeface="한컴 윤체 M"/>
              </a:endParaRPr>
            </a:p>
          </p:txBody>
        </p:sp>
      </p:grpSp>
      <p:sp>
        <p:nvSpPr>
          <p:cNvPr id="36" name="가로 글상자 35"/>
          <p:cNvSpPr txBox="1"/>
          <p:nvPr/>
        </p:nvSpPr>
        <p:spPr>
          <a:xfrm>
            <a:off x="1748158" y="5601162"/>
            <a:ext cx="2272193" cy="5691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인벤토리 창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372821" y="5601162"/>
            <a:ext cx="1440986" cy="5691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장비 창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3883592" y="4647277"/>
            <a:ext cx="2227019" cy="904711"/>
            <a:chOff x="3883592" y="4647277"/>
            <a:chExt cx="2227019" cy="904711"/>
          </a:xfrm>
        </p:grpSpPr>
        <p:grpSp>
          <p:nvGrpSpPr>
            <p:cNvPr id="40" name=""/>
            <p:cNvGrpSpPr/>
            <p:nvPr/>
          </p:nvGrpSpPr>
          <p:grpSpPr>
            <a:xfrm rot="0">
              <a:off x="3883592" y="4647277"/>
              <a:ext cx="2227019" cy="904711"/>
              <a:chOff x="4332204" y="4647277"/>
              <a:chExt cx="2481018" cy="904711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332204" y="4647277"/>
                <a:ext cx="2481018" cy="904711"/>
              </a:xfrm>
              <a:prstGeom prst="rect">
                <a:avLst/>
              </a:prstGeom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4583906" y="4814093"/>
                <a:ext cx="1842667" cy="595312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41" name="가로 글상자 40"/>
            <p:cNvSpPr txBox="1"/>
            <p:nvPr/>
          </p:nvSpPr>
          <p:spPr>
            <a:xfrm>
              <a:off x="4536567" y="4805643"/>
              <a:ext cx="1143557" cy="5879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300">
                  <a:latin typeface="한컴 윤체 M"/>
                  <a:ea typeface="한컴 윤체 M"/>
                </a:rPr>
                <a:t>ESC</a:t>
              </a:r>
              <a:endParaRPr lang="en-US" altLang="ko-KR" sz="3300">
                <a:latin typeface="한컴 윤체 M"/>
                <a:ea typeface="한컴 윤체 M"/>
              </a:endParaRPr>
            </a:p>
          </p:txBody>
        </p:sp>
      </p:grpSp>
      <p:sp>
        <p:nvSpPr>
          <p:cNvPr id="43" name="가로 글상자 42"/>
          <p:cNvSpPr txBox="1"/>
          <p:nvPr/>
        </p:nvSpPr>
        <p:spPr>
          <a:xfrm>
            <a:off x="3823807" y="5601163"/>
            <a:ext cx="2967892" cy="5691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창닫기</a:t>
            </a:r>
            <a:r>
              <a:rPr lang="en-US" altLang="ko-KR" sz="3200">
                <a:latin typeface="한컴 윤체 M"/>
                <a:ea typeface="한컴 윤체 M"/>
              </a:rPr>
              <a:t>/</a:t>
            </a:r>
            <a:r>
              <a:rPr lang="ko-KR" altLang="en-US" sz="3200">
                <a:latin typeface="한컴 윤체 M"/>
                <a:ea typeface="한컴 윤체 M"/>
              </a:rPr>
              <a:t>옵션 창</a:t>
            </a:r>
            <a:endParaRPr lang="ko-KR" altLang="en-US" sz="3200">
              <a:latin typeface="한컴 윤체 M"/>
              <a:ea typeface="한컴 윤체 M"/>
            </a:endParaRPr>
          </a:p>
        </p:txBody>
      </p:sp>
    </p:spTree>
    <p:extLst>
      <p:ext uri="{BB962C8B-B14F-4D97-AF65-F5344CB8AC3E}">
        <p14:creationId xmlns:p14="http://schemas.microsoft.com/office/powerpoint/2010/main" val="1988631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Player </a:t>
            </a:r>
            <a:r>
              <a:rPr lang="ko-KR" altLang="en-US"/>
              <a:t>작동 방식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175" y="1980474"/>
            <a:ext cx="5404898" cy="3516177"/>
          </a:xfrm>
          <a:prstGeom prst="rect">
            <a:avLst/>
          </a:prstGeom>
        </p:spPr>
      </p:pic>
      <p:sp>
        <p:nvSpPr>
          <p:cNvPr id="23" name="가로 글상자 22"/>
          <p:cNvSpPr txBox="1"/>
          <p:nvPr/>
        </p:nvSpPr>
        <p:spPr>
          <a:xfrm>
            <a:off x="609599" y="1091406"/>
            <a:ext cx="3873499" cy="6402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모든 상태 변화가 생기는 </a:t>
            </a:r>
            <a:r>
              <a:rPr lang="en-US" altLang="ko-KR"/>
              <a:t>Object</a:t>
            </a:r>
            <a:r>
              <a:rPr lang="ko-KR" altLang="en-US"/>
              <a:t>들은 </a:t>
            </a:r>
            <a:r>
              <a:rPr lang="en-US" altLang="ko-KR"/>
              <a:t>FSM</a:t>
            </a:r>
            <a:r>
              <a:rPr lang="ko-KR" altLang="en-US"/>
              <a:t>패턴으로 구현하였습니다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>
            <a:off x="6725443" y="1547911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Play</a:t>
            </a:r>
            <a:endParaRPr lang="en-US" altLang="ko-KR"/>
          </a:p>
        </p:txBody>
      </p:sp>
      <p:sp>
        <p:nvSpPr>
          <p:cNvPr id="25" name="아래쪽 화살표 24"/>
          <p:cNvSpPr/>
          <p:nvPr/>
        </p:nvSpPr>
        <p:spPr>
          <a:xfrm>
            <a:off x="6919912" y="2551076"/>
            <a:ext cx="341313" cy="4445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6" name="직사각형 25"/>
          <p:cNvSpPr/>
          <p:nvPr/>
        </p:nvSpPr>
        <p:spPr>
          <a:xfrm>
            <a:off x="6727031" y="3347799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HitDown</a:t>
            </a:r>
            <a:endParaRPr lang="en-US" altLang="ko-KR"/>
          </a:p>
        </p:txBody>
      </p:sp>
      <p:cxnSp>
        <p:nvCxnSpPr>
          <p:cNvPr id="28" name="꺾인 연결선 27"/>
          <p:cNvCxnSpPr>
            <a:stCxn id="26" idx="1"/>
            <a:endCxn id="24" idx="1"/>
          </p:cNvCxnSpPr>
          <p:nvPr/>
        </p:nvCxnSpPr>
        <p:spPr>
          <a:xfrm flipV="1">
            <a:off x="6727031" y="1873383"/>
            <a:ext cx="1588" cy="1799887"/>
          </a:xfrm>
          <a:prstGeom prst="bentConnector3">
            <a:avLst>
              <a:gd name="adj1" fmla="val -224383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728619" y="5496652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Die</a:t>
            </a:r>
            <a:endParaRPr lang="en-US" altLang="ko-KR"/>
          </a:p>
        </p:txBody>
      </p:sp>
      <p:sp>
        <p:nvSpPr>
          <p:cNvPr id="30" name="아래쪽 화살표 29"/>
          <p:cNvSpPr/>
          <p:nvPr/>
        </p:nvSpPr>
        <p:spPr>
          <a:xfrm>
            <a:off x="6919912" y="4562304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31" name="꺾인 연결선 30"/>
          <p:cNvCxnSpPr>
            <a:stCxn id="29" idx="1"/>
            <a:endCxn id="24" idx="1"/>
          </p:cNvCxnSpPr>
          <p:nvPr/>
        </p:nvCxnSpPr>
        <p:spPr>
          <a:xfrm flipH="1" flipV="1">
            <a:off x="6727030" y="1873383"/>
            <a:ext cx="1589" cy="3948740"/>
          </a:xfrm>
          <a:prstGeom prst="bentConnector3">
            <a:avLst>
              <a:gd name="adj1" fmla="val 230593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44026" y="4145517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Heal</a:t>
            </a:r>
            <a:endParaRPr lang="en-US" altLang="ko-KR"/>
          </a:p>
        </p:txBody>
      </p:sp>
      <p:sp>
        <p:nvSpPr>
          <p:cNvPr id="33" name="굽은 화살표 32"/>
          <p:cNvSpPr/>
          <p:nvPr/>
        </p:nvSpPr>
        <p:spPr>
          <a:xfrm rot="5427167">
            <a:off x="8817881" y="2292071"/>
            <a:ext cx="2226198" cy="1168256"/>
          </a:xfrm>
          <a:prstGeom prst="bentArrow">
            <a:avLst>
              <a:gd name="adj1" fmla="val 15625"/>
              <a:gd name="adj2" fmla="val 18079"/>
              <a:gd name="adj3" fmla="val 18750"/>
              <a:gd name="adj4" fmla="val 71191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32" idx="1"/>
            <a:endCxn id="24" idx="3"/>
          </p:cNvCxnSpPr>
          <p:nvPr/>
        </p:nvCxnSpPr>
        <p:spPr>
          <a:xfrm flipH="1" flipV="1">
            <a:off x="8805068" y="1873383"/>
            <a:ext cx="538958" cy="25976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가로 글상자 34"/>
          <p:cNvSpPr txBox="1"/>
          <p:nvPr/>
        </p:nvSpPr>
        <p:spPr>
          <a:xfrm>
            <a:off x="7201031" y="2594028"/>
            <a:ext cx="2050525" cy="3585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Monster</a:t>
            </a:r>
            <a:r>
              <a:rPr lang="ko-KR" altLang="en-US"/>
              <a:t>에게 피격</a:t>
            </a:r>
            <a:endParaRPr lang="ko-KR" altLang="en-US"/>
          </a:p>
        </p:txBody>
      </p:sp>
      <p:sp>
        <p:nvSpPr>
          <p:cNvPr id="36" name="가로 글상자 35"/>
          <p:cNvSpPr txBox="1"/>
          <p:nvPr/>
        </p:nvSpPr>
        <p:spPr>
          <a:xfrm>
            <a:off x="7201031" y="4613888"/>
            <a:ext cx="1930138" cy="365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Player</a:t>
            </a:r>
            <a:r>
              <a:rPr lang="ko-KR" altLang="en-US"/>
              <a:t>의</a:t>
            </a:r>
            <a:r>
              <a:rPr lang="en-US" altLang="ko-KR"/>
              <a:t> Hp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37" name="가로 글상자 36"/>
          <p:cNvSpPr txBox="1"/>
          <p:nvPr/>
        </p:nvSpPr>
        <p:spPr>
          <a:xfrm>
            <a:off x="10523886" y="2792004"/>
            <a:ext cx="1389062" cy="63699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화로와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상호작용</a:t>
            </a: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9074547" y="3026886"/>
            <a:ext cx="1001973" cy="63833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Press Anykey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62886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AI</a:t>
            </a:r>
            <a:r>
              <a:rPr lang="ko-KR" altLang="en-US"/>
              <a:t> 작동방식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9891" y="1449389"/>
            <a:ext cx="5729420" cy="4856163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6572248" y="1627187"/>
            <a:ext cx="4627564" cy="90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Monster</a:t>
            </a:r>
            <a:r>
              <a:rPr lang="ko-KR" altLang="en-US"/>
              <a:t>들의 공통되는 부분은 중복 코드를 방지하기 위해 </a:t>
            </a:r>
            <a:r>
              <a:rPr lang="en-US" altLang="ko-KR"/>
              <a:t>MonsterState</a:t>
            </a:r>
            <a:r>
              <a:rPr lang="ko-KR" altLang="en-US"/>
              <a:t> </a:t>
            </a:r>
            <a:r>
              <a:rPr lang="en-US" altLang="ko-KR"/>
              <a:t>Class</a:t>
            </a:r>
            <a:r>
              <a:rPr lang="ko-KR" altLang="en-US"/>
              <a:t>를 추상화 하였습니다</a:t>
            </a:r>
            <a:r>
              <a:rPr lang="en-US" altLang="ko-KR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2248" y="2734082"/>
            <a:ext cx="5319342" cy="228677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20606218">
            <a:off x="2666273" y="5158014"/>
            <a:ext cx="3892676" cy="177366"/>
          </a:xfrm>
          <a:prstGeom prst="rightArrow">
            <a:avLst>
              <a:gd name="adj1" fmla="val 50000"/>
              <a:gd name="adj2" fmla="val 60389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6572248" y="5326062"/>
            <a:ext cx="5010150" cy="634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OverlapShpereCollider</a:t>
            </a:r>
            <a:r>
              <a:rPr lang="ko-KR" altLang="en-US"/>
              <a:t>로 공격 범위 안에 </a:t>
            </a:r>
            <a:r>
              <a:rPr lang="en-US" altLang="ko-KR"/>
              <a:t>PlayerCollider</a:t>
            </a:r>
            <a:r>
              <a:rPr lang="ko-KR" altLang="en-US"/>
              <a:t>가 있으면 공격에 피해를 입습니다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7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AI </a:t>
            </a:r>
            <a:r>
              <a:rPr lang="ko-KR" altLang="en-US"/>
              <a:t>작동방식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2903" y="1756146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Idle</a:t>
            </a:r>
            <a:endParaRPr lang="en-US" altLang="ko-KR"/>
          </a:p>
        </p:txBody>
      </p:sp>
      <p:sp>
        <p:nvSpPr>
          <p:cNvPr id="25" name="아래쪽 화살표 24"/>
          <p:cNvSpPr/>
          <p:nvPr/>
        </p:nvSpPr>
        <p:spPr>
          <a:xfrm>
            <a:off x="1958579" y="2531458"/>
            <a:ext cx="341313" cy="4445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6" name="직사각형 25"/>
          <p:cNvSpPr/>
          <p:nvPr/>
        </p:nvSpPr>
        <p:spPr>
          <a:xfrm>
            <a:off x="1006079" y="3103528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Walk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006079" y="4522199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Chase</a:t>
            </a:r>
            <a:endParaRPr lang="en-US" altLang="ko-KR"/>
          </a:p>
        </p:txBody>
      </p:sp>
      <p:sp>
        <p:nvSpPr>
          <p:cNvPr id="30" name="아래쪽 화살표 29"/>
          <p:cNvSpPr/>
          <p:nvPr/>
        </p:nvSpPr>
        <p:spPr>
          <a:xfrm>
            <a:off x="1961755" y="3949707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4836374" y="3760774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Dead</a:t>
            </a:r>
            <a:endParaRPr lang="en-US" altLang="ko-KR"/>
          </a:p>
        </p:txBody>
      </p:sp>
      <p:pic>
        <p:nvPicPr>
          <p:cNvPr id="40" name="그림 39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281124" y="0"/>
            <a:ext cx="4910875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006079" y="5943044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Attack</a:t>
            </a:r>
            <a:endParaRPr lang="en-US" altLang="ko-KR"/>
          </a:p>
        </p:txBody>
      </p:sp>
      <p:sp>
        <p:nvSpPr>
          <p:cNvPr id="43" name="아래쪽 화살표 42"/>
          <p:cNvSpPr/>
          <p:nvPr/>
        </p:nvSpPr>
        <p:spPr>
          <a:xfrm>
            <a:off x="1961755" y="5345939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4" name="꺾인 연결선 43"/>
          <p:cNvCxnSpPr/>
          <p:nvPr/>
        </p:nvCxnSpPr>
        <p:spPr>
          <a:xfrm>
            <a:off x="3465964" y="2081617"/>
            <a:ext cx="1370410" cy="2010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3469140" y="3429000"/>
            <a:ext cx="1367234" cy="663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3469140" y="4092548"/>
            <a:ext cx="1367234" cy="755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flipV="1">
            <a:off x="3469140" y="4092548"/>
            <a:ext cx="1367234" cy="21759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가로 글상자 48"/>
          <p:cNvSpPr txBox="1"/>
          <p:nvPr/>
        </p:nvSpPr>
        <p:spPr>
          <a:xfrm>
            <a:off x="4151169" y="3361774"/>
            <a:ext cx="997744" cy="3656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Hp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50" name="가로 글상자 49"/>
          <p:cNvSpPr txBox="1"/>
          <p:nvPr/>
        </p:nvSpPr>
        <p:spPr>
          <a:xfrm>
            <a:off x="2299892" y="3844221"/>
            <a:ext cx="1925836" cy="64207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Player</a:t>
            </a:r>
            <a:r>
              <a:rPr lang="ko-KR" altLang="en-US"/>
              <a:t>가 탐색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범위 안에 있으면</a:t>
            </a:r>
            <a:endParaRPr lang="ko-KR" altLang="en-US"/>
          </a:p>
        </p:txBody>
      </p:sp>
      <p:sp>
        <p:nvSpPr>
          <p:cNvPr id="51" name="가로 글상자 50"/>
          <p:cNvSpPr txBox="1"/>
          <p:nvPr/>
        </p:nvSpPr>
        <p:spPr>
          <a:xfrm>
            <a:off x="2303068" y="5274343"/>
            <a:ext cx="1925836" cy="64387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Player</a:t>
            </a:r>
            <a:r>
              <a:rPr lang="ko-KR" altLang="en-US"/>
              <a:t>가 공격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범위 안에 있으면</a:t>
            </a:r>
            <a:endParaRPr lang="ko-KR" altLang="en-US"/>
          </a:p>
        </p:txBody>
      </p:sp>
      <p:sp>
        <p:nvSpPr>
          <p:cNvPr id="52" name="가로 글상자 51"/>
          <p:cNvSpPr txBox="1"/>
          <p:nvPr/>
        </p:nvSpPr>
        <p:spPr>
          <a:xfrm>
            <a:off x="2299892" y="2467853"/>
            <a:ext cx="1925836" cy="6356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Random </a:t>
            </a:r>
            <a:r>
              <a:rPr lang="ko-KR" altLang="en-US"/>
              <a:t>초가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지나면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695282" y="0"/>
            <a:ext cx="585842" cy="1057276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582375" y="2126197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Inactive</a:t>
            </a:r>
            <a:endParaRPr lang="en-US" altLang="ko-KR"/>
          </a:p>
        </p:txBody>
      </p:sp>
      <p:sp>
        <p:nvSpPr>
          <p:cNvPr id="58" name="아래쪽 화살표 57"/>
          <p:cNvSpPr/>
          <p:nvPr/>
        </p:nvSpPr>
        <p:spPr>
          <a:xfrm rot="10800000">
            <a:off x="5705530" y="2960687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59" name="꺾인 연결선 58"/>
          <p:cNvCxnSpPr>
            <a:stCxn id="55" idx="0"/>
            <a:endCxn id="24" idx="0"/>
          </p:cNvCxnSpPr>
          <p:nvPr/>
        </p:nvCxnSpPr>
        <p:spPr>
          <a:xfrm rot="5400000" flipH="1">
            <a:off x="3901427" y="151435"/>
            <a:ext cx="370051" cy="3579474"/>
          </a:xfrm>
          <a:prstGeom prst="bentConnector3">
            <a:avLst>
              <a:gd name="adj1" fmla="val 1483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가로 글상자 59"/>
          <p:cNvSpPr txBox="1"/>
          <p:nvPr/>
        </p:nvSpPr>
        <p:spPr>
          <a:xfrm>
            <a:off x="2807279" y="1170779"/>
            <a:ext cx="3550191" cy="3624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PoolManager</a:t>
            </a:r>
            <a:r>
              <a:rPr lang="ko-KR" altLang="en-US"/>
              <a:t>로 소환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/>
              <a:t>Active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213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4a45ff"/>
      </a:hlink>
      <a:folHlink>
        <a:srgbClr val="be27bb"/>
      </a:folHlink>
    </a:clrScheme>
    <a:fontScheme name="심해">
      <a:majorFont>
        <a:latin typeface="Arial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241</ep:Words>
  <ep:PresentationFormat>와이드스크린</ep:PresentationFormat>
  <ep:Paragraphs>119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심해</vt:lpstr>
      <vt:lpstr>The Darkest</vt:lpstr>
      <vt:lpstr>슬라이드 2</vt:lpstr>
      <vt:lpstr>슬라이드 3</vt:lpstr>
      <vt:lpstr>1. 어떤게임인가?</vt:lpstr>
      <vt:lpstr>2. 게임 Scene의 흐름</vt:lpstr>
      <vt:lpstr>3. Player 작동 방식</vt:lpstr>
      <vt:lpstr>3. Player 작동 방식</vt:lpstr>
      <vt:lpstr>4. AI 작동방식</vt:lpstr>
      <vt:lpstr>4. AI 작동방식</vt:lpstr>
      <vt:lpstr>5. Object 관리</vt:lpstr>
      <vt:lpstr>6. UI 작동 방식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2024-03-19T06:07:11.000</dcterms:created>
  <dc:creator>hyung</dc:creator>
  <cp:lastModifiedBy>hyung</cp:lastModifiedBy>
  <dcterms:modified xsi:type="dcterms:W3CDTF">2024-03-23T09:19:24.540</dcterms:modified>
  <cp:revision>118</cp:revision>
  <dc:title>The Darkest</dc:title>
  <cp:version>12.0.0.3437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