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67" r:id="rId3"/>
    <p:sldId id="257" r:id="rId4"/>
    <p:sldId id="368" r:id="rId5"/>
    <p:sldId id="369" r:id="rId6"/>
    <p:sldId id="370" r:id="rId7"/>
    <p:sldId id="349" r:id="rId8"/>
    <p:sldId id="286" r:id="rId9"/>
    <p:sldId id="298" r:id="rId10"/>
    <p:sldId id="362" r:id="rId11"/>
    <p:sldId id="366" r:id="rId12"/>
    <p:sldId id="373" r:id="rId13"/>
    <p:sldId id="371" r:id="rId14"/>
    <p:sldId id="380" r:id="rId15"/>
    <p:sldId id="374" r:id="rId16"/>
    <p:sldId id="381" r:id="rId17"/>
    <p:sldId id="382" r:id="rId18"/>
    <p:sldId id="375" r:id="rId19"/>
    <p:sldId id="376" r:id="rId20"/>
    <p:sldId id="377" r:id="rId21"/>
    <p:sldId id="378" r:id="rId22"/>
    <p:sldId id="379" r:id="rId23"/>
    <p:sldId id="350" r:id="rId24"/>
    <p:sldId id="279" r:id="rId25"/>
    <p:sldId id="361" r:id="rId26"/>
    <p:sldId id="360" r:id="rId27"/>
    <p:sldId id="351" r:id="rId28"/>
    <p:sldId id="364" r:id="rId29"/>
    <p:sldId id="365" r:id="rId30"/>
    <p:sldId id="267" r:id="rId31"/>
    <p:sldId id="359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FF"/>
    <a:srgbClr val="0082FF"/>
    <a:srgbClr val="00B050"/>
    <a:srgbClr val="4472C4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83255" autoAdjust="0"/>
  </p:normalViewPr>
  <p:slideViewPr>
    <p:cSldViewPr snapToGrid="0">
      <p:cViewPr varScale="1">
        <p:scale>
          <a:sx n="94" d="100"/>
          <a:sy n="94" d="100"/>
        </p:scale>
        <p:origin x="118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3816BE5-20FD-4763-B1CC-1C70F994C7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7DB164-D3CB-4FFF-8761-C99D5484C4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BA07A-771C-4EEF-9BAF-68103FE60B15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FE13C7-B329-4F88-8601-9EE0E48AC6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C13E57-0129-4A3D-9B6A-EB3AF81534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210F3-CC2F-453B-8FFE-BBFF402FF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37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31A8F-038A-4F6A-B3B6-0455EBE92DF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B1A97-8EB5-4921-BE5C-22758818F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29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cronuskim/40040959409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cronuskim/40040959409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B1A97-8EB5-4921-BE5C-22758818F5FE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9100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B1A97-8EB5-4921-BE5C-22758818F5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282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B1A97-8EB5-4921-BE5C-22758818F5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10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B1A97-8EB5-4921-BE5C-22758818F5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556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B1A97-8EB5-4921-BE5C-22758818F5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440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B1A97-8EB5-4921-BE5C-22758818F5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75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B1A97-8EB5-4921-BE5C-22758818F5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131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B1A97-8EB5-4921-BE5C-22758818F5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304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B1A97-8EB5-4921-BE5C-22758818F5F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520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B1A97-8EB5-4921-BE5C-22758818F5F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782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B1A97-8EB5-4921-BE5C-22758818F5F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275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B1A97-8EB5-4921-BE5C-22758818F5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2525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B1A97-8EB5-4921-BE5C-22758818F5F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976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B1A97-8EB5-4921-BE5C-22758818F5F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1542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B1A97-8EB5-4921-BE5C-22758818F5F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876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B1A97-8EB5-4921-BE5C-22758818F5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929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http://www.gnnews.co.kr/news/articleView.html?idxno=132126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B1A97-8EB5-4921-BE5C-22758818F5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395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ffectLst/>
                <a:hlinkClick r:id="rId3"/>
              </a:rPr>
              <a:t>https://blog.naver.com/cronuskim/40040959409</a:t>
            </a:r>
            <a:endParaRPr lang="en-US" altLang="ko-KR">
              <a:effectLst/>
            </a:endParaRPr>
          </a:p>
          <a:p>
            <a:r>
              <a:rPr lang="ko-KR" altLang="en-US">
                <a:effectLst/>
              </a:rPr>
              <a:t>출처 </a:t>
            </a:r>
            <a:r>
              <a:rPr lang="en-US" altLang="ko-KR">
                <a:effectLst/>
              </a:rPr>
              <a:t>: </a:t>
            </a:r>
            <a:r>
              <a:rPr lang="en-US" altLang="ko-KR"/>
              <a:t>Biggerstaff, Ted, and Alan J. Perlis, eds. 1989. Software Reliability. New York : ACM Press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B1A97-8EB5-4921-BE5C-22758818F5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099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ffectLst/>
                <a:hlinkClick r:id="rId3"/>
              </a:rPr>
              <a:t>https://blog.naver.com/cronuskim/40040959409</a:t>
            </a:r>
            <a:endParaRPr lang="en-US" altLang="ko-KR">
              <a:effectLst/>
            </a:endParaRPr>
          </a:p>
          <a:p>
            <a:r>
              <a:rPr lang="ko-KR" altLang="en-US">
                <a:effectLst/>
              </a:rPr>
              <a:t>출처 </a:t>
            </a:r>
            <a:r>
              <a:rPr lang="en-US" altLang="ko-KR">
                <a:effectLst/>
              </a:rPr>
              <a:t>: </a:t>
            </a:r>
            <a:r>
              <a:rPr lang="en-US" altLang="ko-KR"/>
              <a:t>Biggerstaff, Ted, and Alan J. Perlis, eds. 1989. Software Reliability. New York : ACM Press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/>
              <a:t>→ 컴포넌트를 재사용 하기 위해서는 일반화 되었다는 확신이 있어야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B1A97-8EB5-4921-BE5C-22758818F5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886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/>
              <a:t>체계적인 소프트웨어 재사용은 소프트웨어 산업에서 생산성을 높이고 품질을 향상시키는 가장 유망한 전략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B1A97-8EB5-4921-BE5C-22758818F5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016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B1A97-8EB5-4921-BE5C-22758818F5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852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B1A97-8EB5-4921-BE5C-22758818F5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17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E2666-E6BB-49E1-8F35-2AD4F507B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나눔고딕" pitchFamily="2" charset="-127"/>
                <a:ea typeface="나눔고딕" pitchFamily="2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A88889-6FBD-464C-9083-35AB0D7F8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나눔고딕" pitchFamily="2" charset="-127"/>
                <a:ea typeface="나눔고딕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C99FE-0F39-4CFF-8627-BDFADFFB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2" charset="-127"/>
                <a:ea typeface="나눔고딕" pitchFamily="2" charset="-127"/>
              </a:defRPr>
            </a:lvl1pPr>
          </a:lstStyle>
          <a:p>
            <a:fld id="{40087040-4E67-40F5-81DB-D270CA45C281}" type="datetimeFigureOut">
              <a:rPr lang="ko-KR" altLang="en-US" smtClean="0"/>
              <a:pPr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A7BB4-701E-4F1C-881E-7202817DA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B0A749-B7AA-443A-A9A8-850E5A36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2" charset="-127"/>
                <a:ea typeface="나눔고딕" pitchFamily="2" charset="-127"/>
              </a:defRPr>
            </a:lvl1pPr>
          </a:lstStyle>
          <a:p>
            <a:fld id="{F3B38890-1E8D-4452-891D-9D71F7B3754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BD95AE-7643-4C91-98E6-F51FF77AA7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75" b="49789"/>
          <a:stretch/>
        </p:blipFill>
        <p:spPr>
          <a:xfrm>
            <a:off x="5455521" y="6238729"/>
            <a:ext cx="1280958" cy="23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6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38459-5689-48B4-B521-6A79104E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2" charset="-127"/>
                <a:ea typeface="나눔고딕" pitchFamily="2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29EACD-6F9E-4DCE-B345-682840352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나눔고딕" pitchFamily="2" charset="-127"/>
                <a:ea typeface="나눔고딕" pitchFamily="2" charset="-127"/>
              </a:defRPr>
            </a:lvl1pPr>
            <a:lvl2pPr>
              <a:defRPr>
                <a:latin typeface="나눔고딕" pitchFamily="2" charset="-127"/>
                <a:ea typeface="나눔고딕" pitchFamily="2" charset="-127"/>
              </a:defRPr>
            </a:lvl2pPr>
            <a:lvl3pPr>
              <a:defRPr>
                <a:latin typeface="나눔고딕" pitchFamily="2" charset="-127"/>
                <a:ea typeface="나눔고딕" pitchFamily="2" charset="-127"/>
              </a:defRPr>
            </a:lvl3pPr>
            <a:lvl4pPr>
              <a:defRPr>
                <a:latin typeface="나눔고딕" pitchFamily="2" charset="-127"/>
                <a:ea typeface="나눔고딕" pitchFamily="2" charset="-127"/>
              </a:defRPr>
            </a:lvl4pPr>
            <a:lvl5pPr>
              <a:defRPr>
                <a:latin typeface="나눔고딕" pitchFamily="2" charset="-127"/>
                <a:ea typeface="나눔고딕" pitchFamily="2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9396B-7839-48CF-A7AC-A32A94D17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2" charset="-127"/>
                <a:ea typeface="나눔고딕" pitchFamily="2" charset="-127"/>
              </a:defRPr>
            </a:lvl1pPr>
          </a:lstStyle>
          <a:p>
            <a:fld id="{40087040-4E67-40F5-81DB-D270CA45C281}" type="datetimeFigureOut">
              <a:rPr lang="ko-KR" altLang="en-US" smtClean="0"/>
              <a:pPr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63D7B-262B-49DC-BFA6-40F55FA11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E3C074-078E-48FE-BFB4-D718805D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2" charset="-127"/>
                <a:ea typeface="나눔고딕" pitchFamily="2" charset="-127"/>
              </a:defRPr>
            </a:lvl1pPr>
          </a:lstStyle>
          <a:p>
            <a:fld id="{F3B38890-1E8D-4452-891D-9D71F7B3754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A617C4-1ED1-4870-AAF8-6E22B04C82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75" b="49789"/>
          <a:stretch/>
        </p:blipFill>
        <p:spPr>
          <a:xfrm>
            <a:off x="5455521" y="6238729"/>
            <a:ext cx="1280958" cy="23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2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A52146-734C-4B2B-A7BB-BCF2E272D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2C842C-36E0-4538-822B-5B593941D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AEF987-D157-42CA-977F-3ADF79B9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7040-4E67-40F5-81DB-D270CA45C28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C967E-7BF2-44A9-9D0A-93CD3E1C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7408D9-AB29-40B0-9EA7-92EF3359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38890-1E8D-4452-891D-9D71F7B3754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3A0881-30FA-4EBF-A671-BC33E0C6EE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75" b="49789"/>
          <a:stretch/>
        </p:blipFill>
        <p:spPr>
          <a:xfrm>
            <a:off x="5455521" y="6238729"/>
            <a:ext cx="1280958" cy="23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5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C63B1-7A82-41D2-84F3-1911AF8B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439"/>
            <a:ext cx="10515600" cy="468176"/>
          </a:xfrm>
        </p:spPr>
        <p:txBody>
          <a:bodyPr>
            <a:normAutofit/>
          </a:bodyPr>
          <a:lstStyle>
            <a:lvl1pPr>
              <a:defRPr sz="2000" b="1">
                <a:latin typeface="나눔고딕" pitchFamily="2" charset="-127"/>
                <a:ea typeface="나눔고딕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6AF21F-DDA7-47A2-9EB4-96BADD6C0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3038"/>
            <a:ext cx="10515600" cy="5213925"/>
          </a:xfrm>
        </p:spPr>
        <p:txBody>
          <a:bodyPr>
            <a:normAutofit/>
          </a:bodyPr>
          <a:lstStyle>
            <a:lvl1pPr>
              <a:defRPr sz="2000">
                <a:latin typeface="나눔고딕" pitchFamily="2" charset="-127"/>
                <a:ea typeface="나눔고딕" pitchFamily="2" charset="-127"/>
              </a:defRPr>
            </a:lvl1pPr>
            <a:lvl2pPr>
              <a:defRPr sz="2000">
                <a:latin typeface="나눔고딕" pitchFamily="2" charset="-127"/>
                <a:ea typeface="나눔고딕" pitchFamily="2" charset="-127"/>
              </a:defRPr>
            </a:lvl2pPr>
            <a:lvl3pPr>
              <a:defRPr sz="2000">
                <a:latin typeface="나눔고딕" pitchFamily="2" charset="-127"/>
                <a:ea typeface="나눔고딕" pitchFamily="2" charset="-127"/>
              </a:defRPr>
            </a:lvl3pPr>
            <a:lvl4pPr>
              <a:defRPr sz="2000">
                <a:latin typeface="나눔고딕" pitchFamily="2" charset="-127"/>
                <a:ea typeface="나눔고딕" pitchFamily="2" charset="-127"/>
              </a:defRPr>
            </a:lvl4pPr>
            <a:lvl5pPr>
              <a:defRPr sz="2000">
                <a:latin typeface="나눔고딕" pitchFamily="2" charset="-127"/>
                <a:ea typeface="나눔고딕" pitchFamily="2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ABD8A7-8BF5-4C64-BBD4-423E7F5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2" charset="-127"/>
                <a:ea typeface="나눔고딕" pitchFamily="2" charset="-127"/>
              </a:defRPr>
            </a:lvl1pPr>
          </a:lstStyle>
          <a:p>
            <a:fld id="{40087040-4E67-40F5-81DB-D270CA45C281}" type="datetimeFigureOut">
              <a:rPr lang="ko-KR" altLang="en-US" smtClean="0"/>
              <a:pPr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FCE83E-484F-4C9B-A0D4-FDDC23802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89AC2D-1369-45A8-A251-75E86C16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2" charset="-127"/>
                <a:ea typeface="나눔고딕" pitchFamily="2" charset="-127"/>
              </a:defRPr>
            </a:lvl1pPr>
          </a:lstStyle>
          <a:p>
            <a:fld id="{F3B38890-1E8D-4452-891D-9D71F7B3754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66B437-24BB-4766-B9D8-AB51D2A106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75" b="49789"/>
          <a:stretch/>
        </p:blipFill>
        <p:spPr>
          <a:xfrm>
            <a:off x="5455521" y="6238729"/>
            <a:ext cx="1280958" cy="235242"/>
          </a:xfrm>
          <a:prstGeom prst="rect">
            <a:avLst/>
          </a:prstGeom>
        </p:spPr>
      </p:pic>
      <p:cxnSp>
        <p:nvCxnSpPr>
          <p:cNvPr id="11" name="직선 연결선 75">
            <a:extLst>
              <a:ext uri="{FF2B5EF4-FFF2-40B4-BE49-F238E27FC236}">
                <a16:creationId xmlns:a16="http://schemas.microsoft.com/office/drawing/2014/main" id="{AE2CA142-A14C-4CEF-AC9D-8B5F8BC99159}"/>
              </a:ext>
            </a:extLst>
          </p:cNvPr>
          <p:cNvCxnSpPr/>
          <p:nvPr userDrawn="1"/>
        </p:nvCxnSpPr>
        <p:spPr>
          <a:xfrm>
            <a:off x="308436" y="725615"/>
            <a:ext cx="115751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8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320F6-2B1B-4C18-8340-5FF9F8EC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나눔고딕" pitchFamily="2" charset="-127"/>
                <a:ea typeface="나눔고딕" pitchFamily="2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20359B-6143-4C05-AD97-7675EB386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나눔고딕" pitchFamily="2" charset="-127"/>
                <a:ea typeface="나눔고딕" pitchFamily="2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734B0-C7E6-4415-9AEC-2394570C2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2" charset="-127"/>
                <a:ea typeface="나눔고딕" pitchFamily="2" charset="-127"/>
              </a:defRPr>
            </a:lvl1pPr>
          </a:lstStyle>
          <a:p>
            <a:fld id="{40087040-4E67-40F5-81DB-D270CA45C281}" type="datetimeFigureOut">
              <a:rPr lang="ko-KR" altLang="en-US" smtClean="0"/>
              <a:pPr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CD030D-9855-4570-BC4E-027AC606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D4A5E7-AA3D-4A52-AA8E-2C8E117A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2" charset="-127"/>
                <a:ea typeface="나눔고딕" pitchFamily="2" charset="-127"/>
              </a:defRPr>
            </a:lvl1pPr>
          </a:lstStyle>
          <a:p>
            <a:fld id="{F3B38890-1E8D-4452-891D-9D71F7B3754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050A52-A024-464B-A732-1FEF74EF9C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75" b="49789"/>
          <a:stretch/>
        </p:blipFill>
        <p:spPr>
          <a:xfrm>
            <a:off x="5455521" y="6238729"/>
            <a:ext cx="1280958" cy="23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6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1DC7C-D40B-4CC2-A06C-2D27EE32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2" charset="-127"/>
                <a:ea typeface="나눔고딕" pitchFamily="2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12D8A8-C9E3-4A58-88CB-60BCA72F3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나눔고딕" pitchFamily="2" charset="-127"/>
                <a:ea typeface="나눔고딕" pitchFamily="2" charset="-127"/>
              </a:defRPr>
            </a:lvl1pPr>
            <a:lvl2pPr>
              <a:defRPr>
                <a:latin typeface="나눔고딕" pitchFamily="2" charset="-127"/>
                <a:ea typeface="나눔고딕" pitchFamily="2" charset="-127"/>
              </a:defRPr>
            </a:lvl2pPr>
            <a:lvl3pPr>
              <a:defRPr>
                <a:latin typeface="나눔고딕" pitchFamily="2" charset="-127"/>
                <a:ea typeface="나눔고딕" pitchFamily="2" charset="-127"/>
              </a:defRPr>
            </a:lvl3pPr>
            <a:lvl4pPr>
              <a:defRPr>
                <a:latin typeface="나눔고딕" pitchFamily="2" charset="-127"/>
                <a:ea typeface="나눔고딕" pitchFamily="2" charset="-127"/>
              </a:defRPr>
            </a:lvl4pPr>
            <a:lvl5pPr>
              <a:defRPr>
                <a:latin typeface="나눔고딕" pitchFamily="2" charset="-127"/>
                <a:ea typeface="나눔고딕" pitchFamily="2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ED3D1A-B6F4-45F1-9F22-35008C27E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나눔고딕" pitchFamily="2" charset="-127"/>
                <a:ea typeface="나눔고딕" pitchFamily="2" charset="-127"/>
              </a:defRPr>
            </a:lvl1pPr>
            <a:lvl2pPr>
              <a:defRPr>
                <a:latin typeface="나눔고딕" pitchFamily="2" charset="-127"/>
                <a:ea typeface="나눔고딕" pitchFamily="2" charset="-127"/>
              </a:defRPr>
            </a:lvl2pPr>
            <a:lvl3pPr>
              <a:defRPr>
                <a:latin typeface="나눔고딕" pitchFamily="2" charset="-127"/>
                <a:ea typeface="나눔고딕" pitchFamily="2" charset="-127"/>
              </a:defRPr>
            </a:lvl3pPr>
            <a:lvl4pPr>
              <a:defRPr>
                <a:latin typeface="나눔고딕" pitchFamily="2" charset="-127"/>
                <a:ea typeface="나눔고딕" pitchFamily="2" charset="-127"/>
              </a:defRPr>
            </a:lvl4pPr>
            <a:lvl5pPr>
              <a:defRPr>
                <a:latin typeface="나눔고딕" pitchFamily="2" charset="-127"/>
                <a:ea typeface="나눔고딕" pitchFamily="2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F2B34-B051-452A-B39C-7F85F9F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2" charset="-127"/>
                <a:ea typeface="나눔고딕" pitchFamily="2" charset="-127"/>
              </a:defRPr>
            </a:lvl1pPr>
          </a:lstStyle>
          <a:p>
            <a:fld id="{40087040-4E67-40F5-81DB-D270CA45C281}" type="datetimeFigureOut">
              <a:rPr lang="ko-KR" altLang="en-US" smtClean="0"/>
              <a:pPr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034E2D-7BD0-4D00-9F89-1F5DE33C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5658CA-1D53-4F69-9677-2F8F50A5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2" charset="-127"/>
                <a:ea typeface="나눔고딕" pitchFamily="2" charset="-127"/>
              </a:defRPr>
            </a:lvl1pPr>
          </a:lstStyle>
          <a:p>
            <a:fld id="{F3B38890-1E8D-4452-891D-9D71F7B3754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64789F-A863-40C4-8AEB-C7486E921F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75" b="49789"/>
          <a:stretch/>
        </p:blipFill>
        <p:spPr>
          <a:xfrm>
            <a:off x="5455521" y="6238729"/>
            <a:ext cx="1280958" cy="23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D11F8-A75D-4E57-867E-26827EE7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나눔고딕" pitchFamily="2" charset="-127"/>
                <a:ea typeface="나눔고딕" pitchFamily="2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C5A17B-4684-47B0-ACD7-C2B2B7850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나눔고딕" pitchFamily="2" charset="-127"/>
                <a:ea typeface="나눔고딕" pitchFamily="2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0D16E4-2994-4EB8-A8C5-039159863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나눔고딕" pitchFamily="2" charset="-127"/>
                <a:ea typeface="나눔고딕" pitchFamily="2" charset="-127"/>
              </a:defRPr>
            </a:lvl1pPr>
            <a:lvl2pPr>
              <a:defRPr>
                <a:latin typeface="나눔고딕" pitchFamily="2" charset="-127"/>
                <a:ea typeface="나눔고딕" pitchFamily="2" charset="-127"/>
              </a:defRPr>
            </a:lvl2pPr>
            <a:lvl3pPr>
              <a:defRPr>
                <a:latin typeface="나눔고딕" pitchFamily="2" charset="-127"/>
                <a:ea typeface="나눔고딕" pitchFamily="2" charset="-127"/>
              </a:defRPr>
            </a:lvl3pPr>
            <a:lvl4pPr>
              <a:defRPr>
                <a:latin typeface="나눔고딕" pitchFamily="2" charset="-127"/>
                <a:ea typeface="나눔고딕" pitchFamily="2" charset="-127"/>
              </a:defRPr>
            </a:lvl4pPr>
            <a:lvl5pPr>
              <a:defRPr>
                <a:latin typeface="나눔고딕" pitchFamily="2" charset="-127"/>
                <a:ea typeface="나눔고딕" pitchFamily="2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6B920B-1D67-4632-BC48-729EAE7E5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나눔고딕" pitchFamily="2" charset="-127"/>
                <a:ea typeface="나눔고딕" pitchFamily="2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4ACA79-392F-4FD3-B0CD-3A47797CC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나눔고딕" pitchFamily="2" charset="-127"/>
                <a:ea typeface="나눔고딕" pitchFamily="2" charset="-127"/>
              </a:defRPr>
            </a:lvl1pPr>
            <a:lvl2pPr>
              <a:defRPr>
                <a:latin typeface="나눔고딕" pitchFamily="2" charset="-127"/>
                <a:ea typeface="나눔고딕" pitchFamily="2" charset="-127"/>
              </a:defRPr>
            </a:lvl2pPr>
            <a:lvl3pPr>
              <a:defRPr>
                <a:latin typeface="나눔고딕" pitchFamily="2" charset="-127"/>
                <a:ea typeface="나눔고딕" pitchFamily="2" charset="-127"/>
              </a:defRPr>
            </a:lvl3pPr>
            <a:lvl4pPr>
              <a:defRPr>
                <a:latin typeface="나눔고딕" pitchFamily="2" charset="-127"/>
                <a:ea typeface="나눔고딕" pitchFamily="2" charset="-127"/>
              </a:defRPr>
            </a:lvl4pPr>
            <a:lvl5pPr>
              <a:defRPr>
                <a:latin typeface="나눔고딕" pitchFamily="2" charset="-127"/>
                <a:ea typeface="나눔고딕" pitchFamily="2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B31944-7308-4BF1-A6ED-A97D20FD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2" charset="-127"/>
                <a:ea typeface="나눔고딕" pitchFamily="2" charset="-127"/>
              </a:defRPr>
            </a:lvl1pPr>
          </a:lstStyle>
          <a:p>
            <a:fld id="{40087040-4E67-40F5-81DB-D270CA45C281}" type="datetimeFigureOut">
              <a:rPr lang="ko-KR" altLang="en-US" smtClean="0"/>
              <a:pPr/>
              <a:t>2022-05-26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B42CA7-941C-4DF1-9AE8-36F0444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3BDB1F-8118-4979-92C2-AFC0750A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2" charset="-127"/>
                <a:ea typeface="나눔고딕" pitchFamily="2" charset="-127"/>
              </a:defRPr>
            </a:lvl1pPr>
          </a:lstStyle>
          <a:p>
            <a:fld id="{F3B38890-1E8D-4452-891D-9D71F7B3754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075F71A-38EF-4013-9464-D6E91EA3E5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75" b="49789"/>
          <a:stretch/>
        </p:blipFill>
        <p:spPr>
          <a:xfrm>
            <a:off x="5455521" y="6238729"/>
            <a:ext cx="1280958" cy="23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3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55232-9414-44E6-902E-691F652C3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2" charset="-127"/>
                <a:ea typeface="나눔고딕" pitchFamily="2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EB1F2D-FF84-4C84-8765-2363061F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2" charset="-127"/>
                <a:ea typeface="나눔고딕" pitchFamily="2" charset="-127"/>
              </a:defRPr>
            </a:lvl1pPr>
          </a:lstStyle>
          <a:p>
            <a:fld id="{40087040-4E67-40F5-81DB-D270CA45C281}" type="datetimeFigureOut">
              <a:rPr lang="ko-KR" altLang="en-US" smtClean="0"/>
              <a:pPr/>
              <a:t>2022-05-26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89FE0B-AE98-4059-8C74-28B6881C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4F808F-1D5E-477B-BF89-9631400A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2" charset="-127"/>
                <a:ea typeface="나눔고딕" pitchFamily="2" charset="-127"/>
              </a:defRPr>
            </a:lvl1pPr>
          </a:lstStyle>
          <a:p>
            <a:fld id="{F3B38890-1E8D-4452-891D-9D71F7B3754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ADBFC1-FD84-4083-A26F-5E36B8A7BE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75" b="49789"/>
          <a:stretch/>
        </p:blipFill>
        <p:spPr>
          <a:xfrm>
            <a:off x="5455521" y="6238729"/>
            <a:ext cx="1280958" cy="23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0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E60E93-80B0-4FDA-8A0C-B8FC49BD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7040-4E67-40F5-81DB-D270CA45C28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C67422-082F-4D10-B493-C57E7DA3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439A40-74C2-47D8-9118-80E5D171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38890-1E8D-4452-891D-9D71F7B3754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F055FF-A50B-4F20-B0DD-B45A44A00A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75" b="49789"/>
          <a:stretch/>
        </p:blipFill>
        <p:spPr>
          <a:xfrm>
            <a:off x="5455521" y="6238729"/>
            <a:ext cx="1280958" cy="23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7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9F891-BE9C-43A7-90E6-675C426CC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6538DD-DDFB-4751-917E-7FD3B209B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E8499C-39E6-4B14-9D8B-F1F0C1DB8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2A61A0-8182-42FA-8E16-FB87EC1B4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7040-4E67-40F5-81DB-D270CA45C28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9321D7-AD4D-4E54-AD63-3C8A1777C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6394A7-3CFB-4832-8086-D729CBE7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38890-1E8D-4452-891D-9D71F7B3754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172FB9-BB7B-4645-844A-22F9670A02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75" b="49789"/>
          <a:stretch/>
        </p:blipFill>
        <p:spPr>
          <a:xfrm>
            <a:off x="5455521" y="6238729"/>
            <a:ext cx="1280958" cy="23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4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7256B-30D7-4C66-B106-278B91452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50AE7A-5578-4CDD-A193-82B2EF988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A9762E-3999-4D71-B4FF-C6556D1A1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5F42DF-02BA-4ECA-9767-F6FBD245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7040-4E67-40F5-81DB-D270CA45C28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BCF383-3507-4D3D-B075-2B8C44E3E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CBA0E9-4359-4A1E-8447-B62897D97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38890-1E8D-4452-891D-9D71F7B3754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992CFD-4968-4FD0-AA2C-13A0092865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75" b="49789"/>
          <a:stretch/>
        </p:blipFill>
        <p:spPr>
          <a:xfrm>
            <a:off x="5455521" y="6238729"/>
            <a:ext cx="1280958" cy="23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907865-5508-43C0-A849-6F52B75EE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97C9A3-5BFB-4D5C-B130-81413353C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2782A7-158C-46CB-9D09-AB3F8B4E0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87040-4E67-40F5-81DB-D270CA45C28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0B150A-E594-412E-9752-47832E284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21FD5F-CABC-46D0-A7EF-64A268A35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8890-1E8D-4452-891D-9D71F7B3754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86D550-B965-4179-A7D2-FB8DC1F67F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75" b="49789"/>
          <a:stretch/>
        </p:blipFill>
        <p:spPr>
          <a:xfrm>
            <a:off x="5455521" y="6238729"/>
            <a:ext cx="1280958" cy="23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2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1E1FD-EA1C-43EB-AFD3-5A7F176F60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소프트웨어 재사용</a:t>
            </a:r>
            <a:br>
              <a:rPr lang="en-US" altLang="ko-KR" dirty="0">
                <a:latin typeface="나눔고딕" pitchFamily="2" charset="-127"/>
                <a:ea typeface="나눔고딕" pitchFamily="2" charset="-127"/>
              </a:rPr>
            </a:b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(Software Reuse)</a:t>
            </a:r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C251F5-548A-4C26-A7BD-909930DBD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8980" y="4864608"/>
            <a:ext cx="9144000" cy="871029"/>
          </a:xfrm>
        </p:spPr>
        <p:txBody>
          <a:bodyPr>
            <a:normAutofit lnSpcReduction="10000"/>
          </a:bodyPr>
          <a:lstStyle/>
          <a:p>
            <a:pPr algn="r"/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개발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2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팀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노현하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 algn="r"/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개발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4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팀 유선우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595000E-F375-4171-9D77-055695B84BFC}"/>
              </a:ext>
            </a:extLst>
          </p:cNvPr>
          <p:cNvGrpSpPr/>
          <p:nvPr/>
        </p:nvGrpSpPr>
        <p:grpSpPr>
          <a:xfrm>
            <a:off x="849438" y="3830525"/>
            <a:ext cx="2023186" cy="1905112"/>
            <a:chOff x="849438" y="3830525"/>
            <a:chExt cx="2023186" cy="190511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E239490-DFAC-42BD-ABE1-246679F14E18}"/>
                </a:ext>
              </a:extLst>
            </p:cNvPr>
            <p:cNvGrpSpPr/>
            <p:nvPr/>
          </p:nvGrpSpPr>
          <p:grpSpPr>
            <a:xfrm>
              <a:off x="1295613" y="3830525"/>
              <a:ext cx="1123429" cy="1123429"/>
              <a:chOff x="1837584" y="3804524"/>
              <a:chExt cx="2294860" cy="2294860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C5C70F51-CEC8-4929-B938-57D7A8934D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4485" y="4253860"/>
                <a:ext cx="1396187" cy="1396187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1927ECC5-4DFA-4D8B-9E49-D3BB7714DE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7584" y="3804524"/>
                <a:ext cx="2294860" cy="2294860"/>
              </a:xfrm>
              <a:prstGeom prst="rect">
                <a:avLst/>
              </a:prstGeom>
            </p:spPr>
          </p:pic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102A4CD-8351-4532-8707-88879F4BE933}"/>
                </a:ext>
              </a:extLst>
            </p:cNvPr>
            <p:cNvGrpSpPr/>
            <p:nvPr/>
          </p:nvGrpSpPr>
          <p:grpSpPr>
            <a:xfrm>
              <a:off x="1749195" y="4612208"/>
              <a:ext cx="1123429" cy="1123429"/>
              <a:chOff x="1837584" y="3804524"/>
              <a:chExt cx="2294860" cy="2294860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7D88C33B-588B-42CE-9071-3804BE2EFE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4485" y="4253860"/>
                <a:ext cx="1396187" cy="1396187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9159A707-A48E-4458-9A85-A16EAD690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7584" y="3804524"/>
                <a:ext cx="2294860" cy="2294860"/>
              </a:xfrm>
              <a:prstGeom prst="rect">
                <a:avLst/>
              </a:prstGeom>
            </p:spPr>
          </p:pic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545C9DB-2B24-4D3A-BD61-CDC27D86D5D7}"/>
                </a:ext>
              </a:extLst>
            </p:cNvPr>
            <p:cNvGrpSpPr/>
            <p:nvPr/>
          </p:nvGrpSpPr>
          <p:grpSpPr>
            <a:xfrm>
              <a:off x="849438" y="4612208"/>
              <a:ext cx="1123429" cy="1123429"/>
              <a:chOff x="1837584" y="3804524"/>
              <a:chExt cx="2294860" cy="2294860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988C4AA7-284F-4657-A5CE-12F109FF18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4485" y="4253860"/>
                <a:ext cx="1396187" cy="1396187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1F3910CD-30FA-442B-AE4E-EECEE20F74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7584" y="3804524"/>
                <a:ext cx="2294860" cy="229486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60989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00CAF-DA7A-4C0F-8AD8-68754FFA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소프트웨어 재사용이란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15FC9-8D0D-4AC6-A2B5-C046FCDB8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>
                <a:latin typeface="나눔고딕" pitchFamily="2" charset="-127"/>
                <a:ea typeface="나눔고딕" pitchFamily="2" charset="-127"/>
              </a:rPr>
              <a:t>표준 준수</a:t>
            </a:r>
            <a:endParaRPr lang="en-US" altLang="ko-KR" sz="1600" dirty="0">
              <a:latin typeface="나눔고딕" pitchFamily="2" charset="-127"/>
              <a:ea typeface="나눔고딕" pitchFamily="2" charset="-127"/>
            </a:endParaRPr>
          </a:p>
          <a:p>
            <a:pPr marL="0" indent="0">
              <a:buNone/>
            </a:pPr>
            <a:r>
              <a:rPr lang="ko-KR" altLang="en-US" sz="1600"/>
              <a:t>일부 표준의 경우</a:t>
            </a:r>
            <a:r>
              <a:rPr lang="en-US" altLang="ko-KR" sz="1600"/>
              <a:t>, </a:t>
            </a:r>
            <a:r>
              <a:rPr lang="ko-KR" altLang="en-US" sz="1600"/>
              <a:t>유저 인터페이스와 같이 재사용이 가능한 컴포넌트의 집합으로 구현</a:t>
            </a:r>
            <a:endParaRPr lang="en-US" altLang="ko-KR" sz="1600"/>
          </a:p>
          <a:p>
            <a:pPr marL="0" indent="0">
              <a:buNone/>
            </a:pPr>
            <a:endParaRPr lang="en-US" altLang="ko-KR" sz="1600" dirty="0"/>
          </a:p>
          <a:p>
            <a:r>
              <a:rPr lang="ko-KR" altLang="en-US" sz="1600"/>
              <a:t>개발의 가속화</a:t>
            </a:r>
            <a:endParaRPr lang="en-US" altLang="ko-KR" sz="1600">
              <a:latin typeface="나눔고딕" pitchFamily="2" charset="-127"/>
              <a:ea typeface="나눔고딕" pitchFamily="2" charset="-127"/>
            </a:endParaRPr>
          </a:p>
          <a:p>
            <a:pPr marL="0" indent="0">
              <a:buNone/>
            </a:pPr>
            <a:r>
              <a:rPr lang="ko-KR" altLang="en-US" sz="1600">
                <a:latin typeface="나눔고딕" pitchFamily="2" charset="-127"/>
                <a:ea typeface="나눔고딕" pitchFamily="2" charset="-127"/>
              </a:rPr>
              <a:t>소프트웨어 재사용은 개발과 검증 시간을 줄일 수 있어 시스템 개발 비용을 줄일 수 있음</a:t>
            </a:r>
            <a:endParaRPr lang="en-US" altLang="ko-KR" sz="16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34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00CAF-DA7A-4C0F-8AD8-68754FFA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재사용이란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1C4E96-20DF-4DF1-8763-5519CC5D5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3039"/>
            <a:ext cx="10515600" cy="3820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 재사용 목표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DCD73A-68A4-4F4A-899C-0587E9142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36" y="1665624"/>
            <a:ext cx="875852" cy="8758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3EB927-ED4B-4AAE-A043-DFED4FBF7B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36" y="3160937"/>
            <a:ext cx="875852" cy="8758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A56FC59-6990-42F8-AF27-4557B97FC9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36" y="4656250"/>
            <a:ext cx="875852" cy="875852"/>
          </a:xfrm>
          <a:prstGeom prst="rect">
            <a:avLst/>
          </a:prstGeom>
        </p:spPr>
      </p:pic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81B464B8-96DF-40F4-A0F7-684C15E594B3}"/>
              </a:ext>
            </a:extLst>
          </p:cNvPr>
          <p:cNvSpPr txBox="1">
            <a:spLocks/>
          </p:cNvSpPr>
          <p:nvPr/>
        </p:nvSpPr>
        <p:spPr>
          <a:xfrm>
            <a:off x="2459468" y="1665624"/>
            <a:ext cx="9177168" cy="4042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신뢰성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(Reliability)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성능 등이 이미 검증되어 있음 </a:t>
            </a:r>
            <a:endParaRPr lang="en-US" altLang="ko-KR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→ 재사용을 통해 검증 시간을 단축시킬 수 있음</a:t>
            </a:r>
            <a:endParaRPr lang="en-US" altLang="ko-KR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확장성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(Extensibility)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기존 기능을 기반으로 더 향상된 기능 제공</a:t>
            </a:r>
            <a:endParaRPr lang="en-US" altLang="ko-KR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endParaRPr lang="en-US" altLang="ko-KR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생산성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(Productivity)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비용</a:t>
            </a:r>
            <a:r>
              <a:rPr lang="en-US" altLang="ko-KR" sz="16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·</a:t>
            </a:r>
            <a:r>
              <a:rPr lang="ko-KR" altLang="en-US" sz="16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</a:t>
            </a:r>
            <a:r>
              <a:rPr lang="en-US" altLang="ko-KR" sz="16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·</a:t>
            </a:r>
            <a:r>
              <a:rPr lang="ko-KR" altLang="en-US" sz="16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위험 감소 등으로 측면에서 개발 프로세스 개선</a:t>
            </a:r>
            <a:endParaRPr lang="en-US" altLang="ko-KR" sz="160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→  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9065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00CAF-DA7A-4C0F-8AD8-68754FFA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재사용이란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81B464B8-96DF-40F4-A0F7-684C15E594B3}"/>
              </a:ext>
            </a:extLst>
          </p:cNvPr>
          <p:cNvSpPr txBox="1">
            <a:spLocks/>
          </p:cNvSpPr>
          <p:nvPr/>
        </p:nvSpPr>
        <p:spPr>
          <a:xfrm>
            <a:off x="2459468" y="1665624"/>
            <a:ext cx="9083487" cy="4042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유지보수성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(Maintainability) 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이미 사용 경험이 있는 모듈로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유지보수 용이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→ 이미 검증된 모듈로 유지보수 측면에서 유리함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적응성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(Adaptability) :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다차원적인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연동을 통한 활용성 제고 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6ED0852-8234-4EC3-BC1B-C1C8B3C16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600" y="1665624"/>
            <a:ext cx="874800" cy="84178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ECC1626-D9B7-4C52-97FA-2F672FDDA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600" y="3002356"/>
            <a:ext cx="874800" cy="85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11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00CAF-DA7A-4C0F-8AD8-68754FFA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재사용이란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1C4E96-20DF-4DF1-8763-5519CC5D5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3038"/>
            <a:ext cx="10515600" cy="509381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재사용 형태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3945EB12-A417-4DFF-9EF1-1A3C8A562A04}"/>
              </a:ext>
            </a:extLst>
          </p:cNvPr>
          <p:cNvSpPr txBox="1">
            <a:spLocks/>
          </p:cNvSpPr>
          <p:nvPr/>
        </p:nvSpPr>
        <p:spPr>
          <a:xfrm>
            <a:off x="2459468" y="1665624"/>
            <a:ext cx="9083487" cy="4042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계획된 재사용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팀은 향후 프로젝트에서 재사용할 수 있도록 컴포넌트를 전략적으로 설계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애플리케이션 시스템 재사용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응용 프로그램을 다른 응용 프로그램 내에서 재사용하는 것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컴포넌트 재사용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응용 프로그램에서 재사용되는 한 응용 프로그램의 구성 요소와 관련됨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71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C732CD8D-83B3-474D-9FCE-757347F3F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3038"/>
            <a:ext cx="10515600" cy="509381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재사용을 위해 필요한 것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ACD0669-5CFF-48BC-8D53-5A74F254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439"/>
            <a:ext cx="10515600" cy="468176"/>
          </a:xfrm>
        </p:spPr>
        <p:txBody>
          <a:bodyPr/>
          <a:lstStyle/>
          <a:p>
            <a:r>
              <a:rPr lang="ko-KR" altLang="en-US" dirty="0"/>
              <a:t>소프트웨어 재사용이란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EF49F2-EDD0-4396-B64C-97389488A616}"/>
              </a:ext>
            </a:extLst>
          </p:cNvPr>
          <p:cNvSpPr txBox="1">
            <a:spLocks/>
          </p:cNvSpPr>
          <p:nvPr/>
        </p:nvSpPr>
        <p:spPr>
          <a:xfrm>
            <a:off x="2459468" y="1665624"/>
            <a:ext cx="9083487" cy="4042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 개발 일정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예상되는 소프트웨어 수명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개발팀의 배경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기술 및 경험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0684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00CAF-DA7A-4C0F-8AD8-68754FFA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재사용이란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1C4E96-20DF-4DF1-8763-5519CC5D5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3038"/>
            <a:ext cx="10515600" cy="509381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재사용의 어려운 점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31ED9859-9F70-47CB-A341-0DBC57ADDB78}"/>
              </a:ext>
            </a:extLst>
          </p:cNvPr>
          <p:cNvSpPr txBox="1">
            <a:spLocks/>
          </p:cNvSpPr>
          <p:nvPr/>
        </p:nvSpPr>
        <p:spPr>
          <a:xfrm>
            <a:off x="2459468" y="1665624"/>
            <a:ext cx="9083487" cy="4042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유지 보수 비용 증가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재사용을 위한 툴 지원 부족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지식부족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6342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00CAF-DA7A-4C0F-8AD8-68754FFA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재사용이란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1C4E96-20DF-4DF1-8763-5519CC5D5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3038"/>
            <a:ext cx="10515600" cy="509381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재사용을 지원하는 접근 방식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31ED9859-9F70-47CB-A341-0DBC57ADDB78}"/>
              </a:ext>
            </a:extLst>
          </p:cNvPr>
          <p:cNvSpPr txBox="1">
            <a:spLocks/>
          </p:cNvSpPr>
          <p:nvPr/>
        </p:nvSpPr>
        <p:spPr>
          <a:xfrm>
            <a:off x="2459468" y="1665624"/>
            <a:ext cx="9083487" cy="4042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아키텍처 패턴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(Architectural patterns)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→ 아키텍처 패턴은 소프트웨어 아키텍처 분야에서 반복되는 설계 문제에 대해 널리 인식되고 재사용되는 솔루션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 패턴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(Design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patterns)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→ 디자인 패턴은 문제와 그 해결책에 대한 추상적인 지식을 재사용하는 방법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컴포넌트 기반 개발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(Component-based development)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→ 개발하고자 하는 소프트웨어를 이루는 프로그램을 각각 독립적인 컴포넌트로 떼어낸 후 이를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재조립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레거시 시스템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래핑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(Legacy-oriented systems)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→ 기존 소프트웨어의 인터페이스를 변경하지 않고 변환 프로그램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랩퍼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이용해 새로운 인터페이스를 제공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애플리케이션 프레임워크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(Application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frameworks)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075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00CAF-DA7A-4C0F-8AD8-68754FFA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재사용이란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1C4E96-20DF-4DF1-8763-5519CC5D5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3038"/>
            <a:ext cx="10515600" cy="509381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재사용 가능한 컴포넌트 관련 문제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31ED9859-9F70-47CB-A341-0DBC57ADDB78}"/>
              </a:ext>
            </a:extLst>
          </p:cNvPr>
          <p:cNvSpPr txBox="1">
            <a:spLocks/>
          </p:cNvSpPr>
          <p:nvPr/>
        </p:nvSpPr>
        <p:spPr>
          <a:xfrm>
            <a:off x="2459468" y="1665624"/>
            <a:ext cx="9083487" cy="4042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재사용 가능한 구성 요소를 개발하는 데 더 많은 비용이 소요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재사용 컴포넌트는 공간 효율성이 떨어지고 특정 컴포넌트 보다 실행 시간이 길 수 있음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0414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4B761EE-DA87-4AA7-8260-768D23486D5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603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600" b="1" dirty="0">
                <a:latin typeface="나눔고딕" pitchFamily="2" charset="-127"/>
                <a:ea typeface="나눔고딕" pitchFamily="2" charset="-127"/>
              </a:rPr>
              <a:t>2</a:t>
            </a:r>
            <a:r>
              <a:rPr lang="en-US" altLang="ko-KR" sz="3600" b="1"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sz="3600" b="1">
                <a:latin typeface="나눔고딕" pitchFamily="2" charset="-127"/>
                <a:ea typeface="나눔고딕" pitchFamily="2" charset="-127"/>
              </a:rPr>
              <a:t>소프트웨어 재사용을 위한 체크리스트</a:t>
            </a:r>
            <a:r>
              <a:rPr lang="en-US" altLang="ko-KR" sz="3600" b="1">
                <a:latin typeface="나눔고딕" pitchFamily="2" charset="-127"/>
                <a:ea typeface="나눔고딕" pitchFamily="2" charset="-127"/>
              </a:rPr>
              <a:t> </a:t>
            </a:r>
            <a:endParaRPr lang="en-US" altLang="ko-KR" sz="3600" b="1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8002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00CAF-DA7A-4C0F-8AD8-68754FFA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소프트웨어 재사용을 위한 체크리스트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1C4E96-20DF-4DF1-8763-5519CC5D5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3038"/>
            <a:ext cx="10515600" cy="509381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재사용의 어려운 점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60478B-08F9-450F-ABBF-EBF7C2DB986F}"/>
              </a:ext>
            </a:extLst>
          </p:cNvPr>
          <p:cNvSpPr txBox="1"/>
          <p:nvPr/>
        </p:nvSpPr>
        <p:spPr>
          <a:xfrm>
            <a:off x="575269" y="2653993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https://www.nrc.gov/docs/ml0037/ML003740544.pdf</a:t>
            </a:r>
          </a:p>
        </p:txBody>
      </p:sp>
    </p:spTree>
    <p:extLst>
      <p:ext uri="{BB962C8B-B14F-4D97-AF65-F5344CB8AC3E}">
        <p14:creationId xmlns:p14="http://schemas.microsoft.com/office/powerpoint/2010/main" val="339084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00CAF-DA7A-4C0F-8AD8-68754FFA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고딕" pitchFamily="2" charset="-127"/>
                <a:ea typeface="나눔고딕" pitchFamily="2" charset="-127"/>
              </a:rPr>
              <a:t>세미나 목표</a:t>
            </a:r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15FC9-8D0D-4AC6-A2B5-C046FCDB8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3600" b="1">
                <a:latin typeface="나눔고딕" pitchFamily="2" charset="-127"/>
                <a:ea typeface="나눔고딕" pitchFamily="2" charset="-127"/>
              </a:rPr>
              <a:t>소프트웨어 재사용의 개념을 이해하고</a:t>
            </a:r>
            <a:endParaRPr lang="en-US" altLang="ko-KR" sz="3600" b="1">
              <a:latin typeface="나눔고딕" pitchFamily="2" charset="-127"/>
              <a:ea typeface="나눔고딕" pitchFamily="2" charset="-127"/>
            </a:endParaRPr>
          </a:p>
          <a:p>
            <a:pPr marL="0" indent="0">
              <a:buNone/>
            </a:pPr>
            <a:r>
              <a:rPr lang="ko-KR" altLang="en-US" sz="3600" b="1"/>
              <a:t>사례를 통해 소프트웨어 재사용의 중요성을 상기한다</a:t>
            </a:r>
            <a:r>
              <a:rPr lang="en-US" altLang="ko-KR" sz="3600" b="1"/>
              <a:t>.</a:t>
            </a:r>
            <a:endParaRPr lang="en-US" altLang="ko-KR" sz="3600" b="1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060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4B761EE-DA87-4AA7-8260-768D23486D5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603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600" b="1" dirty="0">
                <a:latin typeface="나눔고딕" pitchFamily="2" charset="-127"/>
                <a:ea typeface="나눔고딕" pitchFamily="2" charset="-127"/>
              </a:rPr>
              <a:t>3</a:t>
            </a:r>
            <a:r>
              <a:rPr lang="en-US" altLang="ko-KR" sz="3600" b="1"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sz="3600" b="1">
                <a:latin typeface="나눔고딕" pitchFamily="2" charset="-127"/>
                <a:ea typeface="나눔고딕" pitchFamily="2" charset="-127"/>
              </a:rPr>
              <a:t>소프트웨어 재사용 사례</a:t>
            </a:r>
            <a:endParaRPr lang="en-US" altLang="ko-KR" sz="3600" b="1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7796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00CAF-DA7A-4C0F-8AD8-68754FFA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소프트웨어 재사용 사례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1C4E96-20DF-4DF1-8763-5519CC5D5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3038"/>
            <a:ext cx="10515600" cy="509381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예시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 1)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전자정부프레임워크 게시판 모듈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https://www.egovframe.go.kr/wiki/doku.php?id=egovframework:%EA%B2%8C%EC%8B%9C%ED%8C%90%EC%82%AC%EC%9A%A9%EA%B8%B0%EB%8A%A5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8474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00CAF-DA7A-4C0F-8AD8-68754FFA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소프트웨어 재사용 사례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1C4E96-20DF-4DF1-8763-5519CC5D5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3038"/>
            <a:ext cx="10515600" cy="509381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예시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 2)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6261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4B761EE-DA87-4AA7-8260-768D23486D5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603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600" b="1" dirty="0">
                <a:latin typeface="나눔고딕" pitchFamily="2" charset="-127"/>
                <a:ea typeface="나눔고딕" pitchFamily="2" charset="-127"/>
              </a:rPr>
              <a:t>2. </a:t>
            </a:r>
            <a:r>
              <a:rPr lang="ko-KR" altLang="en-US" sz="3600" b="1" dirty="0">
                <a:latin typeface="나눔고딕" pitchFamily="2" charset="-127"/>
                <a:ea typeface="나눔고딕" pitchFamily="2" charset="-127"/>
              </a:rPr>
              <a:t>소프트웨어란</a:t>
            </a:r>
            <a:r>
              <a:rPr lang="en-US" altLang="ko-KR" sz="3600" b="1" dirty="0">
                <a:latin typeface="나눔고딕" pitchFamily="2" charset="-127"/>
                <a:ea typeface="나눔고딕" pitchFamily="2" charset="-127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354220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00CAF-DA7A-4C0F-8AD8-68754FFA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소프트웨어란</a:t>
            </a:r>
            <a:endParaRPr lang="ko-KR" altLang="en-US" dirty="0"/>
          </a:p>
        </p:txBody>
      </p:sp>
      <p:sp>
        <p:nvSpPr>
          <p:cNvPr id="3" name="내용 개체 틀 5">
            <a:extLst>
              <a:ext uri="{FF2B5EF4-FFF2-40B4-BE49-F238E27FC236}">
                <a16:creationId xmlns:a16="http://schemas.microsoft.com/office/drawing/2014/main" id="{549CBDD8-068F-417E-90CD-D7981E246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751"/>
            <a:ext cx="10515600" cy="3785604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ko-KR" altLang="en-US" dirty="0"/>
              <a:t>전자적으로 저장될 수 있는 것은 모두 소프트웨어이다</a:t>
            </a:r>
            <a:r>
              <a:rPr lang="en-US" altLang="ko-KR" dirty="0"/>
              <a:t>. Ex) Microsoft word etc.</a:t>
            </a:r>
          </a:p>
          <a:p>
            <a:pPr>
              <a:lnSpc>
                <a:spcPct val="300000"/>
              </a:lnSpc>
            </a:pPr>
            <a:r>
              <a:rPr lang="ko-KR" altLang="en-US" dirty="0"/>
              <a:t>소프트웨어 회사들에 의해 공식적인 사업 </a:t>
            </a:r>
            <a:r>
              <a:rPr lang="ko-KR" altLang="en-US" dirty="0" err="1"/>
              <a:t>계약하에</a:t>
            </a:r>
            <a:r>
              <a:rPr lang="ko-KR" altLang="en-US" dirty="0"/>
              <a:t> 그들의 고객들을 위해 개발된다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432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4B761EE-DA87-4AA7-8260-768D23486D5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603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600" b="1">
                <a:latin typeface="나눔고딕" pitchFamily="2" charset="-127"/>
                <a:ea typeface="나눔고딕" pitchFamily="2" charset="-127"/>
              </a:rPr>
              <a:t>2. </a:t>
            </a:r>
            <a:r>
              <a:rPr lang="ko-KR" altLang="en-US" sz="3600" b="1">
                <a:latin typeface="나눔고딕" pitchFamily="2" charset="-127"/>
                <a:ea typeface="나눔고딕" pitchFamily="2" charset="-127"/>
              </a:rPr>
              <a:t>재사용의 목적</a:t>
            </a:r>
            <a:r>
              <a:rPr lang="en-US" altLang="ko-KR" sz="3600" b="1">
                <a:latin typeface="나눔고딕" pitchFamily="2" charset="-127"/>
                <a:ea typeface="나눔고딕" pitchFamily="2" charset="-127"/>
              </a:rPr>
              <a:t> </a:t>
            </a:r>
            <a:endParaRPr lang="en-US" altLang="ko-KR" sz="3600" b="1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859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00CAF-DA7A-4C0F-8AD8-68754FFA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재사용의 목적</a:t>
            </a: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7FB86A16-06B9-4111-80DF-84C024F0B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3038"/>
            <a:ext cx="10515600" cy="382717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/>
              <a:t>더 저렴한 제품</a:t>
            </a:r>
            <a:endParaRPr lang="en-US" altLang="ko-KR" dirty="0"/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ko-KR" dirty="0"/>
              <a:t>	</a:t>
            </a:r>
            <a:r>
              <a:rPr lang="ko-KR" altLang="en-US" dirty="0"/>
              <a:t>더 짧은 개발 시간</a:t>
            </a:r>
            <a:r>
              <a:rPr lang="en-US" altLang="ko-KR" dirty="0"/>
              <a:t>, </a:t>
            </a:r>
            <a:r>
              <a:rPr lang="ko-KR" altLang="en-US" dirty="0"/>
              <a:t>더 쉬운 유지보수가 포함된다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더 좋은 품질의 제품</a:t>
            </a:r>
            <a:endParaRPr lang="en-US" altLang="ko-KR" dirty="0"/>
          </a:p>
          <a:p>
            <a:pPr marL="914400" lvl="2" indent="0">
              <a:lnSpc>
                <a:spcPct val="200000"/>
              </a:lnSpc>
              <a:buNone/>
            </a:pPr>
            <a:r>
              <a:rPr lang="ko-KR" altLang="en-US" dirty="0"/>
              <a:t>재사용을 위해 작성된 코드는 더 나은 품질을 가져야 하며 철저히 테스트 되어야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259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4B761EE-DA87-4AA7-8260-768D23486D5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603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600" b="1" dirty="0">
                <a:latin typeface="나눔고딕" pitchFamily="2" charset="-127"/>
                <a:ea typeface="나눔고딕" pitchFamily="2" charset="-127"/>
              </a:rPr>
              <a:t>3. </a:t>
            </a:r>
            <a:r>
              <a:rPr lang="ko-KR" altLang="en-US" sz="3600" b="1" dirty="0">
                <a:latin typeface="나눔고딕" pitchFamily="2" charset="-127"/>
                <a:ea typeface="나눔고딕" pitchFamily="2" charset="-127"/>
              </a:rPr>
              <a:t>코드 재사용의 장단점</a:t>
            </a:r>
            <a:r>
              <a:rPr lang="en-US" altLang="ko-KR" sz="3600" b="1" dirty="0">
                <a:latin typeface="나눔고딕" pitchFamily="2" charset="-127"/>
                <a:ea typeface="나눔고딕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621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00CAF-DA7A-4C0F-8AD8-68754FFA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ko-KR" altLang="en-US"/>
              <a:t>재사용의 단점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15FC9-8D0D-4AC6-A2B5-C046FCDB8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유지보수 비용의 증가</a:t>
            </a:r>
            <a:endParaRPr lang="en-US" altLang="ko-KR"/>
          </a:p>
          <a:p>
            <a:r>
              <a:rPr lang="ko-KR" altLang="en-US">
                <a:latin typeface="나눔고딕" pitchFamily="2" charset="-127"/>
                <a:ea typeface="나눔고딕" pitchFamily="2" charset="-127"/>
              </a:rPr>
              <a:t>도구 지원의 부재</a:t>
            </a:r>
            <a:endParaRPr lang="en-US" altLang="ko-KR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/>
              <a:t>NIH </a:t>
            </a:r>
            <a:r>
              <a:rPr lang="ko-KR" altLang="en-US"/>
              <a:t>증후군</a:t>
            </a:r>
            <a:endParaRPr lang="en-US" altLang="ko-KR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3622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00CAF-DA7A-4C0F-8AD8-68754FFA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ko-KR" altLang="en-US"/>
              <a:t>재사용의 단점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15FC9-8D0D-4AC6-A2B5-C046FCDB8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Creating, maintaining and using a component library</a:t>
            </a:r>
          </a:p>
          <a:p>
            <a:r>
              <a:rPr lang="en-US" altLang="ko-KR"/>
              <a:t>Finding, understanding and adapting reusable components</a:t>
            </a:r>
          </a:p>
        </p:txBody>
      </p:sp>
    </p:spTree>
    <p:extLst>
      <p:ext uri="{BB962C8B-B14F-4D97-AF65-F5344CB8AC3E}">
        <p14:creationId xmlns:p14="http://schemas.microsoft.com/office/powerpoint/2010/main" val="250175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00CAF-DA7A-4C0F-8AD8-68754FFA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Index</a:t>
            </a:r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15FC9-8D0D-4AC6-A2B5-C046FCDB8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3600" b="1" dirty="0">
                <a:latin typeface="나눔고딕" pitchFamily="2" charset="-127"/>
                <a:ea typeface="나눔고딕" pitchFamily="2" charset="-127"/>
              </a:rPr>
              <a:t>1. </a:t>
            </a:r>
            <a:r>
              <a:rPr lang="ko-KR" altLang="en-US" sz="3600" b="1" dirty="0">
                <a:latin typeface="나눔고딕" pitchFamily="2" charset="-127"/>
                <a:ea typeface="나눔고딕" pitchFamily="2" charset="-127"/>
              </a:rPr>
              <a:t>소프트웨어 재사용이란</a:t>
            </a:r>
            <a:r>
              <a:rPr lang="en-US" altLang="ko-KR" sz="3600" b="1" dirty="0">
                <a:latin typeface="나눔고딕" pitchFamily="2" charset="-127"/>
                <a:ea typeface="나눔고딕" pitchFamily="2" charset="-127"/>
              </a:rPr>
              <a:t>?</a:t>
            </a:r>
          </a:p>
          <a:p>
            <a:pPr marL="0" indent="0">
              <a:buNone/>
            </a:pPr>
            <a:r>
              <a:rPr lang="en-US" altLang="ko-KR" sz="3600" b="1" dirty="0">
                <a:latin typeface="나눔고딕" pitchFamily="2" charset="-127"/>
                <a:ea typeface="나눔고딕" pitchFamily="2" charset="-127"/>
              </a:rPr>
              <a:t>2</a:t>
            </a:r>
            <a:r>
              <a:rPr lang="en-US" altLang="ko-KR" sz="3600" b="1"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sz="3600" b="1">
                <a:latin typeface="나눔고딕" pitchFamily="2" charset="-127"/>
                <a:ea typeface="나눔고딕" pitchFamily="2" charset="-127"/>
              </a:rPr>
              <a:t>소프트웨어 재사용을 위한 체크리스트</a:t>
            </a:r>
            <a:endParaRPr lang="en-US" altLang="ko-KR" sz="3600" b="1" dirty="0">
              <a:latin typeface="나눔고딕" pitchFamily="2" charset="-127"/>
              <a:ea typeface="나눔고딕" pitchFamily="2" charset="-127"/>
            </a:endParaRPr>
          </a:p>
          <a:p>
            <a:pPr marL="0" indent="0">
              <a:buNone/>
            </a:pPr>
            <a:r>
              <a:rPr lang="en-US" altLang="ko-KR" sz="3600" b="1" dirty="0">
                <a:latin typeface="나눔고딕" pitchFamily="2" charset="-127"/>
                <a:ea typeface="나눔고딕" pitchFamily="2" charset="-127"/>
              </a:rPr>
              <a:t>3</a:t>
            </a:r>
            <a:r>
              <a:rPr lang="en-US" altLang="ko-KR" sz="3600" b="1"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sz="3600" b="1">
                <a:latin typeface="나눔고딕" pitchFamily="2" charset="-127"/>
                <a:ea typeface="나눔고딕" pitchFamily="2" charset="-127"/>
              </a:rPr>
              <a:t>소프트웨어 재사용 사례</a:t>
            </a:r>
            <a:endParaRPr lang="en-US" altLang="ko-KR" sz="3600" b="1" dirty="0">
              <a:latin typeface="나눔고딕" pitchFamily="2" charset="-127"/>
              <a:ea typeface="나눔고딕" pitchFamily="2" charset="-127"/>
            </a:endParaRPr>
          </a:p>
          <a:p>
            <a:pPr marL="0" indent="0">
              <a:buNone/>
            </a:pPr>
            <a:r>
              <a:rPr lang="en-US" altLang="ko-KR" sz="3600" b="1" dirty="0"/>
              <a:t>4. </a:t>
            </a:r>
            <a:r>
              <a:rPr lang="en-US" altLang="ko-KR" sz="3600" b="1" dirty="0" err="1"/>
              <a:t>SweetK</a:t>
            </a:r>
            <a:r>
              <a:rPr lang="ko-KR" altLang="en-US" sz="3600" b="1" dirty="0"/>
              <a:t>가 앞으로 나아갈 방향</a:t>
            </a:r>
            <a:r>
              <a:rPr lang="en-US" altLang="ko-KR" sz="3600" b="1" dirty="0"/>
              <a:t>...?</a:t>
            </a:r>
            <a:endParaRPr lang="en-US" altLang="ko-KR" sz="3600" b="1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8101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4A46A-D6D7-45D8-A096-40BAC6C51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나눔고딕" pitchFamily="2" charset="-127"/>
                <a:ea typeface="나눔고딕" pitchFamily="2" charset="-127"/>
              </a:rPr>
              <a:t>Q&amp;A</a:t>
            </a:r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4027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4A46A-D6D7-45D8-A096-40BAC6C51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나눔고딕" pitchFamily="2" charset="-127"/>
                <a:ea typeface="나눔고딕" pitchFamily="2" charset="-127"/>
              </a:rPr>
              <a:t>Thank you!</a:t>
            </a:r>
            <a:endParaRPr lang="ko-KR" altLang="en-US" b="1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691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00CAF-DA7A-4C0F-8AD8-68754FFA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들어가며</a:t>
            </a:r>
            <a:r>
              <a:rPr lang="en-US" altLang="ko-KR"/>
              <a:t>...</a:t>
            </a:r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A0D911AA-3DA7-4E07-8FF3-16EBAFDE8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3038"/>
            <a:ext cx="10515600" cy="382717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/>
              <a:t>3</a:t>
            </a:r>
            <a:r>
              <a:rPr lang="ko-KR" altLang="en-US"/>
              <a:t>의 법칙 </a:t>
            </a:r>
            <a:r>
              <a:rPr lang="en-US" altLang="ko-KR"/>
              <a:t>(Rule of 3)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/>
          </a:p>
          <a:p>
            <a:pPr>
              <a:lnSpc>
                <a:spcPct val="100000"/>
              </a:lnSpc>
            </a:pPr>
            <a:r>
              <a:rPr lang="ko-KR" altLang="en-US" sz="1600"/>
              <a:t>군중을 움직이는 데 세 사람만 있으면 된다 </a:t>
            </a:r>
            <a:r>
              <a:rPr lang="en-US" altLang="ko-KR" sz="1600"/>
              <a:t>(</a:t>
            </a:r>
            <a:r>
              <a:rPr lang="ko-KR" altLang="en-US" sz="1600"/>
              <a:t>군중심리의 법칙</a:t>
            </a:r>
            <a:r>
              <a:rPr lang="en-US" altLang="ko-KR" sz="1600"/>
              <a:t>)</a:t>
            </a:r>
          </a:p>
          <a:p>
            <a:pPr>
              <a:lnSpc>
                <a:spcPct val="100000"/>
              </a:lnSpc>
            </a:pPr>
            <a:endParaRPr lang="en-US" altLang="ko-KR" sz="1600"/>
          </a:p>
          <a:p>
            <a:pPr>
              <a:lnSpc>
                <a:spcPct val="100000"/>
              </a:lnSpc>
            </a:pPr>
            <a:r>
              <a:rPr lang="ko-KR" altLang="en-US" sz="1600"/>
              <a:t>비전을 같이할 </a:t>
            </a:r>
            <a:r>
              <a:rPr lang="en-US" altLang="ko-KR" sz="1600"/>
              <a:t>3</a:t>
            </a:r>
            <a:r>
              <a:rPr lang="ko-KR" altLang="en-US" sz="1600"/>
              <a:t>명만 확보하라</a:t>
            </a:r>
            <a:r>
              <a:rPr lang="en-US" altLang="ko-KR" sz="1600"/>
              <a:t>. </a:t>
            </a:r>
            <a:r>
              <a:rPr lang="ko-KR" altLang="en-US" sz="1600"/>
              <a:t>전체가 움직일 것이다</a:t>
            </a:r>
            <a:r>
              <a:rPr lang="en-US" altLang="ko-KR" sz="1600"/>
              <a:t> (</a:t>
            </a:r>
            <a:r>
              <a:rPr lang="ko-KR" altLang="en-US" sz="1600"/>
              <a:t>기업조직 혁신 측면</a:t>
            </a:r>
            <a:r>
              <a:rPr lang="en-US" altLang="ko-KR" sz="1600"/>
              <a:t>)</a:t>
            </a:r>
          </a:p>
          <a:p>
            <a:pPr>
              <a:lnSpc>
                <a:spcPct val="100000"/>
              </a:lnSpc>
            </a:pPr>
            <a:endParaRPr lang="en-US" altLang="ko-KR" sz="1600"/>
          </a:p>
          <a:p>
            <a:pPr>
              <a:lnSpc>
                <a:spcPct val="100000"/>
              </a:lnSpc>
            </a:pPr>
            <a:r>
              <a:rPr lang="ko-KR" altLang="en-US" sz="1600"/>
              <a:t>구조</a:t>
            </a:r>
            <a:r>
              <a:rPr lang="en-US" altLang="ko-KR" sz="1600"/>
              <a:t>, </a:t>
            </a:r>
            <a:r>
              <a:rPr lang="ko-KR" altLang="en-US" sz="1600"/>
              <a:t>기능</a:t>
            </a:r>
            <a:r>
              <a:rPr lang="en-US" altLang="ko-KR" sz="1600"/>
              <a:t>, </a:t>
            </a:r>
            <a:r>
              <a:rPr lang="ko-KR" altLang="en-US" sz="1600"/>
              <a:t>미 세 가지가 균형있게 어우러져야 완벽한 건축이 가능하다</a:t>
            </a:r>
            <a:r>
              <a:rPr lang="en-US" altLang="ko-KR" sz="1600"/>
              <a:t> (</a:t>
            </a:r>
            <a:r>
              <a:rPr lang="ko-KR" altLang="en-US" sz="1600"/>
              <a:t>건축의 </a:t>
            </a:r>
            <a:r>
              <a:rPr lang="en-US" altLang="ko-KR" sz="1600"/>
              <a:t>3</a:t>
            </a:r>
            <a:r>
              <a:rPr lang="ko-KR" altLang="en-US" sz="1600"/>
              <a:t>요소</a:t>
            </a:r>
            <a:r>
              <a:rPr lang="en-US" altLang="ko-KR" sz="1600"/>
              <a:t>)</a:t>
            </a:r>
          </a:p>
          <a:p>
            <a:pPr>
              <a:lnSpc>
                <a:spcPct val="100000"/>
              </a:lnSpc>
            </a:pPr>
            <a:endParaRPr lang="en-US" altLang="ko-KR" sz="1600"/>
          </a:p>
          <a:p>
            <a:pPr>
              <a:lnSpc>
                <a:spcPct val="100000"/>
              </a:lnSpc>
            </a:pPr>
            <a:r>
              <a:rPr lang="ko-KR" altLang="en-US" sz="1600"/>
              <a:t>일 따기 </a:t>
            </a:r>
            <a:r>
              <a:rPr lang="en-US" altLang="ko-KR" sz="1600"/>
              <a:t>(</a:t>
            </a:r>
            <a:r>
              <a:rPr lang="ko-KR" altLang="en-US" sz="1600"/>
              <a:t>수주</a:t>
            </a:r>
            <a:r>
              <a:rPr lang="en-US" altLang="ko-KR" sz="1600"/>
              <a:t>) – </a:t>
            </a:r>
            <a:r>
              <a:rPr lang="ko-KR" altLang="en-US" sz="1600"/>
              <a:t>일 하기 </a:t>
            </a:r>
            <a:r>
              <a:rPr lang="en-US" altLang="ko-KR" sz="1600"/>
              <a:t>(</a:t>
            </a:r>
            <a:r>
              <a:rPr lang="ko-KR" altLang="en-US" sz="1600"/>
              <a:t>시공</a:t>
            </a:r>
            <a:r>
              <a:rPr lang="en-US" altLang="ko-KR" sz="1600"/>
              <a:t>/</a:t>
            </a:r>
            <a:r>
              <a:rPr lang="ko-KR" altLang="en-US" sz="1600"/>
              <a:t>제조</a:t>
            </a:r>
            <a:r>
              <a:rPr lang="en-US" altLang="ko-KR" sz="1600"/>
              <a:t>) – </a:t>
            </a:r>
            <a:r>
              <a:rPr lang="ko-KR" altLang="en-US" sz="1600"/>
              <a:t>돈 받기 </a:t>
            </a:r>
            <a:r>
              <a:rPr lang="en-US" altLang="ko-KR" sz="1600"/>
              <a:t>(</a:t>
            </a:r>
            <a:r>
              <a:rPr lang="ko-KR" altLang="en-US" sz="1600"/>
              <a:t>수금</a:t>
            </a:r>
            <a:r>
              <a:rPr lang="en-US" altLang="ko-KR" sz="1600"/>
              <a:t>) (</a:t>
            </a:r>
            <a:r>
              <a:rPr lang="ko-KR" altLang="en-US" sz="1600"/>
              <a:t>기업의 측면</a:t>
            </a:r>
            <a:r>
              <a:rPr lang="en-US" altLang="ko-KR" sz="16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1679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00CAF-DA7A-4C0F-8AD8-68754FFA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들어가며</a:t>
            </a:r>
            <a:r>
              <a:rPr lang="en-US" altLang="ko-KR"/>
              <a:t>...</a:t>
            </a:r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A0D911AA-3DA7-4E07-8FF3-16EBAFDE8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3038"/>
            <a:ext cx="10515600" cy="382717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/>
              <a:t>소프트웨어 재사용에 대한 </a:t>
            </a:r>
            <a:r>
              <a:rPr lang="en-US" altLang="ko-KR"/>
              <a:t>3</a:t>
            </a:r>
            <a:r>
              <a:rPr lang="ko-KR" altLang="en-US"/>
              <a:t>의 법칙</a:t>
            </a:r>
            <a:endParaRPr lang="en-US" altLang="ko-KR"/>
          </a:p>
          <a:p>
            <a:pPr marL="0" indent="0">
              <a:lnSpc>
                <a:spcPct val="100000"/>
              </a:lnSpc>
              <a:buNone/>
            </a:pPr>
            <a:endParaRPr lang="en-US" altLang="ko-KR"/>
          </a:p>
          <a:p>
            <a:pPr marL="342900" indent="-342900">
              <a:lnSpc>
                <a:spcPct val="100000"/>
              </a:lnSpc>
              <a:buAutoNum type="arabicParenR"/>
            </a:pPr>
            <a:r>
              <a:rPr lang="ko-KR" altLang="en-US" sz="1600"/>
              <a:t>재사용 가능 컴포넌트를 만드는 것은 단일 목적의 컴포넌트를 만드는 것보다 </a:t>
            </a:r>
            <a:r>
              <a:rPr lang="en-US" altLang="ko-KR" sz="1600"/>
              <a:t>3</a:t>
            </a:r>
            <a:r>
              <a:rPr lang="ko-KR" altLang="en-US" sz="1600"/>
              <a:t>배는 어렵다</a:t>
            </a:r>
            <a:r>
              <a:rPr lang="en-US" altLang="ko-KR" sz="1600"/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02797C1-CEE2-4213-B60C-D4FC1C7F2422}"/>
              </a:ext>
            </a:extLst>
          </p:cNvPr>
          <p:cNvGrpSpPr/>
          <p:nvPr/>
        </p:nvGrpSpPr>
        <p:grpSpPr>
          <a:xfrm>
            <a:off x="2190335" y="2910706"/>
            <a:ext cx="1958713" cy="1958713"/>
            <a:chOff x="1837584" y="3804525"/>
            <a:chExt cx="2294860" cy="229486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32E8B94-B7B2-4169-A52D-947D34210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4485" y="4253860"/>
              <a:ext cx="1396187" cy="139618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E939FA7-5A71-40C1-BF5A-6DDDCA061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7584" y="3804525"/>
              <a:ext cx="2294860" cy="2294861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B5E09FC-E24E-426E-AFB9-434CAF477076}"/>
              </a:ext>
            </a:extLst>
          </p:cNvPr>
          <p:cNvGrpSpPr/>
          <p:nvPr/>
        </p:nvGrpSpPr>
        <p:grpSpPr>
          <a:xfrm>
            <a:off x="8043265" y="2910862"/>
            <a:ext cx="1958400" cy="1958400"/>
            <a:chOff x="7835878" y="2879847"/>
            <a:chExt cx="2251621" cy="209461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45A2F47-06C1-42FF-BDCA-34FB79FAF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9051" y="2879847"/>
              <a:ext cx="1265275" cy="126527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E738624-4E17-49AF-A83C-1A862591E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2224" y="3709186"/>
              <a:ext cx="1265275" cy="126527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CA5532E-E77E-46DD-9271-E5B680D5E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878" y="3709186"/>
              <a:ext cx="1265275" cy="1265275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2EB3D43C-DFA4-4BC1-9A07-7BA203F457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156" y="3434061"/>
            <a:ext cx="912002" cy="91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3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00CAF-DA7A-4C0F-8AD8-68754FFA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들어가며</a:t>
            </a:r>
            <a:r>
              <a:rPr lang="en-US" altLang="ko-KR"/>
              <a:t>...</a:t>
            </a:r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A0D911AA-3DA7-4E07-8FF3-16EBAFDE8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3038"/>
            <a:ext cx="10515600" cy="382717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/>
              <a:t>소프트웨어 재사용에 대한 </a:t>
            </a:r>
            <a:r>
              <a:rPr lang="en-US" altLang="ko-KR"/>
              <a:t>3</a:t>
            </a:r>
            <a:r>
              <a:rPr lang="ko-KR" altLang="en-US"/>
              <a:t>의 법칙</a:t>
            </a:r>
            <a:endParaRPr lang="en-US" altLang="ko-KR"/>
          </a:p>
          <a:p>
            <a:pPr marL="0" indent="0">
              <a:lnSpc>
                <a:spcPct val="100000"/>
              </a:lnSpc>
              <a:buNone/>
            </a:pPr>
            <a:endParaRPr lang="en-US" altLang="ko-KR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/>
              <a:t>2) </a:t>
            </a:r>
            <a:r>
              <a:rPr lang="ko-KR" altLang="en-US" sz="1600"/>
              <a:t>컴포넌트는 일반적이라 생각하기 전에 최소 서로 다른 </a:t>
            </a:r>
            <a:r>
              <a:rPr lang="en-US" altLang="ko-KR" sz="1600"/>
              <a:t>3</a:t>
            </a:r>
            <a:r>
              <a:rPr lang="ko-KR" altLang="en-US" sz="1600"/>
              <a:t>가지 어플리케이션에 적용해봐야 한다</a:t>
            </a:r>
            <a:r>
              <a:rPr lang="en-US" altLang="ko-KR" sz="160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A6BD96-005C-40CC-9CA4-74013B30C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16" y="3584290"/>
            <a:ext cx="1265275" cy="126527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2075D92E-DD6E-4385-B69D-0A75A42531EF}"/>
              </a:ext>
            </a:extLst>
          </p:cNvPr>
          <p:cNvGrpSpPr/>
          <p:nvPr/>
        </p:nvGrpSpPr>
        <p:grpSpPr>
          <a:xfrm>
            <a:off x="9250326" y="3582365"/>
            <a:ext cx="1267200" cy="1267200"/>
            <a:chOff x="1837584" y="3804525"/>
            <a:chExt cx="2294860" cy="229486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98F70B8-4A92-49F8-B4F0-C7BF93BB3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4485" y="4253860"/>
              <a:ext cx="1396187" cy="1396187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7544298-C3FB-47A1-876D-F40E9A2CC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7584" y="3804525"/>
              <a:ext cx="2294860" cy="2294861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AE3EED33-ADB2-4B5A-AD75-453424EC8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3446" y="2474955"/>
            <a:ext cx="1080000" cy="99206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62CD6C5-8EF9-428D-9237-ABE72B4F30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3446" y="3688270"/>
            <a:ext cx="1080000" cy="105538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AF357C-5B4D-4596-AA0D-CD6331A516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3446" y="5043320"/>
            <a:ext cx="1080000" cy="851642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4EB56B0-6075-43DE-A916-5A97CA1AF01B}"/>
              </a:ext>
            </a:extLst>
          </p:cNvPr>
          <p:cNvSpPr/>
          <p:nvPr/>
        </p:nvSpPr>
        <p:spPr>
          <a:xfrm>
            <a:off x="5924193" y="3646455"/>
            <a:ext cx="2075385" cy="10972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5106FBB5-F7E4-4AD0-AF9E-343F136A8E73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2300391" y="2970986"/>
            <a:ext cx="1293055" cy="1245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CAF081F-94E1-420D-8373-CEE2DC523689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2300391" y="4215963"/>
            <a:ext cx="1293055" cy="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08CFA9FD-59D1-4EB0-8E4F-E03D1F4D934C}"/>
              </a:ext>
            </a:extLst>
          </p:cNvPr>
          <p:cNvCxnSpPr>
            <a:stCxn id="6" idx="3"/>
            <a:endCxn id="16" idx="1"/>
          </p:cNvCxnSpPr>
          <p:nvPr/>
        </p:nvCxnSpPr>
        <p:spPr>
          <a:xfrm>
            <a:off x="2300391" y="4216928"/>
            <a:ext cx="1293055" cy="12522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26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4B761EE-DA87-4AA7-8260-768D23486D5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603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600" b="1" dirty="0">
                <a:latin typeface="나눔고딕" pitchFamily="2" charset="-127"/>
                <a:ea typeface="나눔고딕" pitchFamily="2" charset="-127"/>
              </a:rPr>
              <a:t>1. </a:t>
            </a:r>
            <a:r>
              <a:rPr lang="ko-KR" altLang="en-US" sz="3600" b="1" dirty="0">
                <a:latin typeface="나눔고딕" pitchFamily="2" charset="-127"/>
                <a:ea typeface="나눔고딕" pitchFamily="2" charset="-127"/>
              </a:rPr>
              <a:t>소프트웨어 재사용이란</a:t>
            </a:r>
            <a:r>
              <a:rPr lang="en-US" altLang="ko-KR" sz="3600" b="1" dirty="0">
                <a:latin typeface="나눔고딕" pitchFamily="2" charset="-127"/>
                <a:ea typeface="나눔고딕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3907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00CAF-DA7A-4C0F-8AD8-68754FFA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재사용이란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1C4E96-20DF-4DF1-8763-5519CC5D5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3038"/>
            <a:ext cx="10515600" cy="382717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/>
              <a:t>정의</a:t>
            </a:r>
            <a:endParaRPr lang="en-US" altLang="ko-KR"/>
          </a:p>
          <a:p>
            <a:pPr marL="0" indent="0">
              <a:lnSpc>
                <a:spcPct val="100000"/>
              </a:lnSpc>
              <a:buNone/>
            </a:pPr>
            <a:endParaRPr lang="en-US" altLang="ko-KR"/>
          </a:p>
          <a:p>
            <a:pPr>
              <a:lnSpc>
                <a:spcPct val="100000"/>
              </a:lnSpc>
            </a:pPr>
            <a:r>
              <a:rPr lang="ko-KR" altLang="en-US" sz="1600"/>
              <a:t>기존에 </a:t>
            </a:r>
            <a:r>
              <a:rPr lang="ko-KR" altLang="en-US" sz="1600" dirty="0"/>
              <a:t>개발된 재사용 가능한 자산을 </a:t>
            </a:r>
            <a:r>
              <a:rPr lang="ko-KR" altLang="en-US" sz="1600"/>
              <a:t>활용하여 새로운 소프트웨어를 개발하는 개념</a:t>
            </a:r>
            <a:endParaRPr lang="en-US" altLang="ko-KR" sz="1600"/>
          </a:p>
          <a:p>
            <a:pPr marL="0" indent="0">
              <a:lnSpc>
                <a:spcPct val="100000"/>
              </a:lnSpc>
              <a:buNone/>
            </a:pPr>
            <a:endParaRPr lang="en-US" altLang="ko-KR" sz="1600"/>
          </a:p>
          <a:p>
            <a:pPr>
              <a:lnSpc>
                <a:spcPct val="100000"/>
              </a:lnSpc>
            </a:pPr>
            <a:r>
              <a:rPr lang="ko-KR" altLang="en-US" sz="1600"/>
              <a:t>기존의 소프트웨어 또는 소프트웨어 지식을 활용해 새로운 소프트웨어를 구축하는 일</a:t>
            </a:r>
            <a:endParaRPr lang="en-US" altLang="ko-KR" sz="1600"/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en-US" altLang="ko-KR" sz="1600"/>
              <a:t>‘</a:t>
            </a:r>
            <a:r>
              <a:rPr lang="ko-KR" altLang="en-US" sz="1600" dirty="0"/>
              <a:t>코드 재사용</a:t>
            </a:r>
            <a:r>
              <a:rPr lang="en-US" altLang="ko-KR" sz="1600" dirty="0"/>
              <a:t>(Code Reuse</a:t>
            </a:r>
            <a:r>
              <a:rPr lang="en-US" altLang="ko-KR" sz="1600"/>
              <a:t>)’</a:t>
            </a:r>
            <a:r>
              <a:rPr lang="ko-KR" altLang="en-US" sz="1600"/>
              <a:t>이라고도 불림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02097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00CAF-DA7A-4C0F-8AD8-68754FFA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소프트웨어 재사용이란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15FC9-8D0D-4AC6-A2B5-C046FCDB8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>
                <a:latin typeface="나눔고딕" pitchFamily="2" charset="-127"/>
                <a:ea typeface="나눔고딕" pitchFamily="2" charset="-127"/>
              </a:rPr>
              <a:t>Why software reuse?</a:t>
            </a:r>
          </a:p>
          <a:p>
            <a:pPr marL="0" indent="0">
              <a:buNone/>
            </a:pPr>
            <a:endParaRPr lang="en-US" altLang="ko-KR">
              <a:latin typeface="나눔고딕" pitchFamily="2" charset="-127"/>
              <a:ea typeface="나눔고딕" pitchFamily="2" charset="-127"/>
            </a:endParaRPr>
          </a:p>
          <a:p>
            <a:r>
              <a:rPr lang="ko-KR" altLang="en-US" sz="1600">
                <a:latin typeface="나눔고딕" pitchFamily="2" charset="-127"/>
                <a:ea typeface="나눔고딕" pitchFamily="2" charset="-127"/>
              </a:rPr>
              <a:t>신뢰도 증가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/>
              <a:t>이미 </a:t>
            </a:r>
            <a:r>
              <a:rPr lang="ko-KR" altLang="en-US" sz="1600" dirty="0"/>
              <a:t>테스트된 재사용 소프트웨어는 새로운 소프트웨어보다 더 신뢰할 수 </a:t>
            </a:r>
            <a:r>
              <a:rPr lang="ko-KR" altLang="en-US" sz="1600"/>
              <a:t>있어야 함</a:t>
            </a:r>
            <a:r>
              <a:rPr lang="en-US" altLang="ko-KR" sz="1600"/>
              <a:t>. </a:t>
            </a:r>
            <a:r>
              <a:rPr lang="ko-KR" altLang="en-US" sz="1600" dirty="0"/>
              <a:t>설계 및 구현 단계에서 결함이 발견되어 </a:t>
            </a:r>
            <a:r>
              <a:rPr lang="ko-KR" altLang="en-US" sz="1600"/>
              <a:t>수리되었어야 함</a:t>
            </a:r>
            <a:endParaRPr lang="en-US" altLang="ko-KR" sz="1600" dirty="0">
              <a:latin typeface="나눔고딕" pitchFamily="2" charset="-127"/>
              <a:ea typeface="나눔고딕" pitchFamily="2" charset="-127"/>
            </a:endParaRPr>
          </a:p>
          <a:p>
            <a:endParaRPr lang="en-US" altLang="ko-KR" sz="1600" dirty="0"/>
          </a:p>
          <a:p>
            <a:r>
              <a:rPr lang="ko-KR" altLang="en-US" sz="1600" dirty="0">
                <a:latin typeface="나눔고딕" pitchFamily="2" charset="-127"/>
                <a:ea typeface="나눔고딕" pitchFamily="2" charset="-127"/>
              </a:rPr>
              <a:t>공정 </a:t>
            </a:r>
            <a:r>
              <a:rPr lang="ko-KR" altLang="en-US" sz="1600">
                <a:latin typeface="나눔고딕" pitchFamily="2" charset="-127"/>
                <a:ea typeface="나눔고딕" pitchFamily="2" charset="-127"/>
              </a:rPr>
              <a:t>위험 감소</a:t>
            </a:r>
            <a:endParaRPr lang="en-US" altLang="ko-KR" sz="1600">
              <a:latin typeface="나눔고딕" pitchFamily="2" charset="-127"/>
              <a:ea typeface="나눔고딕" pitchFamily="2" charset="-127"/>
            </a:endParaRPr>
          </a:p>
          <a:p>
            <a:pPr marL="0" indent="0">
              <a:buNone/>
            </a:pPr>
            <a:r>
              <a:rPr lang="ko-KR" altLang="en-US" sz="1600">
                <a:latin typeface="나눔고딕" pitchFamily="2" charset="-127"/>
                <a:ea typeface="나눔고딕" pitchFamily="2" charset="-127"/>
              </a:rPr>
              <a:t>프로젝트 관리 측면에서 비용은 매우 중요한 요소인데</a:t>
            </a:r>
            <a:r>
              <a:rPr lang="en-US" altLang="ko-KR" sz="1600"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600">
                <a:latin typeface="나눔고딕" pitchFamily="2" charset="-127"/>
                <a:ea typeface="나눔고딕" pitchFamily="2" charset="-127"/>
              </a:rPr>
              <a:t>큰 프로젝트의 일부분을 재사용하여 구축하는 경우 프로젝트 비용 계산 오차를 줄일 수 있음</a:t>
            </a:r>
            <a:endParaRPr lang="en-US" altLang="ko-KR" sz="1600">
              <a:latin typeface="나눔고딕" pitchFamily="2" charset="-127"/>
              <a:ea typeface="나눔고딕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나눔고딕" pitchFamily="2" charset="-127"/>
              <a:ea typeface="나눔고딕" pitchFamily="2" charset="-127"/>
            </a:endParaRPr>
          </a:p>
          <a:p>
            <a:r>
              <a:rPr lang="ko-KR" altLang="en-US" sz="1600" dirty="0"/>
              <a:t>전문가의 </a:t>
            </a:r>
            <a:r>
              <a:rPr lang="ko-KR" altLang="en-US" sz="1600"/>
              <a:t>효과적인 이용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>
                <a:latin typeface="나눔고딕" pitchFamily="2" charset="-127"/>
                <a:ea typeface="나눔고딕" pitchFamily="2" charset="-127"/>
              </a:rPr>
              <a:t>동일한 작업을 반복해서 수행하는 대신 응용 프로그램 전문가는 그들의 지식이 녹아들어간 재사용 가능한 소프트웨어를 개발할 수 있어 추후 효과적으로 전문가 수준의 소프트웨어를 재사용할 수 있음</a:t>
            </a:r>
            <a:endParaRPr lang="en-US" altLang="ko-KR" sz="160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20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4828</TotalTime>
  <Words>963</Words>
  <Application>Microsoft Office PowerPoint</Application>
  <PresentationFormat>와이드스크린</PresentationFormat>
  <Paragraphs>171</Paragraphs>
  <Slides>31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나눔고딕</vt:lpstr>
      <vt:lpstr>맑은 고딕</vt:lpstr>
      <vt:lpstr>Arial</vt:lpstr>
      <vt:lpstr>Office 테마</vt:lpstr>
      <vt:lpstr>소프트웨어 재사용 (Software Reuse)</vt:lpstr>
      <vt:lpstr>세미나 목표</vt:lpstr>
      <vt:lpstr>Index</vt:lpstr>
      <vt:lpstr>들어가며...</vt:lpstr>
      <vt:lpstr>들어가며...</vt:lpstr>
      <vt:lpstr>들어가며...</vt:lpstr>
      <vt:lpstr>PowerPoint 프레젠테이션</vt:lpstr>
      <vt:lpstr>소프트웨어 재사용이란?</vt:lpstr>
      <vt:lpstr>소프트웨어 재사용이란?</vt:lpstr>
      <vt:lpstr>소프트웨어 재사용이란?</vt:lpstr>
      <vt:lpstr>소프트웨어 재사용이란?</vt:lpstr>
      <vt:lpstr>소프트웨어 재사용이란?</vt:lpstr>
      <vt:lpstr>소프트웨어 재사용이란?</vt:lpstr>
      <vt:lpstr>소프트웨어 재사용이란?</vt:lpstr>
      <vt:lpstr>소프트웨어 재사용이란?</vt:lpstr>
      <vt:lpstr>소프트웨어 재사용이란?</vt:lpstr>
      <vt:lpstr>소프트웨어 재사용이란?</vt:lpstr>
      <vt:lpstr>PowerPoint 프레젠테이션</vt:lpstr>
      <vt:lpstr>소프트웨어 재사용을 위한 체크리스트</vt:lpstr>
      <vt:lpstr>PowerPoint 프레젠테이션</vt:lpstr>
      <vt:lpstr>소프트웨어 재사용 사례</vt:lpstr>
      <vt:lpstr>소프트웨어 재사용 사례</vt:lpstr>
      <vt:lpstr>PowerPoint 프레젠테이션</vt:lpstr>
      <vt:lpstr>소프트웨어란</vt:lpstr>
      <vt:lpstr>PowerPoint 프레젠테이션</vt:lpstr>
      <vt:lpstr>재사용의 목적</vt:lpstr>
      <vt:lpstr>PowerPoint 프레젠테이션</vt:lpstr>
      <vt:lpstr>코드 재사용의 단점</vt:lpstr>
      <vt:lpstr>코드 재사용의 단점</vt:lpstr>
      <vt:lpstr>Q&amp;A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빅데이터의 이해와 동향</dc:title>
  <dc:creator>유 선우</dc:creator>
  <cp:lastModifiedBy>노 현하</cp:lastModifiedBy>
  <cp:revision>1314</cp:revision>
  <dcterms:created xsi:type="dcterms:W3CDTF">2022-02-08T07:25:25Z</dcterms:created>
  <dcterms:modified xsi:type="dcterms:W3CDTF">2022-05-25T16:32:19Z</dcterms:modified>
</cp:coreProperties>
</file>