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312" r:id="rId4"/>
    <p:sldId id="314" r:id="rId5"/>
    <p:sldId id="317" r:id="rId6"/>
    <p:sldId id="327" r:id="rId7"/>
    <p:sldId id="328" r:id="rId8"/>
    <p:sldId id="324" r:id="rId9"/>
    <p:sldId id="315" r:id="rId10"/>
    <p:sldId id="329" r:id="rId11"/>
    <p:sldId id="330" r:id="rId12"/>
    <p:sldId id="316" r:id="rId13"/>
    <p:sldId id="341" r:id="rId14"/>
    <p:sldId id="342" r:id="rId15"/>
    <p:sldId id="313" r:id="rId16"/>
    <p:sldId id="334" r:id="rId17"/>
    <p:sldId id="335" r:id="rId18"/>
    <p:sldId id="336" r:id="rId19"/>
    <p:sldId id="337" r:id="rId20"/>
    <p:sldId id="349" r:id="rId21"/>
    <p:sldId id="350" r:id="rId22"/>
    <p:sldId id="338" r:id="rId23"/>
    <p:sldId id="339" r:id="rId24"/>
    <p:sldId id="340" r:id="rId25"/>
    <p:sldId id="332" r:id="rId26"/>
    <p:sldId id="343" r:id="rId27"/>
    <p:sldId id="344" r:id="rId28"/>
    <p:sldId id="345" r:id="rId29"/>
    <p:sldId id="346" r:id="rId30"/>
    <p:sldId id="347" r:id="rId31"/>
    <p:sldId id="348" r:id="rId32"/>
    <p:sldId id="351" r:id="rId33"/>
    <p:sldId id="352" r:id="rId34"/>
    <p:sldId id="291" r:id="rId35"/>
    <p:sldId id="309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3" autoAdjust="0"/>
    <p:restoredTop sz="94660"/>
  </p:normalViewPr>
  <p:slideViewPr>
    <p:cSldViewPr>
      <p:cViewPr varScale="1">
        <p:scale>
          <a:sx n="59" d="100"/>
          <a:sy n="59" d="100"/>
        </p:scale>
        <p:origin x="6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1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4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0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1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76A1-5379-43AF-80AF-10F5829E932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3237D-87F4-4429-ABA5-50310A4D6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형 설명선 3"/>
          <p:cNvSpPr/>
          <p:nvPr/>
        </p:nvSpPr>
        <p:spPr>
          <a:xfrm>
            <a:off x="2169767" y="1412776"/>
            <a:ext cx="4896544" cy="3816424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0892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 err="1"/>
              <a:t>HTalk</a:t>
            </a:r>
            <a:br>
              <a:rPr lang="en-US" altLang="ko-KR" sz="4800" b="1" dirty="0"/>
            </a:br>
            <a:r>
              <a:rPr lang="ko-KR" altLang="en-US" sz="4800" b="1" dirty="0"/>
              <a:t>최종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648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이현호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E8B1F40-AEA1-499A-891B-D5A6AA8F841C}"/>
              </a:ext>
            </a:extLst>
          </p:cNvPr>
          <p:cNvSpPr txBox="1">
            <a:spLocks/>
          </p:cNvSpPr>
          <p:nvPr/>
        </p:nvSpPr>
        <p:spPr>
          <a:xfrm>
            <a:off x="602058" y="5661248"/>
            <a:ext cx="80700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tx1"/>
                </a:solidFill>
              </a:rPr>
              <a:t>소스코드 </a:t>
            </a:r>
            <a:r>
              <a:rPr lang="en-US" altLang="ko-KR" b="1" dirty="0">
                <a:solidFill>
                  <a:schemeClr val="tx1"/>
                </a:solidFill>
              </a:rPr>
              <a:t>: https://github.com/hyunho1027/H-Talk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6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0031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/>
              <a:t>SortedDoublyLinkedList</a:t>
            </a:r>
            <a:endParaRPr lang="ko-KR" altLang="en-US" b="1" dirty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578397" y="2862088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순차적으로 삽입이 가능</a:t>
            </a:r>
            <a:endParaRPr lang="en-US" altLang="ko-KR" b="1" dirty="0"/>
          </a:p>
          <a:p>
            <a:r>
              <a:rPr lang="ko-KR" altLang="en-US" b="1" dirty="0"/>
              <a:t>중간 추가</a:t>
            </a:r>
            <a:r>
              <a:rPr lang="en-US" altLang="ko-KR" b="1" dirty="0"/>
              <a:t>,</a:t>
            </a:r>
            <a:r>
              <a:rPr lang="ko-KR" altLang="en-US" b="1" dirty="0"/>
              <a:t>삭제가 편리함</a:t>
            </a:r>
            <a:endParaRPr lang="en-US" altLang="ko-KR" b="1" dirty="0"/>
          </a:p>
          <a:p>
            <a:r>
              <a:rPr lang="ko-KR" altLang="en-US" b="1" dirty="0"/>
              <a:t>길이가 가변적임</a:t>
            </a:r>
            <a:endParaRPr lang="en-US" altLang="ko-KR" b="1" dirty="0"/>
          </a:p>
        </p:txBody>
      </p:sp>
      <p:sp>
        <p:nvSpPr>
          <p:cNvPr id="19" name="텍스트 개체 틀 4"/>
          <p:cNvSpPr txBox="1">
            <a:spLocks/>
          </p:cNvSpPr>
          <p:nvPr/>
        </p:nvSpPr>
        <p:spPr>
          <a:xfrm>
            <a:off x="4645025" y="2222326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/>
          </a:p>
        </p:txBody>
      </p:sp>
      <p:sp>
        <p:nvSpPr>
          <p:cNvPr id="20" name="내용 개체 틀 5"/>
          <p:cNvSpPr txBox="1">
            <a:spLocks/>
          </p:cNvSpPr>
          <p:nvPr/>
        </p:nvSpPr>
        <p:spPr>
          <a:xfrm>
            <a:off x="4645025" y="2862088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양방향 접근이 편리해짐</a:t>
            </a:r>
            <a:endParaRPr lang="en-US" altLang="ko-KR" b="1" dirty="0"/>
          </a:p>
          <a:p>
            <a:r>
              <a:rPr lang="en-US" altLang="ko-KR" b="1" dirty="0"/>
              <a:t>Operator[] </a:t>
            </a:r>
            <a:r>
              <a:rPr lang="ko-KR" altLang="en-US" b="1" dirty="0"/>
              <a:t>함수 구현이 쉬움</a:t>
            </a:r>
            <a:endParaRPr lang="en-US" altLang="ko-KR" b="1" dirty="0"/>
          </a:p>
        </p:txBody>
      </p:sp>
      <p:sp>
        <p:nvSpPr>
          <p:cNvPr id="14" name="텍스트 개체 틀 4"/>
          <p:cNvSpPr txBox="1">
            <a:spLocks/>
          </p:cNvSpPr>
          <p:nvPr/>
        </p:nvSpPr>
        <p:spPr>
          <a:xfrm>
            <a:off x="827584" y="2222326"/>
            <a:ext cx="7698421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User/ </a:t>
            </a:r>
            <a:r>
              <a:rPr lang="en-US" altLang="ko-KR" b="1" dirty="0" err="1"/>
              <a:t>Schat</a:t>
            </a:r>
            <a:r>
              <a:rPr lang="en-US" altLang="ko-KR" b="1" dirty="0"/>
              <a:t>/ Chat/ </a:t>
            </a:r>
            <a:r>
              <a:rPr lang="en-US" altLang="ko-KR" b="1" dirty="0" err="1"/>
              <a:t>Msg</a:t>
            </a:r>
            <a:r>
              <a:rPr lang="en-US" altLang="ko-KR" b="1" dirty="0"/>
              <a:t>/ Friend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32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0031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/>
              <a:t>LinkedQueueList</a:t>
            </a:r>
            <a:endParaRPr lang="ko-KR" altLang="en-US" b="1" dirty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457200" y="2862088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들어오는 순서대로 나감</a:t>
            </a:r>
            <a:endParaRPr lang="en-US" altLang="ko-KR" b="1" dirty="0"/>
          </a:p>
          <a:p>
            <a:r>
              <a:rPr lang="ko-KR" altLang="en-US" b="1" dirty="0"/>
              <a:t>길이가 가변적임</a:t>
            </a:r>
            <a:endParaRPr lang="en-US" altLang="ko-KR" b="1" dirty="0"/>
          </a:p>
        </p:txBody>
      </p:sp>
      <p:sp>
        <p:nvSpPr>
          <p:cNvPr id="19" name="텍스트 개체 틀 4"/>
          <p:cNvSpPr txBox="1">
            <a:spLocks/>
          </p:cNvSpPr>
          <p:nvPr/>
        </p:nvSpPr>
        <p:spPr>
          <a:xfrm>
            <a:off x="2699792" y="2222326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/>
              <a:t>MsgQueueList</a:t>
            </a:r>
            <a:endParaRPr lang="ko-KR" altLang="en-US" b="1" dirty="0"/>
          </a:p>
        </p:txBody>
      </p:sp>
      <p:sp>
        <p:nvSpPr>
          <p:cNvPr id="20" name="내용 개체 틀 5"/>
          <p:cNvSpPr txBox="1">
            <a:spLocks/>
          </p:cNvSpPr>
          <p:nvPr/>
        </p:nvSpPr>
        <p:spPr>
          <a:xfrm>
            <a:off x="4645025" y="2862088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정렬이 필요 없음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020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9551" y="940712"/>
            <a:ext cx="7986453" cy="5800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b="1" dirty="0">
              <a:solidFill>
                <a:schemeClr val="tx1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71714" y="-128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966428" y="3140968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400" b="1" dirty="0">
                <a:solidFill>
                  <a:schemeClr val="tx1"/>
                </a:solidFill>
              </a:rPr>
              <a:t>3. </a:t>
            </a:r>
            <a:r>
              <a:rPr lang="ko-KR" altLang="en-US" sz="4400" b="1" dirty="0">
                <a:solidFill>
                  <a:schemeClr val="tx1"/>
                </a:solidFill>
              </a:rPr>
              <a:t>체크리스트 및 추가기능</a:t>
            </a:r>
          </a:p>
        </p:txBody>
      </p:sp>
    </p:spTree>
    <p:extLst>
      <p:ext uri="{BB962C8B-B14F-4D97-AF65-F5344CB8AC3E}">
        <p14:creationId xmlns:p14="http://schemas.microsoft.com/office/powerpoint/2010/main" val="25983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로그인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회원가입 및 탈퇴</a:t>
            </a:r>
            <a:r>
              <a:rPr lang="en-US" altLang="ko-KR" sz="2400" b="1" dirty="0">
                <a:solidFill>
                  <a:schemeClr val="tx1"/>
                </a:solidFill>
              </a:rPr>
              <a:t>.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메시지 처리</a:t>
            </a:r>
            <a:r>
              <a:rPr lang="en-US" altLang="ko-KR" sz="2400" b="1" dirty="0">
                <a:solidFill>
                  <a:schemeClr val="tx1"/>
                </a:solidFill>
              </a:rPr>
              <a:t>.		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친구목록 검색 및 편집</a:t>
            </a:r>
            <a:r>
              <a:rPr lang="en-US" altLang="ko-KR" sz="2400" b="1" dirty="0">
                <a:solidFill>
                  <a:schemeClr val="tx1"/>
                </a:solidFill>
              </a:rPr>
              <a:t>.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1:1 </a:t>
            </a:r>
            <a:r>
              <a:rPr lang="ko-KR" altLang="en-US" sz="2400" b="1" dirty="0">
                <a:solidFill>
                  <a:schemeClr val="tx1"/>
                </a:solidFill>
              </a:rPr>
              <a:t>채팅</a:t>
            </a:r>
            <a:r>
              <a:rPr lang="en-US" altLang="ko-KR" sz="2400" b="1" dirty="0">
                <a:solidFill>
                  <a:schemeClr val="tx1"/>
                </a:solidFill>
              </a:rPr>
              <a:t>.			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그룹 채팅</a:t>
            </a:r>
            <a:r>
              <a:rPr lang="en-US" altLang="ko-KR" sz="2400" b="1" dirty="0">
                <a:solidFill>
                  <a:schemeClr val="tx1"/>
                </a:solidFill>
              </a:rPr>
              <a:t>.		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tx1"/>
                </a:solidFill>
              </a:rPr>
              <a:t>채팅방</a:t>
            </a:r>
            <a:r>
              <a:rPr lang="ko-KR" altLang="en-US" sz="2400" b="1" dirty="0">
                <a:solidFill>
                  <a:schemeClr val="tx1"/>
                </a:solidFill>
              </a:rPr>
              <a:t> 메시지 검색</a:t>
            </a:r>
            <a:r>
              <a:rPr lang="en-US" altLang="ko-KR" sz="2400" b="1" dirty="0">
                <a:solidFill>
                  <a:schemeClr val="tx1"/>
                </a:solidFill>
              </a:rPr>
              <a:t>.	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tx1"/>
                </a:solidFill>
              </a:rPr>
              <a:t>채팅방</a:t>
            </a:r>
            <a:r>
              <a:rPr lang="ko-KR" altLang="en-US" sz="2400" b="1" dirty="0">
                <a:solidFill>
                  <a:schemeClr val="tx1"/>
                </a:solidFill>
              </a:rPr>
              <a:t> 메시지 복사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삭제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전달</a:t>
            </a:r>
            <a:r>
              <a:rPr lang="en-US" altLang="ko-KR" sz="2400" b="1" dirty="0">
                <a:solidFill>
                  <a:schemeClr val="tx1"/>
                </a:solidFill>
              </a:rPr>
              <a:t>.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서버와 클라이언트 분리</a:t>
            </a:r>
            <a:r>
              <a:rPr lang="en-US" altLang="ko-KR" sz="2400" b="1" dirty="0">
                <a:solidFill>
                  <a:schemeClr val="tx1"/>
                </a:solidFill>
              </a:rPr>
              <a:t>.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친구목록 생성 및 관리</a:t>
            </a:r>
            <a:r>
              <a:rPr lang="en-US" altLang="ko-KR" sz="2400" b="1" dirty="0">
                <a:solidFill>
                  <a:schemeClr val="tx1"/>
                </a:solidFill>
              </a:rPr>
              <a:t>				(  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로그인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회원가입 및 탈퇴</a:t>
            </a:r>
            <a:r>
              <a:rPr lang="en-US" altLang="ko-KR" sz="2400" b="1" dirty="0">
                <a:solidFill>
                  <a:schemeClr val="tx1"/>
                </a:solidFill>
              </a:rPr>
              <a:t>.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7" t="1878" r="34581" b="53034"/>
          <a:stretch/>
        </p:blipFill>
        <p:spPr bwMode="auto">
          <a:xfrm>
            <a:off x="475563" y="2276872"/>
            <a:ext cx="2179271" cy="245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3" t="3333" r="34892" b="59899"/>
          <a:stretch/>
        </p:blipFill>
        <p:spPr bwMode="auto">
          <a:xfrm>
            <a:off x="2317608" y="2919214"/>
            <a:ext cx="2063942" cy="223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1" t="3125" r="33152" b="61053"/>
          <a:stretch/>
        </p:blipFill>
        <p:spPr bwMode="auto">
          <a:xfrm>
            <a:off x="4124514" y="2916269"/>
            <a:ext cx="2247686" cy="22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4" t="1872" r="28676" b="52189"/>
          <a:stretch/>
        </p:blipFill>
        <p:spPr bwMode="auto">
          <a:xfrm>
            <a:off x="4295744" y="4051223"/>
            <a:ext cx="2305589" cy="20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9" t="3125" r="34482" b="61010"/>
          <a:stretch/>
        </p:blipFill>
        <p:spPr bwMode="auto">
          <a:xfrm>
            <a:off x="6277908" y="4046243"/>
            <a:ext cx="2082088" cy="208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9708" y="1912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9481" y="2510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5249" y="36522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회원탈퇴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1774" y="3483681"/>
            <a:ext cx="1376784" cy="1006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41307" y="4388288"/>
            <a:ext cx="1455368" cy="624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23562" y="3179068"/>
            <a:ext cx="994036" cy="21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15386" y="3837894"/>
            <a:ext cx="617218" cy="145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18265" y="2813657"/>
            <a:ext cx="994036" cy="145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36096" y="3701429"/>
            <a:ext cx="821517" cy="21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54109" y="5169792"/>
            <a:ext cx="678940" cy="11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70712" y="5442483"/>
            <a:ext cx="1600905" cy="426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500571" y="4296543"/>
            <a:ext cx="1276779" cy="21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60046" y="4663550"/>
            <a:ext cx="1699393" cy="1074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메시지 처리</a:t>
            </a:r>
            <a:r>
              <a:rPr lang="en-US" altLang="ko-KR" sz="2400" b="1" dirty="0">
                <a:solidFill>
                  <a:schemeClr val="tx1"/>
                </a:solidFill>
              </a:rPr>
              <a:t>.					(O)</a:t>
            </a:r>
          </a:p>
          <a:p>
            <a:pPr algn="l"/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6" t="17708" r="33097" b="35000"/>
          <a:stretch/>
        </p:blipFill>
        <p:spPr bwMode="auto">
          <a:xfrm>
            <a:off x="1979712" y="2204864"/>
            <a:ext cx="5593080" cy="34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7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친구목록 검색 및 편집</a:t>
            </a:r>
            <a:r>
              <a:rPr lang="en-US" altLang="ko-KR" sz="2400" b="1" dirty="0">
                <a:solidFill>
                  <a:schemeClr val="tx1"/>
                </a:solidFill>
              </a:rPr>
              <a:t>.			(O)</a:t>
            </a:r>
          </a:p>
          <a:p>
            <a:pPr algn="l"/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7" t="2604" r="24891" b="6250"/>
          <a:stretch/>
        </p:blipFill>
        <p:spPr bwMode="auto">
          <a:xfrm>
            <a:off x="857988" y="2382667"/>
            <a:ext cx="1937067" cy="342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5" t="3125" r="24358" b="6250"/>
          <a:stretch/>
        </p:blipFill>
        <p:spPr bwMode="auto">
          <a:xfrm>
            <a:off x="2225887" y="2401867"/>
            <a:ext cx="1932015" cy="340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2" t="3437" r="26615" b="6720"/>
          <a:stretch/>
        </p:blipFill>
        <p:spPr bwMode="auto">
          <a:xfrm>
            <a:off x="3585882" y="2432660"/>
            <a:ext cx="1768867" cy="33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9" t="3125" r="24358" b="7032"/>
          <a:stretch/>
        </p:blipFill>
        <p:spPr bwMode="auto">
          <a:xfrm>
            <a:off x="5297638" y="2432660"/>
            <a:ext cx="1915745" cy="33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9" t="2925" r="28720" b="6190"/>
          <a:stretch/>
        </p:blipFill>
        <p:spPr bwMode="auto">
          <a:xfrm>
            <a:off x="6809806" y="2422009"/>
            <a:ext cx="1578618" cy="337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112437"/>
            <a:ext cx="91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친구추가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2113111"/>
            <a:ext cx="91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친구검색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5343" y="2113111"/>
            <a:ext cx="91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친구삭제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64483" y="5616838"/>
            <a:ext cx="655189" cy="193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25887" y="2708920"/>
            <a:ext cx="966007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05993" y="2564904"/>
            <a:ext cx="169164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5883" y="2884190"/>
            <a:ext cx="986118" cy="140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98591" y="3390602"/>
            <a:ext cx="740885" cy="10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91928" y="3602089"/>
            <a:ext cx="1312523" cy="2087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54234" y="2712826"/>
            <a:ext cx="986118" cy="722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1:1 </a:t>
            </a:r>
            <a:r>
              <a:rPr lang="ko-KR" altLang="en-US" sz="2400" b="1" dirty="0">
                <a:solidFill>
                  <a:schemeClr val="tx1"/>
                </a:solidFill>
              </a:rPr>
              <a:t>채팅</a:t>
            </a:r>
            <a:r>
              <a:rPr lang="en-US" altLang="ko-KR" sz="2400" b="1" dirty="0">
                <a:solidFill>
                  <a:schemeClr val="tx1"/>
                </a:solidFill>
              </a:rPr>
              <a:t>.						(O)</a:t>
            </a:r>
          </a:p>
          <a:p>
            <a:pPr algn="l"/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7" t="3966" r="28404" b="24219"/>
          <a:stretch/>
        </p:blipFill>
        <p:spPr bwMode="auto">
          <a:xfrm>
            <a:off x="818121" y="2660185"/>
            <a:ext cx="1911494" cy="299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4" t="1872" r="31929" b="28385"/>
          <a:stretch/>
        </p:blipFill>
        <p:spPr bwMode="auto">
          <a:xfrm>
            <a:off x="2794240" y="2660107"/>
            <a:ext cx="1722412" cy="299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0" t="3569" r="29723" b="23698"/>
          <a:stretch/>
        </p:blipFill>
        <p:spPr bwMode="auto">
          <a:xfrm>
            <a:off x="4591050" y="2638903"/>
            <a:ext cx="1774284" cy="300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6" t="3227" r="28595" b="23422"/>
          <a:stretch/>
        </p:blipFill>
        <p:spPr bwMode="auto">
          <a:xfrm>
            <a:off x="6444208" y="2632370"/>
            <a:ext cx="1830128" cy="30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9532" y="213285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ds </a:t>
            </a:r>
            <a:r>
              <a:rPr lang="en-US" altLang="ko-KR" dirty="0" err="1"/>
              <a:t>Sendmsg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7304" y="213285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</a:t>
            </a:r>
            <a:r>
              <a:rPr lang="en-US" altLang="ko-KR" dirty="0"/>
              <a:t> </a:t>
            </a:r>
            <a:r>
              <a:rPr lang="en-US" altLang="ko-KR" dirty="0" err="1"/>
              <a:t>Checkmsg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86334" y="213285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</a:t>
            </a:r>
            <a:r>
              <a:rPr lang="en-US" altLang="ko-KR" dirty="0"/>
              <a:t> </a:t>
            </a:r>
            <a:r>
              <a:rPr lang="en-US" altLang="ko-KR" dirty="0" err="1"/>
              <a:t>Sendmsg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16216" y="213285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ds </a:t>
            </a:r>
            <a:r>
              <a:rPr lang="en-US" altLang="ko-KR" dirty="0" err="1"/>
              <a:t>Checkmsg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955483" y="3573016"/>
            <a:ext cx="596543" cy="25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5337" y="3683930"/>
            <a:ext cx="596543" cy="25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05078" y="3727363"/>
            <a:ext cx="596543" cy="25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44208" y="3726557"/>
            <a:ext cx="596543" cy="25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그룹 채팅</a:t>
            </a:r>
            <a:r>
              <a:rPr lang="en-US" altLang="ko-KR" sz="2400" b="1" dirty="0">
                <a:solidFill>
                  <a:schemeClr val="tx1"/>
                </a:solidFill>
              </a:rPr>
              <a:t>.		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5" t="15764" r="31846" b="7553"/>
          <a:stretch/>
        </p:blipFill>
        <p:spPr bwMode="auto">
          <a:xfrm>
            <a:off x="1187624" y="2348880"/>
            <a:ext cx="2010854" cy="348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8" t="14063" r="32431" b="13722"/>
          <a:stretch/>
        </p:blipFill>
        <p:spPr bwMode="auto">
          <a:xfrm>
            <a:off x="3419872" y="2356520"/>
            <a:ext cx="2010854" cy="328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6" t="15894" r="32577" b="7552"/>
          <a:stretch/>
        </p:blipFill>
        <p:spPr bwMode="auto">
          <a:xfrm>
            <a:off x="5764521" y="2354763"/>
            <a:ext cx="1975831" cy="34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2910" y="198884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ds: </a:t>
            </a:r>
            <a:r>
              <a:rPr lang="en-US" altLang="ko-KR" dirty="0" err="1"/>
              <a:t>cn</a:t>
            </a:r>
            <a:r>
              <a:rPr lang="ko-KR" altLang="en-US" dirty="0"/>
              <a:t>초대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1903" y="19888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</a:t>
            </a:r>
            <a:r>
              <a:rPr lang="en-US" altLang="ko-KR" dirty="0"/>
              <a:t> </a:t>
            </a:r>
            <a:r>
              <a:rPr lang="ko-KR" altLang="en-US" dirty="0"/>
              <a:t>입장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94151" y="19888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 </a:t>
            </a:r>
            <a:r>
              <a:rPr lang="ko-KR" altLang="en-US" dirty="0"/>
              <a:t>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1345" y="5661248"/>
            <a:ext cx="21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초대 전 메시지들은</a:t>
            </a:r>
            <a:endParaRPr lang="en-US" altLang="ko-KR" dirty="0"/>
          </a:p>
          <a:p>
            <a:pPr algn="ctr"/>
            <a:r>
              <a:rPr lang="ko-KR" altLang="en-US" dirty="0"/>
              <a:t> 보이지 않음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59632" y="3573643"/>
            <a:ext cx="1872208" cy="50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83518" y="4144726"/>
            <a:ext cx="644899" cy="189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67061" y="3671703"/>
            <a:ext cx="644899" cy="189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67757" y="2460738"/>
            <a:ext cx="1839974" cy="33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96136" y="2371520"/>
            <a:ext cx="1839974" cy="354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71701" y="4715619"/>
            <a:ext cx="644899" cy="189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97057" y="5682870"/>
            <a:ext cx="2039039" cy="554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tx1"/>
                </a:solidFill>
              </a:rPr>
              <a:t>채팅방</a:t>
            </a:r>
            <a:r>
              <a:rPr lang="ko-KR" altLang="en-US" sz="2400" b="1" dirty="0">
                <a:solidFill>
                  <a:schemeClr val="tx1"/>
                </a:solidFill>
              </a:rPr>
              <a:t> 메시지 검색</a:t>
            </a:r>
            <a:r>
              <a:rPr lang="en-US" altLang="ko-KR" sz="2400" b="1" dirty="0">
                <a:solidFill>
                  <a:schemeClr val="tx1"/>
                </a:solidFill>
              </a:rPr>
              <a:t>.	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2" t="15376" r="31929" b="27343"/>
          <a:stretch/>
        </p:blipFill>
        <p:spPr bwMode="auto">
          <a:xfrm>
            <a:off x="641276" y="2550046"/>
            <a:ext cx="1859514" cy="23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8" t="15894" r="32576" b="7292"/>
          <a:stretch/>
        </p:blipFill>
        <p:spPr bwMode="auto">
          <a:xfrm>
            <a:off x="2513484" y="2507754"/>
            <a:ext cx="1928055" cy="348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9" t="15149" r="32436" b="7291"/>
          <a:stretch/>
        </p:blipFill>
        <p:spPr bwMode="auto">
          <a:xfrm>
            <a:off x="4453508" y="2488704"/>
            <a:ext cx="1939349" cy="352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8" t="15523" r="32576" b="7291"/>
          <a:stretch/>
        </p:blipFill>
        <p:spPr bwMode="auto">
          <a:xfrm>
            <a:off x="6426462" y="2522179"/>
            <a:ext cx="1928055" cy="350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5889" y="21384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 </a:t>
            </a:r>
            <a:r>
              <a:rPr lang="ko-KR" altLang="en-US" dirty="0"/>
              <a:t>검색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5816" y="21328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 찾음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4598" y="21328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찾음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2240" y="21328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0857" y="4643611"/>
            <a:ext cx="1522666" cy="13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9551" y="940712"/>
            <a:ext cx="7986453" cy="5800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b="1" dirty="0">
              <a:solidFill>
                <a:schemeClr val="tx1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71714" y="-128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764934" y="2427359"/>
            <a:ext cx="80700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tx1"/>
                </a:solidFill>
              </a:rPr>
              <a:t>소스코드 </a:t>
            </a:r>
            <a:r>
              <a:rPr lang="en-US" altLang="ko-KR" b="1" dirty="0">
                <a:solidFill>
                  <a:schemeClr val="tx1"/>
                </a:solidFill>
              </a:rPr>
              <a:t>: https://github.com/hyunho1027/H-Talk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tx1"/>
                </a:solidFill>
              </a:rPr>
              <a:t>채팅방</a:t>
            </a:r>
            <a:r>
              <a:rPr lang="ko-KR" altLang="en-US" sz="2400" b="1" dirty="0">
                <a:solidFill>
                  <a:schemeClr val="tx1"/>
                </a:solidFill>
              </a:rPr>
              <a:t> 메시지 복사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삭제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전달</a:t>
            </a:r>
            <a:r>
              <a:rPr lang="en-US" altLang="ko-KR" sz="2400" b="1" dirty="0">
                <a:solidFill>
                  <a:schemeClr val="tx1"/>
                </a:solidFill>
              </a:rPr>
              <a:t>.		(O)</a:t>
            </a:r>
          </a:p>
          <a:p>
            <a:pPr algn="l"/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9" t="10960" r="34494" b="9176"/>
          <a:stretch/>
        </p:blipFill>
        <p:spPr bwMode="auto">
          <a:xfrm>
            <a:off x="3730237" y="2737948"/>
            <a:ext cx="1777867" cy="329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4" t="12048" r="34770" b="10373"/>
          <a:stretch/>
        </p:blipFill>
        <p:spPr bwMode="auto">
          <a:xfrm>
            <a:off x="5955161" y="2742676"/>
            <a:ext cx="1876491" cy="326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7" t="12047" r="34833" b="9902"/>
          <a:stretch/>
        </p:blipFill>
        <p:spPr bwMode="auto">
          <a:xfrm>
            <a:off x="1514647" y="2780928"/>
            <a:ext cx="1761209" cy="322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1842" y="235883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밑에서 </a:t>
            </a:r>
            <a:r>
              <a:rPr lang="en-US" altLang="ko-KR" dirty="0"/>
              <a:t>1</a:t>
            </a:r>
            <a:r>
              <a:rPr lang="ko-KR" altLang="en-US" dirty="0"/>
              <a:t>번째 문자 복사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9912" y="236805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붙여넣기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24128" y="23773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붙여넣기</a:t>
            </a:r>
            <a:r>
              <a:rPr lang="ko-KR" altLang="en-US" dirty="0"/>
              <a:t> 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60294" y="5666606"/>
            <a:ext cx="1674933" cy="318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63846" y="4043718"/>
            <a:ext cx="1040002" cy="13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79912" y="5856523"/>
            <a:ext cx="1040002" cy="13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79282" y="4210257"/>
            <a:ext cx="1040002" cy="13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tx1"/>
                </a:solidFill>
              </a:rPr>
              <a:t>채팅방</a:t>
            </a:r>
            <a:r>
              <a:rPr lang="ko-KR" altLang="en-US" sz="2400" b="1" dirty="0">
                <a:solidFill>
                  <a:schemeClr val="tx1"/>
                </a:solidFill>
              </a:rPr>
              <a:t> 메시지 복사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삭제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전달</a:t>
            </a:r>
            <a:r>
              <a:rPr lang="en-US" altLang="ko-KR" sz="2400" b="1" dirty="0">
                <a:solidFill>
                  <a:schemeClr val="tx1"/>
                </a:solidFill>
              </a:rPr>
              <a:t>.		(O)</a:t>
            </a:r>
          </a:p>
          <a:p>
            <a:pPr algn="l"/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227174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밑에서 </a:t>
            </a:r>
            <a:r>
              <a:rPr lang="en-US" altLang="ko-KR" dirty="0"/>
              <a:t>1</a:t>
            </a:r>
            <a:r>
              <a:rPr lang="ko-KR" altLang="en-US" dirty="0"/>
              <a:t>번째 문자 삭제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87105" y="22768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 삭제 </a:t>
            </a:r>
            <a:r>
              <a:rPr lang="ko-KR" altLang="en-US" dirty="0"/>
              <a:t>확인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5" t="12770" r="33543" b="9143"/>
          <a:stretch/>
        </p:blipFill>
        <p:spPr bwMode="auto">
          <a:xfrm>
            <a:off x="2156146" y="2618466"/>
            <a:ext cx="2088513" cy="354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7" t="12142" r="33576" b="9890"/>
          <a:stretch/>
        </p:blipFill>
        <p:spPr bwMode="auto">
          <a:xfrm>
            <a:off x="5111848" y="2618198"/>
            <a:ext cx="2155995" cy="354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281604" y="5783531"/>
            <a:ext cx="1842426" cy="318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36246" y="3978834"/>
            <a:ext cx="1197327" cy="13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81407" y="4206390"/>
            <a:ext cx="381505" cy="13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tx1"/>
                </a:solidFill>
              </a:rPr>
              <a:t>채팅방</a:t>
            </a:r>
            <a:r>
              <a:rPr lang="ko-KR" altLang="en-US" sz="2400" b="1" dirty="0">
                <a:solidFill>
                  <a:schemeClr val="tx1"/>
                </a:solidFill>
              </a:rPr>
              <a:t> 메시지 복사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삭제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전달</a:t>
            </a:r>
            <a:r>
              <a:rPr lang="en-US" altLang="ko-KR" sz="2400" b="1" dirty="0">
                <a:solidFill>
                  <a:schemeClr val="tx1"/>
                </a:solidFill>
              </a:rPr>
              <a:t>.		(O)</a:t>
            </a:r>
          </a:p>
          <a:p>
            <a:pPr algn="l"/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35883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밑에서 </a:t>
            </a:r>
            <a:r>
              <a:rPr lang="en-US" altLang="ko-KR" dirty="0"/>
              <a:t>1</a:t>
            </a:r>
            <a:r>
              <a:rPr lang="ko-KR" altLang="en-US" dirty="0"/>
              <a:t>번째 문자 전달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235883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전달할 </a:t>
            </a:r>
            <a:r>
              <a:rPr lang="ko-KR" altLang="en-US" dirty="0" err="1"/>
              <a:t>채팅방</a:t>
            </a:r>
            <a:r>
              <a:rPr lang="ko-KR" altLang="en-US" dirty="0"/>
              <a:t> 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5021" y="2358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전달 확인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3" t="12769" r="33193" b="9161"/>
          <a:stretch/>
        </p:blipFill>
        <p:spPr bwMode="auto">
          <a:xfrm>
            <a:off x="1423679" y="2780928"/>
            <a:ext cx="1840777" cy="322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9" t="12769" r="34126" b="8407"/>
          <a:stretch/>
        </p:blipFill>
        <p:spPr bwMode="auto">
          <a:xfrm>
            <a:off x="3779350" y="2751927"/>
            <a:ext cx="1937833" cy="325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0" t="12047" r="34097" b="19422"/>
          <a:stretch/>
        </p:blipFill>
        <p:spPr bwMode="auto">
          <a:xfrm>
            <a:off x="6069741" y="2780928"/>
            <a:ext cx="1987671" cy="31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456907" y="5631131"/>
            <a:ext cx="1674933" cy="318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04488" y="4008396"/>
            <a:ext cx="1144002" cy="14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3767" y="5372822"/>
            <a:ext cx="1753006" cy="56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69741" y="2852936"/>
            <a:ext cx="1838447" cy="1303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서버와 클라이언트 분리</a:t>
            </a:r>
            <a:r>
              <a:rPr lang="en-US" altLang="ko-KR" sz="2400" b="1" dirty="0">
                <a:solidFill>
                  <a:schemeClr val="tx1"/>
                </a:solidFill>
              </a:rPr>
              <a:t>.			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0" t="18229" r="48487" b="59115"/>
          <a:stretch/>
        </p:blipFill>
        <p:spPr bwMode="auto">
          <a:xfrm>
            <a:off x="2635327" y="2621154"/>
            <a:ext cx="3520849" cy="136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1" t="27604" r="48536" b="41406"/>
          <a:stretch/>
        </p:blipFill>
        <p:spPr bwMode="auto">
          <a:xfrm>
            <a:off x="2635327" y="3990865"/>
            <a:ext cx="3520849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91880" y="4666683"/>
            <a:ext cx="903871" cy="130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2264" y="4924235"/>
            <a:ext cx="734554" cy="130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체크리스트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추천친구</a:t>
            </a:r>
            <a:r>
              <a:rPr lang="en-US" altLang="ko-KR" sz="2400" b="1" dirty="0">
                <a:solidFill>
                  <a:schemeClr val="tx1"/>
                </a:solidFill>
              </a:rPr>
              <a:t>					</a:t>
            </a:r>
            <a:r>
              <a:rPr lang="en-US" altLang="ko-KR" sz="2400" b="1">
                <a:solidFill>
                  <a:schemeClr val="tx1"/>
                </a:solidFill>
              </a:rPr>
              <a:t>	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4" t="15375" r="38820" b="32376"/>
          <a:stretch/>
        </p:blipFill>
        <p:spPr bwMode="auto">
          <a:xfrm>
            <a:off x="5868144" y="2579418"/>
            <a:ext cx="2354447" cy="34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1" t="14236" r="40049" b="44657"/>
          <a:stretch/>
        </p:blipFill>
        <p:spPr bwMode="auto">
          <a:xfrm>
            <a:off x="3491880" y="2582110"/>
            <a:ext cx="2188431" cy="27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7" t="12048" r="40048" b="16453"/>
          <a:stretch/>
        </p:blipFill>
        <p:spPr bwMode="auto">
          <a:xfrm>
            <a:off x="1403648" y="2578439"/>
            <a:ext cx="1768932" cy="357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9082" y="216421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ca= ds</a:t>
            </a:r>
            <a:r>
              <a:rPr lang="ko-KR" altLang="en-US" dirty="0"/>
              <a:t>친구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4016" y="219557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ca= </a:t>
            </a:r>
            <a:r>
              <a:rPr lang="ko-KR" altLang="en-US" dirty="0"/>
              <a:t>친구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2160" y="220486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ds= ca</a:t>
            </a:r>
            <a:r>
              <a:rPr lang="ko-KR" altLang="en-US" dirty="0"/>
              <a:t>의 추천친구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82904" y="2747020"/>
            <a:ext cx="1384242" cy="1110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79575" y="2699395"/>
            <a:ext cx="808009" cy="170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92190" y="2620134"/>
            <a:ext cx="2026669" cy="162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/>
              <a:t>추가기능</a:t>
            </a:r>
            <a:endParaRPr lang="ko-KR" altLang="en-US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최근 접속 정보 알림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생일 친구 알림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이모티콘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대화창</a:t>
            </a:r>
            <a:r>
              <a:rPr lang="ko-KR" altLang="en-US" b="1" dirty="0">
                <a:solidFill>
                  <a:schemeClr val="tx1"/>
                </a:solidFill>
              </a:rPr>
              <a:t> 내에 시스템 </a:t>
            </a:r>
            <a:r>
              <a:rPr lang="ko-KR" altLang="en-US" b="1" dirty="0" err="1">
                <a:solidFill>
                  <a:schemeClr val="tx1"/>
                </a:solidFill>
              </a:rPr>
              <a:t>알림메시지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상대방의 미확인 메시지 삭제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새로운 메시지 수 알림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마지막 메시지 확인 가능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/>
              <a:t>추가기능</a:t>
            </a:r>
            <a:endParaRPr lang="ko-KR" altLang="en-US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최근 접속 정보 알림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12769" r="33315" b="49588"/>
          <a:stretch/>
        </p:blipFill>
        <p:spPr bwMode="auto">
          <a:xfrm>
            <a:off x="2513663" y="2419784"/>
            <a:ext cx="4191895" cy="333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68314" y="2889478"/>
            <a:ext cx="3949406" cy="265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/>
              <a:t>추가기능</a:t>
            </a:r>
            <a:endParaRPr lang="ko-KR" altLang="en-US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생일 친구 알림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6" t="12769" r="33315" b="11250"/>
          <a:stretch/>
        </p:blipFill>
        <p:spPr bwMode="auto">
          <a:xfrm>
            <a:off x="1475656" y="2297011"/>
            <a:ext cx="2355805" cy="379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2" t="12048" r="36624" b="32358"/>
          <a:stretch/>
        </p:blipFill>
        <p:spPr bwMode="auto">
          <a:xfrm>
            <a:off x="4653594" y="2252185"/>
            <a:ext cx="2654710" cy="369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619672" y="3686808"/>
            <a:ext cx="1368152" cy="89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15249" y="3989475"/>
            <a:ext cx="1178910" cy="166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79256" y="2492896"/>
            <a:ext cx="2241016" cy="1641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/>
              <a:t>추가기능</a:t>
            </a:r>
            <a:endParaRPr lang="ko-KR" altLang="en-US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이모티콘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5" t="12048" r="32204" b="9777"/>
          <a:stretch/>
        </p:blipFill>
        <p:spPr bwMode="auto">
          <a:xfrm>
            <a:off x="2028080" y="2214263"/>
            <a:ext cx="2407532" cy="390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8" t="12047" r="34244" b="9843"/>
          <a:stretch/>
        </p:blipFill>
        <p:spPr bwMode="auto">
          <a:xfrm>
            <a:off x="4925021" y="2220135"/>
            <a:ext cx="2311275" cy="390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58005" y="3844984"/>
            <a:ext cx="950409" cy="183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56141" y="5068768"/>
            <a:ext cx="1391495" cy="101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28855" y="3867735"/>
            <a:ext cx="950409" cy="268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/>
              <a:t>추가기능</a:t>
            </a:r>
            <a:endParaRPr lang="ko-KR" altLang="en-US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대화창</a:t>
            </a:r>
            <a:r>
              <a:rPr lang="ko-KR" altLang="en-US" b="1" dirty="0">
                <a:solidFill>
                  <a:schemeClr val="tx1"/>
                </a:solidFill>
              </a:rPr>
              <a:t> 내에 시스템 </a:t>
            </a:r>
            <a:r>
              <a:rPr lang="ko-KR" altLang="en-US" b="1" dirty="0" err="1">
                <a:solidFill>
                  <a:schemeClr val="tx1"/>
                </a:solidFill>
              </a:rPr>
              <a:t>알림메시지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5761" y="270995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 err="1"/>
              <a:t>채팅방</a:t>
            </a:r>
            <a:r>
              <a:rPr lang="ko-KR" altLang="en-US" dirty="0"/>
              <a:t> 열림 메시지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05978" y="4650710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날짜 변경 메시지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4" t="11042" r="34471" b="10417"/>
          <a:stretch/>
        </p:blipFill>
        <p:spPr bwMode="auto">
          <a:xfrm>
            <a:off x="2555776" y="2130349"/>
            <a:ext cx="2357137" cy="39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206216" y="2712249"/>
            <a:ext cx="995658" cy="571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60552" y="3773576"/>
            <a:ext cx="1325221" cy="220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81545" y="4725144"/>
            <a:ext cx="1325221" cy="220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25761" y="370774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새 멤버 환영</a:t>
            </a:r>
            <a:r>
              <a:rPr lang="en-US" altLang="ko-KR" dirty="0"/>
              <a:t> </a:t>
            </a:r>
            <a:r>
              <a:rPr lang="ko-KR" altLang="en-US" dirty="0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20278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9551" y="940712"/>
            <a:ext cx="7986453" cy="5800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b="1" dirty="0">
              <a:solidFill>
                <a:schemeClr val="tx1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71714" y="-128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목차</a:t>
            </a:r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984024" y="1578058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altLang="ko-KR" sz="4400" b="1" dirty="0" err="1">
                <a:solidFill>
                  <a:schemeClr val="tx1"/>
                </a:solidFill>
              </a:rPr>
              <a:t>Server&amp;Client</a:t>
            </a:r>
            <a:r>
              <a:rPr lang="ko-KR" altLang="en-US" sz="4400" b="1" dirty="0">
                <a:solidFill>
                  <a:schemeClr val="tx1"/>
                </a:solidFill>
              </a:rPr>
              <a:t> 구현 방식</a:t>
            </a: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4400" b="1" dirty="0">
                <a:solidFill>
                  <a:schemeClr val="tx1"/>
                </a:solidFill>
              </a:rPr>
              <a:t>이용한 자료구조와 이유</a:t>
            </a:r>
            <a:endParaRPr lang="en-US" altLang="ko-KR" sz="4400" b="1" dirty="0">
              <a:solidFill>
                <a:schemeClr val="tx1"/>
              </a:solidFill>
            </a:endParaRPr>
          </a:p>
          <a:p>
            <a:pPr algn="l"/>
            <a:endParaRPr lang="en-US" altLang="ko-KR" sz="44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4400" b="1" dirty="0">
                <a:solidFill>
                  <a:schemeClr val="tx1"/>
                </a:solidFill>
              </a:rPr>
              <a:t>3.</a:t>
            </a:r>
            <a:r>
              <a:rPr lang="ko-KR" altLang="en-US" sz="4400" b="1" dirty="0">
                <a:solidFill>
                  <a:schemeClr val="tx1"/>
                </a:solidFill>
              </a:rPr>
              <a:t>체크리스트 및 추가 기능</a:t>
            </a: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/>
              <a:t>추가기능</a:t>
            </a:r>
            <a:endParaRPr lang="ko-KR" altLang="en-US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상대방의 미확인 메시지 삭제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0" t="12769" r="35461" b="10000"/>
          <a:stretch/>
        </p:blipFill>
        <p:spPr bwMode="auto">
          <a:xfrm>
            <a:off x="524804" y="2643332"/>
            <a:ext cx="1611029" cy="289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5" t="12047" r="34811" b="9979"/>
          <a:stretch/>
        </p:blipFill>
        <p:spPr bwMode="auto">
          <a:xfrm>
            <a:off x="2172755" y="2636912"/>
            <a:ext cx="1634744" cy="292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4" t="12047" r="34372" b="9979"/>
          <a:stretch/>
        </p:blipFill>
        <p:spPr bwMode="auto">
          <a:xfrm>
            <a:off x="3835440" y="2644262"/>
            <a:ext cx="1634745" cy="292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5" t="12047" r="35717" b="9979"/>
          <a:stretch/>
        </p:blipFill>
        <p:spPr bwMode="auto">
          <a:xfrm>
            <a:off x="5504640" y="2657278"/>
            <a:ext cx="1544824" cy="292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5" t="12047" r="35490" b="9902"/>
          <a:stretch/>
        </p:blipFill>
        <p:spPr bwMode="auto">
          <a:xfrm>
            <a:off x="7075800" y="2650207"/>
            <a:ext cx="1559961" cy="29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59632" y="3838823"/>
            <a:ext cx="822858" cy="220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2345" y="4139834"/>
            <a:ext cx="562023" cy="136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67744" y="4161326"/>
            <a:ext cx="562023" cy="136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81636" y="4180587"/>
            <a:ext cx="562023" cy="136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42012" y="4173463"/>
            <a:ext cx="562023" cy="136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25371" y="4180587"/>
            <a:ext cx="562023" cy="136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44371" y="3856607"/>
            <a:ext cx="680048" cy="220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84040" y="3611116"/>
            <a:ext cx="680048" cy="472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31949" y="3425920"/>
            <a:ext cx="822858" cy="20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09798" y="3243924"/>
            <a:ext cx="1457743" cy="34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9072" y="3876833"/>
            <a:ext cx="869826" cy="20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24311" y="3861048"/>
            <a:ext cx="653514" cy="20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/>
              <a:t>추가기능</a:t>
            </a:r>
            <a:endParaRPr lang="ko-KR" altLang="en-US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새로운 메시지 수 알림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7" t="12769" r="31873" b="34947"/>
          <a:stretch/>
        </p:blipFill>
        <p:spPr bwMode="auto">
          <a:xfrm>
            <a:off x="2745239" y="2222100"/>
            <a:ext cx="3653521" cy="382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930530" y="2912094"/>
            <a:ext cx="584572" cy="21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819170"/>
            <a:ext cx="643029" cy="21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/>
              <a:t>추가기능</a:t>
            </a:r>
            <a:endParaRPr lang="ko-KR" altLang="en-US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마지막 메시지 확인 가능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7" t="12769" r="31873" b="34947"/>
          <a:stretch/>
        </p:blipFill>
        <p:spPr bwMode="auto">
          <a:xfrm>
            <a:off x="2745239" y="2222100"/>
            <a:ext cx="3653521" cy="382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930530" y="3063933"/>
            <a:ext cx="3225646" cy="228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57634" y="3971541"/>
            <a:ext cx="2002872" cy="228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자랑하고 싶은 기능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04038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Chat::</a:t>
            </a:r>
            <a:r>
              <a:rPr lang="en-US" altLang="ko-KR" b="1" dirty="0" err="1">
                <a:solidFill>
                  <a:schemeClr val="tx1"/>
                </a:solidFill>
              </a:rPr>
              <a:t>DisplayallMsgOnScreen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14435" r="43530" b="30208"/>
          <a:stretch/>
        </p:blipFill>
        <p:spPr bwMode="auto">
          <a:xfrm>
            <a:off x="683568" y="2219744"/>
            <a:ext cx="3241699" cy="276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1" t="14038" r="38510" b="31002"/>
          <a:stretch/>
        </p:blipFill>
        <p:spPr bwMode="auto">
          <a:xfrm>
            <a:off x="1404987" y="2570062"/>
            <a:ext cx="3800764" cy="274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13442" r="33490" b="31399"/>
          <a:stretch/>
        </p:blipFill>
        <p:spPr bwMode="auto">
          <a:xfrm>
            <a:off x="2289253" y="3001277"/>
            <a:ext cx="3796254" cy="25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1" t="14038" r="32821" b="30605"/>
          <a:stretch/>
        </p:blipFill>
        <p:spPr bwMode="auto">
          <a:xfrm>
            <a:off x="3330258" y="3382523"/>
            <a:ext cx="3619345" cy="23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1" t="14435" r="32598" b="30407"/>
          <a:stretch/>
        </p:blipFill>
        <p:spPr bwMode="auto">
          <a:xfrm>
            <a:off x="4308709" y="3659904"/>
            <a:ext cx="3865030" cy="25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b="1" dirty="0">
                <a:solidFill>
                  <a:schemeClr val="tx1"/>
                </a:solidFill>
              </a:rPr>
              <a:t>시연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</p:spTree>
    <p:extLst>
      <p:ext uri="{BB962C8B-B14F-4D97-AF65-F5344CB8AC3E}">
        <p14:creationId xmlns:p14="http://schemas.microsoft.com/office/powerpoint/2010/main" val="20537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b="1" dirty="0">
                <a:solidFill>
                  <a:schemeClr val="tx1"/>
                </a:solidFill>
              </a:rPr>
              <a:t>감사합니다</a:t>
            </a:r>
            <a:r>
              <a:rPr lang="en-US" altLang="ko-KR" sz="6600" b="1" dirty="0">
                <a:solidFill>
                  <a:schemeClr val="tx1"/>
                </a:solidFill>
              </a:rPr>
              <a:t>.</a:t>
            </a:r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</p:spTree>
    <p:extLst>
      <p:ext uri="{BB962C8B-B14F-4D97-AF65-F5344CB8AC3E}">
        <p14:creationId xmlns:p14="http://schemas.microsoft.com/office/powerpoint/2010/main" val="78154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9551" y="940712"/>
            <a:ext cx="7986453" cy="5800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b="1" dirty="0">
              <a:solidFill>
                <a:schemeClr val="tx1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71714" y="-128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966428" y="3140968"/>
            <a:ext cx="80700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altLang="ko-KR" sz="4400" b="1" dirty="0">
                <a:solidFill>
                  <a:schemeClr val="tx1"/>
                </a:solidFill>
              </a:rPr>
              <a:t> </a:t>
            </a:r>
            <a:r>
              <a:rPr lang="en-US" altLang="ko-KR" sz="4400" b="1" dirty="0" err="1">
                <a:solidFill>
                  <a:schemeClr val="tx1"/>
                </a:solidFill>
              </a:rPr>
              <a:t>Server&amp;Client</a:t>
            </a:r>
            <a:r>
              <a:rPr lang="ko-KR" altLang="en-US" sz="4400" b="1" dirty="0">
                <a:solidFill>
                  <a:schemeClr val="tx1"/>
                </a:solidFill>
              </a:rPr>
              <a:t> 구현 방식</a:t>
            </a: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83" y="-21420"/>
            <a:ext cx="9144000" cy="69265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7040" y="978450"/>
            <a:ext cx="8174182" cy="54186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728036" y="1527650"/>
            <a:ext cx="7272081" cy="440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381" y="1527764"/>
            <a:ext cx="5309759" cy="440884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4" name="웃는 얼굴 3"/>
          <p:cNvSpPr/>
          <p:nvPr/>
        </p:nvSpPr>
        <p:spPr>
          <a:xfrm>
            <a:off x="6440341" y="2576614"/>
            <a:ext cx="1032831" cy="93446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4"/>
          <p:cNvSpPr/>
          <p:nvPr/>
        </p:nvSpPr>
        <p:spPr>
          <a:xfrm>
            <a:off x="1005944" y="2491094"/>
            <a:ext cx="4630667" cy="315703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04352" y="3855792"/>
            <a:ext cx="695440" cy="11138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/>
          <p:cNvSpPr/>
          <p:nvPr/>
        </p:nvSpPr>
        <p:spPr>
          <a:xfrm>
            <a:off x="1530953" y="3076530"/>
            <a:ext cx="530015" cy="43593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웃는 얼굴 31"/>
          <p:cNvSpPr/>
          <p:nvPr/>
        </p:nvSpPr>
        <p:spPr>
          <a:xfrm>
            <a:off x="2051720" y="3076529"/>
            <a:ext cx="530015" cy="43593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웃는 얼굴 33"/>
          <p:cNvSpPr/>
          <p:nvPr/>
        </p:nvSpPr>
        <p:spPr>
          <a:xfrm>
            <a:off x="2576425" y="3076530"/>
            <a:ext cx="530015" cy="435939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/>
          <p:cNvSpPr/>
          <p:nvPr/>
        </p:nvSpPr>
        <p:spPr>
          <a:xfrm>
            <a:off x="3105881" y="3075653"/>
            <a:ext cx="530015" cy="435939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904056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-320080" y="11967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989954" y="1225780"/>
            <a:ext cx="1894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5" name="웃는 얼굴 24"/>
          <p:cNvSpPr/>
          <p:nvPr/>
        </p:nvSpPr>
        <p:spPr>
          <a:xfrm>
            <a:off x="2078811" y="3915097"/>
            <a:ext cx="115345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/>
          <p:cNvSpPr/>
          <p:nvPr/>
        </p:nvSpPr>
        <p:spPr>
          <a:xfrm>
            <a:off x="2219114" y="3915096"/>
            <a:ext cx="115345" cy="10436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/>
          <p:cNvSpPr/>
          <p:nvPr/>
        </p:nvSpPr>
        <p:spPr>
          <a:xfrm>
            <a:off x="2359417" y="3915097"/>
            <a:ext cx="115345" cy="10436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웃는 얼굴 28"/>
          <p:cNvSpPr/>
          <p:nvPr/>
        </p:nvSpPr>
        <p:spPr>
          <a:xfrm>
            <a:off x="2497806" y="3914220"/>
            <a:ext cx="115345" cy="104360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2188171" y="4473157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자기 디스크 60"/>
          <p:cNvSpPr/>
          <p:nvPr/>
        </p:nvSpPr>
        <p:spPr>
          <a:xfrm>
            <a:off x="2358005" y="4477301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2192373" y="4689630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63" name="타원 62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360275" y="4688539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66" name="타원 65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360275" y="4640914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69" name="타원 68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순서도: 자기 디스크 70"/>
          <p:cNvSpPr/>
          <p:nvPr/>
        </p:nvSpPr>
        <p:spPr>
          <a:xfrm>
            <a:off x="2020205" y="4477913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2024407" y="4694386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73" name="타원 72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순서도: 자기 디스크 74"/>
          <p:cNvSpPr/>
          <p:nvPr/>
        </p:nvSpPr>
        <p:spPr>
          <a:xfrm>
            <a:off x="2510405" y="4477301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512675" y="4688539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77" name="타원 76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512675" y="4640914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80" name="타원 79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웃는 얼굴 81"/>
          <p:cNvSpPr/>
          <p:nvPr/>
        </p:nvSpPr>
        <p:spPr>
          <a:xfrm>
            <a:off x="2047763" y="4807768"/>
            <a:ext cx="115345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웃는 얼굴 82"/>
          <p:cNvSpPr/>
          <p:nvPr/>
        </p:nvSpPr>
        <p:spPr>
          <a:xfrm>
            <a:off x="2213466" y="4807767"/>
            <a:ext cx="115345" cy="10436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웃는 얼굴 83"/>
          <p:cNvSpPr/>
          <p:nvPr/>
        </p:nvSpPr>
        <p:spPr>
          <a:xfrm>
            <a:off x="2375994" y="4807768"/>
            <a:ext cx="115345" cy="10436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웃는 얼굴 84"/>
          <p:cNvSpPr/>
          <p:nvPr/>
        </p:nvSpPr>
        <p:spPr>
          <a:xfrm>
            <a:off x="2536608" y="4806891"/>
            <a:ext cx="115345" cy="104360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00494" y="3837399"/>
            <a:ext cx="929136" cy="14552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형 설명선 87"/>
          <p:cNvSpPr/>
          <p:nvPr/>
        </p:nvSpPr>
        <p:spPr>
          <a:xfrm flipH="1">
            <a:off x="7073074" y="4004032"/>
            <a:ext cx="178073" cy="172383"/>
          </a:xfrm>
          <a:prstGeom prst="wedgeEllipse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웃는 얼굴 88"/>
          <p:cNvSpPr/>
          <p:nvPr/>
        </p:nvSpPr>
        <p:spPr>
          <a:xfrm>
            <a:off x="7268412" y="4120703"/>
            <a:ext cx="86660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형 설명선 89"/>
          <p:cNvSpPr/>
          <p:nvPr/>
        </p:nvSpPr>
        <p:spPr>
          <a:xfrm>
            <a:off x="6670755" y="4263697"/>
            <a:ext cx="185799" cy="17238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웃는 얼굴 90"/>
          <p:cNvSpPr/>
          <p:nvPr/>
        </p:nvSpPr>
        <p:spPr>
          <a:xfrm flipH="1">
            <a:off x="6561901" y="4436080"/>
            <a:ext cx="90421" cy="10436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형 설명선 91"/>
          <p:cNvSpPr/>
          <p:nvPr/>
        </p:nvSpPr>
        <p:spPr>
          <a:xfrm>
            <a:off x="6670754" y="4574589"/>
            <a:ext cx="185799" cy="17238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웃는 얼굴 92"/>
          <p:cNvSpPr/>
          <p:nvPr/>
        </p:nvSpPr>
        <p:spPr>
          <a:xfrm flipH="1">
            <a:off x="6562908" y="4750008"/>
            <a:ext cx="90421" cy="10436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형 설명선 93"/>
          <p:cNvSpPr/>
          <p:nvPr/>
        </p:nvSpPr>
        <p:spPr>
          <a:xfrm>
            <a:off x="6671251" y="4892337"/>
            <a:ext cx="185799" cy="17238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웃는 얼굴 94"/>
          <p:cNvSpPr/>
          <p:nvPr/>
        </p:nvSpPr>
        <p:spPr>
          <a:xfrm flipH="1">
            <a:off x="6561900" y="5069183"/>
            <a:ext cx="90421" cy="104360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8079772" y="3695250"/>
            <a:ext cx="466019" cy="47921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94787" y="3807360"/>
            <a:ext cx="239614" cy="26816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제목 1"/>
          <p:cNvSpPr txBox="1">
            <a:spLocks/>
          </p:cNvSpPr>
          <p:nvPr/>
        </p:nvSpPr>
        <p:spPr>
          <a:xfrm>
            <a:off x="3769481" y="3057866"/>
            <a:ext cx="1450591" cy="587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/>
              <a:t>user_List</a:t>
            </a:r>
            <a:endParaRPr lang="ko-KR" altLang="en-US" b="1" dirty="0"/>
          </a:p>
        </p:txBody>
      </p:sp>
      <p:sp>
        <p:nvSpPr>
          <p:cNvPr id="101" name="제목 1"/>
          <p:cNvSpPr txBox="1">
            <a:spLocks/>
          </p:cNvSpPr>
          <p:nvPr/>
        </p:nvSpPr>
        <p:spPr>
          <a:xfrm>
            <a:off x="2994238" y="3993970"/>
            <a:ext cx="1796018" cy="587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/>
              <a:t>Schat_List</a:t>
            </a:r>
            <a:endParaRPr lang="ko-KR" altLang="en-US" sz="2400" b="1" dirty="0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6088350" y="5301208"/>
            <a:ext cx="1796018" cy="587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/>
              <a:t>chat_List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32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83" y="-21420"/>
            <a:ext cx="9144000" cy="69265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7040" y="978450"/>
            <a:ext cx="8174182" cy="54186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728036" y="1527650"/>
            <a:ext cx="7272081" cy="440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381" y="1527764"/>
            <a:ext cx="5309759" cy="440884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4" name="웃는 얼굴 3"/>
          <p:cNvSpPr/>
          <p:nvPr/>
        </p:nvSpPr>
        <p:spPr>
          <a:xfrm>
            <a:off x="6440341" y="2576614"/>
            <a:ext cx="1032831" cy="934467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4"/>
          <p:cNvSpPr/>
          <p:nvPr/>
        </p:nvSpPr>
        <p:spPr>
          <a:xfrm>
            <a:off x="1005944" y="2491094"/>
            <a:ext cx="4630667" cy="315703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04352" y="3855792"/>
            <a:ext cx="695440" cy="11138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/>
          <p:cNvSpPr/>
          <p:nvPr/>
        </p:nvSpPr>
        <p:spPr>
          <a:xfrm>
            <a:off x="1530953" y="3076530"/>
            <a:ext cx="530015" cy="43593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웃는 얼굴 31"/>
          <p:cNvSpPr/>
          <p:nvPr/>
        </p:nvSpPr>
        <p:spPr>
          <a:xfrm>
            <a:off x="2051720" y="3076529"/>
            <a:ext cx="530015" cy="43593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웃는 얼굴 33"/>
          <p:cNvSpPr/>
          <p:nvPr/>
        </p:nvSpPr>
        <p:spPr>
          <a:xfrm>
            <a:off x="2576425" y="3076530"/>
            <a:ext cx="530015" cy="435939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/>
          <p:cNvSpPr/>
          <p:nvPr/>
        </p:nvSpPr>
        <p:spPr>
          <a:xfrm>
            <a:off x="3105881" y="3075653"/>
            <a:ext cx="530015" cy="435939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904056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Log-in</a:t>
            </a:r>
            <a:endParaRPr lang="ko-KR" altLang="en-US" b="1" dirty="0"/>
          </a:p>
        </p:txBody>
      </p:sp>
      <p:sp>
        <p:nvSpPr>
          <p:cNvPr id="25" name="웃는 얼굴 24"/>
          <p:cNvSpPr/>
          <p:nvPr/>
        </p:nvSpPr>
        <p:spPr>
          <a:xfrm>
            <a:off x="2078811" y="3915097"/>
            <a:ext cx="115345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/>
          <p:cNvSpPr/>
          <p:nvPr/>
        </p:nvSpPr>
        <p:spPr>
          <a:xfrm>
            <a:off x="2219114" y="3915096"/>
            <a:ext cx="115345" cy="10436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/>
          <p:cNvSpPr/>
          <p:nvPr/>
        </p:nvSpPr>
        <p:spPr>
          <a:xfrm>
            <a:off x="2359417" y="3915097"/>
            <a:ext cx="115345" cy="10436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웃는 얼굴 28"/>
          <p:cNvSpPr/>
          <p:nvPr/>
        </p:nvSpPr>
        <p:spPr>
          <a:xfrm>
            <a:off x="2497806" y="3914220"/>
            <a:ext cx="115345" cy="104360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2188171" y="4473157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자기 디스크 60"/>
          <p:cNvSpPr/>
          <p:nvPr/>
        </p:nvSpPr>
        <p:spPr>
          <a:xfrm>
            <a:off x="2358005" y="4477301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2192373" y="4689630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63" name="타원 62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360275" y="4688539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66" name="타원 65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360275" y="4640914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69" name="타원 68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순서도: 자기 디스크 70"/>
          <p:cNvSpPr/>
          <p:nvPr/>
        </p:nvSpPr>
        <p:spPr>
          <a:xfrm>
            <a:off x="2020205" y="4477913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2024407" y="4694386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73" name="타원 72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순서도: 자기 디스크 74"/>
          <p:cNvSpPr/>
          <p:nvPr/>
        </p:nvSpPr>
        <p:spPr>
          <a:xfrm>
            <a:off x="2510405" y="4477301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512675" y="4688539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77" name="타원 76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512675" y="4640914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80" name="타원 79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웃는 얼굴 81"/>
          <p:cNvSpPr/>
          <p:nvPr/>
        </p:nvSpPr>
        <p:spPr>
          <a:xfrm>
            <a:off x="2047763" y="4807768"/>
            <a:ext cx="115345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웃는 얼굴 82"/>
          <p:cNvSpPr/>
          <p:nvPr/>
        </p:nvSpPr>
        <p:spPr>
          <a:xfrm>
            <a:off x="2213466" y="4807767"/>
            <a:ext cx="115345" cy="10436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웃는 얼굴 83"/>
          <p:cNvSpPr/>
          <p:nvPr/>
        </p:nvSpPr>
        <p:spPr>
          <a:xfrm>
            <a:off x="2375994" y="4807768"/>
            <a:ext cx="115345" cy="10436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웃는 얼굴 84"/>
          <p:cNvSpPr/>
          <p:nvPr/>
        </p:nvSpPr>
        <p:spPr>
          <a:xfrm>
            <a:off x="2536608" y="4806891"/>
            <a:ext cx="115345" cy="104360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00494" y="3837399"/>
            <a:ext cx="929136" cy="14552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형 설명선 87"/>
          <p:cNvSpPr/>
          <p:nvPr/>
        </p:nvSpPr>
        <p:spPr>
          <a:xfrm flipH="1">
            <a:off x="7073074" y="3892798"/>
            <a:ext cx="178073" cy="172383"/>
          </a:xfrm>
          <a:prstGeom prst="wedgeEllipse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웃는 얼굴 88"/>
          <p:cNvSpPr/>
          <p:nvPr/>
        </p:nvSpPr>
        <p:spPr>
          <a:xfrm>
            <a:off x="7268412" y="4009469"/>
            <a:ext cx="86660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형 설명선 89"/>
          <p:cNvSpPr/>
          <p:nvPr/>
        </p:nvSpPr>
        <p:spPr>
          <a:xfrm>
            <a:off x="6670755" y="4088361"/>
            <a:ext cx="185799" cy="17238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웃는 얼굴 90"/>
          <p:cNvSpPr/>
          <p:nvPr/>
        </p:nvSpPr>
        <p:spPr>
          <a:xfrm flipH="1">
            <a:off x="6561901" y="4260744"/>
            <a:ext cx="90421" cy="10436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형 설명선 91"/>
          <p:cNvSpPr/>
          <p:nvPr/>
        </p:nvSpPr>
        <p:spPr>
          <a:xfrm>
            <a:off x="6670754" y="4362815"/>
            <a:ext cx="185799" cy="17238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웃는 얼굴 92"/>
          <p:cNvSpPr/>
          <p:nvPr/>
        </p:nvSpPr>
        <p:spPr>
          <a:xfrm flipH="1">
            <a:off x="6562908" y="4538234"/>
            <a:ext cx="90421" cy="10436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형 설명선 93"/>
          <p:cNvSpPr/>
          <p:nvPr/>
        </p:nvSpPr>
        <p:spPr>
          <a:xfrm>
            <a:off x="6671251" y="4625637"/>
            <a:ext cx="185799" cy="17238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웃는 얼굴 94"/>
          <p:cNvSpPr/>
          <p:nvPr/>
        </p:nvSpPr>
        <p:spPr>
          <a:xfrm flipH="1">
            <a:off x="6561900" y="4802483"/>
            <a:ext cx="90421" cy="104360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8079772" y="3695250"/>
            <a:ext cx="466019" cy="47921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94787" y="3807360"/>
            <a:ext cx="239614" cy="26816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5510282" y="2420888"/>
            <a:ext cx="861918" cy="4406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5542157" y="2844298"/>
            <a:ext cx="830043" cy="4406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웃는 얼굴 95"/>
          <p:cNvSpPr/>
          <p:nvPr/>
        </p:nvSpPr>
        <p:spPr>
          <a:xfrm>
            <a:off x="6429694" y="2579418"/>
            <a:ext cx="1032831" cy="93446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9844 0.0078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3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" grpId="0" animBg="1"/>
      <p:bldP spid="86" grpId="0" animBg="1"/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83" y="-21420"/>
            <a:ext cx="9144000" cy="69265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7040" y="978450"/>
            <a:ext cx="8174182" cy="54186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728036" y="1527650"/>
            <a:ext cx="7272081" cy="440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381" y="1527764"/>
            <a:ext cx="5309759" cy="440884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4" name="웃는 얼굴 3"/>
          <p:cNvSpPr/>
          <p:nvPr/>
        </p:nvSpPr>
        <p:spPr>
          <a:xfrm>
            <a:off x="6440341" y="2576614"/>
            <a:ext cx="1032831" cy="934467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4"/>
          <p:cNvSpPr/>
          <p:nvPr/>
        </p:nvSpPr>
        <p:spPr>
          <a:xfrm>
            <a:off x="1005944" y="2491094"/>
            <a:ext cx="4630667" cy="315703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04352" y="3855792"/>
            <a:ext cx="695440" cy="11138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/>
          <p:cNvSpPr/>
          <p:nvPr/>
        </p:nvSpPr>
        <p:spPr>
          <a:xfrm>
            <a:off x="1530953" y="3076530"/>
            <a:ext cx="530015" cy="43593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웃는 얼굴 31"/>
          <p:cNvSpPr/>
          <p:nvPr/>
        </p:nvSpPr>
        <p:spPr>
          <a:xfrm>
            <a:off x="2051720" y="3076529"/>
            <a:ext cx="530015" cy="43593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웃는 얼굴 33"/>
          <p:cNvSpPr/>
          <p:nvPr/>
        </p:nvSpPr>
        <p:spPr>
          <a:xfrm>
            <a:off x="2576425" y="3076530"/>
            <a:ext cx="530015" cy="435939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/>
          <p:cNvSpPr/>
          <p:nvPr/>
        </p:nvSpPr>
        <p:spPr>
          <a:xfrm>
            <a:off x="3105881" y="3075653"/>
            <a:ext cx="530015" cy="435939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904056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Send </a:t>
            </a:r>
            <a:r>
              <a:rPr lang="en-US" altLang="ko-KR" b="1" dirty="0" err="1"/>
              <a:t>Messege</a:t>
            </a:r>
            <a:endParaRPr lang="ko-KR" altLang="en-US" b="1" dirty="0"/>
          </a:p>
        </p:txBody>
      </p:sp>
      <p:sp>
        <p:nvSpPr>
          <p:cNvPr id="25" name="웃는 얼굴 24"/>
          <p:cNvSpPr/>
          <p:nvPr/>
        </p:nvSpPr>
        <p:spPr>
          <a:xfrm>
            <a:off x="2078811" y="3915097"/>
            <a:ext cx="115345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/>
          <p:cNvSpPr/>
          <p:nvPr/>
        </p:nvSpPr>
        <p:spPr>
          <a:xfrm>
            <a:off x="2219114" y="3915096"/>
            <a:ext cx="115345" cy="10436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/>
          <p:cNvSpPr/>
          <p:nvPr/>
        </p:nvSpPr>
        <p:spPr>
          <a:xfrm>
            <a:off x="2359417" y="3915097"/>
            <a:ext cx="115345" cy="10436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웃는 얼굴 28"/>
          <p:cNvSpPr/>
          <p:nvPr/>
        </p:nvSpPr>
        <p:spPr>
          <a:xfrm>
            <a:off x="2497806" y="3914220"/>
            <a:ext cx="115345" cy="104360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2188171" y="4473157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자기 디스크 60"/>
          <p:cNvSpPr/>
          <p:nvPr/>
        </p:nvSpPr>
        <p:spPr>
          <a:xfrm>
            <a:off x="2358005" y="4477301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2192373" y="4689630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63" name="타원 62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360275" y="4688539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66" name="타원 65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360275" y="4640914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69" name="타원 68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순서도: 자기 디스크 70"/>
          <p:cNvSpPr/>
          <p:nvPr/>
        </p:nvSpPr>
        <p:spPr>
          <a:xfrm>
            <a:off x="2020205" y="4477913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자기 디스크 74"/>
          <p:cNvSpPr/>
          <p:nvPr/>
        </p:nvSpPr>
        <p:spPr>
          <a:xfrm>
            <a:off x="2510405" y="4477301"/>
            <a:ext cx="159876" cy="299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512675" y="4688539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77" name="타원 76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512675" y="4640914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80" name="타원 79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웃는 얼굴 81"/>
          <p:cNvSpPr/>
          <p:nvPr/>
        </p:nvSpPr>
        <p:spPr>
          <a:xfrm>
            <a:off x="2047763" y="4807768"/>
            <a:ext cx="115345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웃는 얼굴 82"/>
          <p:cNvSpPr/>
          <p:nvPr/>
        </p:nvSpPr>
        <p:spPr>
          <a:xfrm>
            <a:off x="2213466" y="4807767"/>
            <a:ext cx="115345" cy="10436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웃는 얼굴 83"/>
          <p:cNvSpPr/>
          <p:nvPr/>
        </p:nvSpPr>
        <p:spPr>
          <a:xfrm>
            <a:off x="2375994" y="4807768"/>
            <a:ext cx="115345" cy="10436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웃는 얼굴 84"/>
          <p:cNvSpPr/>
          <p:nvPr/>
        </p:nvSpPr>
        <p:spPr>
          <a:xfrm>
            <a:off x="2536608" y="4806891"/>
            <a:ext cx="115345" cy="104360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00494" y="3837399"/>
            <a:ext cx="929136" cy="14552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형 설명선 87"/>
          <p:cNvSpPr/>
          <p:nvPr/>
        </p:nvSpPr>
        <p:spPr>
          <a:xfrm flipH="1">
            <a:off x="7073074" y="3892798"/>
            <a:ext cx="178073" cy="172383"/>
          </a:xfrm>
          <a:prstGeom prst="wedgeEllipse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웃는 얼굴 88"/>
          <p:cNvSpPr/>
          <p:nvPr/>
        </p:nvSpPr>
        <p:spPr>
          <a:xfrm>
            <a:off x="7268412" y="4009469"/>
            <a:ext cx="86660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형 설명선 89"/>
          <p:cNvSpPr/>
          <p:nvPr/>
        </p:nvSpPr>
        <p:spPr>
          <a:xfrm>
            <a:off x="6670755" y="4088361"/>
            <a:ext cx="185799" cy="17238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웃는 얼굴 90"/>
          <p:cNvSpPr/>
          <p:nvPr/>
        </p:nvSpPr>
        <p:spPr>
          <a:xfrm flipH="1">
            <a:off x="6561901" y="4260744"/>
            <a:ext cx="90421" cy="10436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형 설명선 91"/>
          <p:cNvSpPr/>
          <p:nvPr/>
        </p:nvSpPr>
        <p:spPr>
          <a:xfrm>
            <a:off x="6670754" y="4362815"/>
            <a:ext cx="185799" cy="17238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웃는 얼굴 92"/>
          <p:cNvSpPr/>
          <p:nvPr/>
        </p:nvSpPr>
        <p:spPr>
          <a:xfrm flipH="1">
            <a:off x="6562908" y="4538234"/>
            <a:ext cx="90421" cy="10436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형 설명선 93"/>
          <p:cNvSpPr/>
          <p:nvPr/>
        </p:nvSpPr>
        <p:spPr>
          <a:xfrm>
            <a:off x="6671251" y="4625637"/>
            <a:ext cx="185799" cy="17238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웃는 얼굴 94"/>
          <p:cNvSpPr/>
          <p:nvPr/>
        </p:nvSpPr>
        <p:spPr>
          <a:xfrm flipH="1">
            <a:off x="6561900" y="4802483"/>
            <a:ext cx="90421" cy="104360"/>
          </a:xfrm>
          <a:prstGeom prst="smileyFac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8079772" y="3695250"/>
            <a:ext cx="466019" cy="479213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94787" y="3807360"/>
            <a:ext cx="239614" cy="26816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5510282" y="2420888"/>
            <a:ext cx="861918" cy="4406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5542157" y="2844298"/>
            <a:ext cx="830043" cy="4406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195736" y="4637896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101" name="타원 100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웃는 얼굴 95"/>
          <p:cNvSpPr/>
          <p:nvPr/>
        </p:nvSpPr>
        <p:spPr>
          <a:xfrm>
            <a:off x="6429694" y="2579418"/>
            <a:ext cx="1032831" cy="93446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2355756" y="4596368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104" name="타원 103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508156" y="4596368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107" name="타원 106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059340" y="4049275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110" name="타원 109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타원형 설명선 111"/>
          <p:cNvSpPr/>
          <p:nvPr/>
        </p:nvSpPr>
        <p:spPr>
          <a:xfrm flipH="1">
            <a:off x="7069420" y="4895448"/>
            <a:ext cx="178073" cy="172383"/>
          </a:xfrm>
          <a:prstGeom prst="wedgeEllipse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웃는 얼굴 112"/>
          <p:cNvSpPr/>
          <p:nvPr/>
        </p:nvSpPr>
        <p:spPr>
          <a:xfrm>
            <a:off x="7264758" y="5012119"/>
            <a:ext cx="86660" cy="10436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2051720" y="4049275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115" name="타원 114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063852" y="4049275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118" name="타원 117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2024407" y="4694386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124" name="타원 123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065440" y="4055625"/>
            <a:ext cx="155262" cy="99805"/>
            <a:chOff x="3740055" y="4778484"/>
            <a:chExt cx="470233" cy="342577"/>
          </a:xfrm>
          <a:solidFill>
            <a:srgbClr val="FFFF00"/>
          </a:solidFill>
        </p:grpSpPr>
        <p:sp>
          <p:nvSpPr>
            <p:cNvPr id="127" name="타원 126"/>
            <p:cNvSpPr/>
            <p:nvPr/>
          </p:nvSpPr>
          <p:spPr>
            <a:xfrm>
              <a:off x="3740634" y="4847167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3740055" y="4778484"/>
              <a:ext cx="469654" cy="27389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48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77 L -0.00486 0.091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4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0.01441 0.0807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03091 0.0703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35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0.04531 0.0703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351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9844 0.0078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39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6" grpId="0" animBg="1"/>
      <p:bldP spid="112" grpId="0" animBg="1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9551" y="940712"/>
            <a:ext cx="7986453" cy="5800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0472" y="3876780"/>
            <a:ext cx="100465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S_chat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06441" y="2905692"/>
            <a:ext cx="1042685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u_List</a:t>
            </a:r>
            <a:endParaRPr lang="en-US" altLang="ko-KR" b="1" dirty="0"/>
          </a:p>
        </p:txBody>
      </p:sp>
      <p:cxnSp>
        <p:nvCxnSpPr>
          <p:cNvPr id="20" name="직선 화살표 연결선 19"/>
          <p:cNvCxnSpPr>
            <a:stCxn id="13" idx="0"/>
            <a:endCxn id="27" idx="2"/>
          </p:cNvCxnSpPr>
          <p:nvPr/>
        </p:nvCxnSpPr>
        <p:spPr>
          <a:xfrm flipH="1" flipV="1">
            <a:off x="2883777" y="2552542"/>
            <a:ext cx="744007" cy="3531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0"/>
            <a:endCxn id="30" idx="2"/>
          </p:cNvCxnSpPr>
          <p:nvPr/>
        </p:nvCxnSpPr>
        <p:spPr>
          <a:xfrm flipV="1">
            <a:off x="1932800" y="3366555"/>
            <a:ext cx="8963" cy="510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54755" y="2029322"/>
            <a:ext cx="1258043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Server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4382" y="2904890"/>
            <a:ext cx="127476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Sc_List</a:t>
            </a:r>
            <a:endParaRPr lang="en-US" altLang="ko-KR" b="1" dirty="0"/>
          </a:p>
        </p:txBody>
      </p:sp>
      <p:cxnSp>
        <p:nvCxnSpPr>
          <p:cNvPr id="33" name="직선 화살표 연결선 32"/>
          <p:cNvCxnSpPr>
            <a:stCxn id="30" idx="0"/>
            <a:endCxn id="27" idx="2"/>
          </p:cNvCxnSpPr>
          <p:nvPr/>
        </p:nvCxnSpPr>
        <p:spPr>
          <a:xfrm flipV="1">
            <a:off x="1941763" y="2552542"/>
            <a:ext cx="942014" cy="3523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3454" y="4625270"/>
            <a:ext cx="10997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MQ_List</a:t>
            </a:r>
            <a:endParaRPr lang="en-US" altLang="ko-KR" b="1" dirty="0"/>
          </a:p>
        </p:txBody>
      </p:sp>
      <p:cxnSp>
        <p:nvCxnSpPr>
          <p:cNvPr id="43" name="직선 화살표 연결선 42"/>
          <p:cNvCxnSpPr>
            <a:stCxn id="41" idx="0"/>
            <a:endCxn id="12" idx="2"/>
          </p:cNvCxnSpPr>
          <p:nvPr/>
        </p:nvCxnSpPr>
        <p:spPr>
          <a:xfrm flipV="1">
            <a:off x="1923341" y="4246112"/>
            <a:ext cx="9459" cy="3791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16452" y="2068556"/>
            <a:ext cx="1224136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Client</a:t>
            </a:r>
            <a:endParaRPr lang="en-US" altLang="ko-K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74219" y="3839840"/>
            <a:ext cx="90654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</a:t>
            </a:r>
            <a:endParaRPr lang="en-US" altLang="ko-KR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516117" y="3071913"/>
            <a:ext cx="1042685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c_List</a:t>
            </a:r>
            <a:endParaRPr lang="en-US" altLang="ko-KR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229438" y="5342716"/>
            <a:ext cx="13878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MsgQueue</a:t>
            </a:r>
            <a:endParaRPr lang="en-US" altLang="ko-KR" b="1" dirty="0"/>
          </a:p>
        </p:txBody>
      </p:sp>
      <p:cxnSp>
        <p:nvCxnSpPr>
          <p:cNvPr id="58" name="직선 화살표 연결선 57"/>
          <p:cNvCxnSpPr>
            <a:stCxn id="57" idx="0"/>
            <a:endCxn id="41" idx="2"/>
          </p:cNvCxnSpPr>
          <p:nvPr/>
        </p:nvCxnSpPr>
        <p:spPr>
          <a:xfrm flipV="1">
            <a:off x="1923341" y="4994602"/>
            <a:ext cx="0" cy="3481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0" idx="0"/>
            <a:endCxn id="48" idx="2"/>
          </p:cNvCxnSpPr>
          <p:nvPr/>
        </p:nvCxnSpPr>
        <p:spPr>
          <a:xfrm flipH="1" flipV="1">
            <a:off x="7028520" y="2591776"/>
            <a:ext cx="8940" cy="4801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9" idx="0"/>
            <a:endCxn id="13" idx="2"/>
          </p:cNvCxnSpPr>
          <p:nvPr/>
        </p:nvCxnSpPr>
        <p:spPr>
          <a:xfrm flipV="1">
            <a:off x="3627492" y="3367357"/>
            <a:ext cx="292" cy="4724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78095" y="3936228"/>
            <a:ext cx="72109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77856" y="4612020"/>
            <a:ext cx="90890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m_List</a:t>
            </a:r>
            <a:endParaRPr lang="en-US" altLang="ko-KR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678048" y="5361514"/>
            <a:ext cx="6828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Msg</a:t>
            </a:r>
            <a:endParaRPr lang="en-US" altLang="ko-KR" b="1" dirty="0"/>
          </a:p>
        </p:txBody>
      </p:sp>
      <p:cxnSp>
        <p:nvCxnSpPr>
          <p:cNvPr id="78" name="직선 화살표 연결선 77"/>
          <p:cNvCxnSpPr>
            <a:stCxn id="71" idx="0"/>
            <a:endCxn id="50" idx="2"/>
          </p:cNvCxnSpPr>
          <p:nvPr/>
        </p:nvCxnSpPr>
        <p:spPr>
          <a:xfrm flipH="1" flipV="1">
            <a:off x="7037460" y="3533578"/>
            <a:ext cx="1182" cy="402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2" idx="0"/>
            <a:endCxn id="71" idx="2"/>
          </p:cNvCxnSpPr>
          <p:nvPr/>
        </p:nvCxnSpPr>
        <p:spPr>
          <a:xfrm flipV="1">
            <a:off x="7032308" y="4305560"/>
            <a:ext cx="6334" cy="3064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3" idx="0"/>
            <a:endCxn id="72" idx="2"/>
          </p:cNvCxnSpPr>
          <p:nvPr/>
        </p:nvCxnSpPr>
        <p:spPr>
          <a:xfrm flipV="1">
            <a:off x="7019485" y="4981352"/>
            <a:ext cx="12823" cy="380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형 설명선 41"/>
          <p:cNvSpPr/>
          <p:nvPr/>
        </p:nvSpPr>
        <p:spPr>
          <a:xfrm flipH="1">
            <a:off x="4469740" y="1417181"/>
            <a:ext cx="614759" cy="44711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형 설명선 43"/>
          <p:cNvSpPr/>
          <p:nvPr/>
        </p:nvSpPr>
        <p:spPr>
          <a:xfrm flipH="1">
            <a:off x="1615960" y="5342716"/>
            <a:ext cx="614759" cy="44711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611276" y="737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-</a:t>
            </a:r>
            <a:r>
              <a:rPr lang="ko-KR" altLang="en-US" sz="4800" b="1" dirty="0"/>
              <a:t>구조 도식화</a:t>
            </a:r>
            <a:r>
              <a:rPr lang="en-US" altLang="ko-KR" sz="4800" b="1" dirty="0"/>
              <a:t>-</a:t>
            </a:r>
            <a:endParaRPr lang="ko-KR" altLang="en-US" sz="4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7904" y="1340768"/>
            <a:ext cx="2211330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Application</a:t>
            </a:r>
          </a:p>
        </p:txBody>
      </p:sp>
      <p:cxnSp>
        <p:nvCxnSpPr>
          <p:cNvPr id="52" name="직선 화살표 연결선 51"/>
          <p:cNvCxnSpPr>
            <a:stCxn id="27" idx="0"/>
            <a:endCxn id="51" idx="1"/>
          </p:cNvCxnSpPr>
          <p:nvPr/>
        </p:nvCxnSpPr>
        <p:spPr>
          <a:xfrm flipV="1">
            <a:off x="2883777" y="1602378"/>
            <a:ext cx="824127" cy="4269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8" idx="0"/>
            <a:endCxn id="51" idx="3"/>
          </p:cNvCxnSpPr>
          <p:nvPr/>
        </p:nvCxnSpPr>
        <p:spPr>
          <a:xfrm flipH="1" flipV="1">
            <a:off x="5919234" y="1602378"/>
            <a:ext cx="1109286" cy="4661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형 설명선 61"/>
          <p:cNvSpPr/>
          <p:nvPr/>
        </p:nvSpPr>
        <p:spPr>
          <a:xfrm flipH="1">
            <a:off x="4427984" y="1388354"/>
            <a:ext cx="614759" cy="44711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형 설명선 62"/>
          <p:cNvSpPr/>
          <p:nvPr/>
        </p:nvSpPr>
        <p:spPr>
          <a:xfrm flipH="1">
            <a:off x="6576120" y="2114213"/>
            <a:ext cx="880756" cy="44711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24166 -0.11134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-557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9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12 0.58171 L -0.01459 -3.7037E-7 " pathEditMode="relative" rAng="0" ptsTypes="AA">
                                      <p:cBhvr>
                                        <p:cTn id="21" dur="8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-2909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5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30556 -0.57407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8" y="-2870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23628 0.57755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288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9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3" animBg="1"/>
      <p:bldP spid="42" grpId="4" animBg="1"/>
      <p:bldP spid="42" grpId="5" animBg="1"/>
      <p:bldP spid="44" grpId="0" animBg="1"/>
      <p:bldP spid="44" grpId="1" animBg="1"/>
      <p:bldP spid="44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2274" y="1124744"/>
            <a:ext cx="8174182" cy="512605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8188" y="7374"/>
            <a:ext cx="1235634" cy="92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195168" y="136965"/>
            <a:ext cx="661674" cy="515715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8813" y="238333"/>
            <a:ext cx="1924479" cy="238339"/>
          </a:xfrm>
        </p:spPr>
        <p:txBody>
          <a:bodyPr>
            <a:normAutofit/>
          </a:bodyPr>
          <a:lstStyle/>
          <a:p>
            <a:r>
              <a:rPr lang="en-US" altLang="ko-KR" sz="600" b="1" dirty="0" err="1"/>
              <a:t>Kakaotalk</a:t>
            </a:r>
            <a:r>
              <a:rPr lang="en-US" altLang="ko-KR" sz="600" b="1" dirty="0"/>
              <a:t> ADT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65419" y="382489"/>
            <a:ext cx="786314" cy="260514"/>
          </a:xfrm>
        </p:spPr>
        <p:txBody>
          <a:bodyPr>
            <a:noAutofit/>
          </a:bodyPr>
          <a:lstStyle/>
          <a:p>
            <a:r>
              <a:rPr lang="ko-KR" altLang="en-US" sz="400" b="1" dirty="0">
                <a:solidFill>
                  <a:schemeClr val="tx1"/>
                </a:solidFill>
              </a:rPr>
              <a:t>응용수학과 이현호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9551" y="940712"/>
            <a:ext cx="7986453" cy="5800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b="1" dirty="0">
              <a:solidFill>
                <a:schemeClr val="tx1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71714" y="-128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984024" y="1578058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44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4400" b="1" dirty="0">
                <a:solidFill>
                  <a:schemeClr val="tx1"/>
                </a:solidFill>
              </a:rPr>
              <a:t>2. </a:t>
            </a:r>
            <a:r>
              <a:rPr lang="ko-KR" altLang="en-US" sz="4400" b="1" dirty="0">
                <a:solidFill>
                  <a:schemeClr val="tx1"/>
                </a:solidFill>
              </a:rPr>
              <a:t>이용한 자료구조와 이유</a:t>
            </a:r>
            <a:endParaRPr lang="en-US" altLang="ko-KR" sz="4400" b="1" dirty="0">
              <a:solidFill>
                <a:schemeClr val="tx1"/>
              </a:solidFill>
            </a:endParaRPr>
          </a:p>
          <a:p>
            <a:pPr algn="l"/>
            <a:endParaRPr lang="en-US" altLang="ko-KR" sz="44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506</Words>
  <Application>Microsoft Office PowerPoint</Application>
  <PresentationFormat>화면 슬라이드 쇼(4:3)</PresentationFormat>
  <Paragraphs>241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HTalk 최종 발표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  <vt:lpstr>Kakaotalk ADT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Kakaotalk ADT</dc:title>
  <dc:creator>Leehyunho</dc:creator>
  <cp:lastModifiedBy>이현호</cp:lastModifiedBy>
  <cp:revision>114</cp:revision>
  <dcterms:created xsi:type="dcterms:W3CDTF">2017-10-16T13:42:45Z</dcterms:created>
  <dcterms:modified xsi:type="dcterms:W3CDTF">2018-04-27T01:45:31Z</dcterms:modified>
</cp:coreProperties>
</file>