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E0492-279A-4C25-9E46-3AA05B8C7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901CE-F197-471D-A925-FD3212147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2B4E7-7438-4DB5-81AA-92225292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D3B-8210-450D-B54A-2AA07586DDC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E61CD-7C02-4BFB-BBE2-BDC47293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92C33-C6EF-46CC-B95D-75F6D099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32B7-7145-4029-8864-A3DCD9E3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9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38528-2598-4829-9F39-5AF8DDB9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D716DC-465C-4620-B468-7A9ADB13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E0CB6-D8FD-4362-91D0-CC3A5939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D3B-8210-450D-B54A-2AA07586DDC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7DD7F-BC9F-4FC2-8F12-7514596D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ECC7B-3F5E-4DC0-B033-E0D4A70D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32B7-7145-4029-8864-A3DCD9E3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ED284A-2757-4CC8-9A50-7F637E4D6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BDA64-4AD2-4BD8-BDED-1C11DF027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5C782-9888-44D8-96E8-E23DD45D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D3B-8210-450D-B54A-2AA07586DDC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F48C2-74C7-41AB-8E74-09E99443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BC7AC-D1EA-4418-9912-5867D909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32B7-7145-4029-8864-A3DCD9E3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5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4F2DD-1329-4A02-B4C4-B472ABFD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64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13A23-5CE7-4C36-9AED-E99B0E01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807075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DD31E-ADF5-4A43-A943-3EA84ABC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D3B-8210-450D-B54A-2AA07586DDC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CACB1-9E49-4775-9318-583E91A4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806DB-EC01-41FD-B617-6DBBDC22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32B7-7145-4029-8864-A3DCD9E3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5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519B1-9A57-49EA-9E12-7F1A8F37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C6C16-6CD1-494F-A12F-59C8B20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BB618-7013-47A7-ADE5-91250274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D3B-8210-450D-B54A-2AA07586DDC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FD8ED-CCF8-4E97-A156-B2ABBA42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C5F69-C10A-4C4E-B10D-39784934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32B7-7145-4029-8864-A3DCD9E3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2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DBEE-449D-446C-8B11-AB1FBA58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B24A9-3631-43FC-888F-EB9023EFD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30858-9AAD-4065-8F53-A10DAD58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539F8-C757-4754-887B-8E72227D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D3B-8210-450D-B54A-2AA07586DDC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426E2-BCC5-4FBE-91AF-91BA6F02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5FB11-13F7-46F0-9D0F-65657B32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32B7-7145-4029-8864-A3DCD9E3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60294-BDAE-4AFF-9596-AFAADE01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924AC-E608-4F18-B4C7-01479C8D2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F595F-0575-4A6C-8948-868F55020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F4C1AC-CC3B-4CFA-8180-91DA4FE10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59C71-A528-4CAA-A502-0DBCB5A6D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C9FFC0-106C-422D-B8D4-A7FCB53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D3B-8210-450D-B54A-2AA07586DDC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B8E20F-1B6C-4D43-972E-AF2E1142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89F8F9-F282-4246-B543-7CCBF909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32B7-7145-4029-8864-A3DCD9E3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1622-1D28-4657-A28C-EAE246E5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12AF-4154-4DC6-AEDF-A1E08CF0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D3B-8210-450D-B54A-2AA07586DDC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920730-6AF4-4717-AFDD-45654EC6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BC643A-FC5B-486C-9962-E46F65E6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32B7-7145-4029-8864-A3DCD9E3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0B3BC3-1837-4070-BCDD-1C5478BA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D3B-8210-450D-B54A-2AA07586DDC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9E8D4D-C5E6-479E-BDA0-A8A0004C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B9A0AE-CFFB-4D98-A634-DBDCDF80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32B7-7145-4029-8864-A3DCD9E3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0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F4787-3B47-4979-B485-2B3C454C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08F09-FF42-48D3-B6CE-E70DE66B2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AAA00-F9D7-464E-9247-97289469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4765D-D1F8-4BD7-B351-85901F3A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D3B-8210-450D-B54A-2AA07586DDC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FD9DD-BB6A-49F3-A6B5-04E459D7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7EF73-B035-4229-86D6-109B271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32B7-7145-4029-8864-A3DCD9E3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E4E7D-EBA0-4AC1-8157-870F6663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4816AE-3D37-4258-A6D7-76BDB9507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3F9DA-9211-4A5F-9C1A-CAD7C63F8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EAC748-3844-49C2-ACEE-52D58AAE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D3B-8210-450D-B54A-2AA07586DDC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7E006-D181-4A3D-9550-7C793A80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844A0-F1E9-4EEA-A725-2C6B83C9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32B7-7145-4029-8864-A3DCD9E3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1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486B30-3CDB-41FE-A790-0AD6B044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C42F0-90FF-4F3F-84FB-94782E2D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2D6DB-66AC-4D57-B6B9-CF54B380B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D3B-8210-450D-B54A-2AA07586DDC3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9B445-E274-4E90-A4B8-E96E8B8AB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6B732-EB64-47DD-A4A9-E078638C0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B32B7-7145-4029-8864-A3DCD9E3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jaychakravarty.com/%20single-%20image-%20obstacle-%20avo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youtu.be/umRdt3zGgpU?t=20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2224D-7A9E-44C0-BECA-3FB9E19C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8061032" cy="2611967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5400"/>
              <a:t>이동로봇의 장애물 회피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8FD8C8-62F4-4EF2-A6D4-DB2FD0CB4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000"/>
              <a:t>IASL</a:t>
            </a:r>
          </a:p>
          <a:p>
            <a:pPr algn="l"/>
            <a:r>
              <a:rPr lang="ko-KR" altLang="en-US" sz="2000"/>
              <a:t>하현호</a:t>
            </a:r>
          </a:p>
        </p:txBody>
      </p:sp>
    </p:spTree>
    <p:extLst>
      <p:ext uri="{BB962C8B-B14F-4D97-AF65-F5344CB8AC3E}">
        <p14:creationId xmlns:p14="http://schemas.microsoft.com/office/powerpoint/2010/main" val="2147856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23175-730E-4A2B-A940-BF2608B1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Related Papers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34DDF-E0F4-4FF4-AAF9-DDA7147D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CNN-based Single Image Obstacle Avoidance on a Quadrotor</a:t>
            </a:r>
          </a:p>
          <a:p>
            <a:endParaRPr lang="en-US" altLang="ko-KR"/>
          </a:p>
          <a:p>
            <a:r>
              <a:rPr lang="en-US" altLang="ko-KR"/>
              <a:t>METHODOLOGY – Single Image Depth Extraction</a:t>
            </a:r>
          </a:p>
          <a:p>
            <a:r>
              <a:rPr lang="en-US" altLang="ko-KR"/>
              <a:t>Sequence of CNN (Max-pooling + ReLU, BatchNorm to each convolutional layer to prevent overfitting by normalizing batches to Gaussian distribution.</a:t>
            </a:r>
          </a:p>
          <a:p>
            <a:r>
              <a:rPr lang="en-US" altLang="ko-KR"/>
              <a:t>Loss Function : scale invariant error L(y, y*) in log-space. </a:t>
            </a:r>
            <a:br>
              <a:rPr lang="en-US" altLang="ko-KR"/>
            </a:br>
            <a:r>
              <a:rPr lang="en-US" altLang="ko-KR"/>
              <a:t>d_p = log-loss, calculated pixel-wise.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35B59F-23C0-4B82-A637-5B5DB4EF4C6A}"/>
              </a:ext>
            </a:extLst>
          </p:cNvPr>
          <p:cNvGrpSpPr/>
          <p:nvPr/>
        </p:nvGrpSpPr>
        <p:grpSpPr>
          <a:xfrm>
            <a:off x="1049739" y="3537856"/>
            <a:ext cx="6056765" cy="1169647"/>
            <a:chOff x="838200" y="4403806"/>
            <a:chExt cx="9754479" cy="20721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50A648-5069-4718-A70D-721408663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403806"/>
              <a:ext cx="4124372" cy="83712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9117340-EAD3-4729-800D-742ED5324B48}"/>
                </a:ext>
              </a:extLst>
            </p:cNvPr>
            <p:cNvSpPr/>
            <p:nvPr/>
          </p:nvSpPr>
          <p:spPr>
            <a:xfrm>
              <a:off x="3483429" y="4403806"/>
              <a:ext cx="1479143" cy="837128"/>
            </a:xfrm>
            <a:prstGeom prst="rect">
              <a:avLst/>
            </a:prstGeom>
            <a:noFill/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0FFFD1-BF7F-4075-9980-EDB02980C8B8}"/>
                </a:ext>
              </a:extLst>
            </p:cNvPr>
            <p:cNvSpPr txBox="1"/>
            <p:nvPr/>
          </p:nvSpPr>
          <p:spPr>
            <a:xfrm>
              <a:off x="3172937" y="5658039"/>
              <a:ext cx="2360869" cy="817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squared log error </a:t>
              </a:r>
            </a:p>
            <a:p>
              <a:r>
                <a:rPr lang="en-US" altLang="ko-KR" sz="1200"/>
                <a:t>to normalization</a:t>
              </a:r>
              <a:endParaRPr lang="ko-KR" altLang="en-US" sz="1200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08F77C4-8B11-4CE3-98B7-813A7190CF23}"/>
                </a:ext>
              </a:extLst>
            </p:cNvPr>
            <p:cNvSpPr/>
            <p:nvPr/>
          </p:nvSpPr>
          <p:spPr>
            <a:xfrm>
              <a:off x="4171950" y="5334000"/>
              <a:ext cx="0" cy="285750"/>
            </a:xfrm>
            <a:custGeom>
              <a:avLst/>
              <a:gdLst>
                <a:gd name="connsiteX0" fmla="*/ 0 w 0"/>
                <a:gd name="connsiteY0" fmla="*/ 285750 h 285750"/>
                <a:gd name="connsiteX1" fmla="*/ 0 w 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9DC45E9-6513-495D-BB16-EDBCCE9BD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908"/>
            <a:stretch/>
          </p:blipFill>
          <p:spPr>
            <a:xfrm>
              <a:off x="5447422" y="5173927"/>
              <a:ext cx="5145257" cy="302948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BBDDC09-2676-4ADE-AFA7-C82AC3E12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37" y="4797173"/>
            <a:ext cx="10515601" cy="174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6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23175-730E-4A2B-A940-BF2608B1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Related Papers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734DDF-E0F4-4FF4-AAF9-DDA7147DC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b="1"/>
                  <a:t>CNN-based Single Image Obstacle Avoidance on a Quadrotor</a:t>
                </a:r>
              </a:p>
              <a:p>
                <a:endParaRPr lang="en-US" altLang="ko-KR" sz="1800"/>
              </a:p>
              <a:p>
                <a:r>
                  <a:rPr lang="en-US" altLang="ko-KR" sz="1800"/>
                  <a:t>METHODOLOGY – Behavior Arbituration Scheme</a:t>
                </a:r>
              </a:p>
              <a:p>
                <a:r>
                  <a:rPr lang="ko-KR" altLang="en-US" sz="1800"/>
                  <a:t>기존 </a:t>
                </a:r>
                <a:r>
                  <a:rPr lang="en-US" altLang="ko-KR" sz="1800"/>
                  <a:t>: sonar ring/laser range finder 2.5D sensor</a:t>
                </a:r>
              </a:p>
              <a:p>
                <a:r>
                  <a:rPr lang="ko-KR" altLang="en-US" sz="1800"/>
                  <a:t>이번 </a:t>
                </a:r>
                <a:r>
                  <a:rPr lang="en-US" altLang="ko-KR" sz="1800"/>
                  <a:t>Paper : Depth map to 2.5D</a:t>
                </a:r>
                <a:br>
                  <a:rPr lang="en-US" altLang="ko-KR" sz="1800"/>
                </a:br>
                <a:r>
                  <a:rPr lang="ko-KR" altLang="en-US" sz="1800"/>
                  <a:t>이미지 중심점에서 </a:t>
                </a:r>
                <a:r>
                  <a:rPr lang="en-US" altLang="ko-KR" sz="1800"/>
                  <a:t>vertical, horizonta</a:t>
                </a:r>
                <a:r>
                  <a:rPr lang="ko-KR" altLang="en-US" sz="1800"/>
                  <a:t>로 그어</a:t>
                </a:r>
                <a:r>
                  <a:rPr lang="en-US" altLang="ko-KR" sz="1800"/>
                  <a:t>, </a:t>
                </a:r>
                <a:r>
                  <a:rPr lang="ko-KR" altLang="en-US" sz="1800"/>
                  <a:t>각각의</a:t>
                </a:r>
                <a:br>
                  <a:rPr lang="en-US" altLang="ko-KR" sz="1800"/>
                </a:br>
                <a:r>
                  <a:rPr lang="en-US" altLang="ko-KR" sz="1800"/>
                  <a:t>Depth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/>
                  <a:t> 와 </a:t>
                </a:r>
                <a:r>
                  <a:rPr lang="en-US" altLang="ko-KR" sz="1800"/>
                  <a:t>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/>
                  <a:t>를 구함</a:t>
                </a:r>
                <a:r>
                  <a:rPr lang="en-US" altLang="ko-KR" sz="1800"/>
                  <a:t>.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734DDF-E0F4-4FF4-AAF9-DDA7147DC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CDAABCFE-6576-482B-8C4A-E460250A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59" y="1684267"/>
            <a:ext cx="4574141" cy="21336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EB69BD-F727-45E0-A86E-CF83246B6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94" y="3429000"/>
            <a:ext cx="5954751" cy="285884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B17963-518D-48E8-8B82-6D3FEEAF33F5}"/>
              </a:ext>
            </a:extLst>
          </p:cNvPr>
          <p:cNvSpPr/>
          <p:nvPr/>
        </p:nvSpPr>
        <p:spPr>
          <a:xfrm>
            <a:off x="4748888" y="3429000"/>
            <a:ext cx="563342" cy="518886"/>
          </a:xfrm>
          <a:prstGeom prst="rect">
            <a:avLst/>
          </a:prstGeom>
          <a:noFill/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272ED4A-6C7A-4CF1-94DF-EA957D4D53E6}"/>
              </a:ext>
            </a:extLst>
          </p:cNvPr>
          <p:cNvSpPr/>
          <p:nvPr/>
        </p:nvSpPr>
        <p:spPr>
          <a:xfrm>
            <a:off x="5021036" y="3972683"/>
            <a:ext cx="0" cy="236157"/>
          </a:xfrm>
          <a:custGeom>
            <a:avLst/>
            <a:gdLst>
              <a:gd name="connsiteX0" fmla="*/ 0 w 0"/>
              <a:gd name="connsiteY0" fmla="*/ 285750 h 285750"/>
              <a:gd name="connsiteX1" fmla="*/ 0 w 0"/>
              <a:gd name="connsiteY1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840C2-220A-4A2B-9435-7BCFA22C8BAF}"/>
              </a:ext>
            </a:extLst>
          </p:cNvPr>
          <p:cNvSpPr txBox="1"/>
          <p:nvPr/>
        </p:nvSpPr>
        <p:spPr>
          <a:xfrm>
            <a:off x="4110559" y="4180829"/>
            <a:ext cx="2626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relative bearing to a goal direction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318E6-448F-47B1-B025-FE23D97EE174}"/>
              </a:ext>
            </a:extLst>
          </p:cNvPr>
          <p:cNvSpPr txBox="1"/>
          <p:nvPr/>
        </p:nvSpPr>
        <p:spPr>
          <a:xfrm>
            <a:off x="660654" y="6402738"/>
            <a:ext cx="6090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goto and avoid behaviors are combined using a weighted sum of angular velocities</a:t>
            </a:r>
            <a:endParaRPr lang="ko-KR" altLang="en-US" sz="120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91AA97-CD33-41FC-B412-E1EFC79F8835}"/>
              </a:ext>
            </a:extLst>
          </p:cNvPr>
          <p:cNvGrpSpPr/>
          <p:nvPr/>
        </p:nvGrpSpPr>
        <p:grpSpPr>
          <a:xfrm>
            <a:off x="1258202" y="4690018"/>
            <a:ext cx="2852357" cy="400205"/>
            <a:chOff x="1258202" y="4690018"/>
            <a:chExt cx="2852357" cy="40020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26DAC-AE2C-4D3B-9F31-552DAA2E220D}"/>
                </a:ext>
              </a:extLst>
            </p:cNvPr>
            <p:cNvSpPr/>
            <p:nvPr/>
          </p:nvSpPr>
          <p:spPr>
            <a:xfrm>
              <a:off x="1258202" y="4690018"/>
              <a:ext cx="657685" cy="400205"/>
            </a:xfrm>
            <a:prstGeom prst="rect">
              <a:avLst/>
            </a:pr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CCB937-9BB0-4A3B-BF36-FCD16297F0E5}"/>
                </a:ext>
              </a:extLst>
            </p:cNvPr>
            <p:cNvSpPr/>
            <p:nvPr/>
          </p:nvSpPr>
          <p:spPr>
            <a:xfrm>
              <a:off x="3539960" y="4711175"/>
              <a:ext cx="570599" cy="363823"/>
            </a:xfrm>
            <a:prstGeom prst="rect">
              <a:avLst/>
            </a:pr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C911018-C861-4677-A56D-5D9E7859B62A}"/>
              </a:ext>
            </a:extLst>
          </p:cNvPr>
          <p:cNvSpPr/>
          <p:nvPr/>
        </p:nvSpPr>
        <p:spPr>
          <a:xfrm>
            <a:off x="1146629" y="5109029"/>
            <a:ext cx="377371" cy="653142"/>
          </a:xfrm>
          <a:custGeom>
            <a:avLst/>
            <a:gdLst>
              <a:gd name="connsiteX0" fmla="*/ 0 w 377371"/>
              <a:gd name="connsiteY0" fmla="*/ 653142 h 653142"/>
              <a:gd name="connsiteX1" fmla="*/ 377371 w 377371"/>
              <a:gd name="connsiteY1" fmla="*/ 0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7371" h="653142">
                <a:moveTo>
                  <a:pt x="0" y="653142"/>
                </a:moveTo>
                <a:lnTo>
                  <a:pt x="377371" y="0"/>
                </a:ln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641F1C69-435F-4ED8-B69F-C1570E33FC04}"/>
              </a:ext>
            </a:extLst>
          </p:cNvPr>
          <p:cNvSpPr/>
          <p:nvPr/>
        </p:nvSpPr>
        <p:spPr>
          <a:xfrm>
            <a:off x="1146628" y="5130334"/>
            <a:ext cx="2569029" cy="653142"/>
          </a:xfrm>
          <a:custGeom>
            <a:avLst/>
            <a:gdLst>
              <a:gd name="connsiteX0" fmla="*/ 0 w 377371"/>
              <a:gd name="connsiteY0" fmla="*/ 653142 h 653142"/>
              <a:gd name="connsiteX1" fmla="*/ 377371 w 377371"/>
              <a:gd name="connsiteY1" fmla="*/ 0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7371" h="653142">
                <a:moveTo>
                  <a:pt x="0" y="653142"/>
                </a:moveTo>
                <a:lnTo>
                  <a:pt x="377371" y="0"/>
                </a:ln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E9F42-47B0-439B-807E-3C27A29606E5}"/>
              </a:ext>
            </a:extLst>
          </p:cNvPr>
          <p:cNvSpPr txBox="1"/>
          <p:nvPr/>
        </p:nvSpPr>
        <p:spPr>
          <a:xfrm>
            <a:off x="568301" y="5817507"/>
            <a:ext cx="1379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Hyperparameters</a:t>
            </a:r>
            <a:endParaRPr lang="ko-KR" altLang="en-US" sz="120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A0DE1061-7955-404D-BFB4-037860EE74BE}"/>
              </a:ext>
            </a:extLst>
          </p:cNvPr>
          <p:cNvSpPr/>
          <p:nvPr/>
        </p:nvSpPr>
        <p:spPr>
          <a:xfrm>
            <a:off x="1146627" y="3843542"/>
            <a:ext cx="2580239" cy="1939934"/>
          </a:xfrm>
          <a:custGeom>
            <a:avLst/>
            <a:gdLst>
              <a:gd name="connsiteX0" fmla="*/ 0 w 377371"/>
              <a:gd name="connsiteY0" fmla="*/ 653142 h 653142"/>
              <a:gd name="connsiteX1" fmla="*/ 377371 w 377371"/>
              <a:gd name="connsiteY1" fmla="*/ 0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7371" h="653142">
                <a:moveTo>
                  <a:pt x="0" y="653142"/>
                </a:moveTo>
                <a:lnTo>
                  <a:pt x="377371" y="0"/>
                </a:lnTo>
              </a:path>
            </a:pathLst>
          </a:custGeom>
          <a:noFill/>
          <a:ln w="15875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D41FEB-DA64-4BE7-8130-7E30C632AF6D}"/>
              </a:ext>
            </a:extLst>
          </p:cNvPr>
          <p:cNvSpPr/>
          <p:nvPr/>
        </p:nvSpPr>
        <p:spPr>
          <a:xfrm>
            <a:off x="3474838" y="3464051"/>
            <a:ext cx="563342" cy="363824"/>
          </a:xfrm>
          <a:prstGeom prst="rect">
            <a:avLst/>
          </a:pr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247185-4995-4D00-9BC6-813FF77CA9A1}"/>
              </a:ext>
            </a:extLst>
          </p:cNvPr>
          <p:cNvSpPr txBox="1"/>
          <p:nvPr/>
        </p:nvSpPr>
        <p:spPr>
          <a:xfrm>
            <a:off x="7053943" y="4208840"/>
            <a:ext cx="3936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코너에 갇히기 쉽다</a:t>
            </a:r>
            <a:r>
              <a:rPr lang="en-US" altLang="ko-KR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/>
              <a:t>template signature </a:t>
            </a:r>
            <a:r>
              <a:rPr lang="ko-KR" altLang="en-US"/>
              <a:t>사용해서</a:t>
            </a:r>
            <a:endParaRPr lang="en-US" altLang="ko-KR"/>
          </a:p>
          <a:p>
            <a:r>
              <a:rPr lang="en-US" altLang="ko-KR"/>
              <a:t>Coner </a:t>
            </a:r>
            <a:r>
              <a:rPr lang="ko-KR" altLang="en-US"/>
              <a:t>검출</a:t>
            </a:r>
            <a:r>
              <a:rPr lang="en-US" altLang="ko-KR"/>
              <a:t>, </a:t>
            </a:r>
            <a:r>
              <a:rPr lang="ko-KR" altLang="en-US"/>
              <a:t>필요한경우 </a:t>
            </a:r>
            <a:r>
              <a:rPr lang="en-US" altLang="ko-KR"/>
              <a:t>move away.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8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23175-730E-4A2B-A940-BF2608B1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Related Papers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34DDF-E0F4-4FF4-AAF9-DDA7147D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CNN-based Single Image Obstacle Avoidance on a Quadrotor</a:t>
            </a:r>
          </a:p>
          <a:p>
            <a:endParaRPr lang="en-US" altLang="ko-KR" b="1"/>
          </a:p>
          <a:p>
            <a:r>
              <a:rPr lang="en-US" altLang="ko-KR"/>
              <a:t>IMPLEMENTATION DETAILS</a:t>
            </a:r>
          </a:p>
          <a:p>
            <a:r>
              <a:rPr lang="en-US" altLang="ko-KR"/>
              <a:t>Data collection : NYU2 dataset v2 + fine tuned 20k around image</a:t>
            </a:r>
          </a:p>
          <a:p>
            <a:r>
              <a:rPr lang="en-US" altLang="ko-KR"/>
              <a:t>Training : 80m params -&gt; much time spent.(12h on NVIDIA1050)</a:t>
            </a:r>
          </a:p>
          <a:p>
            <a:r>
              <a:rPr lang="en-US" altLang="ko-KR"/>
              <a:t>result -&gt; 20fps </a:t>
            </a:r>
          </a:p>
          <a:p>
            <a:r>
              <a:rPr lang="en-US" altLang="ko-KR"/>
              <a:t>using ROS, drone package.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3D6270-4708-40E8-8C48-6B378FC5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855" y="479742"/>
            <a:ext cx="2771775" cy="3400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B52951-0CD5-44FD-A3C5-DDE2CB9193B2}"/>
              </a:ext>
            </a:extLst>
          </p:cNvPr>
          <p:cNvSpPr txBox="1"/>
          <p:nvPr/>
        </p:nvSpPr>
        <p:spPr>
          <a:xfrm>
            <a:off x="9657979" y="403871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NYU dataset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04D285-4044-4B6B-B86F-10C18AAD616A}"/>
              </a:ext>
            </a:extLst>
          </p:cNvPr>
          <p:cNvGrpSpPr/>
          <p:nvPr/>
        </p:nvGrpSpPr>
        <p:grpSpPr>
          <a:xfrm>
            <a:off x="772887" y="3816283"/>
            <a:ext cx="8271943" cy="2540198"/>
            <a:chOff x="838200" y="4121077"/>
            <a:chExt cx="8271943" cy="25401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295C865-0DAF-453C-9946-455B18F9BE96}"/>
                </a:ext>
              </a:extLst>
            </p:cNvPr>
            <p:cNvSpPr/>
            <p:nvPr/>
          </p:nvSpPr>
          <p:spPr>
            <a:xfrm>
              <a:off x="838200" y="4223384"/>
              <a:ext cx="1752600" cy="892902"/>
            </a:xfrm>
            <a:prstGeom prst="rect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Parrot Bebop</a:t>
              </a:r>
            </a:p>
            <a:p>
              <a:pPr algn="ctr"/>
              <a:r>
                <a:rPr lang="en-US" altLang="ko-KR"/>
                <a:t>Drone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DF9D7F-61CB-44CE-BE6D-101F3AFB4487}"/>
                </a:ext>
              </a:extLst>
            </p:cNvPr>
            <p:cNvSpPr/>
            <p:nvPr/>
          </p:nvSpPr>
          <p:spPr>
            <a:xfrm>
              <a:off x="5444558" y="4223384"/>
              <a:ext cx="2090057" cy="892902"/>
            </a:xfrm>
            <a:prstGeom prst="rect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Laptop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41287EF-CD45-4643-AA1D-B9EBD511FB9E}"/>
                </a:ext>
              </a:extLst>
            </p:cNvPr>
            <p:cNvSpPr/>
            <p:nvPr/>
          </p:nvSpPr>
          <p:spPr>
            <a:xfrm flipV="1">
              <a:off x="2831987" y="4515261"/>
              <a:ext cx="2371384" cy="45719"/>
            </a:xfrm>
            <a:custGeom>
              <a:avLst/>
              <a:gdLst>
                <a:gd name="connsiteX0" fmla="*/ 0 w 1436914"/>
                <a:gd name="connsiteY0" fmla="*/ 0 h 0"/>
                <a:gd name="connsiteX1" fmla="*/ 1436914 w 143691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6914">
                  <a:moveTo>
                    <a:pt x="0" y="0"/>
                  </a:moveTo>
                  <a:lnTo>
                    <a:pt x="1436914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6B66335-3580-4CE5-939C-0EDF96543189}"/>
                </a:ext>
              </a:extLst>
            </p:cNvPr>
            <p:cNvSpPr/>
            <p:nvPr/>
          </p:nvSpPr>
          <p:spPr>
            <a:xfrm>
              <a:off x="2830286" y="4876802"/>
              <a:ext cx="2394857" cy="0"/>
            </a:xfrm>
            <a:custGeom>
              <a:avLst/>
              <a:gdLst>
                <a:gd name="connsiteX0" fmla="*/ 2394857 w 2394857"/>
                <a:gd name="connsiteY0" fmla="*/ 0 h 0"/>
                <a:gd name="connsiteX1" fmla="*/ 0 w 23948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57">
                  <a:moveTo>
                    <a:pt x="2394857" y="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79C247-01B5-4D7D-855D-A7583A433289}"/>
                </a:ext>
              </a:extLst>
            </p:cNvPr>
            <p:cNvSpPr txBox="1"/>
            <p:nvPr/>
          </p:nvSpPr>
          <p:spPr>
            <a:xfrm>
              <a:off x="3321194" y="4121077"/>
              <a:ext cx="1449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RGB Images</a:t>
              </a:r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DF29CA-33DA-47A2-BF1D-329BD2BC3401}"/>
                    </a:ext>
                  </a:extLst>
                </p:cNvPr>
                <p:cNvSpPr txBox="1"/>
                <p:nvPr/>
              </p:nvSpPr>
              <p:spPr>
                <a:xfrm>
                  <a:off x="5764996" y="5127035"/>
                  <a:ext cx="334514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/>
                    <a:t>Processing RGB to depth map</a:t>
                  </a:r>
                </a:p>
                <a:p>
                  <a:r>
                    <a:rPr lang="en-US" altLang="ko-KR"/>
                    <a:t>-&gt; make control output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DF29CA-33DA-47A2-BF1D-329BD2BC3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4996" y="5127035"/>
                  <a:ext cx="334514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1639" t="-4717" r="-546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29A5C33-7C24-4D4D-9083-B6A527F0B211}"/>
                    </a:ext>
                  </a:extLst>
                </p:cNvPr>
                <p:cNvSpPr txBox="1"/>
                <p:nvPr/>
              </p:nvSpPr>
              <p:spPr>
                <a:xfrm>
                  <a:off x="3803453" y="4968243"/>
                  <a:ext cx="4284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29A5C33-7C24-4D4D-9083-B6A527F0B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453" y="4968243"/>
                  <a:ext cx="42845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8F5709-EB71-4FA5-8D28-4BEEB556D834}"/>
                </a:ext>
              </a:extLst>
            </p:cNvPr>
            <p:cNvSpPr txBox="1"/>
            <p:nvPr/>
          </p:nvSpPr>
          <p:spPr>
            <a:xfrm>
              <a:off x="2944339" y="5383193"/>
              <a:ext cx="2146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Only yaw direction</a:t>
              </a:r>
            </a:p>
            <a:p>
              <a:pPr algn="ctr"/>
              <a:r>
                <a:rPr lang="en-US" altLang="ko-KR"/>
                <a:t>angular velocity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7057B9-1C15-4310-B8C4-C01CFB966CCD}"/>
                </a:ext>
              </a:extLst>
            </p:cNvPr>
            <p:cNvSpPr txBox="1"/>
            <p:nvPr/>
          </p:nvSpPr>
          <p:spPr>
            <a:xfrm>
              <a:off x="838200" y="6291943"/>
              <a:ext cx="4942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드론 </a:t>
              </a:r>
              <a:r>
                <a:rPr lang="en-US" altLang="ko-KR"/>
                <a:t>-&gt; constant</a:t>
              </a:r>
              <a:r>
                <a:rPr lang="ko-KR" altLang="en-US"/>
                <a:t> </a:t>
              </a:r>
              <a:r>
                <a:rPr lang="en-US" altLang="ko-KR"/>
                <a:t>height and</a:t>
              </a:r>
              <a:r>
                <a:rPr lang="ko-KR" altLang="en-US"/>
                <a:t> </a:t>
              </a:r>
              <a:r>
                <a:rPr lang="en-US" altLang="ko-KR"/>
                <a:t>forward</a:t>
              </a:r>
              <a:r>
                <a:rPr lang="ko-KR" altLang="en-US"/>
                <a:t> </a:t>
              </a:r>
              <a:r>
                <a:rPr lang="en-US" altLang="ko-KR"/>
                <a:t>velocity.</a:t>
              </a:r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ADBF47C-4FC0-4BD9-BC16-F169916B1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135" y="5705475"/>
            <a:ext cx="5973439" cy="11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23175-730E-4A2B-A940-BF2608B1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Related Papers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34DDF-E0F4-4FF4-AAF9-DDA7147D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6531429"/>
          </a:xfrm>
        </p:spPr>
        <p:txBody>
          <a:bodyPr>
            <a:normAutofit/>
          </a:bodyPr>
          <a:lstStyle/>
          <a:p>
            <a:r>
              <a:rPr lang="en-US" altLang="ko-KR" sz="1800" b="1"/>
              <a:t>CNN-based Single Image Obstacle Avoidance on a Quadrotor</a:t>
            </a:r>
          </a:p>
          <a:p>
            <a:endParaRPr lang="en-US" altLang="ko-KR" sz="1800" b="1"/>
          </a:p>
          <a:p>
            <a:r>
              <a:rPr lang="en-US" altLang="ko-KR" sz="1800"/>
              <a:t>Results</a:t>
            </a:r>
          </a:p>
          <a:p>
            <a:r>
              <a:rPr lang="ko-KR" altLang="en-US" sz="1800"/>
              <a:t>실제 </a:t>
            </a:r>
            <a:r>
              <a:rPr lang="en-US" altLang="ko-KR" sz="1800"/>
              <a:t>Kinect depth </a:t>
            </a:r>
            <a:r>
              <a:rPr lang="ko-KR" altLang="en-US" sz="1800"/>
              <a:t>이미지보다</a:t>
            </a:r>
            <a:br>
              <a:rPr lang="en-US" altLang="ko-KR" sz="1800"/>
            </a:br>
            <a:r>
              <a:rPr lang="en-US" altLang="ko-KR" sz="1800"/>
              <a:t>Performance</a:t>
            </a:r>
            <a:r>
              <a:rPr lang="ko-KR" altLang="en-US" sz="1800"/>
              <a:t>는 낮지만</a:t>
            </a:r>
            <a:r>
              <a:rPr lang="en-US" altLang="ko-KR" sz="1800"/>
              <a:t>, </a:t>
            </a:r>
            <a:r>
              <a:rPr lang="ko-KR" altLang="en-US" sz="1800"/>
              <a:t>이는 드론이</a:t>
            </a:r>
            <a:br>
              <a:rPr lang="en-US" altLang="ko-KR" sz="1800"/>
            </a:br>
            <a:r>
              <a:rPr lang="ko-KR" altLang="en-US" sz="1800"/>
              <a:t>충돌 </a:t>
            </a:r>
            <a:r>
              <a:rPr lang="en-US" altLang="ko-KR" sz="1800"/>
              <a:t>loop</a:t>
            </a:r>
            <a:r>
              <a:rPr lang="ko-KR" altLang="en-US" sz="1800"/>
              <a:t>에 갇혔기 때문이지</a:t>
            </a:r>
            <a:r>
              <a:rPr lang="en-US" altLang="ko-KR" sz="1800"/>
              <a:t>, </a:t>
            </a:r>
            <a:r>
              <a:rPr lang="ko-KR" altLang="en-US" sz="1800"/>
              <a:t>물체에 충돌한 것 때문은 아님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Model</a:t>
            </a:r>
            <a:r>
              <a:rPr lang="ko-KR" altLang="en-US" sz="1800"/>
              <a:t>이 </a:t>
            </a:r>
            <a:r>
              <a:rPr lang="en-US" altLang="ko-KR" sz="1800"/>
              <a:t>fine-tuned</a:t>
            </a:r>
            <a:r>
              <a:rPr lang="ko-KR" altLang="en-US" sz="1800"/>
              <a:t>되지 못했다고 함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Memory </a:t>
            </a:r>
            <a:r>
              <a:rPr lang="ko-KR" altLang="en-US" sz="1800"/>
              <a:t>없이 </a:t>
            </a:r>
            <a:r>
              <a:rPr lang="en-US" altLang="ko-KR" sz="1800"/>
              <a:t>Single image</a:t>
            </a:r>
            <a:r>
              <a:rPr lang="ko-KR" altLang="en-US" sz="1800"/>
              <a:t>만 사용하기 때문에 </a:t>
            </a:r>
            <a:r>
              <a:rPr lang="en-US" altLang="ko-KR" sz="1800"/>
              <a:t>contex</a:t>
            </a:r>
            <a:r>
              <a:rPr lang="ko-KR" altLang="en-US" sz="1800"/>
              <a:t>를 고려</a:t>
            </a:r>
            <a:br>
              <a:rPr lang="en-US" altLang="ko-KR" sz="1800"/>
            </a:br>
            <a:r>
              <a:rPr lang="ko-KR" altLang="en-US" sz="1800"/>
              <a:t>하기가 힘들다는 단점이 있음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벽과 너무 가까운 경우 </a:t>
            </a:r>
            <a:r>
              <a:rPr lang="en-US" altLang="ko-KR" sz="1800"/>
              <a:t>-&gt; </a:t>
            </a:r>
            <a:r>
              <a:rPr lang="ko-KR" altLang="en-US" sz="1800"/>
              <a:t>단일 벽 이미지만 보여 </a:t>
            </a:r>
            <a:r>
              <a:rPr lang="en-US" altLang="ko-KR" sz="1800"/>
              <a:t>depth </a:t>
            </a:r>
            <a:r>
              <a:rPr lang="ko-KR" altLang="en-US" sz="1800"/>
              <a:t>측정 힘들</a:t>
            </a:r>
            <a:br>
              <a:rPr lang="en-US" altLang="ko-KR" sz="1800"/>
            </a:br>
            <a:r>
              <a:rPr lang="ko-KR" altLang="en-US" sz="1800"/>
              <a:t>고 적절한 </a:t>
            </a:r>
            <a:r>
              <a:rPr lang="en-US" altLang="ko-KR" sz="1800"/>
              <a:t>Control</a:t>
            </a:r>
            <a:r>
              <a:rPr lang="ko-KR" altLang="en-US" sz="1800"/>
              <a:t>을 만들어내지 못하는 문제 있음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구석 </a:t>
            </a:r>
            <a:r>
              <a:rPr lang="en-US" altLang="ko-KR" sz="1800"/>
              <a:t>-&gt; </a:t>
            </a:r>
            <a:r>
              <a:rPr lang="ko-KR" altLang="en-US" sz="1800"/>
              <a:t>드론이 계속 구석쪽으로 가게됨</a:t>
            </a:r>
            <a:r>
              <a:rPr lang="en-US" altLang="ko-KR" sz="1800"/>
              <a:t>.(</a:t>
            </a:r>
            <a:r>
              <a:rPr lang="ko-KR" altLang="en-US" sz="1800"/>
              <a:t>정면이 공간이 많다고 인식</a:t>
            </a:r>
            <a:r>
              <a:rPr lang="en-US" altLang="ko-KR" sz="1800"/>
              <a:t>)</a:t>
            </a:r>
          </a:p>
          <a:p>
            <a:r>
              <a:rPr lang="ko-KR" altLang="en-US" sz="1800"/>
              <a:t>창문 </a:t>
            </a:r>
            <a:r>
              <a:rPr lang="en-US" altLang="ko-KR" sz="1800"/>
              <a:t>-&gt; </a:t>
            </a:r>
            <a:r>
              <a:rPr lang="ko-KR" altLang="en-US" sz="1800"/>
              <a:t>외부가 비쳐보이기 때문에 </a:t>
            </a:r>
            <a:r>
              <a:rPr lang="en-US" altLang="ko-KR" sz="1800"/>
              <a:t>Depth estimation</a:t>
            </a:r>
            <a:r>
              <a:rPr lang="ko-KR" altLang="en-US" sz="1800"/>
              <a:t>에 어려움 겪음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위의 문제점은 값싼 근거리 센서</a:t>
            </a:r>
            <a:r>
              <a:rPr lang="en-US" altLang="ko-KR" sz="1800"/>
              <a:t>(Sonar </a:t>
            </a:r>
            <a:r>
              <a:rPr lang="ko-KR" altLang="en-US" sz="1800"/>
              <a:t>등</a:t>
            </a:r>
            <a:r>
              <a:rPr lang="en-US" altLang="ko-KR" sz="1800"/>
              <a:t>) </a:t>
            </a:r>
            <a:r>
              <a:rPr lang="ko-KR" altLang="en-US" sz="1800"/>
              <a:t>사용해서 극복할 수 있다</a:t>
            </a:r>
            <a:r>
              <a:rPr lang="en-US" altLang="ko-KR" sz="1800"/>
              <a:t>.</a:t>
            </a:r>
            <a:br>
              <a:rPr lang="en-US" altLang="ko-KR" sz="1800"/>
            </a:br>
            <a:r>
              <a:rPr lang="ko-KR" altLang="en-US" sz="1800"/>
              <a:t>추후 모델 개선과 </a:t>
            </a:r>
            <a:r>
              <a:rPr lang="en-US" altLang="ko-KR" sz="1800"/>
              <a:t>Laptop</a:t>
            </a:r>
            <a:r>
              <a:rPr lang="ko-KR" altLang="en-US" sz="1800"/>
              <a:t>이 아닌</a:t>
            </a:r>
            <a:r>
              <a:rPr lang="en-US" altLang="ko-KR" sz="1800"/>
              <a:t>, Jetson</a:t>
            </a:r>
            <a:r>
              <a:rPr lang="ko-KR" altLang="en-US" sz="1800"/>
              <a:t>등의 임베디드 기기에서</a:t>
            </a:r>
            <a:br>
              <a:rPr lang="en-US" altLang="ko-KR" sz="1800"/>
            </a:br>
            <a:r>
              <a:rPr lang="ko-KR" altLang="en-US" sz="1800"/>
              <a:t>사용할 수 있는 방법을 찾을 것</a:t>
            </a:r>
            <a:r>
              <a:rPr lang="en-US" altLang="ko-KR" sz="1800"/>
              <a:t>.</a:t>
            </a:r>
          </a:p>
          <a:p>
            <a:r>
              <a:rPr lang="en-US" altLang="ko-KR" sz="1800">
                <a:hlinkClick r:id="rId2"/>
              </a:rPr>
              <a:t>http://www.jaychakravarty.com/%20single-%20image-%20obstacle-%20avoid/</a:t>
            </a:r>
            <a:r>
              <a:rPr lang="en-US" altLang="ko-KR" sz="180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371C54-2993-463D-9087-BE250E56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235" y="1350872"/>
            <a:ext cx="5956565" cy="12824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1FEBE6-B713-469D-B2B3-E459027CE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090" y="2676526"/>
            <a:ext cx="2766339" cy="33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8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707DA-B8C8-4ACE-958E-5E6C3610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BCEA8-6BF0-4358-ACC4-E81676AC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Gazebo stage_4.launch map</a:t>
            </a:r>
            <a:r>
              <a:rPr lang="ko-KR" altLang="en-US"/>
              <a:t>에서 </a:t>
            </a:r>
            <a:r>
              <a:rPr lang="en-US" altLang="ko-KR"/>
              <a:t>depth image</a:t>
            </a:r>
            <a:r>
              <a:rPr lang="ko-KR" altLang="en-US"/>
              <a:t> </a:t>
            </a:r>
            <a:r>
              <a:rPr lang="en-US" altLang="ko-KR"/>
              <a:t>500</a:t>
            </a:r>
            <a:r>
              <a:rPr lang="ko-KR" altLang="en-US"/>
              <a:t>장을 추출</a:t>
            </a:r>
            <a:r>
              <a:rPr lang="en-US" altLang="ko-KR"/>
              <a:t>.</a:t>
            </a:r>
          </a:p>
          <a:p>
            <a:r>
              <a:rPr lang="en-US" altLang="ko-KR"/>
              <a:t>label</a:t>
            </a:r>
            <a:r>
              <a:rPr lang="ko-KR" altLang="en-US"/>
              <a:t>은 기존의 논문이 좌회전</a:t>
            </a:r>
            <a:r>
              <a:rPr lang="en-US" altLang="ko-KR"/>
              <a:t>, </a:t>
            </a:r>
            <a:r>
              <a:rPr lang="ko-KR" altLang="en-US"/>
              <a:t>직진</a:t>
            </a:r>
            <a:r>
              <a:rPr lang="en-US" altLang="ko-KR"/>
              <a:t>, </a:t>
            </a:r>
            <a:r>
              <a:rPr lang="ko-KR" altLang="en-US"/>
              <a:t>우회전의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label</a:t>
            </a:r>
            <a:r>
              <a:rPr lang="ko-KR" altLang="en-US"/>
              <a:t>만 사용한 것을 개선하여</a:t>
            </a:r>
            <a:br>
              <a:rPr lang="en-US" altLang="ko-KR"/>
            </a:br>
            <a:r>
              <a:rPr lang="ko-KR" altLang="en-US"/>
              <a:t>제자리 회전 </a:t>
            </a:r>
            <a:r>
              <a:rPr lang="en-US" altLang="ko-KR"/>
              <a:t>(0), </a:t>
            </a:r>
            <a:r>
              <a:rPr lang="ko-KR" altLang="en-US"/>
              <a:t>죄회전</a:t>
            </a:r>
            <a:r>
              <a:rPr lang="en-US" altLang="ko-KR"/>
              <a:t>(1), </a:t>
            </a:r>
            <a:r>
              <a:rPr lang="ko-KR" altLang="en-US"/>
              <a:t>직진</a:t>
            </a:r>
            <a:r>
              <a:rPr lang="en-US" altLang="ko-KR"/>
              <a:t>(2), </a:t>
            </a:r>
            <a:r>
              <a:rPr lang="ko-KR" altLang="en-US"/>
              <a:t>우회전</a:t>
            </a:r>
            <a:r>
              <a:rPr lang="en-US" altLang="ko-KR"/>
              <a:t>(3)</a:t>
            </a:r>
            <a:r>
              <a:rPr lang="ko-KR" altLang="en-US"/>
              <a:t>의 </a:t>
            </a:r>
            <a:r>
              <a:rPr lang="en-US" altLang="ko-KR"/>
              <a:t>4</a:t>
            </a:r>
            <a:r>
              <a:rPr lang="ko-KR" altLang="en-US"/>
              <a:t>가지 </a:t>
            </a:r>
            <a:r>
              <a:rPr lang="en-US" altLang="ko-KR"/>
              <a:t>label</a:t>
            </a:r>
            <a:r>
              <a:rPr lang="ko-KR" altLang="en-US"/>
              <a:t>을 사용하여 학습하였음</a:t>
            </a:r>
            <a:r>
              <a:rPr lang="en-US" altLang="ko-KR"/>
              <a:t>.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1893F1-D92F-4667-A4DE-948ED98A85E7}"/>
              </a:ext>
            </a:extLst>
          </p:cNvPr>
          <p:cNvGrpSpPr/>
          <p:nvPr/>
        </p:nvGrpSpPr>
        <p:grpSpPr>
          <a:xfrm>
            <a:off x="5634659" y="4650391"/>
            <a:ext cx="3070789" cy="2162524"/>
            <a:chOff x="1563395" y="4650391"/>
            <a:chExt cx="3070789" cy="21625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81631DA-E9F3-4A93-8AE4-7FE9E52B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3395" y="4650391"/>
              <a:ext cx="3070789" cy="172731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A4F6C-6A01-4D4E-ABD8-E56CB7A81A7B}"/>
                </a:ext>
              </a:extLst>
            </p:cNvPr>
            <p:cNvSpPr txBox="1"/>
            <p:nvPr/>
          </p:nvSpPr>
          <p:spPr>
            <a:xfrm>
              <a:off x="2588873" y="6443583"/>
              <a:ext cx="1019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label : 3</a:t>
              </a:r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FC4DDF-CC03-4767-8C96-B2E03ED5C713}"/>
              </a:ext>
            </a:extLst>
          </p:cNvPr>
          <p:cNvGrpSpPr/>
          <p:nvPr/>
        </p:nvGrpSpPr>
        <p:grpSpPr>
          <a:xfrm>
            <a:off x="1563395" y="4650391"/>
            <a:ext cx="3070789" cy="2162524"/>
            <a:chOff x="5634662" y="4650391"/>
            <a:chExt cx="3070789" cy="2162524"/>
          </a:xfrm>
        </p:grpSpPr>
        <p:pic>
          <p:nvPicPr>
            <p:cNvPr id="9" name="그림 8" descr="화살이(가) 표시된 사진&#10;&#10;자동 생성된 설명">
              <a:extLst>
                <a:ext uri="{FF2B5EF4-FFF2-40B4-BE49-F238E27FC236}">
                  <a16:creationId xmlns:a16="http://schemas.microsoft.com/office/drawing/2014/main" id="{2D1846CA-CC85-445A-999C-2C0024FD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662" y="4650391"/>
              <a:ext cx="3070789" cy="172731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551E90-D25F-4D57-A47C-0E4764F596E2}"/>
                </a:ext>
              </a:extLst>
            </p:cNvPr>
            <p:cNvSpPr txBox="1"/>
            <p:nvPr/>
          </p:nvSpPr>
          <p:spPr>
            <a:xfrm>
              <a:off x="6660139" y="6443583"/>
              <a:ext cx="1019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label : 2</a:t>
              </a:r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9CF88E-A5B8-447D-A3A6-FDC10D225EFD}"/>
              </a:ext>
            </a:extLst>
          </p:cNvPr>
          <p:cNvGrpSpPr/>
          <p:nvPr/>
        </p:nvGrpSpPr>
        <p:grpSpPr>
          <a:xfrm>
            <a:off x="1563395" y="2290254"/>
            <a:ext cx="3070789" cy="2150668"/>
            <a:chOff x="1563395" y="2290254"/>
            <a:chExt cx="3070789" cy="21506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C182D50-3B85-4ED2-A120-90B0AF431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3395" y="2290254"/>
              <a:ext cx="3070789" cy="17273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35CD4A-3FB0-4748-B4A9-48EFDBFAF02C}"/>
                </a:ext>
              </a:extLst>
            </p:cNvPr>
            <p:cNvSpPr txBox="1"/>
            <p:nvPr/>
          </p:nvSpPr>
          <p:spPr>
            <a:xfrm>
              <a:off x="2588873" y="4071590"/>
              <a:ext cx="1019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label : 0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4DF868-900D-4D54-9613-2E1B3D8D2CD9}"/>
              </a:ext>
            </a:extLst>
          </p:cNvPr>
          <p:cNvGrpSpPr/>
          <p:nvPr/>
        </p:nvGrpSpPr>
        <p:grpSpPr>
          <a:xfrm>
            <a:off x="5634661" y="2290254"/>
            <a:ext cx="3070789" cy="2150668"/>
            <a:chOff x="5634661" y="2290254"/>
            <a:chExt cx="3070789" cy="215066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CA60EF9-B8A0-4A30-AE22-9B219B12A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661" y="2290254"/>
              <a:ext cx="3070789" cy="17273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0E32E-2441-4CA3-8109-826D531B42F0}"/>
                </a:ext>
              </a:extLst>
            </p:cNvPr>
            <p:cNvSpPr txBox="1"/>
            <p:nvPr/>
          </p:nvSpPr>
          <p:spPr>
            <a:xfrm>
              <a:off x="6660139" y="4071590"/>
              <a:ext cx="1019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label : 1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544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B2F10-AD35-41D9-818F-869BBDBB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37B40-3CB3-4167-8624-C42F192D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Label</a:t>
            </a:r>
            <a:r>
              <a:rPr lang="ko-KR" altLang="en-US"/>
              <a:t>은 이미지를 보며 편하게 </a:t>
            </a:r>
            <a:r>
              <a:rPr lang="en-US" altLang="ko-KR"/>
              <a:t>txt</a:t>
            </a:r>
            <a:r>
              <a:rPr lang="ko-KR" altLang="en-US"/>
              <a:t>파일에 저장하는 코드를 구현하여 작성하였음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D9A973-BBC3-4550-B0D4-EC5B974B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175"/>
            <a:ext cx="4953000" cy="2627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09B1DD-1766-464F-A01E-B111645B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400175"/>
            <a:ext cx="5801591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3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5B80C-8D5D-4706-99BE-4517BD76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FB713-8DDC-430D-8EA7-3A3A87E5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image</a:t>
            </a:r>
            <a:r>
              <a:rPr lang="ko-KR" altLang="en-US"/>
              <a:t>는 </a:t>
            </a:r>
            <a:r>
              <a:rPr lang="en-US" altLang="ko-KR"/>
              <a:t>1920 x 1080</a:t>
            </a:r>
            <a:r>
              <a:rPr lang="ko-KR" altLang="en-US"/>
              <a:t>의 고해상도 이미지였으나</a:t>
            </a:r>
            <a:r>
              <a:rPr lang="en-US" altLang="ko-KR"/>
              <a:t>, </a:t>
            </a:r>
            <a:r>
              <a:rPr lang="ko-KR" altLang="en-US"/>
              <a:t>학습하기 까다로워 </a:t>
            </a:r>
            <a:r>
              <a:rPr lang="en-US" altLang="ko-KR"/>
              <a:t>(640 x</a:t>
            </a:r>
            <a:r>
              <a:rPr lang="ko-KR" altLang="en-US"/>
              <a:t> </a:t>
            </a:r>
            <a:r>
              <a:rPr lang="en-US" altLang="ko-KR"/>
              <a:t>480)</a:t>
            </a:r>
            <a:r>
              <a:rPr lang="ko-KR" altLang="en-US"/>
              <a:t>의 이미지로 </a:t>
            </a:r>
            <a:r>
              <a:rPr lang="en-US" altLang="ko-KR"/>
              <a:t>resize </a:t>
            </a:r>
            <a:r>
              <a:rPr lang="ko-KR" altLang="en-US"/>
              <a:t>하였고</a:t>
            </a:r>
            <a:r>
              <a:rPr lang="en-US" altLang="ko-KR"/>
              <a:t>, interpolation</a:t>
            </a:r>
            <a:r>
              <a:rPr lang="ko-KR" altLang="en-US"/>
              <a:t>은 </a:t>
            </a:r>
            <a:r>
              <a:rPr lang="en-US" altLang="ko-KR"/>
              <a:t>INTER_LINEAR </a:t>
            </a:r>
            <a:r>
              <a:rPr lang="ko-KR" altLang="en-US"/>
              <a:t>방식을 사용하였음</a:t>
            </a:r>
            <a:r>
              <a:rPr lang="en-US" altLang="ko-KR"/>
              <a:t>.</a:t>
            </a:r>
          </a:p>
          <a:p>
            <a:r>
              <a:rPr lang="ko-KR" altLang="en-US"/>
              <a:t>데이터셋은 </a:t>
            </a:r>
            <a:r>
              <a:rPr lang="en-US" altLang="ko-KR"/>
              <a:t>training : test = 6:4</a:t>
            </a:r>
            <a:r>
              <a:rPr lang="ko-KR" altLang="en-US"/>
              <a:t>로</a:t>
            </a:r>
            <a:r>
              <a:rPr lang="en-US" altLang="ko-KR"/>
              <a:t>, 300</a:t>
            </a:r>
            <a:r>
              <a:rPr lang="ko-KR" altLang="en-US"/>
              <a:t>장</a:t>
            </a:r>
            <a:r>
              <a:rPr lang="en-US" altLang="ko-KR"/>
              <a:t> / 200</a:t>
            </a:r>
            <a:r>
              <a:rPr lang="ko-KR" altLang="en-US"/>
              <a:t>장씩 사용하였음</a:t>
            </a:r>
            <a:r>
              <a:rPr lang="en-US" altLang="ko-KR"/>
              <a:t>.</a:t>
            </a:r>
          </a:p>
          <a:p>
            <a:r>
              <a:rPr lang="en-US" altLang="ko-KR"/>
              <a:t>model</a:t>
            </a:r>
            <a:r>
              <a:rPr lang="ko-KR" altLang="en-US"/>
              <a:t>의 구성은 </a:t>
            </a:r>
            <a:r>
              <a:rPr lang="en-US" altLang="ko-KR"/>
              <a:t>2</a:t>
            </a:r>
            <a:r>
              <a:rPr lang="ko-KR" altLang="en-US"/>
              <a:t>개의 </a:t>
            </a:r>
            <a:r>
              <a:rPr lang="en-US" altLang="ko-KR"/>
              <a:t>Convolution</a:t>
            </a:r>
            <a:r>
              <a:rPr lang="ko-KR" altLang="en-US"/>
              <a:t>과 </a:t>
            </a:r>
            <a:br>
              <a:rPr lang="en-US" altLang="ko-KR"/>
            </a:br>
            <a:r>
              <a:rPr lang="en-US" altLang="ko-KR"/>
              <a:t>max pooling</a:t>
            </a:r>
            <a:r>
              <a:rPr lang="ko-KR" altLang="en-US"/>
              <a:t> </a:t>
            </a:r>
            <a:r>
              <a:rPr lang="en-US" altLang="ko-KR"/>
              <a:t>layer</a:t>
            </a:r>
            <a:r>
              <a:rPr lang="ko-KR" altLang="en-US"/>
              <a:t>를 사용한 후</a:t>
            </a:r>
            <a:br>
              <a:rPr lang="en-US" altLang="ko-KR"/>
            </a:br>
            <a:r>
              <a:rPr lang="en-US" altLang="ko-KR"/>
              <a:t>flatten -&gt; fully connected layer </a:t>
            </a:r>
            <a:r>
              <a:rPr lang="ko-KR" altLang="en-US"/>
              <a:t>형태로 사용</a:t>
            </a:r>
            <a:br>
              <a:rPr lang="en-US" altLang="ko-KR"/>
            </a:br>
            <a:r>
              <a:rPr lang="ko-KR" altLang="en-US"/>
              <a:t>하였음</a:t>
            </a:r>
            <a:r>
              <a:rPr lang="en-US" altLang="ko-KR"/>
              <a:t>.</a:t>
            </a:r>
          </a:p>
          <a:p>
            <a:r>
              <a:rPr lang="en-US" altLang="ko-KR"/>
              <a:t>CNN</a:t>
            </a:r>
            <a:r>
              <a:rPr lang="ko-KR" altLang="en-US"/>
              <a:t>을 사용하지 않은 경우 </a:t>
            </a:r>
            <a:r>
              <a:rPr lang="en-US" altLang="ko-KR"/>
              <a:t>flatten </a:t>
            </a:r>
            <a:r>
              <a:rPr lang="ko-KR" altLang="en-US"/>
              <a:t>시 노드의</a:t>
            </a:r>
            <a:br>
              <a:rPr lang="en-US" altLang="ko-KR"/>
            </a:br>
            <a:r>
              <a:rPr lang="ko-KR" altLang="en-US"/>
              <a:t>수가 너무 많아 </a:t>
            </a:r>
            <a:r>
              <a:rPr lang="en-US" altLang="ko-KR"/>
              <a:t>parameter</a:t>
            </a:r>
            <a:r>
              <a:rPr lang="ko-KR" altLang="en-US"/>
              <a:t>이 너무 많아</a:t>
            </a:r>
            <a:br>
              <a:rPr lang="en-US" altLang="ko-KR"/>
            </a:br>
            <a:r>
              <a:rPr lang="ko-KR" altLang="en-US"/>
              <a:t>학습이 제대로 되지 않는 문제가 있었음</a:t>
            </a:r>
            <a:r>
              <a:rPr lang="en-US" altLang="ko-KR"/>
              <a:t>.</a:t>
            </a:r>
          </a:p>
          <a:p>
            <a:r>
              <a:rPr lang="en-US" altLang="ko-KR"/>
              <a:t>activation </a:t>
            </a:r>
            <a:r>
              <a:rPr lang="ko-KR" altLang="en-US"/>
              <a:t>함수는 </a:t>
            </a:r>
            <a:r>
              <a:rPr lang="en-US" altLang="ko-KR"/>
              <a:t>ReLu</a:t>
            </a:r>
            <a:r>
              <a:rPr lang="ko-KR" altLang="en-US"/>
              <a:t>와 마지막엔</a:t>
            </a:r>
            <a:br>
              <a:rPr lang="en-US" altLang="ko-KR"/>
            </a:br>
            <a:r>
              <a:rPr lang="en-US" altLang="ko-KR"/>
              <a:t>softmax </a:t>
            </a:r>
            <a:r>
              <a:rPr lang="ko-KR" altLang="en-US"/>
              <a:t>함수를 사용하였고</a:t>
            </a:r>
            <a:r>
              <a:rPr lang="en-US" altLang="ko-KR"/>
              <a:t>, 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categorical_crossentropy</a:t>
            </a:r>
            <a:br>
              <a:rPr lang="en-US" altLang="ko-KR"/>
            </a:br>
            <a:r>
              <a:rPr lang="en-US" altLang="ko-KR"/>
              <a:t>RMSprop</a:t>
            </a:r>
            <a:br>
              <a:rPr lang="en-US" altLang="ko-KR"/>
            </a:br>
            <a:r>
              <a:rPr lang="en-US" altLang="ko-KR"/>
              <a:t>accuracy metric</a:t>
            </a:r>
            <a:r>
              <a:rPr lang="ko-KR" altLang="en-US"/>
              <a:t>을 사용하였음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1FAAF4-9ACE-4919-B735-84174786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247" y="2101850"/>
            <a:ext cx="44862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3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84F9B-3CF2-4F3F-8578-422B5807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35CAA-1080-4754-A5A6-EDD3922B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학습 결과 </a:t>
            </a:r>
            <a:r>
              <a:rPr lang="en-US" altLang="ko-KR"/>
              <a:t>98.5%</a:t>
            </a:r>
            <a:r>
              <a:rPr lang="ko-KR" altLang="en-US"/>
              <a:t>의 </a:t>
            </a:r>
            <a:r>
              <a:rPr lang="en-US" altLang="ko-KR"/>
              <a:t>training accuracy, 82.5%</a:t>
            </a:r>
            <a:r>
              <a:rPr lang="ko-KR" altLang="en-US"/>
              <a:t>의 </a:t>
            </a:r>
            <a:r>
              <a:rPr lang="en-US" altLang="ko-KR"/>
              <a:t>validation accuracy</a:t>
            </a:r>
            <a:r>
              <a:rPr lang="ko-KR" altLang="en-US"/>
              <a:t>의 성능을 보였음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88C15E-2D11-47E4-B278-EFD4C583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8077"/>
            <a:ext cx="8213931" cy="794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7FBCBF-B0EA-4CE4-8D80-E5BF2860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7950"/>
            <a:ext cx="4686300" cy="3295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C23E4F-7B06-4428-BF3F-6E1784DCC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44" y="2705100"/>
            <a:ext cx="47529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1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592E3-1413-4DB8-94FC-51257DAE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C19ED-AEEF-47C1-9274-DED70D04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Gazebo</a:t>
            </a:r>
            <a:r>
              <a:rPr lang="ko-KR" altLang="en-US"/>
              <a:t>에서 </a:t>
            </a:r>
            <a:r>
              <a:rPr lang="en-US" altLang="ko-KR"/>
              <a:t>depth image</a:t>
            </a:r>
            <a:r>
              <a:rPr lang="ko-KR" altLang="en-US"/>
              <a:t>를 받아 바로 </a:t>
            </a:r>
            <a:r>
              <a:rPr lang="en-US" altLang="ko-KR"/>
              <a:t>model</a:t>
            </a:r>
            <a:r>
              <a:rPr lang="ko-KR" altLang="en-US"/>
              <a:t>에서 처리 후 </a:t>
            </a:r>
            <a:r>
              <a:rPr lang="en-US" altLang="ko-KR"/>
              <a:t>control </a:t>
            </a:r>
            <a:r>
              <a:rPr lang="ko-KR" altLang="en-US"/>
              <a:t>명령을 주는 코드를 작성하고 있는 상황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rospy</a:t>
            </a:r>
            <a:r>
              <a:rPr lang="ko-KR" altLang="en-US"/>
              <a:t>를 사용하여 </a:t>
            </a:r>
            <a:r>
              <a:rPr lang="en-US" altLang="ko-KR"/>
              <a:t>depth image</a:t>
            </a:r>
            <a:r>
              <a:rPr lang="ko-KR" altLang="en-US"/>
              <a:t>를 받을 때 </a:t>
            </a:r>
            <a:r>
              <a:rPr lang="en-US" altLang="ko-KR"/>
              <a:t>python2</a:t>
            </a:r>
            <a:r>
              <a:rPr lang="ko-KR" altLang="en-US"/>
              <a:t>의 버전에서 </a:t>
            </a:r>
            <a:r>
              <a:rPr lang="en-US" altLang="ko-KR"/>
              <a:t>cv2.bridge </a:t>
            </a:r>
            <a:r>
              <a:rPr lang="ko-KR" altLang="en-US"/>
              <a:t>함수를 통해 </a:t>
            </a:r>
            <a:r>
              <a:rPr lang="en-US" altLang="ko-KR"/>
              <a:t>subscribe</a:t>
            </a:r>
            <a:r>
              <a:rPr lang="ko-KR" altLang="en-US"/>
              <a:t>할 수 있었지만 </a:t>
            </a:r>
            <a:r>
              <a:rPr lang="en-US" altLang="ko-KR"/>
              <a:t>model</a:t>
            </a:r>
            <a:r>
              <a:rPr lang="ko-KR" altLang="en-US"/>
              <a:t>을 사용하기 위해 </a:t>
            </a:r>
            <a:r>
              <a:rPr lang="en-US" altLang="ko-KR"/>
              <a:t>python3</a:t>
            </a:r>
            <a:r>
              <a:rPr lang="ko-KR" altLang="en-US"/>
              <a:t>의 </a:t>
            </a:r>
            <a:r>
              <a:rPr lang="en-US" altLang="ko-KR"/>
              <a:t>tensorflow</a:t>
            </a:r>
            <a:r>
              <a:rPr lang="ko-KR" altLang="en-US"/>
              <a:t>가 설치된 환경에서 실행하는 경우 </a:t>
            </a:r>
            <a:r>
              <a:rPr lang="en-US" altLang="ko-KR"/>
              <a:t>cv2.bridge</a:t>
            </a:r>
            <a:r>
              <a:rPr lang="ko-KR" altLang="en-US"/>
              <a:t>함수가 동작하지 않는 문제가 발생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python2</a:t>
            </a:r>
            <a:r>
              <a:rPr lang="ko-KR" altLang="en-US"/>
              <a:t>에서는 </a:t>
            </a:r>
            <a:r>
              <a:rPr lang="en-US" altLang="ko-KR"/>
              <a:t>tensorflow</a:t>
            </a:r>
            <a:r>
              <a:rPr lang="ko-KR" altLang="en-US"/>
              <a:t>가 제대로 설치되지 않아 </a:t>
            </a:r>
            <a:r>
              <a:rPr lang="en-US" altLang="ko-KR"/>
              <a:t>python3</a:t>
            </a:r>
            <a:r>
              <a:rPr lang="ko-KR" altLang="en-US"/>
              <a:t>에서 이미지를 어떻게 받아올 것인지 고민하고 있는 단계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Control </a:t>
            </a:r>
            <a:r>
              <a:rPr lang="ko-KR" altLang="en-US"/>
              <a:t>명령을 받아 </a:t>
            </a:r>
            <a:r>
              <a:rPr lang="en-US" altLang="ko-KR"/>
              <a:t>turtlebot</a:t>
            </a:r>
            <a:r>
              <a:rPr lang="ko-KR" altLang="en-US"/>
              <a:t>에 </a:t>
            </a:r>
            <a:r>
              <a:rPr lang="en-US" altLang="ko-KR"/>
              <a:t>linear/angular velocity</a:t>
            </a:r>
            <a:r>
              <a:rPr lang="ko-KR" altLang="en-US"/>
              <a:t>를 주는 함수는 </a:t>
            </a:r>
            <a:r>
              <a:rPr lang="en-US" altLang="ko-KR"/>
              <a:t>c++</a:t>
            </a:r>
            <a:r>
              <a:rPr lang="ko-KR" altLang="en-US"/>
              <a:t>로 구현하였음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=&gt; ROS</a:t>
            </a:r>
            <a:r>
              <a:rPr lang="ko-KR" altLang="en-US"/>
              <a:t>에서 </a:t>
            </a:r>
            <a:r>
              <a:rPr lang="en-US" altLang="ko-KR"/>
              <a:t>python3</a:t>
            </a:r>
            <a:r>
              <a:rPr lang="ko-KR" altLang="en-US"/>
              <a:t>를 사용할 수 있게 </a:t>
            </a:r>
            <a:r>
              <a:rPr lang="en-US" altLang="ko-KR"/>
              <a:t>ROS</a:t>
            </a:r>
            <a:r>
              <a:rPr lang="ko-KR" altLang="en-US"/>
              <a:t>에 </a:t>
            </a:r>
            <a:r>
              <a:rPr lang="en-US" altLang="ko-KR"/>
              <a:t>python3</a:t>
            </a:r>
            <a:r>
              <a:rPr lang="ko-KR" altLang="en-US"/>
              <a:t>를 설치하는 과정을 통해 </a:t>
            </a:r>
            <a:r>
              <a:rPr lang="en-US" altLang="ko-KR"/>
              <a:t>ROS</a:t>
            </a:r>
            <a:r>
              <a:rPr lang="ko-KR" altLang="en-US"/>
              <a:t>에서 </a:t>
            </a:r>
            <a:r>
              <a:rPr lang="en-US" altLang="ko-KR"/>
              <a:t>tensorflow</a:t>
            </a:r>
            <a:r>
              <a:rPr lang="ko-KR" altLang="en-US"/>
              <a:t>를 사용할 수 있을지 실험해보려 함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401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798A-9BE8-42CC-8676-5D65D402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이동로봇의 장애물 회피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2E53E-33FB-4BBA-B524-39A6C7FE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DNN-based autonomous drive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4E62E8-E9F6-44BB-927F-EBBBFD43A1E9}"/>
              </a:ext>
            </a:extLst>
          </p:cNvPr>
          <p:cNvSpPr/>
          <p:nvPr/>
        </p:nvSpPr>
        <p:spPr>
          <a:xfrm>
            <a:off x="838199" y="1647326"/>
            <a:ext cx="2405743" cy="1066800"/>
          </a:xfrm>
          <a:prstGeom prst="rect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turtlebot-gazebo</a:t>
            </a:r>
            <a:br>
              <a:rPr lang="en-US" altLang="ko-KR"/>
            </a:br>
            <a:r>
              <a:rPr lang="en-US" altLang="ko-KR"/>
              <a:t>Simulation</a:t>
            </a:r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F50EE07-E65F-44C5-8AAF-DB052FB936EE}"/>
              </a:ext>
            </a:extLst>
          </p:cNvPr>
          <p:cNvSpPr/>
          <p:nvPr/>
        </p:nvSpPr>
        <p:spPr>
          <a:xfrm>
            <a:off x="2024743" y="2808514"/>
            <a:ext cx="0" cy="892629"/>
          </a:xfrm>
          <a:custGeom>
            <a:avLst/>
            <a:gdLst>
              <a:gd name="connsiteX0" fmla="*/ 0 w 0"/>
              <a:gd name="connsiteY0" fmla="*/ 0 h 892629"/>
              <a:gd name="connsiteX1" fmla="*/ 0 w 0"/>
              <a:gd name="connsiteY1" fmla="*/ 892629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92629">
                <a:moveTo>
                  <a:pt x="0" y="0"/>
                </a:moveTo>
                <a:lnTo>
                  <a:pt x="0" y="892629"/>
                </a:ln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3DAC3E-9643-4743-AD74-FF7B2DA0E269}"/>
              </a:ext>
            </a:extLst>
          </p:cNvPr>
          <p:cNvSpPr/>
          <p:nvPr/>
        </p:nvSpPr>
        <p:spPr>
          <a:xfrm>
            <a:off x="838199" y="3827417"/>
            <a:ext cx="2405743" cy="1066800"/>
          </a:xfrm>
          <a:prstGeom prst="rect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Depth Image</a:t>
            </a:r>
          </a:p>
          <a:p>
            <a:pPr algn="ctr"/>
            <a:r>
              <a:rPr lang="en-US" altLang="ko-KR"/>
              <a:t> &amp; Label</a:t>
            </a:r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8020674-739F-4C63-8C0B-5E055A724D7C}"/>
              </a:ext>
            </a:extLst>
          </p:cNvPr>
          <p:cNvSpPr/>
          <p:nvPr/>
        </p:nvSpPr>
        <p:spPr>
          <a:xfrm>
            <a:off x="3374571" y="4332514"/>
            <a:ext cx="478972" cy="0"/>
          </a:xfrm>
          <a:custGeom>
            <a:avLst/>
            <a:gdLst>
              <a:gd name="connsiteX0" fmla="*/ 0 w 478972"/>
              <a:gd name="connsiteY0" fmla="*/ 0 h 0"/>
              <a:gd name="connsiteX1" fmla="*/ 478972 w 4789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8972">
                <a:moveTo>
                  <a:pt x="0" y="0"/>
                </a:moveTo>
                <a:lnTo>
                  <a:pt x="478972" y="0"/>
                </a:ln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4F1F9F-F8B5-4D5A-998F-8A4E5337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273" y="3254828"/>
            <a:ext cx="4772025" cy="2457450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F4A5D90-961A-4207-A336-17BB0D487D96}"/>
              </a:ext>
            </a:extLst>
          </p:cNvPr>
          <p:cNvSpPr/>
          <p:nvPr/>
        </p:nvSpPr>
        <p:spPr>
          <a:xfrm>
            <a:off x="8577943" y="4332514"/>
            <a:ext cx="370114" cy="0"/>
          </a:xfrm>
          <a:custGeom>
            <a:avLst/>
            <a:gdLst>
              <a:gd name="connsiteX0" fmla="*/ 0 w 370114"/>
              <a:gd name="connsiteY0" fmla="*/ 0 h 0"/>
              <a:gd name="connsiteX1" fmla="*/ 370114 w 37011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114">
                <a:moveTo>
                  <a:pt x="0" y="0"/>
                </a:moveTo>
                <a:lnTo>
                  <a:pt x="370114" y="0"/>
                </a:ln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C68D7E-413C-4C90-B165-5A17E9BCE908}"/>
              </a:ext>
            </a:extLst>
          </p:cNvPr>
          <p:cNvSpPr/>
          <p:nvPr/>
        </p:nvSpPr>
        <p:spPr>
          <a:xfrm>
            <a:off x="9290955" y="3950153"/>
            <a:ext cx="2405743" cy="1066800"/>
          </a:xfrm>
          <a:prstGeom prst="rect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rotation vel</a:t>
            </a:r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ADF6DDB-3AB4-4664-844B-0EC4A0FF044D}"/>
              </a:ext>
            </a:extLst>
          </p:cNvPr>
          <p:cNvSpPr/>
          <p:nvPr/>
        </p:nvSpPr>
        <p:spPr>
          <a:xfrm>
            <a:off x="10515600" y="3048000"/>
            <a:ext cx="0" cy="762000"/>
          </a:xfrm>
          <a:custGeom>
            <a:avLst/>
            <a:gdLst>
              <a:gd name="connsiteX0" fmla="*/ 0 w 0"/>
              <a:gd name="connsiteY0" fmla="*/ 762000 h 762000"/>
              <a:gd name="connsiteX1" fmla="*/ 0 w 0"/>
              <a:gd name="connsiteY1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62000">
                <a:moveTo>
                  <a:pt x="0" y="762000"/>
                </a:move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1D0A51-2B8F-46A7-835E-8952006BDA7B}"/>
              </a:ext>
            </a:extLst>
          </p:cNvPr>
          <p:cNvSpPr/>
          <p:nvPr/>
        </p:nvSpPr>
        <p:spPr>
          <a:xfrm>
            <a:off x="9312728" y="1647326"/>
            <a:ext cx="2405743" cy="1066800"/>
          </a:xfrm>
          <a:prstGeom prst="rect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Real-turtlebot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9DE5-7891-4A96-A6B4-BEEB9D6A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Related Paper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A04AE-AB8D-4919-9A29-4ADE1FEB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종단 간 학습 방법을 이용한 이동로봇의 장애물 회피 </a:t>
            </a:r>
            <a:r>
              <a:rPr lang="en-US" altLang="ko-KR"/>
              <a:t>– </a:t>
            </a:r>
            <a:r>
              <a:rPr lang="ko-KR" altLang="en-US"/>
              <a:t>제어로봇시스템학회 논문지 </a:t>
            </a:r>
            <a:r>
              <a:rPr lang="en-US" altLang="ko-KR"/>
              <a:t>2019</a:t>
            </a:r>
          </a:p>
          <a:p>
            <a:endParaRPr lang="en-US" altLang="ko-KR"/>
          </a:p>
          <a:p>
            <a:r>
              <a:rPr lang="ko-KR" altLang="en-US"/>
              <a:t>지역 경로계획 </a:t>
            </a:r>
            <a:r>
              <a:rPr lang="en-US" altLang="ko-KR"/>
              <a:t>: </a:t>
            </a:r>
            <a:r>
              <a:rPr lang="ko-KR" altLang="en-US"/>
              <a:t>전역 경로 계획을 따라 이동 </a:t>
            </a:r>
            <a:r>
              <a:rPr lang="en-US" altLang="ko-KR"/>
              <a:t>+ </a:t>
            </a:r>
            <a:r>
              <a:rPr lang="ko-KR" altLang="en-US"/>
              <a:t>장애물 발생 시 회피 </a:t>
            </a:r>
            <a:endParaRPr lang="en-US" altLang="ko-KR"/>
          </a:p>
          <a:p>
            <a:r>
              <a:rPr lang="ko-KR" altLang="en-US"/>
              <a:t>동적 윈도우 방법</a:t>
            </a:r>
            <a:r>
              <a:rPr lang="en-US" altLang="ko-KR"/>
              <a:t>(DWA)</a:t>
            </a:r>
            <a:r>
              <a:rPr lang="ko-KR" altLang="en-US"/>
              <a:t>와 포텐셜 필드</a:t>
            </a:r>
            <a:r>
              <a:rPr lang="en-US" altLang="ko-KR"/>
              <a:t> </a:t>
            </a:r>
            <a:r>
              <a:rPr lang="ko-KR" altLang="en-US"/>
              <a:t>방법이 전통적으로 사용되었음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2D</a:t>
            </a:r>
            <a:r>
              <a:rPr lang="ko-KR" altLang="en-US"/>
              <a:t> 센서 사용 </a:t>
            </a:r>
            <a:r>
              <a:rPr lang="en-US" altLang="ko-KR"/>
              <a:t>-&gt; </a:t>
            </a:r>
            <a:r>
              <a:rPr lang="ko-KR" altLang="en-US"/>
              <a:t>같은 높이의 장애물만 감지 가능</a:t>
            </a:r>
            <a:r>
              <a:rPr lang="en-US" altLang="ko-KR"/>
              <a:t>. + </a:t>
            </a:r>
            <a:r>
              <a:rPr lang="ko-KR" altLang="en-US"/>
              <a:t>작거나 복잡한 물체의 경우 연산량이 많이 들고 성능이 저하되며</a:t>
            </a:r>
            <a:r>
              <a:rPr lang="en-US" altLang="ko-KR"/>
              <a:t>, </a:t>
            </a:r>
            <a:r>
              <a:rPr lang="ko-KR" altLang="en-US"/>
              <a:t>실시간 회피가 어려움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센서 값에 따라 행동 결정 </a:t>
            </a:r>
            <a:r>
              <a:rPr lang="en-US" altLang="ko-KR"/>
              <a:t>: </a:t>
            </a:r>
            <a:r>
              <a:rPr lang="ko-KR" altLang="en-US"/>
              <a:t>종단 간 학습</a:t>
            </a:r>
            <a:r>
              <a:rPr lang="en-US" altLang="ko-KR"/>
              <a:t>(End-to-End Learning)</a:t>
            </a:r>
            <a:r>
              <a:rPr lang="ko-KR" altLang="en-US"/>
              <a:t>방법</a:t>
            </a:r>
            <a:br>
              <a:rPr lang="en-US" altLang="ko-KR"/>
            </a:br>
            <a:r>
              <a:rPr lang="ko-KR" altLang="en-US"/>
              <a:t>종단 간 학습 방법의 경우는</a:t>
            </a:r>
            <a:r>
              <a:rPr lang="en-US" altLang="ko-KR"/>
              <a:t>, </a:t>
            </a:r>
            <a:r>
              <a:rPr lang="ko-KR" altLang="en-US"/>
              <a:t>센서 데이터에서 바로 회피 명령을 생성함</a:t>
            </a:r>
            <a:r>
              <a:rPr lang="en-US" altLang="ko-KR"/>
              <a:t>.(</a:t>
            </a:r>
            <a:r>
              <a:rPr lang="ko-KR" altLang="en-US"/>
              <a:t>중간과정 </a:t>
            </a:r>
            <a:r>
              <a:rPr lang="en-US" altLang="ko-KR"/>
              <a:t>x)</a:t>
            </a:r>
          </a:p>
          <a:p>
            <a:endParaRPr lang="en-US" altLang="ko-KR"/>
          </a:p>
          <a:p>
            <a:r>
              <a:rPr lang="ko-KR" altLang="en-US"/>
              <a:t>종단 간 학습의 학습 방법 </a:t>
            </a:r>
            <a:r>
              <a:rPr lang="en-US" altLang="ko-KR"/>
              <a:t>: </a:t>
            </a:r>
            <a:r>
              <a:rPr lang="ko-KR" altLang="en-US">
                <a:solidFill>
                  <a:srgbClr val="FF0000"/>
                </a:solidFill>
              </a:rPr>
              <a:t>상황 별 회피 명령을 </a:t>
            </a:r>
            <a:r>
              <a:rPr lang="en-US" altLang="ko-KR">
                <a:solidFill>
                  <a:srgbClr val="FF0000"/>
                </a:solidFill>
              </a:rPr>
              <a:t>Label</a:t>
            </a:r>
            <a:r>
              <a:rPr lang="ko-KR" altLang="en-US"/>
              <a:t>로 사용함</a:t>
            </a:r>
            <a:r>
              <a:rPr lang="en-US" altLang="ko-KR"/>
              <a:t>.</a:t>
            </a:r>
          </a:p>
          <a:p>
            <a:r>
              <a:rPr lang="ko-KR" altLang="en-US"/>
              <a:t>장점 </a:t>
            </a:r>
            <a:r>
              <a:rPr lang="en-US" altLang="ko-KR"/>
              <a:t>– </a:t>
            </a:r>
            <a:r>
              <a:rPr lang="ko-KR" altLang="en-US"/>
              <a:t>연산이 빠르고</a:t>
            </a:r>
            <a:r>
              <a:rPr lang="en-US" altLang="ko-KR"/>
              <a:t>, </a:t>
            </a:r>
            <a:r>
              <a:rPr lang="ko-KR" altLang="en-US"/>
              <a:t>환경에 적합한 동작을 직관적으로 학습시킬 수 있음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60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1E284-8EE5-4C49-B075-24479D9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End-to-end CNN-based Forest navigation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9CA94-8C78-4977-A297-078A75F76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https://youtu.be/umRdt3zGgpU?t=207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B35C2-0987-4E9C-BC08-CE02EF40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04" y="4272151"/>
            <a:ext cx="4441370" cy="24493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E1053D-9B80-41CD-AB71-4BDAB9FDA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17937"/>
            <a:ext cx="5492026" cy="2895677"/>
          </a:xfrm>
          <a:prstGeom prst="rect">
            <a:avLst/>
          </a:prstGeom>
        </p:spPr>
      </p:pic>
      <p:pic>
        <p:nvPicPr>
          <p:cNvPr id="9" name="그림 8">
            <a:hlinkClick r:id="rId4"/>
            <a:extLst>
              <a:ext uri="{FF2B5EF4-FFF2-40B4-BE49-F238E27FC236}">
                <a16:creationId xmlns:a16="http://schemas.microsoft.com/office/drawing/2014/main" id="{04D15A6A-9761-4657-BCB0-E46411418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26" y="822960"/>
            <a:ext cx="6622774" cy="34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9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898C-2FE4-47FC-AEA5-F4DD4A05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Related Paper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98776-5671-4473-B6A9-3E6E4FE6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종단 간 학습 방법을 이용한 이동로봇의 장애물 회피 </a:t>
            </a:r>
            <a:r>
              <a:rPr lang="en-US" altLang="ko-KR"/>
              <a:t>– </a:t>
            </a:r>
            <a:r>
              <a:rPr lang="ko-KR" altLang="en-US"/>
              <a:t>제어로봇시스템학회 논문지 </a:t>
            </a:r>
            <a:r>
              <a:rPr lang="en-US" altLang="ko-KR"/>
              <a:t>2019</a:t>
            </a:r>
          </a:p>
          <a:p>
            <a:endParaRPr lang="en-US" altLang="ko-KR"/>
          </a:p>
          <a:p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Image </a:t>
            </a:r>
            <a:r>
              <a:rPr lang="ko-KR" altLang="en-US"/>
              <a:t>사용</a:t>
            </a:r>
            <a:r>
              <a:rPr lang="en-US" altLang="ko-KR"/>
              <a:t>, </a:t>
            </a:r>
            <a:r>
              <a:rPr lang="ko-KR" altLang="en-US"/>
              <a:t>장애물 있을 때만 좌</a:t>
            </a:r>
            <a:r>
              <a:rPr lang="en-US" altLang="ko-KR"/>
              <a:t>/</a:t>
            </a:r>
            <a:r>
              <a:rPr lang="ko-KR" altLang="en-US"/>
              <a:t>우 회전 명령을 준다</a:t>
            </a:r>
            <a:r>
              <a:rPr lang="en-US" altLang="ko-KR"/>
              <a:t>.</a:t>
            </a:r>
          </a:p>
          <a:p>
            <a:r>
              <a:rPr lang="ko-KR" altLang="en-US"/>
              <a:t>논문에서는</a:t>
            </a:r>
            <a:r>
              <a:rPr lang="en-US" altLang="ko-KR"/>
              <a:t>, SqueezeNet (CNN)</a:t>
            </a:r>
            <a:r>
              <a:rPr lang="ko-KR" altLang="en-US"/>
              <a:t>과 </a:t>
            </a:r>
            <a:r>
              <a:rPr lang="en-US" altLang="ko-KR"/>
              <a:t>1</a:t>
            </a:r>
            <a:r>
              <a:rPr lang="ko-KR" altLang="en-US"/>
              <a:t>채널 </a:t>
            </a:r>
            <a:r>
              <a:rPr lang="en-US" altLang="ko-KR"/>
              <a:t>Depth Image </a:t>
            </a:r>
            <a:r>
              <a:rPr lang="ko-KR" altLang="en-US"/>
              <a:t>사용하였음</a:t>
            </a:r>
            <a:r>
              <a:rPr lang="en-US" altLang="ko-KR"/>
              <a:t>.</a:t>
            </a:r>
          </a:p>
          <a:p>
            <a:r>
              <a:rPr lang="ko-KR" altLang="en-US"/>
              <a:t>연속된 상황 반영하기 위해</a:t>
            </a:r>
            <a:r>
              <a:rPr lang="en-US" altLang="ko-KR"/>
              <a:t>, N </a:t>
            </a:r>
            <a:r>
              <a:rPr lang="ko-KR" altLang="en-US"/>
              <a:t>스텝의 이미지로 묶어서 구성</a:t>
            </a:r>
            <a:r>
              <a:rPr lang="en-US" altLang="ko-KR"/>
              <a:t>.</a:t>
            </a:r>
          </a:p>
          <a:p>
            <a:r>
              <a:rPr lang="ko-KR" altLang="en-US"/>
              <a:t>명령 </a:t>
            </a:r>
            <a:r>
              <a:rPr lang="en-US" altLang="ko-KR"/>
              <a:t>Label</a:t>
            </a:r>
            <a:r>
              <a:rPr lang="ko-KR" altLang="en-US"/>
              <a:t>은 </a:t>
            </a:r>
            <a:r>
              <a:rPr lang="en-US" altLang="ko-KR"/>
              <a:t>N</a:t>
            </a:r>
            <a:r>
              <a:rPr lang="ko-KR" altLang="en-US"/>
              <a:t>스텝 동안 회전</a:t>
            </a:r>
            <a:r>
              <a:rPr lang="en-US" altLang="ko-KR"/>
              <a:t>/ </a:t>
            </a:r>
            <a:r>
              <a:rPr lang="ko-KR" altLang="en-US"/>
              <a:t>직진 판단하여 구성하고 </a:t>
            </a:r>
            <a:r>
              <a:rPr lang="en-US" altLang="ko-KR"/>
              <a:t>0, 1, 2</a:t>
            </a:r>
            <a:r>
              <a:rPr lang="ko-KR" altLang="en-US"/>
              <a:t>의 </a:t>
            </a:r>
            <a:r>
              <a:rPr lang="en-US" altLang="ko-KR"/>
              <a:t>3</a:t>
            </a:r>
            <a:r>
              <a:rPr lang="ko-KR" altLang="en-US"/>
              <a:t>가지 </a:t>
            </a:r>
            <a:r>
              <a:rPr lang="en-US" altLang="ko-KR"/>
              <a:t>Label </a:t>
            </a:r>
            <a:r>
              <a:rPr lang="ko-KR" altLang="en-US"/>
              <a:t>값 사용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이미지데이터는</a:t>
            </a:r>
            <a:r>
              <a:rPr lang="en-US" altLang="ko-KR"/>
              <a:t>, Robustness</a:t>
            </a:r>
            <a:r>
              <a:rPr lang="ko-KR" altLang="en-US"/>
              <a:t>를 위한 </a:t>
            </a:r>
            <a:r>
              <a:rPr lang="en-US" altLang="ko-KR"/>
              <a:t>Normalization</a:t>
            </a:r>
          </a:p>
          <a:p>
            <a:r>
              <a:rPr lang="ko-KR" altLang="en-US"/>
              <a:t>회전 명령의 경우 좌우 대칭을 통한 </a:t>
            </a:r>
            <a:r>
              <a:rPr lang="en-US" altLang="ko-KR"/>
              <a:t>Augmentation</a:t>
            </a:r>
          </a:p>
          <a:p>
            <a:r>
              <a:rPr lang="ko-KR" altLang="en-US"/>
              <a:t>로봇은 </a:t>
            </a:r>
            <a:r>
              <a:rPr lang="en-US" altLang="ko-KR"/>
              <a:t>ROS </a:t>
            </a:r>
            <a:r>
              <a:rPr lang="ko-KR" altLang="en-US"/>
              <a:t>패키지 사용하여 맵 작성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70% train, 30% validation</a:t>
            </a:r>
          </a:p>
          <a:p>
            <a:r>
              <a:rPr lang="en-US" altLang="ko-KR"/>
              <a:t>20 epochs, mini batch =100, Cross entropy</a:t>
            </a:r>
          </a:p>
          <a:p>
            <a:r>
              <a:rPr lang="en-US" altLang="ko-KR"/>
              <a:t>Adam optimizer with SqueezeNet.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35C19C-E775-4F00-9F63-558CCBD6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24" y="3817937"/>
            <a:ext cx="3955466" cy="225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2A68C-97B2-440E-98A4-D0FE7C83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Related Papers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C4BBF-4E2E-4453-93FB-352C45AD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CNN-based Single Image Obstacle Avoidance on a Quadrotor</a:t>
            </a:r>
          </a:p>
          <a:p>
            <a:r>
              <a:rPr lang="en-US" altLang="ko-KR"/>
              <a:t>Single image -&gt; depth estimation(CNN) -&gt; behavior arbituration to avoid obstacles.</a:t>
            </a:r>
          </a:p>
          <a:p>
            <a:endParaRPr lang="en-US" altLang="ko-KR"/>
          </a:p>
          <a:p>
            <a:r>
              <a:rPr lang="ko-KR" altLang="en-US"/>
              <a:t>이 논문은 </a:t>
            </a:r>
            <a:r>
              <a:rPr lang="en-US" altLang="ko-KR"/>
              <a:t>RGB Color </a:t>
            </a:r>
            <a:r>
              <a:rPr lang="ko-KR" altLang="en-US"/>
              <a:t>이미지 사용하고</a:t>
            </a:r>
            <a:r>
              <a:rPr lang="en-US" altLang="ko-KR"/>
              <a:t>, Label</a:t>
            </a:r>
            <a:r>
              <a:rPr lang="ko-KR" altLang="en-US"/>
              <a:t>로 </a:t>
            </a:r>
            <a:r>
              <a:rPr lang="en-US" altLang="ko-KR"/>
              <a:t>Angular velocity</a:t>
            </a:r>
            <a:r>
              <a:rPr lang="ko-KR" altLang="en-US"/>
              <a:t>를 사용 </a:t>
            </a:r>
            <a:r>
              <a:rPr lang="en-US" altLang="ko-KR"/>
              <a:t>(yaw, pitch</a:t>
            </a:r>
            <a:r>
              <a:rPr lang="ko-KR" altLang="en-US"/>
              <a:t>축 </a:t>
            </a:r>
            <a:r>
              <a:rPr lang="en-US" altLang="ko-KR"/>
              <a:t>(3D))</a:t>
            </a:r>
          </a:p>
          <a:p>
            <a:endParaRPr lang="en-US" altLang="ko-KR"/>
          </a:p>
          <a:p>
            <a:r>
              <a:rPr lang="en-US" altLang="ko-KR"/>
              <a:t>Contributions : CNN</a:t>
            </a:r>
            <a:r>
              <a:rPr lang="ko-KR" altLang="en-US"/>
              <a:t>을 이용해 단일 이미지에서 </a:t>
            </a:r>
            <a:r>
              <a:rPr lang="en-US" altLang="ko-KR"/>
              <a:t>depth map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그리고</a:t>
            </a:r>
            <a:r>
              <a:rPr lang="en-US" altLang="ko-KR"/>
              <a:t> depth map</a:t>
            </a:r>
            <a:r>
              <a:rPr lang="ko-KR" altLang="en-US"/>
              <a:t>을 사용한 </a:t>
            </a:r>
            <a:r>
              <a:rPr lang="en-US" altLang="ko-KR"/>
              <a:t>Control algorithm</a:t>
            </a:r>
          </a:p>
          <a:p>
            <a:endParaRPr lang="en-US" altLang="ko-KR"/>
          </a:p>
          <a:p>
            <a:r>
              <a:rPr lang="ko-KR" altLang="en-US"/>
              <a:t>기존의 </a:t>
            </a:r>
            <a:r>
              <a:rPr lang="en-US" altLang="ko-KR"/>
              <a:t>Obstacle avoidance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LIDAR</a:t>
            </a:r>
            <a:r>
              <a:rPr lang="ko-KR" altLang="en-US"/>
              <a:t> 사용</a:t>
            </a:r>
            <a:r>
              <a:rPr lang="en-US" altLang="ko-KR"/>
              <a:t>. </a:t>
            </a:r>
          </a:p>
          <a:p>
            <a:r>
              <a:rPr lang="ko-KR" altLang="en-US"/>
              <a:t>기존의 </a:t>
            </a:r>
            <a:r>
              <a:rPr lang="en-US" altLang="ko-KR"/>
              <a:t>Depth map : Structure from Motion(SfM) </a:t>
            </a:r>
            <a:r>
              <a:rPr lang="ko-KR" altLang="en-US"/>
              <a:t>사용하였음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12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39CD-9CA4-472C-85EB-84965447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LiDAR Scan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FE016-A576-44FB-8EFC-26E00979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C7E1C9-5920-4323-A5DB-BF6E2DBF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822961"/>
            <a:ext cx="2914228" cy="2667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CC1F45-83F9-4068-941B-1A52D5D5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30" y="336368"/>
            <a:ext cx="6548438" cy="48929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AF4BFA-AD3A-4FFE-BB57-F4DD75AE7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9" y="3581536"/>
            <a:ext cx="3276600" cy="3295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F26AA4-E9D9-49C4-B654-678588DD612C}"/>
                  </a:ext>
                </a:extLst>
              </p:cNvPr>
              <p:cNvSpPr txBox="1"/>
              <p:nvPr/>
            </p:nvSpPr>
            <p:spPr>
              <a:xfrm>
                <a:off x="4517230" y="5250684"/>
                <a:ext cx="610936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LiDAR = IR</a:t>
                </a:r>
                <a:r>
                  <a:rPr lang="ko-KR" altLang="en-US"/>
                  <a:t> 보내고 돌아오는 시간을 측정하는 것으로</a:t>
                </a:r>
                <a:r>
                  <a:rPr lang="en-US" altLang="ko-KR"/>
                  <a:t>,</a:t>
                </a:r>
              </a:p>
              <a:p>
                <a:r>
                  <a:rPr lang="en-US" altLang="ko-KR"/>
                  <a:t> ROS</a:t>
                </a:r>
                <a:r>
                  <a:rPr lang="ko-KR" altLang="en-US"/>
                  <a:t>에서는 데이터를</a:t>
                </a:r>
                <a:r>
                  <a:rPr lang="en-US" altLang="ko-KR"/>
                  <a:t> </a:t>
                </a:r>
                <a:r>
                  <a:rPr lang="ko-KR" altLang="en-US"/>
                  <a:t>최소</a:t>
                </a:r>
                <a:r>
                  <a:rPr lang="en-US" altLang="ko-KR"/>
                  <a:t>, </a:t>
                </a:r>
                <a:r>
                  <a:rPr lang="ko-KR" altLang="en-US"/>
                  <a:t>최대 </a:t>
                </a:r>
                <a:r>
                  <a:rPr lang="en-US" altLang="ko-KR"/>
                  <a:t>angle</a:t>
                </a:r>
                <a:r>
                  <a:rPr lang="ko-KR" altLang="en-US"/>
                  <a:t>과</a:t>
                </a:r>
                <a:endParaRPr lang="en-US" altLang="ko-KR"/>
              </a:p>
              <a:p>
                <a:r>
                  <a:rPr lang="en-US" altLang="ko-KR"/>
                  <a:t> angle</a:t>
                </a:r>
                <a:r>
                  <a:rPr lang="ko-KR" altLang="en-US"/>
                  <a:t>의 변화량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을 통해 각 </a:t>
                </a:r>
                <a:r>
                  <a:rPr lang="en-US" altLang="ko-KR"/>
                  <a:t>sample</a:t>
                </a:r>
                <a:r>
                  <a:rPr lang="ko-KR" altLang="en-US"/>
                  <a:t>마다</a:t>
                </a:r>
                <a:br>
                  <a:rPr lang="en-US" altLang="ko-KR"/>
                </a:br>
                <a:r>
                  <a:rPr lang="ko-KR" altLang="en-US"/>
                  <a:t>각도를 자동 계산하고</a:t>
                </a:r>
                <a:r>
                  <a:rPr lang="en-US" altLang="ko-KR"/>
                  <a:t>, </a:t>
                </a:r>
                <a:r>
                  <a:rPr lang="ko-KR" altLang="en-US"/>
                  <a:t>측정된 거리 </a:t>
                </a:r>
                <a:r>
                  <a:rPr lang="en-US" altLang="ko-KR"/>
                  <a:t>(r)</a:t>
                </a:r>
                <a:r>
                  <a:rPr lang="ko-KR" altLang="en-US"/>
                  <a:t>만 저장하는 식으로</a:t>
                </a:r>
                <a:endParaRPr lang="en-US" altLang="ko-KR"/>
              </a:p>
              <a:p>
                <a:r>
                  <a:rPr lang="ko-KR" altLang="en-US"/>
                  <a:t>데이터를 효율적으로 저장한다</a:t>
                </a:r>
                <a:r>
                  <a:rPr lang="en-US" altLang="ko-KR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F26AA4-E9D9-49C4-B654-678588DD6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230" y="5250684"/>
                <a:ext cx="6109365" cy="1477328"/>
              </a:xfrm>
              <a:prstGeom prst="rect">
                <a:avLst/>
              </a:prstGeom>
              <a:blipFill>
                <a:blip r:embed="rId5"/>
                <a:stretch>
                  <a:fillRect l="-798" t="-2058" r="-100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79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B2598-38F5-47B1-9DB2-DE294C49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SfM (Structure from motion)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E79B2-EE4F-403E-94D4-CC39C3B4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2D</a:t>
            </a:r>
            <a:r>
              <a:rPr lang="ko-KR" altLang="en-US"/>
              <a:t> </a:t>
            </a:r>
            <a:r>
              <a:rPr lang="en-US" altLang="ko-KR"/>
              <a:t>image</a:t>
            </a:r>
            <a:r>
              <a:rPr lang="ko-KR" altLang="en-US"/>
              <a:t>에서 </a:t>
            </a:r>
            <a:r>
              <a:rPr lang="en-US" altLang="ko-KR"/>
              <a:t>3D Structure</a:t>
            </a:r>
            <a:r>
              <a:rPr lang="ko-KR" altLang="en-US"/>
              <a:t>을 추측하는 기법</a:t>
            </a:r>
            <a:r>
              <a:rPr lang="en-US" altLang="ko-KR"/>
              <a:t>. </a:t>
            </a:r>
            <a:r>
              <a:rPr lang="ko-KR" altLang="en-US"/>
              <a:t>생물학적인 관점에서는</a:t>
            </a:r>
            <a:r>
              <a:rPr lang="en-US" altLang="ko-KR"/>
              <a:t>, </a:t>
            </a:r>
            <a:r>
              <a:rPr lang="ko-KR" altLang="en-US"/>
              <a:t>사람이 </a:t>
            </a:r>
            <a:r>
              <a:rPr lang="en-US" altLang="ko-KR"/>
              <a:t>2D </a:t>
            </a:r>
            <a:r>
              <a:rPr lang="ko-KR" altLang="en-US"/>
              <a:t>이미지</a:t>
            </a:r>
            <a:r>
              <a:rPr lang="en-US" altLang="ko-KR"/>
              <a:t>(</a:t>
            </a:r>
            <a:r>
              <a:rPr lang="ko-KR" altLang="en-US"/>
              <a:t>눈</a:t>
            </a:r>
            <a:r>
              <a:rPr lang="en-US" altLang="ko-KR"/>
              <a:t>)</a:t>
            </a:r>
            <a:r>
              <a:rPr lang="ko-KR" altLang="en-US"/>
              <a:t>에서 어떻게 </a:t>
            </a:r>
            <a:r>
              <a:rPr lang="en-US" altLang="ko-KR"/>
              <a:t>3D </a:t>
            </a:r>
            <a:r>
              <a:rPr lang="ko-KR" altLang="en-US"/>
              <a:t>물체 구조를 인지하는지에 대한 내용과 관련됨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물체를 둘러보면서</a:t>
            </a:r>
            <a:r>
              <a:rPr lang="en-US" altLang="ko-KR"/>
              <a:t>, </a:t>
            </a:r>
            <a:r>
              <a:rPr lang="ko-KR" altLang="en-US"/>
              <a:t>물체와의 거리를 인지하고</a:t>
            </a:r>
            <a:r>
              <a:rPr lang="en-US" altLang="ko-KR"/>
              <a:t>, </a:t>
            </a:r>
            <a:r>
              <a:rPr lang="ko-KR" altLang="en-US"/>
              <a:t>이를 통해 </a:t>
            </a:r>
            <a:r>
              <a:rPr lang="en-US" altLang="ko-KR"/>
              <a:t>3D structure </a:t>
            </a:r>
            <a:r>
              <a:rPr lang="ko-KR" altLang="en-US"/>
              <a:t>구현하는 것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다방향에서 본 이미지의 통합은 </a:t>
            </a:r>
            <a:r>
              <a:rPr lang="en-US" altLang="ko-KR"/>
              <a:t>Lukas-kanade tracker </a:t>
            </a:r>
            <a:r>
              <a:rPr lang="ko-KR" altLang="en-US"/>
              <a:t>알고리즘</a:t>
            </a:r>
            <a:br>
              <a:rPr lang="en-US" altLang="ko-KR"/>
            </a:br>
            <a:r>
              <a:rPr lang="ko-KR" altLang="en-US"/>
              <a:t>등을 통해 이루어짐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E45FEF-9338-41E5-908A-DBFB0761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543" y="2480033"/>
            <a:ext cx="2915889" cy="4031533"/>
          </a:xfrm>
          <a:prstGeom prst="rect">
            <a:avLst/>
          </a:prstGeom>
        </p:spPr>
      </p:pic>
      <p:pic>
        <p:nvPicPr>
          <p:cNvPr id="1026" name="Picture 2" descr="Structure from Motion (SfM) process is illustrated. The structure in the |  Download Scientific Diagram">
            <a:extLst>
              <a:ext uri="{FF2B5EF4-FFF2-40B4-BE49-F238E27FC236}">
                <a16:creationId xmlns:a16="http://schemas.microsoft.com/office/drawing/2014/main" id="{BF203CE9-E0B1-4D7E-B155-C378586B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92951"/>
            <a:ext cx="4154656" cy="31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17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0BC9C-B9E8-43A3-B140-34479D6D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Related Papers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1BCEA-4D94-42A0-BA5E-B8AFC13E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CNN-based Single Image Obstacle Avoidance on a Quadrotor</a:t>
            </a:r>
          </a:p>
          <a:p>
            <a:endParaRPr lang="en-US" altLang="ko-KR"/>
          </a:p>
          <a:p>
            <a:r>
              <a:rPr lang="en-US" altLang="ko-KR"/>
              <a:t>INTRODUCTION</a:t>
            </a:r>
          </a:p>
          <a:p>
            <a:endParaRPr lang="en-US" altLang="ko-KR"/>
          </a:p>
          <a:p>
            <a:r>
              <a:rPr lang="en-US" altLang="ko-KR"/>
              <a:t>Image Depth</a:t>
            </a:r>
            <a:r>
              <a:rPr lang="ko-KR" altLang="en-US"/>
              <a:t> </a:t>
            </a:r>
            <a:r>
              <a:rPr lang="en-US" altLang="ko-KR"/>
              <a:t>based</a:t>
            </a:r>
            <a:r>
              <a:rPr lang="ko-KR" altLang="en-US"/>
              <a:t> </a:t>
            </a:r>
            <a:r>
              <a:rPr lang="en-US" altLang="ko-KR"/>
              <a:t>obstacle avoidance</a:t>
            </a:r>
            <a:r>
              <a:rPr lang="ko-KR" altLang="en-US"/>
              <a:t>의 장점 </a:t>
            </a:r>
            <a:r>
              <a:rPr lang="en-US" altLang="ko-KR"/>
              <a:t>– white-washed walls, moving obstacle </a:t>
            </a:r>
            <a:r>
              <a:rPr lang="ko-KR" altLang="en-US"/>
              <a:t>회피에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LIDAR </a:t>
            </a:r>
            <a:r>
              <a:rPr lang="ko-KR" altLang="en-US"/>
              <a:t>사용 </a:t>
            </a:r>
            <a:r>
              <a:rPr lang="en-US" altLang="ko-KR"/>
              <a:t>-&gt; cost, weight, power </a:t>
            </a:r>
            <a:r>
              <a:rPr lang="ko-KR" altLang="en-US"/>
              <a:t>문제 때문에 드론에 적절하지 않으며</a:t>
            </a:r>
            <a:r>
              <a:rPr lang="en-US" altLang="ko-KR"/>
              <a:t>, Sonar, IR</a:t>
            </a:r>
            <a:r>
              <a:rPr lang="ko-KR" altLang="en-US"/>
              <a:t>은 짧은 범위 내에서만 동작함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Stereo Camera </a:t>
            </a:r>
            <a:r>
              <a:rPr lang="ko-KR" altLang="en-US"/>
              <a:t>사용 </a:t>
            </a:r>
            <a:r>
              <a:rPr lang="en-US" altLang="ko-KR"/>
              <a:t>-&gt; </a:t>
            </a:r>
            <a:r>
              <a:rPr lang="ko-KR" altLang="en-US"/>
              <a:t>정보는 더 주지만</a:t>
            </a:r>
            <a:r>
              <a:rPr lang="en-US" altLang="ko-KR"/>
              <a:t>, </a:t>
            </a:r>
            <a:r>
              <a:rPr lang="ko-KR" altLang="en-US"/>
              <a:t>공간적인 한계가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Single Image -&gt; CNN -&gt; Depth map – Real time, give relative depth up to 5~10 metres from camera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6626330"/>
      </p:ext>
    </p:extLst>
  </p:cSld>
  <p:clrMapOvr>
    <a:masterClrMapping/>
  </p:clrMapOvr>
</p:sld>
</file>

<file path=ppt/theme/theme1.xml><?xml version="1.0" encoding="utf-8"?>
<a:theme xmlns:a="http://schemas.openxmlformats.org/drawingml/2006/main" name="서식_프레젠테이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5875">
          <a:solidFill>
            <a:schemeClr val="tx1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3092</TotalTime>
  <Words>1275</Words>
  <Application>Microsoft Office PowerPoint</Application>
  <PresentationFormat>와이드스크린</PresentationFormat>
  <Paragraphs>148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</vt:lpstr>
      <vt:lpstr>맑은 고딕</vt:lpstr>
      <vt:lpstr>Arial</vt:lpstr>
      <vt:lpstr>Cambria Math</vt:lpstr>
      <vt:lpstr>Symbol</vt:lpstr>
      <vt:lpstr>서식_프레젠테이션</vt:lpstr>
      <vt:lpstr>이동로봇의 장애물 회피</vt:lpstr>
      <vt:lpstr>이동로봇의 장애물 회피</vt:lpstr>
      <vt:lpstr>Related Paper</vt:lpstr>
      <vt:lpstr>End-to-end CNN-based Forest navigation</vt:lpstr>
      <vt:lpstr>Related Paper</vt:lpstr>
      <vt:lpstr>Related Papers</vt:lpstr>
      <vt:lpstr>LiDAR Scan</vt:lpstr>
      <vt:lpstr>SfM (Structure from motion)</vt:lpstr>
      <vt:lpstr>Related Papers</vt:lpstr>
      <vt:lpstr>Related Papers</vt:lpstr>
      <vt:lpstr>Related Papers</vt:lpstr>
      <vt:lpstr>Related Papers</vt:lpstr>
      <vt:lpstr>Related Papers</vt:lpstr>
      <vt:lpstr>실험</vt:lpstr>
      <vt:lpstr>실험</vt:lpstr>
      <vt:lpstr>실험</vt:lpstr>
      <vt:lpstr>실험</vt:lpstr>
      <vt:lpstr>실험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하현호</dc:creator>
  <cp:lastModifiedBy>하현호</cp:lastModifiedBy>
  <cp:revision>34</cp:revision>
  <dcterms:created xsi:type="dcterms:W3CDTF">2021-04-13T17:31:36Z</dcterms:created>
  <dcterms:modified xsi:type="dcterms:W3CDTF">2021-05-04T00:24:12Z</dcterms:modified>
</cp:coreProperties>
</file>