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2" r:id="rId6"/>
    <p:sldId id="259"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70B12-CFF3-42F2-A16E-7E9A702D5D6C}">
          <p14:sldIdLst>
            <p14:sldId id="260"/>
            <p14:sldId id="261"/>
            <p14:sldId id="263"/>
            <p14:sldId id="264"/>
            <p14:sldId id="26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21" d="100"/>
          <a:sy n="121" d="100"/>
        </p:scale>
        <p:origin x="17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9E65-8B1A-4F3D-9DED-E0E8859B3488}"/>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A9C2B35D-834B-4EE8-8030-786669B61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C3A54598-746B-449A-934F-494FEEC6E607}"/>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D873024C-806B-4235-BE8D-7D9FD035098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E35951AE-C6AB-4812-B826-3DA629C4E20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58012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9546-7BF7-4D5E-9A06-97CAFBADB07F}"/>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287FC48D-8DE9-4A09-B240-BDD330D18B4B}"/>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D8C5FDB-CA4F-4831-8D23-427AEE2FA353}"/>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F01EB279-A0AD-4883-8B99-8A898B40C74A}"/>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6989E1F6-BAB7-4402-B29F-F7E14ABB38F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47277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966E4-ED51-4B6F-A0D1-5108CE20E155}"/>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F3E6FCD5-4056-42A6-8ECA-CBD9B9B4DAD4}"/>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344B8CB2-935E-4E94-A85C-1CB485E0FA67}"/>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CDAB54DE-48D1-4651-9FC4-6CF8E9A0771D}"/>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0FD46A4-8AE9-4ED2-A49F-DB0869D34A5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43241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B46B-8B8E-4ABA-BC77-D1423CA7F844}"/>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1FE1FB79-C510-482F-A757-9FBCC2B9E448}"/>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517C436-EEF2-4415-9725-2FD7E3650CEE}"/>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7532FA35-D37B-4202-B3AE-C82C1E57A0F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9F995047-E4B3-4A3C-A4A3-D3DD36867F81}"/>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78317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4F4D-E8F5-48FA-AE61-376C5E48EDEB}"/>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762C6227-4BFC-4544-B72C-DCCF8639A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45ACA1B1-632D-4254-AAED-1BC373D62B3F}"/>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416908A1-2198-4782-8B90-69B19804A1E5}"/>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18A8B23E-28F2-4B52-90D2-F2AC0CF75DC8}"/>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01716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AAC7-165C-4BFF-8540-DB32249960EA}"/>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35857FD-75C4-4FAF-91A7-FD6DB23278EC}"/>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93EC0713-780A-4E03-8113-EF8B1AF7E904}"/>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D2E75959-93C9-4634-A170-EF638A1297AD}"/>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6" name="Footer Placeholder 5">
            <a:extLst>
              <a:ext uri="{FF2B5EF4-FFF2-40B4-BE49-F238E27FC236}">
                <a16:creationId xmlns:a16="http://schemas.microsoft.com/office/drawing/2014/main" id="{05A4D516-D0B0-496D-AA38-37119E552414}"/>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4BB6FF1F-7A4C-4BFB-8E03-35600EC87AAA}"/>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61657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4B51-CD42-4A3A-A229-561E8D406F57}"/>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7B6A0AA3-7D6C-4912-BAC3-2A5441E32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775AB7D3-2361-452E-9A5F-B3E49A2A9E83}"/>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63636F92-64BC-4316-92AC-7301E7909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8301D2F3-079D-49CD-9479-55D40E09B1D9}"/>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C3227C0C-EBB9-4DED-A5EE-F4EBE683AEA3}"/>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8" name="Footer Placeholder 7">
            <a:extLst>
              <a:ext uri="{FF2B5EF4-FFF2-40B4-BE49-F238E27FC236}">
                <a16:creationId xmlns:a16="http://schemas.microsoft.com/office/drawing/2014/main" id="{C95D2D8A-DF65-4F12-A52F-FD63F5B31ECE}"/>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3C267554-6DD6-4233-BE00-E1EB40BA4D1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4829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2701-13B0-4790-920A-9B742977D2CF}"/>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712B0349-304C-4504-9FBD-1AF097D29CF6}"/>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4" name="Footer Placeholder 3">
            <a:extLst>
              <a:ext uri="{FF2B5EF4-FFF2-40B4-BE49-F238E27FC236}">
                <a16:creationId xmlns:a16="http://schemas.microsoft.com/office/drawing/2014/main" id="{76447B39-6915-4C6F-983C-7E922CD12382}"/>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7CB8D973-DBEA-416D-9ED1-EF4E3B1AEDD0}"/>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14372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DCA4C-B2B8-4506-88BD-1BE7DBC12C72}"/>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3" name="Footer Placeholder 2">
            <a:extLst>
              <a:ext uri="{FF2B5EF4-FFF2-40B4-BE49-F238E27FC236}">
                <a16:creationId xmlns:a16="http://schemas.microsoft.com/office/drawing/2014/main" id="{F33E9B34-C2A7-4DC3-B5B1-E6FA97871046}"/>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F84FE314-C3AC-4F3E-90A6-0CD318AE35A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02815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0D5A-1458-45BC-8452-86CCDE307E3B}"/>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B3600CE-CAFE-4FBE-8FC2-50983372B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F84394F4-0846-49B2-91A7-0F57DED2A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2BF94BFC-80BE-4124-93BB-4061776A05D0}"/>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6" name="Footer Placeholder 5">
            <a:extLst>
              <a:ext uri="{FF2B5EF4-FFF2-40B4-BE49-F238E27FC236}">
                <a16:creationId xmlns:a16="http://schemas.microsoft.com/office/drawing/2014/main" id="{DE82E3D5-5D96-4DD4-A1EE-E709F4B66D30}"/>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43456396-B996-446D-BE55-5DD69D9520BF}"/>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33713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D347-D3C6-4F2B-B9DA-1077FB95CFBA}"/>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86985C2D-ABBD-447B-806E-072472BF0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741D6E13-E943-486E-9842-10193CF61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1065A49A-24EF-4596-8C29-A63CDF5DB8B8}"/>
              </a:ext>
            </a:extLst>
          </p:cNvPr>
          <p:cNvSpPr>
            <a:spLocks noGrp="1"/>
          </p:cNvSpPr>
          <p:nvPr>
            <p:ph type="dt" sz="half" idx="10"/>
          </p:nvPr>
        </p:nvSpPr>
        <p:spPr/>
        <p:txBody>
          <a:bodyPr/>
          <a:lstStyle/>
          <a:p>
            <a:fld id="{8B4E6A1D-72FB-4332-BF5A-C8ADA9990DAE}" type="datetimeFigureOut">
              <a:rPr lang="ko-KR" altLang="en-US" smtClean="0"/>
              <a:t>2020. 4. 2.</a:t>
            </a:fld>
            <a:endParaRPr lang="ko-KR" altLang="en-US"/>
          </a:p>
        </p:txBody>
      </p:sp>
      <p:sp>
        <p:nvSpPr>
          <p:cNvPr id="6" name="Footer Placeholder 5">
            <a:extLst>
              <a:ext uri="{FF2B5EF4-FFF2-40B4-BE49-F238E27FC236}">
                <a16:creationId xmlns:a16="http://schemas.microsoft.com/office/drawing/2014/main" id="{25216853-90C1-4380-949E-437942CB10A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FD2D8AEE-BC7C-4CC0-B091-C374255D7FB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09665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65BA9-0C44-4DC1-981C-9C336C0D6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C5EA7C43-354C-40BB-B774-81DD3A301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D10DD88D-06C0-499B-B70E-83AAC7809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E6A1D-72FB-4332-BF5A-C8ADA9990DAE}" type="datetimeFigureOut">
              <a:rPr lang="ko-KR" altLang="en-US" smtClean="0"/>
              <a:t>2020. 4. 2.</a:t>
            </a:fld>
            <a:endParaRPr lang="ko-KR" altLang="en-US"/>
          </a:p>
        </p:txBody>
      </p:sp>
      <p:sp>
        <p:nvSpPr>
          <p:cNvPr id="5" name="Footer Placeholder 4">
            <a:extLst>
              <a:ext uri="{FF2B5EF4-FFF2-40B4-BE49-F238E27FC236}">
                <a16:creationId xmlns:a16="http://schemas.microsoft.com/office/drawing/2014/main" id="{706A603A-906E-48B4-A533-C7E0D3AE0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0108699E-FAFB-43E4-B3C7-6A5EDD02E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3454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19E3-2CBA-430E-B25F-98BA36215641}"/>
              </a:ext>
            </a:extLst>
          </p:cNvPr>
          <p:cNvSpPr>
            <a:spLocks noGrp="1"/>
          </p:cNvSpPr>
          <p:nvPr>
            <p:ph type="title"/>
          </p:nvPr>
        </p:nvSpPr>
        <p:spPr/>
        <p:txBody>
          <a:bodyPr/>
          <a:lstStyle/>
          <a:p>
            <a:r>
              <a:rPr lang="en-US" altLang="ko-KR" dirty="0"/>
              <a:t>Idea &amp; hypothesis</a:t>
            </a:r>
            <a:endParaRPr lang="ko-KR" altLang="en-US" dirty="0"/>
          </a:p>
        </p:txBody>
      </p:sp>
      <p:sp>
        <p:nvSpPr>
          <p:cNvPr id="3" name="Content Placeholder 2">
            <a:extLst>
              <a:ext uri="{FF2B5EF4-FFF2-40B4-BE49-F238E27FC236}">
                <a16:creationId xmlns:a16="http://schemas.microsoft.com/office/drawing/2014/main" id="{CAF7D1D9-32E2-40F4-9492-83CCB8719A24}"/>
              </a:ext>
            </a:extLst>
          </p:cNvPr>
          <p:cNvSpPr>
            <a:spLocks noGrp="1"/>
          </p:cNvSpPr>
          <p:nvPr>
            <p:ph idx="1"/>
          </p:nvPr>
        </p:nvSpPr>
        <p:spPr>
          <a:xfrm>
            <a:off x="838200" y="1825625"/>
            <a:ext cx="10515600" cy="4667250"/>
          </a:xfrm>
        </p:spPr>
        <p:txBody>
          <a:bodyPr/>
          <a:lstStyle/>
          <a:p>
            <a:r>
              <a:rPr lang="en-US" altLang="ko-KR" dirty="0"/>
              <a:t>Find a common genes which are physically linked both OSA and dementia associate genes.</a:t>
            </a:r>
          </a:p>
          <a:p>
            <a:pPr lvl="1"/>
            <a:r>
              <a:rPr lang="en-US" altLang="ko-KR" dirty="0"/>
              <a:t>Physical link between genes were found in </a:t>
            </a:r>
            <a:r>
              <a:rPr lang="en-US" altLang="ko-KR" dirty="0" err="1"/>
              <a:t>PCNet</a:t>
            </a:r>
            <a:endParaRPr lang="en-US" altLang="ko-KR" dirty="0"/>
          </a:p>
          <a:p>
            <a:r>
              <a:rPr lang="en-US" altLang="ko-KR" dirty="0"/>
              <a:t>Hypothesis: The multiplicative epistasis of both SNPs causes transcriptional changes of the some of common genes, </a:t>
            </a:r>
            <a:r>
              <a:rPr lang="en-US" altLang="ko-KR"/>
              <a:t>and these genes </a:t>
            </a:r>
            <a:r>
              <a:rPr lang="en-US" altLang="ko-KR" dirty="0"/>
              <a:t>probably cause both OSA and dementia</a:t>
            </a:r>
          </a:p>
          <a:p>
            <a:r>
              <a:rPr lang="en-US" altLang="ko-KR" dirty="0"/>
              <a:t>Criteria of the common genes</a:t>
            </a:r>
          </a:p>
          <a:p>
            <a:pPr lvl="1"/>
            <a:r>
              <a:rPr lang="en-US" altLang="ko-KR" dirty="0"/>
              <a:t>We believe these are novel and had not been reported.</a:t>
            </a:r>
          </a:p>
          <a:p>
            <a:pPr lvl="1"/>
            <a:r>
              <a:rPr lang="en-US" altLang="ko-KR" dirty="0"/>
              <a:t>They have to link of both OSA and dementia genes (inferred by SNPs)</a:t>
            </a:r>
          </a:p>
          <a:p>
            <a:pPr lvl="1"/>
            <a:r>
              <a:rPr lang="en-US" altLang="ko-KR" dirty="0"/>
              <a:t>The link has to be specific, not broad</a:t>
            </a:r>
          </a:p>
          <a:p>
            <a:pPr lvl="1"/>
            <a:endParaRPr lang="en-US" altLang="ko-KR" dirty="0"/>
          </a:p>
        </p:txBody>
      </p:sp>
    </p:spTree>
    <p:extLst>
      <p:ext uri="{BB962C8B-B14F-4D97-AF65-F5344CB8AC3E}">
        <p14:creationId xmlns:p14="http://schemas.microsoft.com/office/powerpoint/2010/main" val="398686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8B57-F77B-4303-AFF6-63E8DF8665EF}"/>
              </a:ext>
            </a:extLst>
          </p:cNvPr>
          <p:cNvSpPr>
            <a:spLocks noGrp="1"/>
          </p:cNvSpPr>
          <p:nvPr>
            <p:ph type="title"/>
          </p:nvPr>
        </p:nvSpPr>
        <p:spPr/>
        <p:txBody>
          <a:bodyPr/>
          <a:lstStyle/>
          <a:p>
            <a:r>
              <a:rPr lang="en-US" altLang="ko-KR" dirty="0"/>
              <a:t>Methods (We may need to have a good name of the method) </a:t>
            </a:r>
            <a:endParaRPr lang="ko-KR" altLang="en-US" dirty="0"/>
          </a:p>
        </p:txBody>
      </p:sp>
      <p:sp>
        <p:nvSpPr>
          <p:cNvPr id="3" name="Content Placeholder 2">
            <a:extLst>
              <a:ext uri="{FF2B5EF4-FFF2-40B4-BE49-F238E27FC236}">
                <a16:creationId xmlns:a16="http://schemas.microsoft.com/office/drawing/2014/main" id="{CDFD259E-0659-4F45-8E93-6D1958651003}"/>
              </a:ext>
            </a:extLst>
          </p:cNvPr>
          <p:cNvSpPr>
            <a:spLocks noGrp="1"/>
          </p:cNvSpPr>
          <p:nvPr>
            <p:ph idx="1"/>
          </p:nvPr>
        </p:nvSpPr>
        <p:spPr/>
        <p:txBody>
          <a:bodyPr/>
          <a:lstStyle/>
          <a:p>
            <a:r>
              <a:rPr lang="en-US" altLang="ko-KR" dirty="0"/>
              <a:t>Starting with 14 dementia related and 3 of OSA related </a:t>
            </a:r>
            <a:r>
              <a:rPr lang="en-US" altLang="ko-KR" dirty="0" err="1"/>
              <a:t>DisGeNET</a:t>
            </a:r>
            <a:r>
              <a:rPr lang="en-US" altLang="ko-KR" dirty="0"/>
              <a:t> IDs (Curated </a:t>
            </a:r>
            <a:r>
              <a:rPr lang="en-US" altLang="ko-KR"/>
              <a:t>by Arvind</a:t>
            </a:r>
            <a:r>
              <a:rPr lang="en-US" altLang="ko-KR" dirty="0"/>
              <a:t>)</a:t>
            </a:r>
          </a:p>
          <a:p>
            <a:r>
              <a:rPr lang="en-US" altLang="ko-KR" dirty="0"/>
              <a:t>Initially got 1,108 dementia associated genes and 23 OSA associated genes</a:t>
            </a:r>
          </a:p>
          <a:p>
            <a:r>
              <a:rPr lang="en-US" altLang="ko-KR" dirty="0"/>
              <a:t>Found 3,610 genes has connections for both dementia and OSA genes.</a:t>
            </a:r>
          </a:p>
          <a:p>
            <a:r>
              <a:rPr lang="en-US" altLang="ko-KR" dirty="0"/>
              <a:t>Perform a permutation test and filtered some genes by </a:t>
            </a:r>
            <a:r>
              <a:rPr lang="en-US" altLang="ko-KR" dirty="0" err="1"/>
              <a:t>Benjamini</a:t>
            </a:r>
            <a:r>
              <a:rPr lang="en-US" altLang="ko-KR" dirty="0"/>
              <a:t>-Hochberg correction (FDR &lt; 0.05)</a:t>
            </a:r>
          </a:p>
          <a:p>
            <a:r>
              <a:rPr lang="en-US" altLang="ko-KR" dirty="0"/>
              <a:t>Found 42 novel genes</a:t>
            </a:r>
          </a:p>
          <a:p>
            <a:endParaRPr lang="ko-KR" altLang="en-US" dirty="0"/>
          </a:p>
        </p:txBody>
      </p:sp>
    </p:spTree>
    <p:extLst>
      <p:ext uri="{BB962C8B-B14F-4D97-AF65-F5344CB8AC3E}">
        <p14:creationId xmlns:p14="http://schemas.microsoft.com/office/powerpoint/2010/main" val="412227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E85A-4E1D-4B7E-8A7B-A5D72B5961F7}"/>
              </a:ext>
            </a:extLst>
          </p:cNvPr>
          <p:cNvSpPr>
            <a:spLocks noGrp="1"/>
          </p:cNvSpPr>
          <p:nvPr>
            <p:ph type="title"/>
          </p:nvPr>
        </p:nvSpPr>
        <p:spPr/>
        <p:txBody>
          <a:bodyPr/>
          <a:lstStyle/>
          <a:p>
            <a:r>
              <a:rPr lang="en-US" altLang="ko-KR" dirty="0"/>
              <a:t>The permutation test (1/2)</a:t>
            </a:r>
            <a:endParaRPr lang="ko-KR" altLang="en-US" dirty="0"/>
          </a:p>
        </p:txBody>
      </p:sp>
      <p:sp>
        <p:nvSpPr>
          <p:cNvPr id="3" name="Content Placeholder 2">
            <a:extLst>
              <a:ext uri="{FF2B5EF4-FFF2-40B4-BE49-F238E27FC236}">
                <a16:creationId xmlns:a16="http://schemas.microsoft.com/office/drawing/2014/main" id="{18EE6EF5-217C-4A3D-99A6-1B4740360EFB}"/>
              </a:ext>
            </a:extLst>
          </p:cNvPr>
          <p:cNvSpPr>
            <a:spLocks noGrp="1"/>
          </p:cNvSpPr>
          <p:nvPr>
            <p:ph idx="1"/>
          </p:nvPr>
        </p:nvSpPr>
        <p:spPr/>
        <p:txBody>
          <a:bodyPr/>
          <a:lstStyle/>
          <a:p>
            <a:r>
              <a:rPr lang="en-US" altLang="ko-KR" dirty="0"/>
              <a:t>Let’s assume you’ve found a list of genes from the method.</a:t>
            </a:r>
          </a:p>
          <a:p>
            <a:r>
              <a:rPr lang="en-US" altLang="ko-KR" dirty="0"/>
              <a:t>If you randomly pick two diseases and run the same thing (i.e. do the exact things with the random input) and if there are overlaps between the random list and your finding, the overlapped genes may be found by a random chance. </a:t>
            </a:r>
          </a:p>
          <a:p>
            <a:r>
              <a:rPr lang="en-US" altLang="ko-KR" dirty="0"/>
              <a:t>But your finding even can be found by the random trial, but it doesn’t mean your finding was random. It’s a case of many possibility.</a:t>
            </a:r>
          </a:p>
          <a:p>
            <a:r>
              <a:rPr lang="en-US" altLang="ko-KR" dirty="0"/>
              <a:t>One possible option would be try to enumerate every pair of disease, but it will take a long time. </a:t>
            </a:r>
          </a:p>
        </p:txBody>
      </p:sp>
    </p:spTree>
    <p:extLst>
      <p:ext uri="{BB962C8B-B14F-4D97-AF65-F5344CB8AC3E}">
        <p14:creationId xmlns:p14="http://schemas.microsoft.com/office/powerpoint/2010/main" val="18796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FDEE-65A4-48E3-9A6A-F0C005FAEB67}"/>
              </a:ext>
            </a:extLst>
          </p:cNvPr>
          <p:cNvSpPr>
            <a:spLocks noGrp="1"/>
          </p:cNvSpPr>
          <p:nvPr>
            <p:ph type="title"/>
          </p:nvPr>
        </p:nvSpPr>
        <p:spPr/>
        <p:txBody>
          <a:bodyPr/>
          <a:lstStyle/>
          <a:p>
            <a:r>
              <a:rPr lang="en-US" altLang="ko-KR" dirty="0"/>
              <a:t>The permutation test (2/2)</a:t>
            </a:r>
            <a:endParaRPr lang="ko-KR" altLang="en-US" dirty="0"/>
          </a:p>
        </p:txBody>
      </p:sp>
      <p:sp>
        <p:nvSpPr>
          <p:cNvPr id="3" name="Content Placeholder 2">
            <a:extLst>
              <a:ext uri="{FF2B5EF4-FFF2-40B4-BE49-F238E27FC236}">
                <a16:creationId xmlns:a16="http://schemas.microsoft.com/office/drawing/2014/main" id="{0BE7EC81-4CBF-4FB4-8DD0-C0CE04184D6E}"/>
              </a:ext>
            </a:extLst>
          </p:cNvPr>
          <p:cNvSpPr>
            <a:spLocks noGrp="1"/>
          </p:cNvSpPr>
          <p:nvPr>
            <p:ph idx="1"/>
          </p:nvPr>
        </p:nvSpPr>
        <p:spPr/>
        <p:txBody>
          <a:bodyPr>
            <a:normAutofit fontScale="92500" lnSpcReduction="10000"/>
          </a:bodyPr>
          <a:lstStyle/>
          <a:p>
            <a:r>
              <a:rPr lang="en-US" altLang="ko-KR" dirty="0"/>
              <a:t>Instead testing all, we perform the following procedure:</a:t>
            </a:r>
          </a:p>
          <a:p>
            <a:pPr marL="914400" lvl="1" indent="-457200">
              <a:buFont typeface="+mj-lt"/>
              <a:buAutoNum type="arabicPeriod"/>
            </a:pPr>
            <a:r>
              <a:rPr lang="en-US" altLang="ko-KR" dirty="0"/>
              <a:t>Let’s sample A number of </a:t>
            </a:r>
            <a:r>
              <a:rPr lang="en-US" altLang="ko-KR" dirty="0" err="1"/>
              <a:t>DisGeNET</a:t>
            </a:r>
            <a:r>
              <a:rPr lang="en-US" altLang="ko-KR" dirty="0"/>
              <a:t> IDs where A is the number of IDs of the </a:t>
            </a:r>
            <a:r>
              <a:rPr lang="en-US" altLang="ko-KR" dirty="0" err="1"/>
              <a:t>diseaseA</a:t>
            </a:r>
            <a:r>
              <a:rPr lang="en-US" altLang="ko-KR" dirty="0"/>
              <a:t> (used in the method)</a:t>
            </a:r>
          </a:p>
          <a:p>
            <a:pPr marL="914400" lvl="1" indent="-457200">
              <a:buFont typeface="+mj-lt"/>
              <a:buAutoNum type="arabicPeriod"/>
            </a:pPr>
            <a:r>
              <a:rPr lang="en-US" altLang="ko-KR" dirty="0"/>
              <a:t>Let’s sample B number of </a:t>
            </a:r>
            <a:r>
              <a:rPr lang="en-US" altLang="ko-KR" dirty="0" err="1"/>
              <a:t>DisGeNET</a:t>
            </a:r>
            <a:r>
              <a:rPr lang="en-US" altLang="ko-KR" dirty="0"/>
              <a:t> IDs where B is the number of IDs of the </a:t>
            </a:r>
            <a:r>
              <a:rPr lang="en-US" altLang="ko-KR" dirty="0" err="1"/>
              <a:t>diseaseB</a:t>
            </a:r>
            <a:r>
              <a:rPr lang="en-US" altLang="ko-KR" dirty="0"/>
              <a:t> (used in the method)</a:t>
            </a:r>
          </a:p>
          <a:p>
            <a:pPr marL="914400" lvl="1" indent="-457200">
              <a:buFont typeface="+mj-lt"/>
              <a:buAutoNum type="arabicPeriod"/>
            </a:pPr>
            <a:r>
              <a:rPr lang="en-US" altLang="ko-KR" dirty="0"/>
              <a:t>Find common genes of the both sampled ID sets. </a:t>
            </a:r>
          </a:p>
          <a:p>
            <a:pPr marL="914400" lvl="1" indent="-457200">
              <a:buFont typeface="+mj-lt"/>
              <a:buAutoNum type="arabicPeriod"/>
            </a:pPr>
            <a:r>
              <a:rPr lang="en-US" altLang="ko-KR" dirty="0"/>
              <a:t>For increment the count of every common genes.</a:t>
            </a:r>
          </a:p>
          <a:p>
            <a:pPr marL="914400" lvl="1" indent="-457200">
              <a:buFont typeface="+mj-lt"/>
              <a:buAutoNum type="arabicPeriod"/>
            </a:pPr>
            <a:r>
              <a:rPr lang="en-US" altLang="ko-KR" dirty="0"/>
              <a:t>Perform Step 1-4 for 100 * N times where N is the number of the common genes were found by your input (which was not a random choice)</a:t>
            </a:r>
          </a:p>
          <a:p>
            <a:pPr marL="914400" lvl="1" indent="-457200">
              <a:buFont typeface="+mj-lt"/>
              <a:buAutoNum type="arabicPeriod"/>
            </a:pPr>
            <a:r>
              <a:rPr lang="en-US" altLang="ko-KR" dirty="0"/>
              <a:t>For each of your common genes, calculate p-value by x / 100 * N, where x the counts for the gene by step 1-5.</a:t>
            </a:r>
          </a:p>
          <a:p>
            <a:pPr marL="914400" lvl="1" indent="-457200">
              <a:buFont typeface="+mj-lt"/>
              <a:buAutoNum type="arabicPeriod"/>
            </a:pPr>
            <a:r>
              <a:rPr lang="en-US" altLang="ko-KR" dirty="0"/>
              <a:t>Correct the p-value using </a:t>
            </a:r>
            <a:r>
              <a:rPr lang="en-US" altLang="ko-KR" dirty="0" err="1"/>
              <a:t>Benjamini</a:t>
            </a:r>
            <a:r>
              <a:rPr lang="en-US" altLang="ko-KR"/>
              <a:t>-Hochberg correction.</a:t>
            </a:r>
            <a:endParaRPr lang="en-US" altLang="ko-KR" dirty="0"/>
          </a:p>
        </p:txBody>
      </p:sp>
    </p:spTree>
    <p:extLst>
      <p:ext uri="{BB962C8B-B14F-4D97-AF65-F5344CB8AC3E}">
        <p14:creationId xmlns:p14="http://schemas.microsoft.com/office/powerpoint/2010/main" val="396196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B40B0A-D07F-48B7-AD35-C16D51E2A0F8}"/>
              </a:ext>
            </a:extLst>
          </p:cNvPr>
          <p:cNvGraphicFramePr>
            <a:graphicFrameLocks noGrp="1"/>
          </p:cNvGraphicFramePr>
          <p:nvPr>
            <p:extLst>
              <p:ext uri="{D42A27DB-BD31-4B8C-83A1-F6EECF244321}">
                <p14:modId xmlns:p14="http://schemas.microsoft.com/office/powerpoint/2010/main" val="3382456583"/>
              </p:ext>
            </p:extLst>
          </p:nvPr>
        </p:nvGraphicFramePr>
        <p:xfrm>
          <a:off x="982173" y="1701870"/>
          <a:ext cx="4829365" cy="4054321"/>
        </p:xfrm>
        <a:graphic>
          <a:graphicData uri="http://schemas.openxmlformats.org/drawingml/2006/table">
            <a:tbl>
              <a:tblPr firstRow="1">
                <a:tableStyleId>{5C22544A-7EE6-4342-B048-85BDC9FD1C3A}</a:tableStyleId>
              </a:tblPr>
              <a:tblGrid>
                <a:gridCol w="482027">
                  <a:extLst>
                    <a:ext uri="{9D8B030D-6E8A-4147-A177-3AD203B41FA5}">
                      <a16:colId xmlns:a16="http://schemas.microsoft.com/office/drawing/2014/main" val="1853881012"/>
                    </a:ext>
                  </a:extLst>
                </a:gridCol>
                <a:gridCol w="2337376">
                  <a:extLst>
                    <a:ext uri="{9D8B030D-6E8A-4147-A177-3AD203B41FA5}">
                      <a16:colId xmlns:a16="http://schemas.microsoft.com/office/drawing/2014/main" val="72226429"/>
                    </a:ext>
                  </a:extLst>
                </a:gridCol>
                <a:gridCol w="1045908">
                  <a:extLst>
                    <a:ext uri="{9D8B030D-6E8A-4147-A177-3AD203B41FA5}">
                      <a16:colId xmlns:a16="http://schemas.microsoft.com/office/drawing/2014/main" val="2096208653"/>
                    </a:ext>
                  </a:extLst>
                </a:gridCol>
                <a:gridCol w="482027">
                  <a:extLst>
                    <a:ext uri="{9D8B030D-6E8A-4147-A177-3AD203B41FA5}">
                      <a16:colId xmlns:a16="http://schemas.microsoft.com/office/drawing/2014/main" val="3496948519"/>
                    </a:ext>
                  </a:extLst>
                </a:gridCol>
                <a:gridCol w="482027">
                  <a:extLst>
                    <a:ext uri="{9D8B030D-6E8A-4147-A177-3AD203B41FA5}">
                      <a16:colId xmlns:a16="http://schemas.microsoft.com/office/drawing/2014/main" val="2682211593"/>
                    </a:ext>
                  </a:extLst>
                </a:gridCol>
              </a:tblGrid>
              <a:tr h="145801">
                <a:tc>
                  <a:txBody>
                    <a:bodyPr/>
                    <a:lstStyle/>
                    <a:p>
                      <a:pPr algn="l" fontAlgn="ctr"/>
                      <a:r>
                        <a:rPr lang="en-US" sz="900" u="none" strike="noStrike" dirty="0">
                          <a:effectLst/>
                        </a:rPr>
                        <a:t>node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rank</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err="1">
                          <a:effectLst/>
                        </a:rPr>
                        <a:t>pvalue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78059650"/>
                  </a:ext>
                </a:extLst>
              </a:tr>
              <a:tr h="93960">
                <a:tc>
                  <a:txBody>
                    <a:bodyPr/>
                    <a:lstStyle/>
                    <a:p>
                      <a:pPr algn="l" fontAlgn="ctr"/>
                      <a:r>
                        <a:rPr lang="en-US" sz="900" u="none" strike="noStrike">
                          <a:effectLst/>
                        </a:rPr>
                        <a:t>TMEM181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{'SH3RF1'}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1.36.E-04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243866793"/>
                  </a:ext>
                </a:extLst>
              </a:tr>
              <a:tr h="93960">
                <a:tc>
                  <a:txBody>
                    <a:bodyPr/>
                    <a:lstStyle/>
                    <a:p>
                      <a:pPr algn="l" fontAlgn="ctr"/>
                      <a:r>
                        <a:rPr lang="en-US" sz="900" u="none" strike="noStrike">
                          <a:effectLst/>
                        </a:rPr>
                        <a:t>TSPAN19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8.31.E-06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430179855"/>
                  </a:ext>
                </a:extLst>
              </a:tr>
              <a:tr h="93960">
                <a:tc>
                  <a:txBody>
                    <a:bodyPr/>
                    <a:lstStyle/>
                    <a:p>
                      <a:pPr algn="l" fontAlgn="ctr"/>
                      <a:r>
                        <a:rPr lang="en-US" sz="900" u="none" strike="noStrike">
                          <a:effectLst/>
                        </a:rPr>
                        <a:t>CSTL1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{'AHSG', 'PRKN'}</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4.93.E-04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369249197"/>
                  </a:ext>
                </a:extLst>
              </a:tr>
              <a:tr h="93960">
                <a:tc>
                  <a:txBody>
                    <a:bodyPr/>
                    <a:lstStyle/>
                    <a:p>
                      <a:pPr algn="l" fontAlgn="ctr"/>
                      <a:r>
                        <a:rPr lang="en-US" sz="900" u="none" strike="noStrike">
                          <a:effectLst/>
                        </a:rPr>
                        <a:t>RNF121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{'ITGB2'}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2.60.E-04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617587937"/>
                  </a:ext>
                </a:extLst>
              </a:tr>
              <a:tr h="145801">
                <a:tc>
                  <a:txBody>
                    <a:bodyPr/>
                    <a:lstStyle/>
                    <a:p>
                      <a:pPr algn="l" fontAlgn="ctr"/>
                      <a:r>
                        <a:rPr lang="en-US" sz="900" u="none" strike="noStrike">
                          <a:effectLst/>
                        </a:rPr>
                        <a:t>AL121594.3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{'RNF4'}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5.04.E-04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83122099"/>
                  </a:ext>
                </a:extLst>
              </a:tr>
              <a:tr h="93960">
                <a:tc>
                  <a:txBody>
                    <a:bodyPr/>
                    <a:lstStyle/>
                    <a:p>
                      <a:pPr algn="l" fontAlgn="ctr"/>
                      <a:r>
                        <a:rPr lang="en-US" sz="900" u="none" strike="noStrike">
                          <a:effectLst/>
                        </a:rPr>
                        <a:t>OR4E2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{'MC1R'}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8</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5.15.E-04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641252062"/>
                  </a:ext>
                </a:extLst>
              </a:tr>
              <a:tr h="93960">
                <a:tc>
                  <a:txBody>
                    <a:bodyPr/>
                    <a:lstStyle/>
                    <a:p>
                      <a:pPr algn="l" fontAlgn="ctr"/>
                      <a:r>
                        <a:rPr lang="en-US" sz="900" u="none" strike="noStrike">
                          <a:effectLst/>
                        </a:rPr>
                        <a:t>FAM241A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{'PLP1', 'LINGO1'}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 'SGCD'}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2.35.E-04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67558750"/>
                  </a:ext>
                </a:extLst>
              </a:tr>
              <a:tr h="93960">
                <a:tc>
                  <a:txBody>
                    <a:bodyPr/>
                    <a:lstStyle/>
                    <a:p>
                      <a:pPr algn="l" fontAlgn="ctr"/>
                      <a:r>
                        <a:rPr lang="en-US" sz="900" u="none" strike="noStrike">
                          <a:effectLst/>
                        </a:rPr>
                        <a:t>FITM2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{'CCRL2', 'HTR2C'}</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 'TSPAN18'}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2.74.E-04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808266587"/>
                  </a:ext>
                </a:extLst>
              </a:tr>
              <a:tr h="93960">
                <a:tc>
                  <a:txBody>
                    <a:bodyPr/>
                    <a:lstStyle/>
                    <a:p>
                      <a:pPr algn="l" fontAlgn="ctr"/>
                      <a:r>
                        <a:rPr lang="en-US" sz="900" u="none" strike="noStrike">
                          <a:effectLst/>
                        </a:rPr>
                        <a:t>OR2L13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{'ZP3'}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2.02.E-04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517652684"/>
                  </a:ext>
                </a:extLst>
              </a:tr>
              <a:tr h="93960">
                <a:tc>
                  <a:txBody>
                    <a:bodyPr/>
                    <a:lstStyle/>
                    <a:p>
                      <a:pPr algn="l" fontAlgn="ctr"/>
                      <a:r>
                        <a:rPr lang="en-US" sz="900" u="none" strike="noStrike">
                          <a:effectLst/>
                        </a:rPr>
                        <a:t>OR11H4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17</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604065741"/>
                  </a:ext>
                </a:extLst>
              </a:tr>
              <a:tr h="93960">
                <a:tc>
                  <a:txBody>
                    <a:bodyPr/>
                    <a:lstStyle/>
                    <a:p>
                      <a:pPr algn="l" fontAlgn="ctr"/>
                      <a:r>
                        <a:rPr lang="en-US" sz="900" u="none" strike="noStrike">
                          <a:effectLst/>
                        </a:rPr>
                        <a:t>CST11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{'CST3', 'AHSG'}</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3.43.E-04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77653884"/>
                  </a:ext>
                </a:extLst>
              </a:tr>
              <a:tr h="93960">
                <a:tc>
                  <a:txBody>
                    <a:bodyPr/>
                    <a:lstStyle/>
                    <a:p>
                      <a:pPr algn="l" fontAlgn="ctr"/>
                      <a:r>
                        <a:rPr lang="en-US" sz="900" u="none" strike="noStrike">
                          <a:effectLst/>
                        </a:rPr>
                        <a:t>OR4C6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{'HEATR4'}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2.71.E-04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076574147"/>
                  </a:ext>
                </a:extLst>
              </a:tr>
              <a:tr h="145801">
                <a:tc>
                  <a:txBody>
                    <a:bodyPr/>
                    <a:lstStyle/>
                    <a:p>
                      <a:pPr algn="l" fontAlgn="ctr"/>
                      <a:r>
                        <a:rPr lang="en-US" sz="900" u="none" strike="noStrike">
                          <a:effectLst/>
                        </a:rPr>
                        <a:t>TMEM120A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{'VKORC1'}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2.47.E-04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627532131"/>
                  </a:ext>
                </a:extLst>
              </a:tr>
              <a:tr h="93960">
                <a:tc>
                  <a:txBody>
                    <a:bodyPr/>
                    <a:lstStyle/>
                    <a:p>
                      <a:pPr algn="l" fontAlgn="ctr"/>
                      <a:r>
                        <a:rPr lang="en-US" sz="900" u="none" strike="noStrike">
                          <a:effectLst/>
                        </a:rPr>
                        <a:t>OR2AE1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 'GPR65'}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4.74.E-04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74965900"/>
                  </a:ext>
                </a:extLst>
              </a:tr>
              <a:tr h="93960">
                <a:tc>
                  <a:txBody>
                    <a:bodyPr/>
                    <a:lstStyle/>
                    <a:p>
                      <a:pPr algn="l" fontAlgn="ctr"/>
                      <a:r>
                        <a:rPr lang="en-US" sz="900" u="none" strike="noStrike">
                          <a:effectLst/>
                        </a:rPr>
                        <a:t>OR7C1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{'CHRM1'}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631146138"/>
                  </a:ext>
                </a:extLst>
              </a:tr>
              <a:tr h="93960">
                <a:tc>
                  <a:txBody>
                    <a:bodyPr/>
                    <a:lstStyle/>
                    <a:p>
                      <a:pPr algn="l" fontAlgn="ctr"/>
                      <a:r>
                        <a:rPr lang="en-US" sz="900" u="none" strike="noStrike">
                          <a:effectLst/>
                        </a:rPr>
                        <a:t>TMEM87B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{'SLC30A7'}</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1.91.E-04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990729680"/>
                  </a:ext>
                </a:extLst>
              </a:tr>
              <a:tr h="93960">
                <a:tc>
                  <a:txBody>
                    <a:bodyPr/>
                    <a:lstStyle/>
                    <a:p>
                      <a:pPr algn="l" fontAlgn="ctr"/>
                      <a:r>
                        <a:rPr lang="en-US" sz="900" u="none" strike="noStrike">
                          <a:effectLst/>
                        </a:rPr>
                        <a:t>OR8D1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{'CBLL2', 'ADAD1'}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2.88.E-04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530292868"/>
                  </a:ext>
                </a:extLst>
              </a:tr>
              <a:tr h="93960">
                <a:tc>
                  <a:txBody>
                    <a:bodyPr/>
                    <a:lstStyle/>
                    <a:p>
                      <a:pPr algn="l" fontAlgn="ctr"/>
                      <a:r>
                        <a:rPr lang="en-US" sz="900" u="none" strike="noStrike">
                          <a:effectLst/>
                        </a:rPr>
                        <a:t>OR4S2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{'ADAM10'}</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3.57.E-04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866797648"/>
                  </a:ext>
                </a:extLst>
              </a:tr>
              <a:tr h="93960">
                <a:tc>
                  <a:txBody>
                    <a:bodyPr/>
                    <a:lstStyle/>
                    <a:p>
                      <a:pPr algn="l" fontAlgn="ctr"/>
                      <a:r>
                        <a:rPr lang="en-US" sz="900" u="none" strike="noStrike">
                          <a:effectLst/>
                        </a:rPr>
                        <a:t>OR2J2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{'PCDH11X'}</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5.26.E-04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2082542"/>
                  </a:ext>
                </a:extLst>
              </a:tr>
              <a:tr h="93960">
                <a:tc>
                  <a:txBody>
                    <a:bodyPr/>
                    <a:lstStyle/>
                    <a:p>
                      <a:pPr algn="l" fontAlgn="ctr"/>
                      <a:r>
                        <a:rPr lang="en-US" sz="900" u="none" strike="noStrike">
                          <a:effectLst/>
                        </a:rPr>
                        <a:t>TMED8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{'TMED9'}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1.22.E-04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17256772"/>
                  </a:ext>
                </a:extLst>
              </a:tr>
              <a:tr h="93960">
                <a:tc>
                  <a:txBody>
                    <a:bodyPr/>
                    <a:lstStyle/>
                    <a:p>
                      <a:pPr algn="l" fontAlgn="ctr"/>
                      <a:r>
                        <a:rPr lang="en-US" sz="900" u="none" strike="noStrike">
                          <a:effectLst/>
                        </a:rPr>
                        <a:t>OR2C3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{'CBLL2', 'ADAD1', 'CCDC62'}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dirty="0">
                          <a:effectLst/>
                        </a:rPr>
                        <a:t>58</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dirty="0">
                          <a:effectLst/>
                        </a:rPr>
                        <a:t>4.16.E-04</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99397083"/>
                  </a:ext>
                </a:extLst>
              </a:tr>
            </a:tbl>
          </a:graphicData>
        </a:graphic>
      </p:graphicFrame>
      <p:graphicFrame>
        <p:nvGraphicFramePr>
          <p:cNvPr id="6" name="Table 5">
            <a:extLst>
              <a:ext uri="{FF2B5EF4-FFF2-40B4-BE49-F238E27FC236}">
                <a16:creationId xmlns:a16="http://schemas.microsoft.com/office/drawing/2014/main" id="{3FFE6684-CBB2-4F20-9FBF-DEC3233EFAE7}"/>
              </a:ext>
            </a:extLst>
          </p:cNvPr>
          <p:cNvGraphicFramePr>
            <a:graphicFrameLocks noGrp="1"/>
          </p:cNvGraphicFramePr>
          <p:nvPr>
            <p:extLst>
              <p:ext uri="{D42A27DB-BD31-4B8C-83A1-F6EECF244321}">
                <p14:modId xmlns:p14="http://schemas.microsoft.com/office/powerpoint/2010/main" val="2631006847"/>
              </p:ext>
            </p:extLst>
          </p:nvPr>
        </p:nvGraphicFramePr>
        <p:xfrm>
          <a:off x="6652061" y="1701870"/>
          <a:ext cx="4829365" cy="3911760"/>
        </p:xfrm>
        <a:graphic>
          <a:graphicData uri="http://schemas.openxmlformats.org/drawingml/2006/table">
            <a:tbl>
              <a:tblPr firstRow="1">
                <a:tableStyleId>{5C22544A-7EE6-4342-B048-85BDC9FD1C3A}</a:tableStyleId>
              </a:tblPr>
              <a:tblGrid>
                <a:gridCol w="482027">
                  <a:extLst>
                    <a:ext uri="{9D8B030D-6E8A-4147-A177-3AD203B41FA5}">
                      <a16:colId xmlns:a16="http://schemas.microsoft.com/office/drawing/2014/main" val="3258195187"/>
                    </a:ext>
                  </a:extLst>
                </a:gridCol>
                <a:gridCol w="2337376">
                  <a:extLst>
                    <a:ext uri="{9D8B030D-6E8A-4147-A177-3AD203B41FA5}">
                      <a16:colId xmlns:a16="http://schemas.microsoft.com/office/drawing/2014/main" val="250794180"/>
                    </a:ext>
                  </a:extLst>
                </a:gridCol>
                <a:gridCol w="1045908">
                  <a:extLst>
                    <a:ext uri="{9D8B030D-6E8A-4147-A177-3AD203B41FA5}">
                      <a16:colId xmlns:a16="http://schemas.microsoft.com/office/drawing/2014/main" val="3816396715"/>
                    </a:ext>
                  </a:extLst>
                </a:gridCol>
                <a:gridCol w="482027">
                  <a:extLst>
                    <a:ext uri="{9D8B030D-6E8A-4147-A177-3AD203B41FA5}">
                      <a16:colId xmlns:a16="http://schemas.microsoft.com/office/drawing/2014/main" val="1834256618"/>
                    </a:ext>
                  </a:extLst>
                </a:gridCol>
                <a:gridCol w="482027">
                  <a:extLst>
                    <a:ext uri="{9D8B030D-6E8A-4147-A177-3AD203B41FA5}">
                      <a16:colId xmlns:a16="http://schemas.microsoft.com/office/drawing/2014/main" val="52855596"/>
                    </a:ext>
                  </a:extLst>
                </a:gridCol>
              </a:tblGrid>
              <a:tr h="93960">
                <a:tc>
                  <a:txBody>
                    <a:bodyPr/>
                    <a:lstStyle/>
                    <a:p>
                      <a:pPr algn="l" fontAlgn="ctr"/>
                      <a:r>
                        <a:rPr lang="en-US" sz="900" u="none" strike="noStrike" dirty="0">
                          <a:effectLst/>
                        </a:rPr>
                        <a:t>node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rank</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err="1">
                          <a:effectLst/>
                        </a:rPr>
                        <a:t>pvalue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557958777"/>
                  </a:ext>
                </a:extLst>
              </a:tr>
              <a:tr h="93960">
                <a:tc>
                  <a:txBody>
                    <a:bodyPr/>
                    <a:lstStyle/>
                    <a:p>
                      <a:pPr algn="l" fontAlgn="ctr"/>
                      <a:r>
                        <a:rPr lang="en-US" sz="900" u="none" strike="noStrike" dirty="0">
                          <a:effectLst/>
                        </a:rPr>
                        <a:t>TMCO5A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{'DKKL1', 'TEX33', 'ADAD1', 'CCDC62', 'CBLL2'}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116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3.38.E-04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504104982"/>
                  </a:ext>
                </a:extLst>
              </a:tr>
              <a:tr h="93960">
                <a:tc>
                  <a:txBody>
                    <a:bodyPr/>
                    <a:lstStyle/>
                    <a:p>
                      <a:pPr algn="l" fontAlgn="ctr"/>
                      <a:r>
                        <a:rPr lang="en-US" sz="900" u="none" strike="noStrike">
                          <a:effectLst/>
                        </a:rPr>
                        <a:t>HSPA7</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{'UBXN11'}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262</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2.27.E-04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48258394"/>
                  </a:ext>
                </a:extLst>
              </a:tr>
              <a:tr h="93960">
                <a:tc>
                  <a:txBody>
                    <a:bodyPr/>
                    <a:lstStyle/>
                    <a:p>
                      <a:pPr algn="l" fontAlgn="ctr"/>
                      <a:r>
                        <a:rPr lang="en-US" sz="900" u="none" strike="noStrike">
                          <a:effectLst/>
                        </a:rPr>
                        <a:t>ZSWIM9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{'ESR2', 'ZNF292'}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{'AHDC1'}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5.15.E-04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117379905"/>
                  </a:ext>
                </a:extLst>
              </a:tr>
              <a:tr h="93960">
                <a:tc>
                  <a:txBody>
                    <a:bodyPr/>
                    <a:lstStyle/>
                    <a:p>
                      <a:pPr algn="l" fontAlgn="ctr"/>
                      <a:r>
                        <a:rPr lang="en-US" sz="900" u="none" strike="noStrike">
                          <a:effectLst/>
                        </a:rPr>
                        <a:t>FABP9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{'FABP2'}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{'FABP4'}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332</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6.09.E-05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070138370"/>
                  </a:ext>
                </a:extLst>
              </a:tr>
              <a:tr h="93960">
                <a:tc>
                  <a:txBody>
                    <a:bodyPr/>
                    <a:lstStyle/>
                    <a:p>
                      <a:pPr algn="l" fontAlgn="ctr"/>
                      <a:r>
                        <a:rPr lang="en-US" sz="900" u="none" strike="noStrike">
                          <a:effectLst/>
                        </a:rPr>
                        <a:t>GTSF1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{'HSPB1'}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{'MPHOSPH6'}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1.47.E-04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943883436"/>
                  </a:ext>
                </a:extLst>
              </a:tr>
              <a:tr h="145801">
                <a:tc>
                  <a:txBody>
                    <a:bodyPr/>
                    <a:lstStyle/>
                    <a:p>
                      <a:pPr algn="l" fontAlgn="ctr"/>
                      <a:r>
                        <a:rPr lang="en-US" sz="900" u="none" strike="noStrike">
                          <a:effectLst/>
                        </a:rPr>
                        <a:t>TMEM151A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{'CAMK2A', 'SNCB'}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350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5.60.E-04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256083361"/>
                  </a:ext>
                </a:extLst>
              </a:tr>
              <a:tr h="93960">
                <a:tc>
                  <a:txBody>
                    <a:bodyPr/>
                    <a:lstStyle/>
                    <a:p>
                      <a:pPr algn="l" fontAlgn="ctr"/>
                      <a:r>
                        <a:rPr lang="en-US" sz="900" u="none" strike="noStrike">
                          <a:effectLst/>
                        </a:rPr>
                        <a:t>TMEM218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{'NARS2'}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363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3.99.E-04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64670928"/>
                  </a:ext>
                </a:extLst>
              </a:tr>
              <a:tr h="93960">
                <a:tc>
                  <a:txBody>
                    <a:bodyPr/>
                    <a:lstStyle/>
                    <a:p>
                      <a:pPr algn="l" fontAlgn="ctr"/>
                      <a:r>
                        <a:rPr lang="en-US" sz="900" u="none" strike="noStrike">
                          <a:effectLst/>
                        </a:rPr>
                        <a:t>MGAT5B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{'FAM171A2', 'MGAT5'}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435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2.44.E-04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266177833"/>
                  </a:ext>
                </a:extLst>
              </a:tr>
              <a:tr h="93960">
                <a:tc>
                  <a:txBody>
                    <a:bodyPr/>
                    <a:lstStyle/>
                    <a:p>
                      <a:pPr algn="l" fontAlgn="ctr"/>
                      <a:r>
                        <a:rPr lang="en-US" sz="900" u="none" strike="noStrike">
                          <a:effectLst/>
                        </a:rPr>
                        <a:t>OR6F1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1408</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429893478"/>
                  </a:ext>
                </a:extLst>
              </a:tr>
              <a:tr h="93960">
                <a:tc>
                  <a:txBody>
                    <a:bodyPr/>
                    <a:lstStyle/>
                    <a:p>
                      <a:pPr algn="l" fontAlgn="ctr"/>
                      <a:r>
                        <a:rPr lang="en-US" sz="900" u="none" strike="noStrike">
                          <a:effectLst/>
                        </a:rPr>
                        <a:t>ZNF385D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{'ZNF804A'}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1414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4.71.E-05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483064751"/>
                  </a:ext>
                </a:extLst>
              </a:tr>
              <a:tr h="145801">
                <a:tc>
                  <a:txBody>
                    <a:bodyPr/>
                    <a:lstStyle/>
                    <a:p>
                      <a:pPr algn="l" fontAlgn="ctr"/>
                      <a:r>
                        <a:rPr lang="en-US" sz="900" u="none" strike="noStrike">
                          <a:effectLst/>
                        </a:rPr>
                        <a:t>TMEM161B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{'RPS6KB1'}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1415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26630914"/>
                  </a:ext>
                </a:extLst>
              </a:tr>
              <a:tr h="93960">
                <a:tc>
                  <a:txBody>
                    <a:bodyPr/>
                    <a:lstStyle/>
                    <a:p>
                      <a:pPr algn="l" fontAlgn="ctr"/>
                      <a:r>
                        <a:rPr lang="en-US" sz="900" u="none" strike="noStrike">
                          <a:effectLst/>
                        </a:rPr>
                        <a:t>LARGE2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{'DKKL1'}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1463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43129439"/>
                  </a:ext>
                </a:extLst>
              </a:tr>
              <a:tr h="93960">
                <a:tc>
                  <a:txBody>
                    <a:bodyPr/>
                    <a:lstStyle/>
                    <a:p>
                      <a:pPr algn="l" fontAlgn="ctr"/>
                      <a:r>
                        <a:rPr lang="en-US" sz="900" u="none" strike="noStrike">
                          <a:effectLst/>
                        </a:rPr>
                        <a:t>SCFD2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{'SCFD1', 'STXBP2', 'UBE2Z', 'SIRT2'}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{'NBAS'}</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1469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2.83.E-04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91076989"/>
                  </a:ext>
                </a:extLst>
              </a:tr>
              <a:tr h="93960">
                <a:tc>
                  <a:txBody>
                    <a:bodyPr/>
                    <a:lstStyle/>
                    <a:p>
                      <a:pPr algn="l" fontAlgn="ctr"/>
                      <a:r>
                        <a:rPr lang="en-US" sz="900" u="none" strike="noStrike">
                          <a:effectLst/>
                        </a:rPr>
                        <a:t>RAVER2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{'CNKSR3'}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1474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2.94.E-04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272867143"/>
                  </a:ext>
                </a:extLst>
              </a:tr>
              <a:tr h="93960">
                <a:tc>
                  <a:txBody>
                    <a:bodyPr/>
                    <a:lstStyle/>
                    <a:p>
                      <a:pPr algn="l" fontAlgn="ctr"/>
                      <a:r>
                        <a:rPr lang="en-US" sz="900" u="none" strike="noStrike">
                          <a:effectLst/>
                        </a:rPr>
                        <a:t>CPNE8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{'TRPM1', 'VAMP8', 'NDUFS1', 'SOAT1'}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1493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5.29.E-04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178804214"/>
                  </a:ext>
                </a:extLst>
              </a:tr>
              <a:tr h="93960">
                <a:tc>
                  <a:txBody>
                    <a:bodyPr/>
                    <a:lstStyle/>
                    <a:p>
                      <a:pPr algn="l" fontAlgn="ctr"/>
                      <a:r>
                        <a:rPr lang="en-US" sz="900" u="none" strike="noStrike">
                          <a:effectLst/>
                        </a:rPr>
                        <a:t>ARRDC2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{'RXRA', 'PDE4D'}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1520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4.68.E-04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201331804"/>
                  </a:ext>
                </a:extLst>
              </a:tr>
              <a:tr h="93960">
                <a:tc>
                  <a:txBody>
                    <a:bodyPr/>
                    <a:lstStyle/>
                    <a:p>
                      <a:pPr algn="l" fontAlgn="ctr"/>
                      <a:r>
                        <a:rPr lang="en-US" sz="900" u="none" strike="noStrike">
                          <a:effectLst/>
                        </a:rPr>
                        <a:t>OLFM2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{'TUBB1'}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{'NBAS'}</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1531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3.55.E-04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102868352"/>
                  </a:ext>
                </a:extLst>
              </a:tr>
              <a:tr h="93960">
                <a:tc>
                  <a:txBody>
                    <a:bodyPr/>
                    <a:lstStyle/>
                    <a:p>
                      <a:pPr algn="l" fontAlgn="ctr"/>
                      <a:r>
                        <a:rPr lang="en-US" sz="900" u="none" strike="noStrike">
                          <a:effectLst/>
                        </a:rPr>
                        <a:t>ENOX1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{'NOX4', 'SETD1A', 'RBMS3'}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1555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5.76.E-04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842444175"/>
                  </a:ext>
                </a:extLst>
              </a:tr>
              <a:tr h="145801">
                <a:tc>
                  <a:txBody>
                    <a:bodyPr/>
                    <a:lstStyle/>
                    <a:p>
                      <a:pPr algn="l" fontAlgn="ctr"/>
                      <a:r>
                        <a:rPr lang="en-US" sz="900" u="none" strike="noStrike">
                          <a:effectLst/>
                        </a:rPr>
                        <a:t>TMEM120B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{'RNF5', 'SIGMAR1'}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1573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4.32.E-04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571600339"/>
                  </a:ext>
                </a:extLst>
              </a:tr>
              <a:tr h="93960">
                <a:tc>
                  <a:txBody>
                    <a:bodyPr/>
                    <a:lstStyle/>
                    <a:p>
                      <a:pPr algn="l" fontAlgn="ctr"/>
                      <a:r>
                        <a:rPr lang="en-US" sz="900" u="none" strike="noStrike">
                          <a:effectLst/>
                        </a:rPr>
                        <a:t>BLOC1S3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{'DTNBP1', 'DNAJC6'}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1577</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23189514"/>
                  </a:ext>
                </a:extLst>
              </a:tr>
              <a:tr h="93960">
                <a:tc>
                  <a:txBody>
                    <a:bodyPr/>
                    <a:lstStyle/>
                    <a:p>
                      <a:pPr algn="l" fontAlgn="ctr"/>
                      <a:r>
                        <a:rPr lang="en-US" sz="900" u="none" strike="noStrike">
                          <a:effectLst/>
                        </a:rPr>
                        <a:t>CFAP45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{'SPTAN1', 'PACRG'}</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{'ARRB1'}</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dirty="0">
                          <a:effectLst/>
                        </a:rPr>
                        <a:t>1739</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dirty="0">
                          <a:effectLst/>
                        </a:rPr>
                        <a:t>4.13.E-04</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886279305"/>
                  </a:ext>
                </a:extLst>
              </a:tr>
            </a:tbl>
          </a:graphicData>
        </a:graphic>
      </p:graphicFrame>
    </p:spTree>
    <p:extLst>
      <p:ext uri="{BB962C8B-B14F-4D97-AF65-F5344CB8AC3E}">
        <p14:creationId xmlns:p14="http://schemas.microsoft.com/office/powerpoint/2010/main" val="30940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C5AB8-FFC4-4B62-B0DE-73A436DE8450}"/>
              </a:ext>
            </a:extLst>
          </p:cNvPr>
          <p:cNvPicPr>
            <a:picLocks noChangeAspect="1"/>
          </p:cNvPicPr>
          <p:nvPr/>
        </p:nvPicPr>
        <p:blipFill>
          <a:blip r:embed="rId2"/>
          <a:stretch>
            <a:fillRect/>
          </a:stretch>
        </p:blipFill>
        <p:spPr>
          <a:xfrm>
            <a:off x="1861937" y="0"/>
            <a:ext cx="8235268" cy="6858000"/>
          </a:xfrm>
          <a:prstGeom prst="rect">
            <a:avLst/>
          </a:prstGeom>
        </p:spPr>
      </p:pic>
      <p:sp>
        <p:nvSpPr>
          <p:cNvPr id="3" name="TextBox 2">
            <a:extLst>
              <a:ext uri="{FF2B5EF4-FFF2-40B4-BE49-F238E27FC236}">
                <a16:creationId xmlns:a16="http://schemas.microsoft.com/office/drawing/2014/main" id="{B9B3D262-811F-4E1C-91A3-69F2ACF19912}"/>
              </a:ext>
            </a:extLst>
          </p:cNvPr>
          <p:cNvSpPr txBox="1"/>
          <p:nvPr/>
        </p:nvSpPr>
        <p:spPr>
          <a:xfrm>
            <a:off x="4114800" y="1531620"/>
            <a:ext cx="2743059" cy="400110"/>
          </a:xfrm>
          <a:prstGeom prst="rect">
            <a:avLst/>
          </a:prstGeom>
          <a:noFill/>
        </p:spPr>
        <p:txBody>
          <a:bodyPr wrap="none" rtlCol="0">
            <a:spAutoFit/>
          </a:bodyPr>
          <a:lstStyle/>
          <a:p>
            <a:r>
              <a:rPr lang="en-US" altLang="ko-KR" sz="1000" dirty="0">
                <a:latin typeface="Arial" panose="020B0604020202020204" pitchFamily="34" charset="0"/>
                <a:cs typeface="Arial" panose="020B0604020202020204" pitchFamily="34" charset="0"/>
              </a:rPr>
              <a:t>Cysteine-type endopeptidase inhibitor activity</a:t>
            </a:r>
          </a:p>
          <a:p>
            <a:r>
              <a:rPr lang="en-US" altLang="ko-KR" sz="1000" dirty="0">
                <a:latin typeface="Arial" panose="020B0604020202020204" pitchFamily="34" charset="0"/>
                <a:cs typeface="Arial" panose="020B0604020202020204" pitchFamily="34" charset="0"/>
              </a:rPr>
              <a:t>(CST11, CSTL1)</a:t>
            </a:r>
            <a:endParaRPr lang="ko-KR" altLang="en-US" sz="1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5F89F7-8CCA-45FF-8A30-6C26C35E14AF}"/>
              </a:ext>
            </a:extLst>
          </p:cNvPr>
          <p:cNvSpPr txBox="1"/>
          <p:nvPr/>
        </p:nvSpPr>
        <p:spPr>
          <a:xfrm>
            <a:off x="7189470" y="2129254"/>
            <a:ext cx="688009" cy="215444"/>
          </a:xfrm>
          <a:prstGeom prst="rect">
            <a:avLst/>
          </a:prstGeom>
          <a:noFill/>
        </p:spPr>
        <p:txBody>
          <a:bodyPr wrap="none" rtlCol="0">
            <a:spAutoFit/>
          </a:bodyPr>
          <a:lstStyle/>
          <a:p>
            <a:r>
              <a:rPr lang="en-US" altLang="ko-KR" sz="800" dirty="0"/>
              <a:t>Membrane</a:t>
            </a:r>
            <a:endParaRPr lang="ko-KR" altLang="en-US" sz="800" dirty="0"/>
          </a:p>
        </p:txBody>
      </p:sp>
      <p:sp>
        <p:nvSpPr>
          <p:cNvPr id="6" name="Rectangle 5">
            <a:extLst>
              <a:ext uri="{FF2B5EF4-FFF2-40B4-BE49-F238E27FC236}">
                <a16:creationId xmlns:a16="http://schemas.microsoft.com/office/drawing/2014/main" id="{041F8F63-7ADD-4D4D-BB32-91A420062F14}"/>
              </a:ext>
            </a:extLst>
          </p:cNvPr>
          <p:cNvSpPr/>
          <p:nvPr/>
        </p:nvSpPr>
        <p:spPr>
          <a:xfrm>
            <a:off x="2094795" y="516374"/>
            <a:ext cx="1811714" cy="246221"/>
          </a:xfrm>
          <a:prstGeom prst="rect">
            <a:avLst/>
          </a:prstGeom>
        </p:spPr>
        <p:txBody>
          <a:bodyPr wrap="none">
            <a:spAutoFit/>
          </a:bodyPr>
          <a:lstStyle/>
          <a:p>
            <a:r>
              <a:rPr lang="en-US" altLang="ko-KR" sz="1000" b="0" i="0" dirty="0">
                <a:solidFill>
                  <a:srgbClr val="000000"/>
                </a:solidFill>
                <a:effectLst/>
                <a:latin typeface="Arial" panose="020B0604020202020204" pitchFamily="34" charset="0"/>
                <a:cs typeface="Arial" panose="020B0604020202020204" pitchFamily="34" charset="0"/>
              </a:rPr>
              <a:t>microtubule (SIRT2, TUBB1)</a:t>
            </a:r>
            <a:endParaRPr lang="ko-KR" altLang="en-US" sz="1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BF0654F-7B34-4F3B-870E-DE08A6B8D14F}"/>
              </a:ext>
            </a:extLst>
          </p:cNvPr>
          <p:cNvSpPr/>
          <p:nvPr/>
        </p:nvSpPr>
        <p:spPr>
          <a:xfrm>
            <a:off x="4609326" y="6392644"/>
            <a:ext cx="1754006" cy="400110"/>
          </a:xfrm>
          <a:prstGeom prst="rect">
            <a:avLst/>
          </a:prstGeom>
        </p:spPr>
        <p:txBody>
          <a:bodyPr wrap="none">
            <a:spAutoFit/>
          </a:bodyPr>
          <a:lstStyle/>
          <a:p>
            <a:r>
              <a:rPr lang="en-US" altLang="ko-KR" sz="1000" b="0" i="0" dirty="0">
                <a:solidFill>
                  <a:srgbClr val="000000"/>
                </a:solidFill>
                <a:effectLst/>
                <a:latin typeface="Droid Sans"/>
              </a:rPr>
              <a:t>Mitochondrion </a:t>
            </a:r>
          </a:p>
          <a:p>
            <a:r>
              <a:rPr lang="en-US" altLang="ko-KR" sz="1000" b="0" i="0" dirty="0">
                <a:solidFill>
                  <a:srgbClr val="000000"/>
                </a:solidFill>
                <a:effectLst/>
                <a:latin typeface="Droid Sans"/>
              </a:rPr>
              <a:t>(RPS6KB1,CAMK2A,NARS2) </a:t>
            </a:r>
            <a:endParaRPr lang="ko-KR" altLang="en-US" sz="1000" dirty="0"/>
          </a:p>
        </p:txBody>
      </p:sp>
      <p:sp>
        <p:nvSpPr>
          <p:cNvPr id="13" name="Rectangle 12">
            <a:extLst>
              <a:ext uri="{FF2B5EF4-FFF2-40B4-BE49-F238E27FC236}">
                <a16:creationId xmlns:a16="http://schemas.microsoft.com/office/drawing/2014/main" id="{C5DA99EF-FAE4-4622-B548-E9B8154C518B}"/>
              </a:ext>
            </a:extLst>
          </p:cNvPr>
          <p:cNvSpPr/>
          <p:nvPr/>
        </p:nvSpPr>
        <p:spPr>
          <a:xfrm>
            <a:off x="8809479" y="4360664"/>
            <a:ext cx="1637541" cy="553998"/>
          </a:xfrm>
          <a:prstGeom prst="rect">
            <a:avLst/>
          </a:prstGeom>
        </p:spPr>
        <p:txBody>
          <a:bodyPr wrap="square">
            <a:spAutoFit/>
          </a:bodyPr>
          <a:lstStyle/>
          <a:p>
            <a:r>
              <a:rPr lang="ko-KR" altLang="en-US" sz="1000" dirty="0">
                <a:latin typeface="Arial" panose="020B0604020202020204" pitchFamily="34" charset="0"/>
                <a:cs typeface="Arial" panose="020B0604020202020204" pitchFamily="34" charset="0"/>
              </a:rPr>
              <a:t>Olfactory transduction</a:t>
            </a:r>
            <a:endParaRPr lang="en-US" altLang="ko-KR" sz="1000" dirty="0">
              <a:latin typeface="Arial" panose="020B0604020202020204" pitchFamily="34" charset="0"/>
              <a:cs typeface="Arial" panose="020B0604020202020204" pitchFamily="34" charset="0"/>
            </a:endParaRPr>
          </a:p>
          <a:p>
            <a:r>
              <a:rPr lang="en-US" altLang="ko-KR" sz="1000" dirty="0">
                <a:latin typeface="Arial" panose="020B0604020202020204" pitchFamily="34" charset="0"/>
                <a:cs typeface="Arial" panose="020B0604020202020204" pitchFamily="34" charset="0"/>
              </a:rPr>
              <a:t>Signaling by GPCR	</a:t>
            </a:r>
          </a:p>
        </p:txBody>
      </p:sp>
    </p:spTree>
    <p:extLst>
      <p:ext uri="{BB962C8B-B14F-4D97-AF65-F5344CB8AC3E}">
        <p14:creationId xmlns:p14="http://schemas.microsoft.com/office/powerpoint/2010/main" val="393608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988</Words>
  <Application>Microsoft Macintosh PowerPoint</Application>
  <PresentationFormat>Widescreen</PresentationFormat>
  <Paragraphs>256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Droid Sans</vt:lpstr>
      <vt:lpstr>맑은 고딕</vt:lpstr>
      <vt:lpstr>Arial</vt:lpstr>
      <vt:lpstr>Office Theme</vt:lpstr>
      <vt:lpstr>Idea &amp; hypothesis</vt:lpstr>
      <vt:lpstr>Methods (We may need to have a good name of the method) </vt:lpstr>
      <vt:lpstr>The permutation test (1/2)</vt:lpstr>
      <vt:lpstr>The permutation test (2/2)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Jeong, Hyun-Hwan</dc:creator>
  <cp:lastModifiedBy>Jeong, Hyun-Hwan</cp:lastModifiedBy>
  <cp:revision>31</cp:revision>
  <dcterms:created xsi:type="dcterms:W3CDTF">2020-03-12T06:24:37Z</dcterms:created>
  <dcterms:modified xsi:type="dcterms:W3CDTF">2020-04-02T06:52:31Z</dcterms:modified>
</cp:coreProperties>
</file>