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60" r:id="rId3"/>
    <p:sldId id="272" r:id="rId4"/>
    <p:sldId id="288" r:id="rId5"/>
    <p:sldId id="284" r:id="rId6"/>
    <p:sldId id="283" r:id="rId7"/>
    <p:sldId id="282" r:id="rId8"/>
    <p:sldId id="291" r:id="rId9"/>
    <p:sldId id="292" r:id="rId10"/>
    <p:sldId id="294" r:id="rId11"/>
    <p:sldId id="293" r:id="rId12"/>
    <p:sldId id="290" r:id="rId13"/>
    <p:sldId id="274" r:id="rId14"/>
    <p:sldId id="289" r:id="rId15"/>
    <p:sldId id="287" r:id="rId16"/>
    <p:sldId id="279" r:id="rId17"/>
    <p:sldId id="295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524"/>
    <a:srgbClr val="525250"/>
    <a:srgbClr val="020202"/>
    <a:srgbClr val="8787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177" autoAdjust="0"/>
  </p:normalViewPr>
  <p:slideViewPr>
    <p:cSldViewPr snapToGrid="0" showGuides="1">
      <p:cViewPr varScale="1">
        <p:scale>
          <a:sx n="115" d="100"/>
          <a:sy n="115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196F7-1749-4E26-9E9D-F8B4E18230A3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67746-2E78-49DF-AF2D-7679256F57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67746-2E78-49DF-AF2D-7679256F576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67746-2E78-49DF-AF2D-7679256F576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pPr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43.201.147.7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unisnotnull/I-Fi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13BA35-2A37-C1B1-05B0-B91C045B3C0D}"/>
              </a:ext>
            </a:extLst>
          </p:cNvPr>
          <p:cNvSpPr txBox="1"/>
          <p:nvPr/>
        </p:nvSpPr>
        <p:spPr>
          <a:xfrm>
            <a:off x="4572358" y="4931393"/>
            <a:ext cx="3047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Project I-Fit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761B3E-553E-1202-601E-370C7B42E2D5}"/>
              </a:ext>
            </a:extLst>
          </p:cNvPr>
          <p:cNvSpPr txBox="1"/>
          <p:nvPr/>
        </p:nvSpPr>
        <p:spPr>
          <a:xfrm>
            <a:off x="5168919" y="6245976"/>
            <a:ext cx="690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20181461 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박상연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20181471 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김재광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20202184 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김정현</a:t>
            </a: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13BA35-2A37-C1B1-05B0-B91C045B3C0D}"/>
              </a:ext>
            </a:extLst>
          </p:cNvPr>
          <p:cNvSpPr txBox="1"/>
          <p:nvPr/>
        </p:nvSpPr>
        <p:spPr>
          <a:xfrm>
            <a:off x="2895599" y="5721968"/>
            <a:ext cx="658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AI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활용한 사용자 신체 예측과 옷 사이즈 추천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063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시스템 설계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549467" y="191869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ERD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세부구조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964276" y="2129883"/>
            <a:ext cx="10183092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014" y="1448508"/>
            <a:ext cx="8187517" cy="430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" descr="Github]깃허브 기본 개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612"/>
          </a:xfrm>
          <a:prstGeom prst="rect">
            <a:avLst/>
          </a:prstGeom>
          <a:noFill/>
        </p:spPr>
      </p:pic>
      <p:pic>
        <p:nvPicPr>
          <p:cNvPr id="9" name="Picture 2" descr="CLASS101 + | Python(파이썬) 기초부터 실무까지! 완벽 마스터 클래스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179" y="864973"/>
            <a:ext cx="2253649" cy="2133875"/>
          </a:xfrm>
          <a:prstGeom prst="rect">
            <a:avLst/>
          </a:prstGeom>
          <a:noFill/>
        </p:spPr>
      </p:pic>
      <p:pic>
        <p:nvPicPr>
          <p:cNvPr id="10" name="_x199306312" descr="EMB000027685b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41" y="4762370"/>
            <a:ext cx="1713469" cy="1713469"/>
          </a:xfrm>
          <a:prstGeom prst="rect">
            <a:avLst/>
          </a:prstGeom>
          <a:noFill/>
        </p:spPr>
      </p:pic>
      <p:pic>
        <p:nvPicPr>
          <p:cNvPr id="11" name="_x199307432" descr="EMB000027685b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333" y="2800042"/>
            <a:ext cx="1933485" cy="1933485"/>
          </a:xfrm>
          <a:prstGeom prst="rect">
            <a:avLst/>
          </a:prstGeom>
          <a:noFill/>
        </p:spPr>
      </p:pic>
      <p:pic>
        <p:nvPicPr>
          <p:cNvPr id="12" name="_x199308712" descr="EMB000027685b8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34894" y="2773448"/>
            <a:ext cx="1619250" cy="1619250"/>
          </a:xfrm>
          <a:prstGeom prst="rect">
            <a:avLst/>
          </a:prstGeom>
          <a:noFill/>
        </p:spPr>
      </p:pic>
      <p:pic>
        <p:nvPicPr>
          <p:cNvPr id="13" name="_x199308232" descr="EMB000027685b8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56819" y="4907048"/>
            <a:ext cx="1619250" cy="1619250"/>
          </a:xfrm>
          <a:prstGeom prst="rect">
            <a:avLst/>
          </a:prstGeom>
          <a:noFill/>
        </p:spPr>
      </p:pic>
      <p:pic>
        <p:nvPicPr>
          <p:cNvPr id="14" name="_x199309032" descr="EMB000027685b9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814097" y="951027"/>
            <a:ext cx="1511300" cy="1511300"/>
          </a:xfrm>
          <a:prstGeom prst="rect">
            <a:avLst/>
          </a:prstGeom>
          <a:noFill/>
        </p:spPr>
      </p:pic>
      <p:pic>
        <p:nvPicPr>
          <p:cNvPr id="15" name="_x198887224" descr="EMB000027685b9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0749" y="924488"/>
            <a:ext cx="1563272" cy="1563272"/>
          </a:xfrm>
          <a:prstGeom prst="rect">
            <a:avLst/>
          </a:prstGeom>
          <a:noFill/>
        </p:spPr>
      </p:pic>
      <p:pic>
        <p:nvPicPr>
          <p:cNvPr id="16" name="Picture 16" descr="git 내부 구조 파헤치기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42329" y="5466923"/>
            <a:ext cx="2149303" cy="1391077"/>
          </a:xfrm>
          <a:prstGeom prst="rect">
            <a:avLst/>
          </a:prstGeom>
          <a:noFill/>
        </p:spPr>
      </p:pic>
      <p:pic>
        <p:nvPicPr>
          <p:cNvPr id="17" name="Picture 20" descr="Why SQLite becomes the popular embeded database?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23071" y="980302"/>
            <a:ext cx="2636516" cy="111450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시스템 설계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599342" y="191869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사용기술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클라우드 서비스 | 클라우드 컴퓨팅 솔루션| Amazon Web Services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37649" y="2186247"/>
            <a:ext cx="2264229" cy="1188720"/>
          </a:xfrm>
          <a:prstGeom prst="rect">
            <a:avLst/>
          </a:prstGeom>
          <a:noFill/>
        </p:spPr>
      </p:pic>
      <p:sp>
        <p:nvSpPr>
          <p:cNvPr id="18" name="포인트가 5개인 별 17"/>
          <p:cNvSpPr/>
          <p:nvPr/>
        </p:nvSpPr>
        <p:spPr>
          <a:xfrm>
            <a:off x="399011" y="3158836"/>
            <a:ext cx="407324" cy="4073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위쪽 화살표 설명선 45"/>
          <p:cNvSpPr/>
          <p:nvPr/>
        </p:nvSpPr>
        <p:spPr>
          <a:xfrm>
            <a:off x="1878676" y="5020887"/>
            <a:ext cx="2834640" cy="1030779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xmlns="" id="{7004290A-968A-4FF6-9FC5-EB758FD893EA}"/>
              </a:ext>
            </a:extLst>
          </p:cNvPr>
          <p:cNvSpPr/>
          <p:nvPr/>
        </p:nvSpPr>
        <p:spPr>
          <a:xfrm>
            <a:off x="6093229" y="2642486"/>
            <a:ext cx="2128058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xmlns="" id="{0F6CA164-4AC4-4DB3-8450-43DBE690140C}"/>
              </a:ext>
            </a:extLst>
          </p:cNvPr>
          <p:cNvSpPr/>
          <p:nvPr/>
        </p:nvSpPr>
        <p:spPr>
          <a:xfrm>
            <a:off x="4763190" y="2642486"/>
            <a:ext cx="1935047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xmlns="" id="{922A3F37-ED2A-46CC-B8A4-3DD3841C269F}"/>
              </a:ext>
            </a:extLst>
          </p:cNvPr>
          <p:cNvSpPr/>
          <p:nvPr/>
        </p:nvSpPr>
        <p:spPr>
          <a:xfrm>
            <a:off x="689956" y="2642486"/>
            <a:ext cx="1722256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xmlns="" id="{62DE16E5-A8B8-46E6-8F1B-0FB7BA494EA5}"/>
              </a:ext>
            </a:extLst>
          </p:cNvPr>
          <p:cNvSpPr/>
          <p:nvPr/>
        </p:nvSpPr>
        <p:spPr>
          <a:xfrm rot="16200000">
            <a:off x="3110330" y="2987133"/>
            <a:ext cx="321466" cy="2851267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xmlns="" id="{7CAF8655-9706-4FA8-B01E-A45459E39A22}"/>
              </a:ext>
            </a:extLst>
          </p:cNvPr>
          <p:cNvSpPr/>
          <p:nvPr/>
        </p:nvSpPr>
        <p:spPr>
          <a:xfrm rot="5400000" flipV="1">
            <a:off x="3895879" y="-1041658"/>
            <a:ext cx="321466" cy="670005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xmlns="" id="{1E3C12B2-9799-46FD-9BBA-B6CE4022B47E}"/>
              </a:ext>
            </a:extLst>
          </p:cNvPr>
          <p:cNvSpPr/>
          <p:nvPr/>
        </p:nvSpPr>
        <p:spPr>
          <a:xfrm rot="5400000" flipV="1">
            <a:off x="10030673" y="1348403"/>
            <a:ext cx="321466" cy="1911922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2123A8D-99B6-410A-9124-B7640095CEBC}"/>
              </a:ext>
            </a:extLst>
          </p:cNvPr>
          <p:cNvSpPr txBox="1"/>
          <p:nvPr/>
        </p:nvSpPr>
        <p:spPr>
          <a:xfrm>
            <a:off x="3416200" y="17034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Input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2B1AF1F-289D-47BB-8F29-A198E169EE29}"/>
              </a:ext>
            </a:extLst>
          </p:cNvPr>
          <p:cNvSpPr txBox="1"/>
          <p:nvPr/>
        </p:nvSpPr>
        <p:spPr>
          <a:xfrm>
            <a:off x="9765677" y="1703416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3DCB67E-1DD8-4A2B-B0EA-97BBF5508FA4}"/>
              </a:ext>
            </a:extLst>
          </p:cNvPr>
          <p:cNvSpPr txBox="1"/>
          <p:nvPr/>
        </p:nvSpPr>
        <p:spPr>
          <a:xfrm>
            <a:off x="2837512" y="465670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C7FFFEE-B81E-43E8-8BF0-039A1F2525D9}"/>
              </a:ext>
            </a:extLst>
          </p:cNvPr>
          <p:cNvSpPr txBox="1"/>
          <p:nvPr/>
        </p:nvSpPr>
        <p:spPr>
          <a:xfrm>
            <a:off x="612196" y="3057952"/>
            <a:ext cx="155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회원 가입 및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로그인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B8048E1-D485-416E-94CF-BCB7ED627503}"/>
              </a:ext>
            </a:extLst>
          </p:cNvPr>
          <p:cNvSpPr txBox="1"/>
          <p:nvPr/>
        </p:nvSpPr>
        <p:spPr>
          <a:xfrm>
            <a:off x="5386648" y="3042873"/>
            <a:ext cx="112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의류 종류 선택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620FB3B-BB1A-412E-BE7A-E9E88BF992B7}"/>
              </a:ext>
            </a:extLst>
          </p:cNvPr>
          <p:cNvSpPr txBox="1"/>
          <p:nvPr/>
        </p:nvSpPr>
        <p:spPr>
          <a:xfrm>
            <a:off x="6727917" y="3037590"/>
            <a:ext cx="133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의류 사이즈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입력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갈매기형 수장 4">
            <a:extLst>
              <a:ext uri="{FF2B5EF4-FFF2-40B4-BE49-F238E27FC236}">
                <a16:creationId xmlns:a16="http://schemas.microsoft.com/office/drawing/2014/main" xmlns="" id="{0F6CA164-4AC4-4DB3-8450-43DBE690140C}"/>
              </a:ext>
            </a:extLst>
          </p:cNvPr>
          <p:cNvSpPr/>
          <p:nvPr/>
        </p:nvSpPr>
        <p:spPr>
          <a:xfrm>
            <a:off x="7620675" y="2630129"/>
            <a:ext cx="2157264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B8048E1-D485-416E-94CF-BCB7ED627503}"/>
              </a:ext>
            </a:extLst>
          </p:cNvPr>
          <p:cNvSpPr txBox="1"/>
          <p:nvPr/>
        </p:nvSpPr>
        <p:spPr>
          <a:xfrm>
            <a:off x="7839449" y="2930763"/>
            <a:ext cx="199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사용자와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의류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사이즈 비교</a:t>
            </a:r>
            <a:endParaRPr lang="ko-KR" altLang="en-US" sz="1600" dirty="0"/>
          </a:p>
        </p:txBody>
      </p:sp>
      <p:sp>
        <p:nvSpPr>
          <p:cNvPr id="22" name="갈매기형 수장 5">
            <a:extLst>
              <a:ext uri="{FF2B5EF4-FFF2-40B4-BE49-F238E27FC236}">
                <a16:creationId xmlns:a16="http://schemas.microsoft.com/office/drawing/2014/main" xmlns="" id="{7004290A-968A-4FF6-9FC5-EB758FD893EA}"/>
              </a:ext>
            </a:extLst>
          </p:cNvPr>
          <p:cNvSpPr/>
          <p:nvPr/>
        </p:nvSpPr>
        <p:spPr>
          <a:xfrm>
            <a:off x="9202189" y="2630129"/>
            <a:ext cx="2693324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620FB3B-BB1A-412E-BE7A-E9E88BF992B7}"/>
              </a:ext>
            </a:extLst>
          </p:cNvPr>
          <p:cNvSpPr txBox="1"/>
          <p:nvPr/>
        </p:nvSpPr>
        <p:spPr>
          <a:xfrm>
            <a:off x="9786778" y="2933419"/>
            <a:ext cx="184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신체 사이즈 예상 및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의류 사이즈 추천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구현 내용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671213" y="19186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과정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갈매기형 수장 5">
            <a:extLst>
              <a:ext uri="{FF2B5EF4-FFF2-40B4-BE49-F238E27FC236}">
                <a16:creationId xmlns:a16="http://schemas.microsoft.com/office/drawing/2014/main" xmlns="" id="{7004290A-968A-4FF6-9FC5-EB758FD893EA}"/>
              </a:ext>
            </a:extLst>
          </p:cNvPr>
          <p:cNvSpPr/>
          <p:nvPr/>
        </p:nvSpPr>
        <p:spPr>
          <a:xfrm>
            <a:off x="1787236" y="2645257"/>
            <a:ext cx="208961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620FB3B-BB1A-412E-BE7A-E9E88BF992B7}"/>
              </a:ext>
            </a:extLst>
          </p:cNvPr>
          <p:cNvSpPr txBox="1"/>
          <p:nvPr/>
        </p:nvSpPr>
        <p:spPr>
          <a:xfrm>
            <a:off x="2424695" y="2932295"/>
            <a:ext cx="13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사용자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신체 사이즈 입력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갈매기형 수장 5">
            <a:extLst>
              <a:ext uri="{FF2B5EF4-FFF2-40B4-BE49-F238E27FC236}">
                <a16:creationId xmlns:a16="http://schemas.microsoft.com/office/drawing/2014/main" xmlns="" id="{7004290A-968A-4FF6-9FC5-EB758FD893EA}"/>
              </a:ext>
            </a:extLst>
          </p:cNvPr>
          <p:cNvSpPr/>
          <p:nvPr/>
        </p:nvSpPr>
        <p:spPr>
          <a:xfrm>
            <a:off x="3259294" y="2641213"/>
            <a:ext cx="2079751" cy="1399868"/>
          </a:xfrm>
          <a:prstGeom prst="chevron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620FB3B-BB1A-412E-BE7A-E9E88BF992B7}"/>
              </a:ext>
            </a:extLst>
          </p:cNvPr>
          <p:cNvSpPr txBox="1"/>
          <p:nvPr/>
        </p:nvSpPr>
        <p:spPr>
          <a:xfrm>
            <a:off x="3796073" y="3077506"/>
            <a:ext cx="146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간단한 질문 입력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C7FFFEE-B81E-43E8-8BF0-039A1F2525D9}"/>
              </a:ext>
            </a:extLst>
          </p:cNvPr>
          <p:cNvSpPr txBox="1"/>
          <p:nvPr/>
        </p:nvSpPr>
        <p:spPr>
          <a:xfrm>
            <a:off x="2128058" y="5446476"/>
            <a:ext cx="235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32524"/>
                </a:solidFill>
              </a:rPr>
              <a:t>입력된 사용자 정보로 신체 사이즈 예측</a:t>
            </a:r>
            <a:endParaRPr lang="ko-KR" altLang="en-US" sz="1600" dirty="0">
              <a:solidFill>
                <a:srgbClr val="232524"/>
              </a:solidFill>
            </a:endParaRPr>
          </a:p>
        </p:txBody>
      </p:sp>
      <p:pic>
        <p:nvPicPr>
          <p:cNvPr id="1026" name="Picture 2" descr="C:\Users\user\Downloads\stor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101" y="5471315"/>
            <a:ext cx="845608" cy="845608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3DCB67E-1DD8-4A2B-B0EA-97BBF5508FA4}"/>
              </a:ext>
            </a:extLst>
          </p:cNvPr>
          <p:cNvSpPr txBox="1"/>
          <p:nvPr/>
        </p:nvSpPr>
        <p:spPr>
          <a:xfrm>
            <a:off x="6992343" y="569856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Dataset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cxnSp>
        <p:nvCxnSpPr>
          <p:cNvPr id="49" name="꺾인 연결선 48"/>
          <p:cNvCxnSpPr>
            <a:stCxn id="1026" idx="2"/>
            <a:endCxn id="45" idx="2"/>
          </p:cNvCxnSpPr>
          <p:nvPr/>
        </p:nvCxnSpPr>
        <p:spPr>
          <a:xfrm rot="5400000" flipH="1">
            <a:off x="4693771" y="4641789"/>
            <a:ext cx="285672" cy="3064596"/>
          </a:xfrm>
          <a:prstGeom prst="bentConnector3">
            <a:avLst>
              <a:gd name="adj1" fmla="val -80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05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9689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32524"/>
                </a:solidFill>
              </a:rPr>
              <a:t>구현 내용 </a:t>
            </a:r>
            <a:r>
              <a:rPr lang="en-US" altLang="ko-KR" sz="1400" b="1" dirty="0" smtClean="0">
                <a:solidFill>
                  <a:srgbClr val="232524"/>
                </a:solidFill>
              </a:rPr>
              <a:t>&gt;&gt;</a:t>
            </a:r>
            <a:endParaRPr lang="ko-KR" altLang="en-US" sz="1400" b="1" dirty="0">
              <a:solidFill>
                <a:srgbClr val="232524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내용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87550FE2-45C7-4FFD-BE51-5F209B71D9B5}"/>
              </a:ext>
            </a:extLst>
          </p:cNvPr>
          <p:cNvSpPr/>
          <p:nvPr/>
        </p:nvSpPr>
        <p:spPr>
          <a:xfrm>
            <a:off x="3911363" y="1594884"/>
            <a:ext cx="3434316" cy="34343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5209175" y="4199563"/>
            <a:ext cx="8386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122" name="Picture 2" descr="C:\Users\user\Downloads\work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6667" y="2369128"/>
            <a:ext cx="1596044" cy="1596044"/>
          </a:xfrm>
          <a:prstGeom prst="rect">
            <a:avLst/>
          </a:prstGeom>
          <a:noFill/>
        </p:spPr>
      </p:pic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1529025" y="1575512"/>
            <a:ext cx="25186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latin typeface="+mj-ea"/>
                <a:ea typeface="+mj-ea"/>
              </a:rPr>
              <a:t>개인 프로필 페이지 제공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7082443" y="1575512"/>
            <a:ext cx="30507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latin typeface="+mj-ea"/>
                <a:ea typeface="+mj-ea"/>
              </a:rPr>
              <a:t>옷 종류마다 사이즈 추천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1363938" y="3080115"/>
            <a:ext cx="21339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latin typeface="+mj-ea"/>
                <a:ea typeface="+mj-ea"/>
              </a:rPr>
              <a:t>개인 신체 치수 예상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7800758" y="3074573"/>
            <a:ext cx="21339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latin typeface="+mj-ea"/>
                <a:ea typeface="+mj-ea"/>
              </a:rPr>
              <a:t>옷 측정법</a:t>
            </a:r>
            <a:r>
              <a:rPr lang="en-US" altLang="ko-KR" sz="2000" b="1" spc="-300" dirty="0" smtClean="0">
                <a:latin typeface="+mj-ea"/>
                <a:ea typeface="+mj-ea"/>
              </a:rPr>
              <a:t> </a:t>
            </a:r>
            <a:r>
              <a:rPr lang="ko-KR" altLang="en-US" sz="2000" b="1" spc="-300" dirty="0" smtClean="0">
                <a:latin typeface="+mj-ea"/>
                <a:ea typeface="+mj-ea"/>
              </a:rPr>
              <a:t>및 팁 제공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1169702" y="4601344"/>
            <a:ext cx="295465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latin typeface="+mj-ea"/>
                <a:ea typeface="+mj-ea"/>
              </a:rPr>
              <a:t>간단한 질의응답 정확도 향상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7615244" y="4493278"/>
            <a:ext cx="19175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err="1" smtClean="0">
                <a:latin typeface="+mj-ea"/>
                <a:ea typeface="+mj-ea"/>
              </a:rPr>
              <a:t>토글</a:t>
            </a:r>
            <a:r>
              <a:rPr lang="ko-KR" altLang="en-US" sz="2000" b="1" spc="-300" dirty="0" smtClean="0">
                <a:latin typeface="+mj-ea"/>
                <a:ea typeface="+mj-ea"/>
              </a:rPr>
              <a:t> 편리성 제공 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C135614-DDED-4559-AAA1-865E972EBA2C}"/>
              </a:ext>
            </a:extLst>
          </p:cNvPr>
          <p:cNvSpPr txBox="1"/>
          <p:nvPr/>
        </p:nvSpPr>
        <p:spPr>
          <a:xfrm>
            <a:off x="4171720" y="5485264"/>
            <a:ext cx="32239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300" dirty="0" smtClean="0">
                <a:latin typeface="+mj-ea"/>
                <a:ea typeface="+mj-ea"/>
              </a:rPr>
              <a:t>사용자의 간단한 신체 정보 필요</a:t>
            </a:r>
            <a:endParaRPr lang="ko-KR" altLang="en-US" sz="2000" b="1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713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9689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32524"/>
                </a:solidFill>
              </a:rPr>
              <a:t>구현 내용 </a:t>
            </a:r>
            <a:r>
              <a:rPr lang="en-US" altLang="ko-KR" sz="1400" b="1" dirty="0" smtClean="0">
                <a:solidFill>
                  <a:srgbClr val="232524"/>
                </a:solidFill>
              </a:rPr>
              <a:t>&gt;&gt;</a:t>
            </a:r>
            <a:endParaRPr lang="ko-KR" altLang="en-US" sz="1400" b="1" dirty="0">
              <a:solidFill>
                <a:srgbClr val="2325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프로젝트 시연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2593571"/>
            <a:ext cx="827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 action="ppaction://hlinkfile"/>
              </a:rPr>
              <a:t>I-Fit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기타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433088" y="19186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팀원 소개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1305098" y="2129883"/>
            <a:ext cx="9609513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B5245B3-B384-79C4-C161-E9D251FD5D49}"/>
              </a:ext>
            </a:extLst>
          </p:cNvPr>
          <p:cNvSpPr/>
          <p:nvPr/>
        </p:nvSpPr>
        <p:spPr>
          <a:xfrm>
            <a:off x="7825253" y="1920180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D460151-306C-6C52-951F-F62AF52AE571}"/>
              </a:ext>
            </a:extLst>
          </p:cNvPr>
          <p:cNvSpPr/>
          <p:nvPr/>
        </p:nvSpPr>
        <p:spPr>
          <a:xfrm>
            <a:off x="7825251" y="1920178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9F6B29-21D4-902E-CB0C-A7B5D13B4B99}"/>
              </a:ext>
            </a:extLst>
          </p:cNvPr>
          <p:cNvSpPr txBox="1"/>
          <p:nvPr/>
        </p:nvSpPr>
        <p:spPr>
          <a:xfrm>
            <a:off x="8390953" y="2020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김정현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382E1D-F81B-3444-0A61-956392C05909}"/>
              </a:ext>
            </a:extLst>
          </p:cNvPr>
          <p:cNvSpPr txBox="1"/>
          <p:nvPr/>
        </p:nvSpPr>
        <p:spPr>
          <a:xfrm>
            <a:off x="7946968" y="2649784"/>
            <a:ext cx="1812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back-end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en-US" altLang="ko-KR" sz="1400" b="1" spc="-150" dirty="0" err="1" smtClean="0">
                <a:solidFill>
                  <a:srgbClr val="232524"/>
                </a:solidFill>
                <a:latin typeface="+mn-ea"/>
              </a:rPr>
              <a:t>django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err="1" smtClean="0">
                <a:solidFill>
                  <a:srgbClr val="232524"/>
                </a:solidFill>
                <a:latin typeface="+mn-ea"/>
              </a:rPr>
              <a:t>앱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 설계 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/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구성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프로젝트 프레임워크 구축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en-US" altLang="ko-KR" sz="1400" b="1" spc="-150" dirty="0" err="1" smtClean="0">
                <a:solidFill>
                  <a:srgbClr val="232524"/>
                </a:solidFill>
                <a:latin typeface="+mn-ea"/>
              </a:rPr>
              <a:t>git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협업 구축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서버 오픈 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/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구동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B5245B3-B384-79C4-C161-E9D251FD5D49}"/>
              </a:ext>
            </a:extLst>
          </p:cNvPr>
          <p:cNvSpPr/>
          <p:nvPr/>
        </p:nvSpPr>
        <p:spPr>
          <a:xfrm>
            <a:off x="5018323" y="1939576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D460151-306C-6C52-951F-F62AF52AE571}"/>
              </a:ext>
            </a:extLst>
          </p:cNvPr>
          <p:cNvSpPr/>
          <p:nvPr/>
        </p:nvSpPr>
        <p:spPr>
          <a:xfrm>
            <a:off x="5018321" y="1939574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9F6B29-21D4-902E-CB0C-A7B5D13B4B99}"/>
              </a:ext>
            </a:extLst>
          </p:cNvPr>
          <p:cNvSpPr txBox="1"/>
          <p:nvPr/>
        </p:nvSpPr>
        <p:spPr>
          <a:xfrm>
            <a:off x="5608961" y="20316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김재광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B5245B3-B384-79C4-C161-E9D251FD5D49}"/>
              </a:ext>
            </a:extLst>
          </p:cNvPr>
          <p:cNvSpPr/>
          <p:nvPr/>
        </p:nvSpPr>
        <p:spPr>
          <a:xfrm>
            <a:off x="2236330" y="193403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D460151-306C-6C52-951F-F62AF52AE571}"/>
              </a:ext>
            </a:extLst>
          </p:cNvPr>
          <p:cNvSpPr/>
          <p:nvPr/>
        </p:nvSpPr>
        <p:spPr>
          <a:xfrm>
            <a:off x="2236328" y="1934032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E9F6B29-21D4-902E-CB0C-A7B5D13B4B99}"/>
              </a:ext>
            </a:extLst>
          </p:cNvPr>
          <p:cNvSpPr txBox="1"/>
          <p:nvPr/>
        </p:nvSpPr>
        <p:spPr>
          <a:xfrm>
            <a:off x="2826968" y="2026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박상연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0382E1D-F81B-3444-0A61-956392C05909}"/>
              </a:ext>
            </a:extLst>
          </p:cNvPr>
          <p:cNvSpPr txBox="1"/>
          <p:nvPr/>
        </p:nvSpPr>
        <p:spPr>
          <a:xfrm>
            <a:off x="5237925" y="2719056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front-end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웹 디자인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웹 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UI / UX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구성</a:t>
            </a:r>
            <a:endParaRPr lang="ko-KR" altLang="en-US" sz="1400" b="1" spc="-150" dirty="0">
              <a:solidFill>
                <a:srgbClr val="232524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0382E1D-F81B-3444-0A61-956392C05909}"/>
              </a:ext>
            </a:extLst>
          </p:cNvPr>
          <p:cNvSpPr txBox="1"/>
          <p:nvPr/>
        </p:nvSpPr>
        <p:spPr>
          <a:xfrm>
            <a:off x="2360815" y="2713514"/>
            <a:ext cx="1828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back-end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프로젝트 기획 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/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설계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메인 </a:t>
            </a:r>
            <a:r>
              <a:rPr lang="ko-KR" altLang="en-US" sz="1400" b="1" spc="-150" dirty="0" err="1" smtClean="0">
                <a:solidFill>
                  <a:srgbClr val="232524"/>
                </a:solidFill>
                <a:latin typeface="+mn-ea"/>
              </a:rPr>
              <a:t>로직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 설계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/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구현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 Dataset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설계 </a:t>
            </a:r>
            <a:r>
              <a:rPr lang="en-US" altLang="ko-KR" sz="1400" b="1" spc="-150" dirty="0" smtClean="0">
                <a:solidFill>
                  <a:srgbClr val="232524"/>
                </a:solidFill>
                <a:latin typeface="+mn-ea"/>
              </a:rPr>
              <a:t>/ </a:t>
            </a:r>
            <a:r>
              <a:rPr lang="ko-KR" altLang="en-US" sz="1400" b="1" spc="-150" dirty="0" smtClean="0">
                <a:solidFill>
                  <a:srgbClr val="232524"/>
                </a:solidFill>
                <a:latin typeface="+mn-ea"/>
              </a:rPr>
              <a:t>구축</a:t>
            </a:r>
            <a:endParaRPr lang="en-US" altLang="ko-KR" sz="1400" b="1" spc="-150" dirty="0" smtClean="0">
              <a:solidFill>
                <a:srgbClr val="23252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추가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40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To-do List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1B4FA480-381D-BC05-5F25-26388532BDCC}"/>
              </a:ext>
            </a:extLst>
          </p:cNvPr>
          <p:cNvSpPr/>
          <p:nvPr/>
        </p:nvSpPr>
        <p:spPr>
          <a:xfrm>
            <a:off x="847899" y="2585258"/>
            <a:ext cx="1779688" cy="1779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840EA0A-EEAD-8C49-1977-A2781EC76A3C}"/>
              </a:ext>
            </a:extLst>
          </p:cNvPr>
          <p:cNvSpPr/>
          <p:nvPr/>
        </p:nvSpPr>
        <p:spPr>
          <a:xfrm>
            <a:off x="4019274" y="1904725"/>
            <a:ext cx="1314725" cy="1314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3FFBA900-A5E4-D137-E28D-7D6674125B8D}"/>
              </a:ext>
            </a:extLst>
          </p:cNvPr>
          <p:cNvSpPr/>
          <p:nvPr/>
        </p:nvSpPr>
        <p:spPr>
          <a:xfrm>
            <a:off x="4031674" y="3316778"/>
            <a:ext cx="1306144" cy="13061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현재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단계</a:t>
            </a:r>
            <a:r>
              <a:rPr lang="en-US" altLang="ko-KR" dirty="0" smtClean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단계</a:t>
            </a:r>
            <a:r>
              <a:rPr lang="en-US" altLang="ko-KR" dirty="0" smtClean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B82B2-F42D-9522-DA58-278E02BFE87D}"/>
              </a:ext>
            </a:extLst>
          </p:cNvPr>
          <p:cNvSpPr txBox="1"/>
          <p:nvPr/>
        </p:nvSpPr>
        <p:spPr>
          <a:xfrm flipH="1">
            <a:off x="781395" y="3080475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신체지수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예측 및 사이즈 추천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235F2D-A80F-3E8F-A36D-17141657BF64}"/>
              </a:ext>
            </a:extLst>
          </p:cNvPr>
          <p:cNvSpPr txBox="1"/>
          <p:nvPr/>
        </p:nvSpPr>
        <p:spPr>
          <a:xfrm flipH="1">
            <a:off x="3842164" y="2083725"/>
            <a:ext cx="168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피드백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커뮤니티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941AB8-BCD3-6D8A-FF0E-D74CDBE22437}"/>
              </a:ext>
            </a:extLst>
          </p:cNvPr>
          <p:cNvSpPr txBox="1"/>
          <p:nvPr/>
        </p:nvSpPr>
        <p:spPr>
          <a:xfrm flipH="1">
            <a:off x="3842164" y="3673462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모델 데이터 강화 학습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2D </a:t>
            </a:r>
            <a:r>
              <a:rPr lang="ko-KR" altLang="en-US" dirty="0" smtClean="0">
                <a:solidFill>
                  <a:schemeClr val="bg1"/>
                </a:solidFill>
              </a:rPr>
              <a:t>모델링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모델링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235660D-B15F-EF9B-589D-5E3FABE37A79}"/>
              </a:ext>
            </a:extLst>
          </p:cNvPr>
          <p:cNvSpPr/>
          <p:nvPr/>
        </p:nvSpPr>
        <p:spPr>
          <a:xfrm>
            <a:off x="8315325" y="1264848"/>
            <a:ext cx="1371599" cy="1371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A21C854-0BC7-91FF-FB81-D72ED7FAB68D}"/>
              </a:ext>
            </a:extLst>
          </p:cNvPr>
          <p:cNvSpPr txBox="1"/>
          <p:nvPr/>
        </p:nvSpPr>
        <p:spPr>
          <a:xfrm flipH="1">
            <a:off x="8120916" y="1444312"/>
            <a:ext cx="168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AI </a:t>
            </a:r>
            <a:r>
              <a:rPr lang="ko-KR" altLang="en-US" dirty="0" smtClean="0">
                <a:solidFill>
                  <a:schemeClr val="bg1"/>
                </a:solidFill>
              </a:rPr>
              <a:t>기반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사이즈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추천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시스템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690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9689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32524"/>
                </a:solidFill>
              </a:rPr>
              <a:t>기타 </a:t>
            </a:r>
            <a:r>
              <a:rPr lang="en-US" altLang="ko-KR" sz="1400" b="1" dirty="0" smtClean="0">
                <a:solidFill>
                  <a:srgbClr val="232524"/>
                </a:solidFill>
              </a:rPr>
              <a:t>&gt;&gt;</a:t>
            </a:r>
            <a:endParaRPr lang="ko-KR" altLang="en-US" sz="1400" b="1" dirty="0">
              <a:solidFill>
                <a:srgbClr val="2325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GitHub</a:t>
            </a:r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주소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2593571"/>
            <a:ext cx="827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hlinkClick r:id="rId2"/>
              </a:rPr>
              <a:t>hyunisnotnull</a:t>
            </a:r>
            <a:r>
              <a:rPr lang="en-US" altLang="ko-KR" dirty="0" smtClean="0">
                <a:hlinkClick r:id="rId2"/>
              </a:rPr>
              <a:t>/I-Fit: I-Fit </a:t>
            </a:r>
            <a:r>
              <a:rPr lang="en-US" altLang="ko-KR" dirty="0" err="1" smtClean="0">
                <a:hlinkClick r:id="rId2"/>
              </a:rPr>
              <a:t>WebSite</a:t>
            </a:r>
            <a:r>
              <a:rPr lang="en-US" altLang="ko-KR" dirty="0" smtClean="0">
                <a:hlinkClick r:id="rId2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xmlns="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1C2569-CB22-EF87-238A-DB75617324AB}"/>
              </a:ext>
            </a:extLst>
          </p:cNvPr>
          <p:cNvSpPr txBox="1"/>
          <p:nvPr/>
        </p:nvSpPr>
        <p:spPr>
          <a:xfrm>
            <a:off x="609599" y="371348"/>
            <a:ext cx="1126807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544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개요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829347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주제 소개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주제 선정 동기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개발 기간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시스템 설계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346844" cy="654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전체 구조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세부 구조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내용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757212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구현 내용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시연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기타</a:t>
            </a:r>
            <a:endParaRPr lang="ko-KR" altLang="en-US" sz="20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375313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팀원 소개</a:t>
            </a:r>
            <a:endParaRPr lang="en-US" altLang="ko-KR" sz="1600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To-do List</a:t>
            </a:r>
            <a:endParaRPr lang="ko-KR" altLang="en-US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647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232524"/>
                </a:solidFill>
              </a:rPr>
              <a:t>개요 </a:t>
            </a:r>
            <a:r>
              <a:rPr lang="en-US" altLang="ko-KR" sz="1400" b="1" dirty="0" smtClean="0">
                <a:solidFill>
                  <a:srgbClr val="232524"/>
                </a:solidFill>
              </a:rPr>
              <a:t>&gt;&gt;</a:t>
            </a:r>
            <a:endParaRPr lang="ko-KR" altLang="en-US" sz="1400" b="1" dirty="0">
              <a:solidFill>
                <a:srgbClr val="23252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32524"/>
                </a:solidFill>
                <a:latin typeface="+mn-ea"/>
              </a:rPr>
              <a:t>주제 소개</a:t>
            </a:r>
            <a:endParaRPr lang="ko-KR" altLang="en-US" sz="2000" b="1" dirty="0">
              <a:solidFill>
                <a:srgbClr val="232524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95;p14"/>
          <p:cNvSpPr txBox="1"/>
          <p:nvPr/>
        </p:nvSpPr>
        <p:spPr>
          <a:xfrm>
            <a:off x="7630100" y="3075000"/>
            <a:ext cx="402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사용자 신체 사이즈</a:t>
            </a:r>
            <a:r>
              <a:rPr lang="ko-KR" sz="2000" b="1" dirty="0">
                <a:solidFill>
                  <a:schemeClr val="dk1"/>
                </a:solidFill>
                <a:latin typeface="+mn-ea"/>
              </a:rPr>
              <a:t>, 선호 기반의</a:t>
            </a:r>
            <a:endParaRPr sz="2000" b="1" dirty="0">
              <a:solidFill>
                <a:schemeClr val="dk1"/>
              </a:solidFill>
              <a:latin typeface="+mn-e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+mn-ea"/>
              </a:rPr>
              <a:t>AI </a:t>
            </a:r>
            <a:r>
              <a:rPr lang="ko-KR" sz="2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옷 사이즈 추천</a:t>
            </a:r>
            <a:endParaRPr sz="2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4" name="Google Shape;96;p1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976674" y="1889463"/>
            <a:ext cx="6267873" cy="352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4302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주제 선정 동기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http://newsimg.hankookilbo.com/2014/09/24/201409240544225999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6" y="985836"/>
            <a:ext cx="7810500" cy="543074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개요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Google Shape;109;p15"/>
          <p:cNvPicPr preferRelativeResize="0"/>
          <p:nvPr/>
        </p:nvPicPr>
        <p:blipFill rotWithShape="1">
          <a:blip r:embed="rId3" cstate="print">
            <a:alphaModFix/>
          </a:blip>
          <a:srcRect l="10617" r="5777"/>
          <a:stretch/>
        </p:blipFill>
        <p:spPr>
          <a:xfrm>
            <a:off x="1153700" y="3907350"/>
            <a:ext cx="2994775" cy="23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0;p15"/>
          <p:cNvPicPr preferRelativeResize="0"/>
          <p:nvPr/>
        </p:nvPicPr>
        <p:blipFill rotWithShape="1">
          <a:blip r:embed="rId4" cstate="print">
            <a:alphaModFix/>
          </a:blip>
          <a:srcRect l="21704" t="2181" r="3141"/>
          <a:stretch/>
        </p:blipFill>
        <p:spPr>
          <a:xfrm>
            <a:off x="8302700" y="3103175"/>
            <a:ext cx="3296249" cy="320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5165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FB5F01-22EB-807A-EA11-80FB871DDF69}"/>
              </a:ext>
            </a:extLst>
          </p:cNvPr>
          <p:cNvSpPr txBox="1"/>
          <p:nvPr/>
        </p:nvSpPr>
        <p:spPr>
          <a:xfrm>
            <a:off x="5706882" y="4266683"/>
            <a:ext cx="536973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rgbClr val="232524"/>
                </a:solidFill>
                <a:latin typeface="+mn-ea"/>
              </a:rPr>
              <a:t> 의류 시장 규모</a:t>
            </a:r>
            <a:r>
              <a:rPr lang="en-US" altLang="ko-KR" sz="1600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rgbClr val="232524"/>
                </a:solidFill>
                <a:latin typeface="+mn-ea"/>
              </a:rPr>
              <a:t>증가</a:t>
            </a:r>
            <a:endParaRPr lang="en-US" altLang="ko-KR" sz="1600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600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rgbClr val="232524"/>
                </a:solidFill>
                <a:latin typeface="+mn-ea"/>
              </a:rPr>
              <a:t>사이즈 표</a:t>
            </a:r>
            <a:r>
              <a:rPr lang="en-US" altLang="ko-KR" sz="1600" spc="-150" dirty="0" smtClean="0">
                <a:solidFill>
                  <a:srgbClr val="232524"/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solidFill>
                  <a:srgbClr val="232524"/>
                </a:solidFill>
                <a:latin typeface="+mn-ea"/>
              </a:rPr>
              <a:t>표에 포함된 사이즈 모델을 보여주는 쇼핑몰 증가</a:t>
            </a:r>
            <a:endParaRPr lang="en-US" altLang="ko-KR" sz="1600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altLang="ko-KR" sz="1600" spc="-150" dirty="0" smtClean="0">
              <a:solidFill>
                <a:srgbClr val="232524"/>
              </a:solidFill>
              <a:latin typeface="+mn-ea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altLang="ko-KR" sz="1600" spc="-150" dirty="0" smtClean="0">
                <a:solidFill>
                  <a:srgbClr val="232524"/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rgbClr val="232524"/>
                </a:solidFill>
                <a:latin typeface="+mn-ea"/>
              </a:rPr>
              <a:t>시장 선점을 위한 기술 개발과 마케팅에 적극적인 추세</a:t>
            </a:r>
            <a:endParaRPr lang="ko-KR" altLang="en-US" sz="1600" spc="-150" dirty="0">
              <a:solidFill>
                <a:srgbClr val="232524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 descr="가상 피팅 시장 성장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68" y="1123950"/>
            <a:ext cx="5125508" cy="2883099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주제 시장 동향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개요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user\Desktop\대학 파일\2023-2\캡스톤\시장동향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1832" y="1286050"/>
            <a:ext cx="6458989" cy="2648949"/>
          </a:xfrm>
          <a:prstGeom prst="rect">
            <a:avLst/>
          </a:prstGeom>
          <a:noFill/>
        </p:spPr>
      </p:pic>
      <p:pic>
        <p:nvPicPr>
          <p:cNvPr id="1027" name="Picture 3" descr="C:\Users\user\Desktop\대학 파일\2023-2\캡스톤\시장동향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701" y="4320771"/>
            <a:ext cx="4791472" cy="2370975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931025" y="3990108"/>
            <a:ext cx="3773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↑현재 시장 추세 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 미래 시장 예측↓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43094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개요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433088" y="191869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총 개발 기간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oogle Shape;115;p16"/>
          <p:cNvGrpSpPr/>
          <p:nvPr/>
        </p:nvGrpSpPr>
        <p:grpSpPr>
          <a:xfrm>
            <a:off x="618519" y="2826256"/>
            <a:ext cx="1745726" cy="422423"/>
            <a:chOff x="4621548" y="7220768"/>
            <a:chExt cx="2472000" cy="598163"/>
          </a:xfrm>
        </p:grpSpPr>
        <p:sp>
          <p:nvSpPr>
            <p:cNvPr id="49" name="Google Shape;116;p16"/>
            <p:cNvSpPr/>
            <p:nvPr/>
          </p:nvSpPr>
          <p:spPr>
            <a:xfrm rot="-5400000" flipH="1">
              <a:off x="5696598" y="6145718"/>
              <a:ext cx="321900" cy="247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19400" tIns="109700" rIns="219400" bIns="109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117;p16"/>
            <p:cNvSpPr/>
            <p:nvPr/>
          </p:nvSpPr>
          <p:spPr>
            <a:xfrm rot="5400000">
              <a:off x="5746002" y="7418886"/>
              <a:ext cx="342077" cy="458013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" name="Google Shape;118;p16"/>
          <p:cNvGrpSpPr/>
          <p:nvPr/>
        </p:nvGrpSpPr>
        <p:grpSpPr>
          <a:xfrm>
            <a:off x="4338053" y="2826250"/>
            <a:ext cx="1745726" cy="437414"/>
            <a:chOff x="9653094" y="7220771"/>
            <a:chExt cx="2472000" cy="619391"/>
          </a:xfrm>
        </p:grpSpPr>
        <p:sp>
          <p:nvSpPr>
            <p:cNvPr id="53" name="Google Shape;119;p16"/>
            <p:cNvSpPr/>
            <p:nvPr/>
          </p:nvSpPr>
          <p:spPr>
            <a:xfrm>
              <a:off x="9653094" y="7220771"/>
              <a:ext cx="2472000" cy="32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219400" tIns="109700" rIns="219400" bIns="109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120;p16"/>
            <p:cNvSpPr/>
            <p:nvPr/>
          </p:nvSpPr>
          <p:spPr>
            <a:xfrm rot="5400000">
              <a:off x="10755034" y="7440117"/>
              <a:ext cx="342077" cy="458013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" name="Google Shape;121;p16"/>
          <p:cNvGrpSpPr/>
          <p:nvPr/>
        </p:nvGrpSpPr>
        <p:grpSpPr>
          <a:xfrm>
            <a:off x="7891330" y="2826248"/>
            <a:ext cx="1826247" cy="426658"/>
            <a:chOff x="14684641" y="7220769"/>
            <a:chExt cx="2472000" cy="604161"/>
          </a:xfrm>
        </p:grpSpPr>
        <p:sp>
          <p:nvSpPr>
            <p:cNvPr id="58" name="Google Shape;122;p16"/>
            <p:cNvSpPr/>
            <p:nvPr/>
          </p:nvSpPr>
          <p:spPr>
            <a:xfrm>
              <a:off x="14684641" y="7220769"/>
              <a:ext cx="2472000" cy="32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219400" tIns="109700" rIns="219400" bIns="109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123;p16"/>
            <p:cNvSpPr/>
            <p:nvPr/>
          </p:nvSpPr>
          <p:spPr>
            <a:xfrm rot="5400000">
              <a:off x="15834927" y="7424885"/>
              <a:ext cx="342077" cy="458013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124;p16"/>
          <p:cNvGrpSpPr/>
          <p:nvPr/>
        </p:nvGrpSpPr>
        <p:grpSpPr>
          <a:xfrm rot="10800000" flipH="1">
            <a:off x="9751024" y="2826943"/>
            <a:ext cx="1745726" cy="421708"/>
            <a:chOff x="17200309" y="6945511"/>
            <a:chExt cx="2472000" cy="597151"/>
          </a:xfrm>
        </p:grpSpPr>
        <p:sp>
          <p:nvSpPr>
            <p:cNvPr id="65" name="Google Shape;125;p16"/>
            <p:cNvSpPr/>
            <p:nvPr/>
          </p:nvSpPr>
          <p:spPr>
            <a:xfrm rot="5400000">
              <a:off x="18275359" y="6145713"/>
              <a:ext cx="321900" cy="247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219400" tIns="109700" rIns="219400" bIns="109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126;p16"/>
            <p:cNvSpPr/>
            <p:nvPr/>
          </p:nvSpPr>
          <p:spPr>
            <a:xfrm rot="-5400000">
              <a:off x="18271029" y="6887543"/>
              <a:ext cx="342077" cy="458013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127;p16"/>
          <p:cNvGrpSpPr/>
          <p:nvPr/>
        </p:nvGrpSpPr>
        <p:grpSpPr>
          <a:xfrm rot="10800000" flipH="1">
            <a:off x="6114693" y="2826949"/>
            <a:ext cx="1745726" cy="436706"/>
            <a:chOff x="12168868" y="6924280"/>
            <a:chExt cx="2472000" cy="618389"/>
          </a:xfrm>
        </p:grpSpPr>
        <p:sp>
          <p:nvSpPr>
            <p:cNvPr id="71" name="Google Shape;128;p16"/>
            <p:cNvSpPr/>
            <p:nvPr/>
          </p:nvSpPr>
          <p:spPr>
            <a:xfrm>
              <a:off x="12168868" y="7220769"/>
              <a:ext cx="2472000" cy="321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219400" tIns="109700" rIns="219400" bIns="109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129;p16"/>
            <p:cNvSpPr/>
            <p:nvPr/>
          </p:nvSpPr>
          <p:spPr>
            <a:xfrm rot="-5400000">
              <a:off x="13261997" y="6866312"/>
              <a:ext cx="342077" cy="458013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130;p16"/>
          <p:cNvGrpSpPr/>
          <p:nvPr/>
        </p:nvGrpSpPr>
        <p:grpSpPr>
          <a:xfrm rot="10800000" flipH="1">
            <a:off x="2394065" y="2826948"/>
            <a:ext cx="1913075" cy="425953"/>
            <a:chOff x="7137321" y="6939512"/>
            <a:chExt cx="2472000" cy="603162"/>
          </a:xfrm>
        </p:grpSpPr>
        <p:sp>
          <p:nvSpPr>
            <p:cNvPr id="80" name="Google Shape;131;p16"/>
            <p:cNvSpPr/>
            <p:nvPr/>
          </p:nvSpPr>
          <p:spPr>
            <a:xfrm>
              <a:off x="7137321" y="7220774"/>
              <a:ext cx="2472000" cy="32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219400" tIns="109700" rIns="219400" bIns="109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132;p16"/>
            <p:cNvSpPr/>
            <p:nvPr/>
          </p:nvSpPr>
          <p:spPr>
            <a:xfrm rot="-5400000">
              <a:off x="8182104" y="6881544"/>
              <a:ext cx="342077" cy="458013"/>
            </a:xfrm>
            <a:custGeom>
              <a:avLst/>
              <a:gdLst/>
              <a:ahLst/>
              <a:cxnLst/>
              <a:rect l="l" t="t" r="r" b="b"/>
              <a:pathLst>
                <a:path w="263" h="354" extrusionOk="0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" name="Google Shape;133;p16"/>
          <p:cNvSpPr/>
          <p:nvPr/>
        </p:nvSpPr>
        <p:spPr>
          <a:xfrm>
            <a:off x="393919" y="4036300"/>
            <a:ext cx="2207965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주제 선정  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인프라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설계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ERD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작성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프로젝트 프레임워크 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AI 기술 도입 검증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134;p16"/>
          <p:cNvSpPr/>
          <p:nvPr/>
        </p:nvSpPr>
        <p:spPr>
          <a:xfrm>
            <a:off x="1210493" y="3537652"/>
            <a:ext cx="11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135;p16"/>
          <p:cNvSpPr/>
          <p:nvPr/>
        </p:nvSpPr>
        <p:spPr>
          <a:xfrm>
            <a:off x="2920018" y="3537652"/>
            <a:ext cx="11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 개발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36;p16"/>
          <p:cNvSpPr/>
          <p:nvPr/>
        </p:nvSpPr>
        <p:spPr>
          <a:xfrm>
            <a:off x="4817178" y="3518727"/>
            <a:ext cx="11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 QA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137;p16"/>
          <p:cNvSpPr/>
          <p:nvPr/>
        </p:nvSpPr>
        <p:spPr>
          <a:xfrm>
            <a:off x="8448820" y="3513343"/>
            <a:ext cx="11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QA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38;p16"/>
          <p:cNvSpPr/>
          <p:nvPr/>
        </p:nvSpPr>
        <p:spPr>
          <a:xfrm>
            <a:off x="10396952" y="3507938"/>
            <a:ext cx="11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42;p16"/>
          <p:cNvSpPr/>
          <p:nvPr/>
        </p:nvSpPr>
        <p:spPr>
          <a:xfrm>
            <a:off x="2296045" y="4112500"/>
            <a:ext cx="2151263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메인 페이지 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사용자, 옷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페이지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사이즈 추천 페이지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143;p16"/>
          <p:cNvSpPr/>
          <p:nvPr/>
        </p:nvSpPr>
        <p:spPr>
          <a:xfrm>
            <a:off x="4168434" y="4112500"/>
            <a:ext cx="2115987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오프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테스트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코드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리뷰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사용자 프로필 구성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144;p16"/>
          <p:cNvSpPr/>
          <p:nvPr/>
        </p:nvSpPr>
        <p:spPr>
          <a:xfrm>
            <a:off x="6046935" y="4105950"/>
            <a:ext cx="2124476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회원가입 기능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개발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웹 UI/UX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개선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사용자 비교 분석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145;p16"/>
          <p:cNvSpPr/>
          <p:nvPr/>
        </p:nvSpPr>
        <p:spPr>
          <a:xfrm>
            <a:off x="7926312" y="4112500"/>
            <a:ext cx="2148714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Dataset 추가/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학습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UI/UX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고도화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옷 종류 추가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146;p16"/>
          <p:cNvSpPr/>
          <p:nvPr/>
        </p:nvSpPr>
        <p:spPr>
          <a:xfrm>
            <a:off x="9831390" y="4105950"/>
            <a:ext cx="205170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오픈 </a:t>
            </a:r>
            <a:r>
              <a:rPr lang="ko-KR" sz="1300" dirty="0" smtClean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테스트</a:t>
            </a:r>
            <a:endParaRPr lang="en-US" altLang="ko-KR" sz="1300" dirty="0" smtClean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Verdana"/>
              <a:buChar char="●"/>
            </a:pPr>
            <a:r>
              <a:rPr lang="ko-KR" sz="1300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서버 실행</a:t>
            </a: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147;p16"/>
          <p:cNvSpPr/>
          <p:nvPr/>
        </p:nvSpPr>
        <p:spPr>
          <a:xfrm>
            <a:off x="6558892" y="3537652"/>
            <a:ext cx="11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 개발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="" xmlns:a16="http://schemas.microsoft.com/office/drawing/2014/main" id="{0BF88926-ECDB-4FD4-A7E2-A92591F0272F}"/>
              </a:ext>
            </a:extLst>
          </p:cNvPr>
          <p:cNvSpPr/>
          <p:nvPr/>
        </p:nvSpPr>
        <p:spPr>
          <a:xfrm rot="5400000">
            <a:off x="927456" y="2326664"/>
            <a:ext cx="1965434" cy="1965434"/>
          </a:xfrm>
          <a:prstGeom prst="arc">
            <a:avLst>
              <a:gd name="adj1" fmla="val 10189944"/>
              <a:gd name="adj2" fmla="val 21546426"/>
            </a:avLst>
          </a:prstGeom>
          <a:solidFill>
            <a:schemeClr val="bg1"/>
          </a:solidFill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="" xmlns:a16="http://schemas.microsoft.com/office/drawing/2014/main" id="{267FCB42-8A0A-40F8-955C-79BEC6AC0600}"/>
              </a:ext>
            </a:extLst>
          </p:cNvPr>
          <p:cNvSpPr/>
          <p:nvPr/>
        </p:nvSpPr>
        <p:spPr>
          <a:xfrm>
            <a:off x="927456" y="2326664"/>
            <a:ext cx="1965434" cy="1965434"/>
          </a:xfrm>
          <a:prstGeom prst="arc">
            <a:avLst>
              <a:gd name="adj1" fmla="val 3078560"/>
              <a:gd name="adj2" fmla="val 15999888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644AFF6-38A7-4CE9-A870-5824FB8BAE9C}"/>
              </a:ext>
            </a:extLst>
          </p:cNvPr>
          <p:cNvSpPr txBox="1"/>
          <p:nvPr/>
        </p:nvSpPr>
        <p:spPr>
          <a:xfrm>
            <a:off x="1518880" y="468386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40474D"/>
                </a:solidFill>
              </a:rPr>
              <a:t>60%</a:t>
            </a:r>
            <a:endParaRPr lang="ko-KR" altLang="en-US" sz="2400" dirty="0">
              <a:solidFill>
                <a:srgbClr val="40474D"/>
              </a:solidFill>
            </a:endParaRPr>
          </a:p>
        </p:txBody>
      </p:sp>
      <p:sp>
        <p:nvSpPr>
          <p:cNvPr id="9" name="テキスト ボックス 17">
            <a:extLst>
              <a:ext uri="{FF2B5EF4-FFF2-40B4-BE49-F238E27FC236}">
                <a16:creationId xmlns="" xmlns:a16="http://schemas.microsoft.com/office/drawing/2014/main" id="{B65BA348-1BED-4B5C-A882-47742401D712}"/>
              </a:ext>
            </a:extLst>
          </p:cNvPr>
          <p:cNvSpPr txBox="1"/>
          <p:nvPr/>
        </p:nvSpPr>
        <p:spPr>
          <a:xfrm>
            <a:off x="1613184" y="55341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 smtClean="0">
                <a:latin typeface="+mn-ea"/>
              </a:rPr>
              <a:t>개발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B06DD215-1D58-422E-8BD1-3E70C8364281}"/>
              </a:ext>
            </a:extLst>
          </p:cNvPr>
          <p:cNvSpPr/>
          <p:nvPr/>
        </p:nvSpPr>
        <p:spPr>
          <a:xfrm rot="5400000">
            <a:off x="3833668" y="2326664"/>
            <a:ext cx="1965434" cy="1965434"/>
          </a:xfrm>
          <a:prstGeom prst="arc">
            <a:avLst>
              <a:gd name="adj1" fmla="val 9901290"/>
              <a:gd name="adj2" fmla="val 7356994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="" xmlns:a16="http://schemas.microsoft.com/office/drawing/2014/main" id="{36CB519C-E6BE-4632-A622-F7834751256B}"/>
              </a:ext>
            </a:extLst>
          </p:cNvPr>
          <p:cNvSpPr/>
          <p:nvPr/>
        </p:nvSpPr>
        <p:spPr>
          <a:xfrm>
            <a:off x="3833668" y="2326664"/>
            <a:ext cx="1965434" cy="1965434"/>
          </a:xfrm>
          <a:prstGeom prst="arc">
            <a:avLst>
              <a:gd name="adj1" fmla="val 11809255"/>
              <a:gd name="adj2" fmla="val 1612535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5EF1CF-4C02-462C-904A-9C7BE36034DE}"/>
              </a:ext>
            </a:extLst>
          </p:cNvPr>
          <p:cNvSpPr txBox="1"/>
          <p:nvPr/>
        </p:nvSpPr>
        <p:spPr>
          <a:xfrm>
            <a:off x="4425091" y="468386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40474D"/>
                </a:solidFill>
              </a:rPr>
              <a:t>20%</a:t>
            </a:r>
            <a:endParaRPr lang="ko-KR" altLang="en-US" sz="2400" dirty="0">
              <a:solidFill>
                <a:srgbClr val="40474D"/>
              </a:solidFill>
            </a:endParaRPr>
          </a:p>
        </p:txBody>
      </p:sp>
      <p:sp>
        <p:nvSpPr>
          <p:cNvPr id="16" name="テキスト ボックス 17">
            <a:extLst>
              <a:ext uri="{FF2B5EF4-FFF2-40B4-BE49-F238E27FC236}">
                <a16:creationId xmlns="" xmlns:a16="http://schemas.microsoft.com/office/drawing/2014/main" id="{D14E2F43-8B77-4C3E-AC4A-7E313AEFCDE0}"/>
              </a:ext>
            </a:extLst>
          </p:cNvPr>
          <p:cNvSpPr txBox="1"/>
          <p:nvPr/>
        </p:nvSpPr>
        <p:spPr>
          <a:xfrm>
            <a:off x="3843121" y="553413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 smtClean="0">
                <a:latin typeface="+mn-ea"/>
              </a:rPr>
              <a:t>테스트 및 오류 수정</a:t>
            </a:r>
            <a:endParaRPr kumimoji="1" lang="ja-JP" altLang="en-US" spc="-300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C07D1A1-F329-4ED7-BDA6-361610DF95F5}"/>
              </a:ext>
            </a:extLst>
          </p:cNvPr>
          <p:cNvCxnSpPr/>
          <p:nvPr/>
        </p:nvCxnSpPr>
        <p:spPr>
          <a:xfrm>
            <a:off x="446659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2D0D9037-C80A-4496-B0A4-C9B35DBD0E1A}"/>
              </a:ext>
            </a:extLst>
          </p:cNvPr>
          <p:cNvSpPr/>
          <p:nvPr/>
        </p:nvSpPr>
        <p:spPr>
          <a:xfrm rot="5400000">
            <a:off x="6797029" y="2326664"/>
            <a:ext cx="1965434" cy="1965434"/>
          </a:xfrm>
          <a:prstGeom prst="arc">
            <a:avLst>
              <a:gd name="adj1" fmla="val 10523546"/>
              <a:gd name="adj2" fmla="val 8751552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4DAB861B-D728-4C4F-9DFB-B1FE922CFC68}"/>
              </a:ext>
            </a:extLst>
          </p:cNvPr>
          <p:cNvSpPr/>
          <p:nvPr/>
        </p:nvSpPr>
        <p:spPr>
          <a:xfrm>
            <a:off x="6797029" y="2326664"/>
            <a:ext cx="1965434" cy="1965434"/>
          </a:xfrm>
          <a:prstGeom prst="arc">
            <a:avLst>
              <a:gd name="adj1" fmla="val 13917185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C20573-BC2C-4264-A308-0ABC5D404F4F}"/>
              </a:ext>
            </a:extLst>
          </p:cNvPr>
          <p:cNvSpPr txBox="1"/>
          <p:nvPr/>
        </p:nvSpPr>
        <p:spPr>
          <a:xfrm>
            <a:off x="7388452" y="468386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40474D"/>
                </a:solidFill>
              </a:rPr>
              <a:t>10%</a:t>
            </a:r>
            <a:endParaRPr lang="ko-KR" altLang="en-US" sz="2400" dirty="0">
              <a:solidFill>
                <a:srgbClr val="40474D"/>
              </a:solidFill>
            </a:endParaRPr>
          </a:p>
        </p:txBody>
      </p:sp>
      <p:sp>
        <p:nvSpPr>
          <p:cNvPr id="21" name="テキスト ボックス 17">
            <a:extLst>
              <a:ext uri="{FF2B5EF4-FFF2-40B4-BE49-F238E27FC236}">
                <a16:creationId xmlns="" xmlns:a16="http://schemas.microsoft.com/office/drawing/2014/main" id="{1A0512F2-AFCA-46E7-AB9B-DE66C12BAD66}"/>
              </a:ext>
            </a:extLst>
          </p:cNvPr>
          <p:cNvSpPr txBox="1"/>
          <p:nvPr/>
        </p:nvSpPr>
        <p:spPr>
          <a:xfrm>
            <a:off x="7273207" y="553413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smtClean="0">
                <a:latin typeface="+mn-ea"/>
              </a:rPr>
              <a:t>서류 작업</a:t>
            </a:r>
            <a:endParaRPr kumimoji="1" lang="ja-JP" altLang="en-US" spc="-300" dirty="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1F81825-EC5D-440C-8569-8CCE5850539B}"/>
              </a:ext>
            </a:extLst>
          </p:cNvPr>
          <p:cNvCxnSpPr/>
          <p:nvPr/>
        </p:nvCxnSpPr>
        <p:spPr>
          <a:xfrm>
            <a:off x="7464786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CB53490-4F37-411D-BCBF-4E44B115BF17}"/>
              </a:ext>
            </a:extLst>
          </p:cNvPr>
          <p:cNvSpPr/>
          <p:nvPr/>
        </p:nvSpPr>
        <p:spPr>
          <a:xfrm rot="5400000">
            <a:off x="1857337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개요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433088" y="191869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</a:t>
            </a:r>
            <a:r>
              <a:rPr lang="ko-KR" altLang="en-US" sz="2000" b="1" dirty="0" err="1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작업별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 소요 시간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1C20573-BC2C-4264-A308-0ABC5D404F4F}"/>
              </a:ext>
            </a:extLst>
          </p:cNvPr>
          <p:cNvSpPr txBox="1"/>
          <p:nvPr/>
        </p:nvSpPr>
        <p:spPr>
          <a:xfrm>
            <a:off x="10341202" y="468386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40474D"/>
                </a:solidFill>
              </a:rPr>
              <a:t>10%</a:t>
            </a:r>
            <a:endParaRPr lang="ko-KR" altLang="en-US" sz="2400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="" xmlns:a16="http://schemas.microsoft.com/office/drawing/2014/main" id="{1A0512F2-AFCA-46E7-AB9B-DE66C12BAD66}"/>
              </a:ext>
            </a:extLst>
          </p:cNvPr>
          <p:cNvSpPr txBox="1"/>
          <p:nvPr/>
        </p:nvSpPr>
        <p:spPr>
          <a:xfrm>
            <a:off x="9873532" y="553413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smtClean="0">
                <a:latin typeface="+mn-ea"/>
              </a:rPr>
              <a:t>디자인 및 발표준비</a:t>
            </a:r>
            <a:endParaRPr kumimoji="1" lang="ja-JP" altLang="en-US" spc="-30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31F81825-EC5D-440C-8569-8CCE5850539B}"/>
              </a:ext>
            </a:extLst>
          </p:cNvPr>
          <p:cNvCxnSpPr/>
          <p:nvPr/>
        </p:nvCxnSpPr>
        <p:spPr>
          <a:xfrm>
            <a:off x="10417536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2D0D9037-C80A-4496-B0A4-C9B35DBD0E1A}"/>
              </a:ext>
            </a:extLst>
          </p:cNvPr>
          <p:cNvSpPr/>
          <p:nvPr/>
        </p:nvSpPr>
        <p:spPr>
          <a:xfrm rot="5400000">
            <a:off x="9768829" y="2326664"/>
            <a:ext cx="1965434" cy="1965434"/>
          </a:xfrm>
          <a:prstGeom prst="arc">
            <a:avLst>
              <a:gd name="adj1" fmla="val 10523546"/>
              <a:gd name="adj2" fmla="val 8751552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="" xmlns:a16="http://schemas.microsoft.com/office/drawing/2014/main" id="{4DAB861B-D728-4C4F-9DFB-B1FE922CFC68}"/>
              </a:ext>
            </a:extLst>
          </p:cNvPr>
          <p:cNvSpPr/>
          <p:nvPr/>
        </p:nvSpPr>
        <p:spPr>
          <a:xfrm>
            <a:off x="9768829" y="2326664"/>
            <a:ext cx="1965434" cy="1965434"/>
          </a:xfrm>
          <a:prstGeom prst="arc">
            <a:avLst>
              <a:gd name="adj1" fmla="val 13917185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47800" y="282892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28924"/>
            <a:ext cx="1009651" cy="100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 descr="C:\Users\user\Downloads\ed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251" y="2790825"/>
            <a:ext cx="1123950" cy="1123950"/>
          </a:xfrm>
          <a:prstGeom prst="rect">
            <a:avLst/>
          </a:prstGeom>
          <a:noFill/>
        </p:spPr>
      </p:pic>
      <p:pic>
        <p:nvPicPr>
          <p:cNvPr id="2061" name="Picture 13" descr="C:\Users\user\Downloads\color-palet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3650" y="2733674"/>
            <a:ext cx="1123951" cy="1123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867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시스템 설계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433088" y="19186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프로젝트 규모</a:t>
            </a:r>
            <a:endParaRPr lang="en-US" altLang="ko-KR" sz="2000" b="1" dirty="0" smtClean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798022" y="2129883"/>
            <a:ext cx="10432473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162" y="1943100"/>
            <a:ext cx="6465559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92186" y="5029200"/>
            <a:ext cx="2105025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총 </a:t>
            </a:r>
            <a:r>
              <a:rPr lang="en-US" altLang="ko-KR" sz="2000" b="1" dirty="0" smtClean="0"/>
              <a:t>124,657 </a:t>
            </a:r>
            <a:r>
              <a:rPr lang="ko-KR" altLang="en-US" sz="2000" b="1" dirty="0" smtClean="0"/>
              <a:t>라인</a:t>
            </a:r>
            <a:endParaRPr lang="ko-KR" altLang="en-US" sz="2000" b="1" dirty="0"/>
          </a:p>
        </p:txBody>
      </p:sp>
      <p:pic>
        <p:nvPicPr>
          <p:cNvPr id="3076" name="Picture 4" descr="C:\Users\user\Desktop\대학 파일\2023-2\캡스톤\구성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0344" y="1621085"/>
            <a:ext cx="2612292" cy="403156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217822" y="2504903"/>
            <a:ext cx="254716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app,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html</a:t>
            </a:r>
            <a:r>
              <a:rPr lang="ko-KR" altLang="en-US" sz="2000" b="1" dirty="0" smtClean="0"/>
              <a:t>로 구성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13424-B330-C24F-110C-1C6F04A69702}"/>
              </a:ext>
            </a:extLst>
          </p:cNvPr>
          <p:cNvSpPr txBox="1"/>
          <p:nvPr/>
        </p:nvSpPr>
        <p:spPr>
          <a:xfrm>
            <a:off x="129111" y="1873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</a:schemeClr>
                </a:solidFill>
              </a:rPr>
              <a:t>시스템 설계 </a:t>
            </a:r>
            <a:r>
              <a:rPr lang="en-US" altLang="ko-KR" sz="1400" b="1" dirty="0" smtClean="0">
                <a:solidFill>
                  <a:schemeClr val="tx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5D8A8F-48A3-0516-CD8C-4470FF263EE3}"/>
              </a:ext>
            </a:extLst>
          </p:cNvPr>
          <p:cNvSpPr txBox="1"/>
          <p:nvPr/>
        </p:nvSpPr>
        <p:spPr>
          <a:xfrm>
            <a:off x="1549467" y="191869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ERD </a:t>
            </a:r>
            <a:r>
              <a:rPr lang="ko-KR" altLang="en-US" sz="2000" b="1" dirty="0" smtClean="0">
                <a:solidFill>
                  <a:schemeClr val="tx1">
                    <a:lumMod val="75000"/>
                  </a:schemeClr>
                </a:solidFill>
                <a:latin typeface="+mn-ea"/>
              </a:rPr>
              <a:t>세부구조</a:t>
            </a:r>
            <a:endParaRPr lang="ko-KR" altLang="en-US" sz="200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대괄호 3">
            <a:extLst>
              <a:ext uri="{FF2B5EF4-FFF2-40B4-BE49-F238E27FC236}">
                <a16:creationId xmlns:a16="http://schemas.microsoft.com/office/drawing/2014/main" xmlns="" id="{3BB8A938-616E-B1BF-419F-8AD326157967}"/>
              </a:ext>
            </a:extLst>
          </p:cNvPr>
          <p:cNvSpPr/>
          <p:nvPr/>
        </p:nvSpPr>
        <p:spPr>
          <a:xfrm>
            <a:off x="157942" y="2129883"/>
            <a:ext cx="11867949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350" y="6543675"/>
            <a:ext cx="2914650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user\I-Fit\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0" y="770942"/>
            <a:ext cx="10898835" cy="5915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8620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432</Words>
  <Application>Microsoft Office PowerPoint</Application>
  <PresentationFormat>사용자 지정</PresentationFormat>
  <Paragraphs>180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90</cp:revision>
  <dcterms:created xsi:type="dcterms:W3CDTF">2023-04-19T04:07:11Z</dcterms:created>
  <dcterms:modified xsi:type="dcterms:W3CDTF">2023-11-29T15:13:54Z</dcterms:modified>
</cp:coreProperties>
</file>