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  <p:sldMasterId id="214748368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906000" cy="6858000" type="A4"/>
  <p:notesSz cx="6858000" cy="9144000"/>
  <p:defaultTextStyle>
    <a:defPPr>
      <a:defRPr lang="ko-KR"/>
    </a:defPPr>
    <a:lvl1pPr marL="0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74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547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321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094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868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641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415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188" algn="l" defTabSz="103154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355" autoAdjust="0"/>
  </p:normalViewPr>
  <p:slideViewPr>
    <p:cSldViewPr>
      <p:cViewPr varScale="1">
        <p:scale>
          <a:sx n="100" d="100"/>
          <a:sy n="100" d="100"/>
        </p:scale>
        <p:origin x="1674" y="90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Master" Target="slideMasters/slideMaster2.xml"  /><Relationship Id="rId20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 idx="0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/>
          <a:lstStyle/>
          <a:p>
            <a:pPr hangingPunct="0">
              <a:defRPr sz="1400"/>
            </a:pPr>
            <a:r>
              <a:rPr lang="ko-KR" altLang="en-US" sz="1200">
                <a:latin typeface="굴림"/>
                <a:ea typeface="굴림"/>
                <a:cs typeface="Arial"/>
              </a:rPr>
              <a:t/>
            </a:r>
            <a:endParaRPr lang="ko-KR" altLang="en-US" sz="1200">
              <a:latin typeface="굴림"/>
              <a:ea typeface="굴림"/>
              <a:cs typeface="Arial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/>
          <a:lstStyle/>
          <a:p>
            <a:pPr algn="r" hangingPunct="0">
              <a:defRPr sz="1400"/>
            </a:pPr>
            <a:fld id="{E6C08ABE-5F13-43E3-BC60-E268A55D9601}" type="datetime1">
              <a:rPr lang="ko-KR" altLang="en-US"/>
              <a:pPr algn="r" hangingPunct="0">
                <a:defRPr sz="1400"/>
              </a:pPr>
              <a:t>2020-11-06</a:t>
            </a:fld>
            <a:endParaRPr lang="en-US" sz="1200">
              <a:latin typeface="굴림"/>
              <a:ea typeface="굴림"/>
              <a:cs typeface="Arial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/>
          <a:lstStyle/>
          <a:p>
            <a:pPr hangingPunct="0">
              <a:defRPr sz="1400"/>
            </a:pPr>
            <a:r>
              <a:rPr lang="ko-KR" altLang="en-US" sz="1200">
                <a:latin typeface="굴림"/>
                <a:ea typeface="굴림"/>
                <a:cs typeface="Arial"/>
              </a:rPr>
              <a:t/>
            </a:r>
            <a:endParaRPr lang="ko-KR" altLang="en-US" sz="1200">
              <a:latin typeface="굴림"/>
              <a:ea typeface="굴림"/>
              <a:cs typeface="Arial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/>
          <a:lstStyle/>
          <a:p>
            <a:pPr algn="r" hangingPunct="0">
              <a:defRPr sz="1400"/>
            </a:pPr>
            <a:fld id="{226C8861-5BFE-4CB6-82AC-7608D6B2D6EB}" type="slidenum">
              <a:rPr lang="ko-KR" altLang="en-US"/>
              <a:pPr algn="r" hangingPunct="0">
                <a:defRPr sz="1400"/>
              </a:pPr>
              <a:t>‹#›</a:t>
            </a:fld>
            <a:endParaRPr lang="en-US" sz="1200">
              <a:latin typeface="굴림"/>
              <a:ea typeface="굴림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84238" y="812800"/>
            <a:ext cx="57896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 idx="0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fld id="{A0E482DD-7811-4471-970D-246AE5BBFD59}" type="datetime1">
              <a:rPr lang="ko-KR" altLang="en-US"/>
              <a:pPr lvl="0">
                <a:defRPr/>
              </a:pPr>
              <a:t>2020-11-06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defRPr lang="en-US" sz="1400" kern="1200">
                <a:latin typeface="바탕"/>
                <a:ea typeface="바탕"/>
                <a:cs typeface="Tahoma"/>
              </a:defRPr>
            </a:lvl1pPr>
          </a:lstStyle>
          <a:p>
            <a:pPr lvl="0">
              <a:defRPr/>
            </a:pPr>
            <a:fld id="{D18D7664-14FA-449D-8BB7-BC47658399D5}" type="slidenum">
              <a:rPr lang="ko-KR" alt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43672" marR="0" indent="-243672" rtl="0" hangingPunct="0">
      <a:defRPr lang="en-US" altLang="ko-KR" sz="2300" b="0" i="0" u="none" strike="noStrike" kern="1200">
        <a:latin typeface="굴림"/>
        <a:ea typeface="굴림"/>
        <a:cs typeface="Arial"/>
      </a:defRPr>
    </a:lvl1pPr>
    <a:lvl2pPr marL="515774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547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321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094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8868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641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415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188" algn="l" defTabSz="1031547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84238" y="812800"/>
            <a:ext cx="5789612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Ddd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221 221 221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11264f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17 38 79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84238" y="812800"/>
            <a:ext cx="5789612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Ddd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221 221 221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11264f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17 38 79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D7664-14FA-449D-8BB7-BC47658399D5}" type="slidenum">
              <a:rPr lang="en-US" altLang="ko-KR"/>
              <a:pPr lvl="0"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atinLnBrk="1">
              <a:defRPr/>
            </a:pPr>
            <a:r>
              <a:rPr lang="en-US" altLang="ko-KR" b="1">
                <a:solidFill>
                  <a:srgbClr val="11264f"/>
                </a:solidFill>
              </a:rPr>
              <a:t>3.</a:t>
            </a:r>
            <a:r>
              <a:rPr lang="ko-KR" altLang="en-US" b="1">
                <a:solidFill>
                  <a:srgbClr val="11264f"/>
                </a:solidFill>
              </a:rPr>
              <a:t> </a:t>
            </a:r>
            <a:r>
              <a:rPr lang="en-US" altLang="ko-KR" b="1">
                <a:solidFill>
                  <a:srgbClr val="11264f"/>
                </a:solidFill>
              </a:rPr>
              <a:t>2</a:t>
            </a:r>
            <a:r>
              <a:rPr lang="ko-KR" altLang="en-US" b="1">
                <a:solidFill>
                  <a:srgbClr val="11264f"/>
                </a:solidFill>
              </a:rPr>
              <a:t>번방법 시 한글깨짐 현상이 발생하는 경우 </a:t>
            </a:r>
            <a:r>
              <a:rPr lang="en-US" altLang="ko-KR" b="1">
                <a:solidFill>
                  <a:srgbClr val="11264f"/>
                </a:solidFill>
              </a:rPr>
              <a:t>.sql </a:t>
            </a:r>
            <a:r>
              <a:rPr lang="ko-KR" altLang="en-US" b="1">
                <a:solidFill>
                  <a:srgbClr val="11264f"/>
                </a:solidFill>
              </a:rPr>
              <a:t>파일을 열어 쿼리문 복사 후 작성시트에 붙여넣고 전체 실행</a:t>
            </a:r>
            <a:endParaRPr lang="ko-KR" altLang="en-US" b="1">
              <a:solidFill>
                <a:srgbClr val="11264f"/>
              </a:solidFill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 noTextEdit="1"/>
          </p:cNvSpPr>
          <p:nvPr>
            <p:ph type="sldImg" idx="0"/>
          </p:nvPr>
        </p:nvSpPr>
        <p:spPr>
          <a:xfrm>
            <a:off x="952500" y="685800"/>
            <a:ext cx="4953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89999" tIns="44999" rIns="89999" bIns="44999" anchor="t"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89999" tIns="44999" rIns="89999" bIns="44999" anchor="t"/>
          <a:lstStyle/>
          <a:p>
            <a:pPr lvl="0" algn="l" hangingPunct="1">
              <a:defRPr/>
            </a:pPr>
            <a:fld id="{0A4E6295-089B-4F6B-B67B-D01FCF13AFD8}" type="slidenum">
              <a:rPr lang="en-US" altLang="en-US"/>
              <a:pPr lvl="0" algn="l" hangingPunct="1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0D061-E6F2-419A-8FE2-DEB4FAFB1F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CD5F15-E03A-4A54-A94B-4D3F4D1E3C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604964"/>
            <a:ext cx="2228850" cy="45259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4964"/>
            <a:ext cx="6521450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152ECC-AFFA-48B5-AE98-612449EF06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DA40E-4F8E-4A2F-A24D-84CA28CAFB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0F884-7A97-476E-B334-ACA3A4AFBB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7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2C930A-E35C-4310-A81D-F51E80120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6B72C-7ED6-47FC-B434-303A9FB319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B2C3E-2A8A-4992-9813-B4F388F33B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1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C4F406-A635-4E34-81D2-8F9A0BDF6C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815AF-3641-4E3A-A8E1-3D3B31615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4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A5BFB-7E49-4596-B333-6469DC3912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5B15E8-5FBF-4EAF-AFC5-1E5B20D092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4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74" indent="0">
              <a:buNone/>
              <a:defRPr sz="3200"/>
            </a:lvl2pPr>
            <a:lvl3pPr marL="1031547" indent="0">
              <a:buNone/>
              <a:defRPr sz="2700"/>
            </a:lvl3pPr>
            <a:lvl4pPr marL="1547321" indent="0">
              <a:buNone/>
              <a:defRPr sz="2300"/>
            </a:lvl4pPr>
            <a:lvl5pPr marL="2063094" indent="0">
              <a:buNone/>
              <a:defRPr sz="2300"/>
            </a:lvl5pPr>
            <a:lvl6pPr marL="2578868" indent="0">
              <a:buNone/>
              <a:defRPr sz="2300"/>
            </a:lvl6pPr>
            <a:lvl7pPr marL="3094641" indent="0">
              <a:buNone/>
              <a:defRPr sz="2300"/>
            </a:lvl7pPr>
            <a:lvl8pPr marL="3610415" indent="0">
              <a:buNone/>
              <a:defRPr sz="2300"/>
            </a:lvl8pPr>
            <a:lvl9pPr marL="4126188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41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B7F94-68BB-4684-9B94-250A5F33AF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7874D0-D225-417F-9013-8D8BB8FF1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0AFF7F-7426-42D1-B0EE-1D952A4F4BF2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CC7FC-F6F0-48AD-B090-49A44914A4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7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6B5BA2-7B6D-4B81-B071-26FB59193D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4964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AF13D-EE90-429E-B057-C3493BA9AF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74" indent="0">
              <a:buNone/>
              <a:defRPr sz="2300" b="1"/>
            </a:lvl2pPr>
            <a:lvl3pPr marL="1031547" indent="0">
              <a:buNone/>
              <a:defRPr sz="2000" b="1"/>
            </a:lvl3pPr>
            <a:lvl4pPr marL="1547321" indent="0">
              <a:buNone/>
              <a:defRPr sz="1800" b="1"/>
            </a:lvl4pPr>
            <a:lvl5pPr marL="2063094" indent="0">
              <a:buNone/>
              <a:defRPr sz="1800" b="1"/>
            </a:lvl5pPr>
            <a:lvl6pPr marL="2578868" indent="0">
              <a:buNone/>
              <a:defRPr sz="1800" b="1"/>
            </a:lvl6pPr>
            <a:lvl7pPr marL="3094641" indent="0">
              <a:buNone/>
              <a:defRPr sz="1800" b="1"/>
            </a:lvl7pPr>
            <a:lvl8pPr marL="3610415" indent="0">
              <a:buNone/>
              <a:defRPr sz="1800" b="1"/>
            </a:lvl8pPr>
            <a:lvl9pPr marL="4126188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CD9D-438A-4ED5-B629-422FEBA28A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76701B-568D-4BF8-9860-3EB9FC7DB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9A401D-9B64-421F-B3CA-ABD745A068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2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4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9473E-70C0-4B57-AAD7-CF25F3D6A8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74" indent="0">
              <a:buNone/>
              <a:defRPr sz="3200"/>
            </a:lvl2pPr>
            <a:lvl3pPr marL="1031547" indent="0">
              <a:buNone/>
              <a:defRPr sz="2700"/>
            </a:lvl3pPr>
            <a:lvl4pPr marL="1547321" indent="0">
              <a:buNone/>
              <a:defRPr sz="2300"/>
            </a:lvl4pPr>
            <a:lvl5pPr marL="2063094" indent="0">
              <a:buNone/>
              <a:defRPr sz="2300"/>
            </a:lvl5pPr>
            <a:lvl6pPr marL="2578868" indent="0">
              <a:buNone/>
              <a:defRPr sz="2300"/>
            </a:lvl6pPr>
            <a:lvl7pPr marL="3094641" indent="0">
              <a:buNone/>
              <a:defRPr sz="2300"/>
            </a:lvl7pPr>
            <a:lvl8pPr marL="3610415" indent="0">
              <a:buNone/>
              <a:defRPr sz="2300"/>
            </a:lvl8pPr>
            <a:lvl9pPr marL="4126188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41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74" indent="0">
              <a:buNone/>
              <a:defRPr sz="1400"/>
            </a:lvl2pPr>
            <a:lvl3pPr marL="1031547" indent="0">
              <a:buNone/>
              <a:defRPr sz="1100"/>
            </a:lvl3pPr>
            <a:lvl4pPr marL="1547321" indent="0">
              <a:buNone/>
              <a:defRPr sz="1000"/>
            </a:lvl4pPr>
            <a:lvl5pPr marL="2063094" indent="0">
              <a:buNone/>
              <a:defRPr sz="1000"/>
            </a:lvl5pPr>
            <a:lvl6pPr marL="2578868" indent="0">
              <a:buNone/>
              <a:defRPr sz="1000"/>
            </a:lvl6pPr>
            <a:lvl7pPr marL="3094641" indent="0">
              <a:buNone/>
              <a:defRPr sz="1000"/>
            </a:lvl7pPr>
            <a:lvl8pPr marL="3610415" indent="0">
              <a:buNone/>
              <a:defRPr sz="1000"/>
            </a:lvl8pPr>
            <a:lvl9pPr marL="412618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E48FB0-A4B2-4AA8-8D2F-280CD559A140}" type="datetime1">
              <a:rPr lang="en-US" smtClean="0"/>
              <a:pPr lvl="0"/>
              <a:t>10/29/2020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76A0C3-38C4-4BC6-B74F-03B2A3FC2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1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42955" y="2130480"/>
            <a:ext cx="841970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ko-KR"/>
              <a:t>제목 텍스트의 서식을 편집하려면 클릭하십시오.마스터 제목 스타일 편집</a:t>
            </a:r>
          </a:p>
        </p:txBody>
      </p:sp>
      <p:sp>
        <p:nvSpPr>
          <p:cNvPr id="3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9530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3CE48FB0-A4B2-4AA8-8D2F-280CD559A140}" type="datetime1">
              <a:rPr lang="en-US"/>
              <a:pPr lvl="0"/>
              <a:t>10/29/2020</a:t>
            </a:fld>
            <a:endParaRPr lang="en-US"/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384419" y="6356525"/>
            <a:ext cx="313638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lvl="0" rtl="0" hangingPunct="0">
              <a:buNone/>
              <a:tabLst/>
              <a:defRPr lang="en-US" sz="27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09917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9C77EEA8-6A1C-419F-A0C3-79275A931264}" type="slidenum">
              <a:t>‹#›</a:t>
            </a:fld>
            <a:endParaRPr lang="en-US"/>
          </a:p>
        </p:txBody>
      </p:sp>
      <p:sp>
        <p:nvSpPr>
          <p:cNvPr id="6" name="텍스트 개체 틀 5"/>
          <p:cNvSpPr txBox="1">
            <a:spLocks noGrp="1"/>
          </p:cNvSpPr>
          <p:nvPr>
            <p:ph type="body" idx="1"/>
          </p:nvPr>
        </p:nvSpPr>
        <p:spPr>
          <a:xfrm>
            <a:off x="495300" y="1604520"/>
            <a:ext cx="891501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ko-K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ko-KR" sz="5000" b="0" i="0" u="none" strike="noStrike" kern="1200" spc="0">
          <a:ln>
            <a:noFill/>
          </a:ln>
          <a:solidFill>
            <a:srgbClr val="000000"/>
          </a:solidFill>
          <a:latin typeface="맑은 고딕" pitchFamily="18"/>
          <a:ea typeface="굴림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599"/>
        </a:spcAft>
        <a:tabLst/>
        <a:defRPr lang="ko-KR" altLang="en-US" sz="3600" b="0" i="0" u="none" strike="noStrike" kern="1200" spc="0">
          <a:ln>
            <a:noFill/>
          </a:ln>
          <a:solidFill>
            <a:srgbClr val="000000"/>
          </a:solidFill>
          <a:latin typeface="맑은 고딕" pitchFamily="18"/>
          <a:ea typeface="굴림" pitchFamily="2"/>
          <a:cs typeface="Ari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ko-KR"/>
              <a:t>제목 텍스트의 서식을 편집하려면 클릭하십시오.마스터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t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ko-K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ko-K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ko-K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/>
                <a:ea typeface="굴림" pitchFamily="2"/>
                <a:cs typeface="Arial" pitchFamily="2"/>
              </a:defRPr>
            </a:lvl9pPr>
          </a:lstStyle>
          <a:p>
            <a:pPr lvl="0"/>
            <a:r>
              <a:rPr lang="ko-KR" altLang="en-US"/>
              <a:t>개요 텍스트의 서식을 편집하려면 클릭하십시오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번째 개요 수준</a:t>
            </a:r>
          </a:p>
          <a:p>
            <a:pPr lvl="2"/>
            <a:r>
              <a:rPr lang="en-US" altLang="ko-KR"/>
              <a:t>3</a:t>
            </a:r>
            <a:r>
              <a:rPr lang="ko-KR" altLang="en-US"/>
              <a:t>번째 개요 수준</a:t>
            </a:r>
          </a:p>
          <a:p>
            <a:pPr lvl="3"/>
            <a:r>
              <a:rPr lang="en-US" altLang="ko-KR"/>
              <a:t>4</a:t>
            </a:r>
            <a:r>
              <a:rPr lang="ko-KR" altLang="en-US"/>
              <a:t>번째 개요 수준</a:t>
            </a:r>
          </a:p>
          <a:p>
            <a:pPr lvl="4"/>
            <a:r>
              <a:rPr lang="en-US" altLang="ko-KR"/>
              <a:t>5</a:t>
            </a:r>
            <a:r>
              <a:rPr lang="ko-KR" altLang="en-US"/>
              <a:t>번째 개요 수준</a:t>
            </a:r>
          </a:p>
          <a:p>
            <a:pPr lvl="5"/>
            <a:r>
              <a:rPr lang="en-US" altLang="ko-KR"/>
              <a:t>6</a:t>
            </a:r>
            <a:r>
              <a:rPr lang="ko-KR" altLang="en-US"/>
              <a:t>번째 개요 수준</a:t>
            </a:r>
          </a:p>
          <a:p>
            <a:pPr lvl="6"/>
            <a:r>
              <a:rPr lang="en-US" altLang="ko-KR"/>
              <a:t>7</a:t>
            </a:r>
            <a:r>
              <a:rPr lang="ko-KR" altLang="en-US"/>
              <a:t>번째 개요 수준</a:t>
            </a:r>
          </a:p>
          <a:p>
            <a:pPr lvl="7"/>
            <a:r>
              <a:rPr lang="en-US" altLang="ko-KR"/>
              <a:t>8</a:t>
            </a:r>
            <a:r>
              <a:rPr lang="ko-KR" altLang="en-US"/>
              <a:t>번째 개요 수준</a:t>
            </a:r>
          </a:p>
          <a:p>
            <a:pPr lvl="0"/>
            <a:r>
              <a:rPr lang="en-US" altLang="ko-KR"/>
              <a:t>9</a:t>
            </a:r>
            <a:r>
              <a:rPr lang="ko-KR" altLang="en-US"/>
              <a:t>번째 개요 수준마스터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9530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BC0AFF7F-7426-42D1-B0EE-1D952A4F4BF2}" type="datetime1">
              <a:rPr lang="en-US"/>
              <a:pPr lvl="0"/>
              <a:t>10/29/2020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384419" y="6356525"/>
            <a:ext cx="313638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lvl="0" rtl="0" hangingPunct="0">
              <a:buNone/>
              <a:tabLst/>
              <a:defRPr lang="en-US" sz="27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099170" y="6356525"/>
            <a:ext cx="2311140" cy="364679"/>
          </a:xfrm>
          <a:prstGeom prst="rect">
            <a:avLst/>
          </a:prstGeom>
          <a:noFill/>
          <a:ln>
            <a:noFill/>
          </a:ln>
        </p:spPr>
        <p:txBody>
          <a:bodyPr wrap="square" lIns="101530" tIns="50766" rIns="101530" bIns="50766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spc="0">
                <a:solidFill>
                  <a:srgbClr val="000000"/>
                </a:solidFill>
                <a:latin typeface="맑은 고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C4344B05-8310-4220-914C-72DFDC806B1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ko-KR" sz="5000" b="0" i="0" u="none" strike="noStrike" kern="1200" spc="0">
          <a:ln>
            <a:noFill/>
          </a:ln>
          <a:solidFill>
            <a:srgbClr val="000000"/>
          </a:solidFill>
          <a:latin typeface="맑은 고딕" pitchFamily="18"/>
          <a:ea typeface="굴림" pitchFamily="2"/>
          <a:cs typeface="Arial" pitchFamily="2"/>
        </a:defRPr>
      </a:lvl1pPr>
    </p:titleStyle>
    <p:bodyStyle>
      <a:lvl1pPr lvl="0">
        <a:buSzPct val="45000"/>
        <a:buFont typeface="StarSymbol"/>
        <a:buChar char="●"/>
        <a:tabLst/>
        <a:defRPr lang="ko-KR" altLang="en-US" sz="3600" b="0" i="0" u="none" strike="noStrike" spc="0">
          <a:solidFill>
            <a:srgbClr val="000000"/>
          </a:solidFill>
          <a:latin typeface="맑은 고딕" pitchFamily="18"/>
        </a:defRPr>
      </a:lvl1pPr>
      <a:lvl2pPr lvl="1">
        <a:buSzPct val="75000"/>
        <a:buFont typeface="StarSymbol"/>
        <a:buChar char="–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2pPr>
      <a:lvl3pPr lvl="2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3pPr>
      <a:lvl4pPr lvl="3">
        <a:buSzPct val="75000"/>
        <a:buFont typeface="StarSymbol"/>
        <a:buChar char="–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4pPr>
      <a:lvl5pPr lvl="4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5pPr>
      <a:lvl6pPr lvl="5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6pPr>
      <a:lvl7pPr lvl="6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7pPr>
      <a:lvl8pPr lvl="7">
        <a:buSzPct val="45000"/>
        <a:buFont typeface="StarSymbol"/>
        <a:buChar char="●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8pPr>
      <a:lvl9pPr marL="0" marR="0" lvl="0" indent="0" algn="l" rtl="0" hangingPunct="1">
        <a:spcBef>
          <a:spcPts val="720"/>
        </a:spcBef>
        <a:spcAft>
          <a:spcPts val="1599"/>
        </a:spcAft>
        <a:buSzPct val="45000"/>
        <a:buFont typeface="Arial" pitchFamily="32"/>
        <a:buChar char="•"/>
        <a:tabLst/>
        <a:defRPr lang="en-US" altLang="ko-KR" sz="3600" b="0" i="0" u="none" strike="noStrike" spc="0">
          <a:solidFill>
            <a:srgbClr val="000000"/>
          </a:solidFill>
          <a:latin typeface="맑은 고딕" pitchFamily="18"/>
        </a:defRPr>
      </a:lvl9pPr>
    </p:bodyStyle>
    <p:otherStyle/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8.xml"  /><Relationship Id="rId3" Type="http://schemas.openxmlformats.org/officeDocument/2006/relationships/hyperlink" Target="https://github.com/hyunj230/portfolio.git" TargetMode="External"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2440207"/>
            <a:ext cx="9905610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61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6100" b="1" dirty="0">
                <a:solidFill>
                  <a:schemeClr val="bg1"/>
                </a:solidFill>
                <a:latin typeface="+mn-ea"/>
                <a:ea typeface="+mn-ea"/>
              </a:rPr>
              <a:t>학사관리 시스템</a:t>
            </a:r>
            <a:endParaRPr lang="en-US" sz="6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80356" y="2375169"/>
            <a:ext cx="75448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" y="6299367"/>
            <a:ext cx="9774187" cy="535049"/>
          </a:xfrm>
          <a:prstGeom prst="rect">
            <a:avLst/>
          </a:prstGeom>
          <a:noFill/>
        </p:spPr>
        <p:txBody>
          <a:bodyPr wrap="square" lIns="103155" tIns="51577" rIns="103155" bIns="51577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권현정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오지연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임예람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810699"/>
            <a:ext cx="9905610" cy="55189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3200" b="1" dirty="0">
                <a:solidFill>
                  <a:srgbClr val="FFCC00"/>
                </a:solidFill>
                <a:latin typeface="+mn-ea"/>
                <a:ea typeface="+mn-ea"/>
              </a:rPr>
              <a:t> </a:t>
            </a:r>
            <a:r>
              <a:rPr lang="en-US" altLang="ko-KR" sz="2800" b="1" dirty="0">
                <a:solidFill>
                  <a:srgbClr val="FFCC00"/>
                </a:solidFill>
                <a:latin typeface="+mn-ea"/>
                <a:ea typeface="+mn-ea"/>
              </a:rPr>
              <a:t>Team3</a:t>
            </a:r>
            <a:endParaRPr lang="en-US" sz="2800" b="1" dirty="0">
              <a:solidFill>
                <a:srgbClr val="FFCC00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80356" y="3837721"/>
            <a:ext cx="75448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35DEBA-43E9-4C0F-B7FC-DD519698A9BD}"/>
              </a:ext>
            </a:extLst>
          </p:cNvPr>
          <p:cNvGrpSpPr/>
          <p:nvPr/>
        </p:nvGrpSpPr>
        <p:grpSpPr>
          <a:xfrm>
            <a:off x="7689304" y="1169983"/>
            <a:ext cx="1368152" cy="916662"/>
            <a:chOff x="7545288" y="1167949"/>
            <a:chExt cx="1440160" cy="964907"/>
          </a:xfrm>
        </p:grpSpPr>
        <p:sp>
          <p:nvSpPr>
            <p:cNvPr id="4" name="말풍선: 타원형 3">
              <a:extLst>
                <a:ext uri="{FF2B5EF4-FFF2-40B4-BE49-F238E27FC236}">
                  <a16:creationId xmlns:a16="http://schemas.microsoft.com/office/drawing/2014/main" id="{4036751B-52EA-4114-8E93-A69AAA6B2087}"/>
                </a:ext>
              </a:extLst>
            </p:cNvPr>
            <p:cNvSpPr/>
            <p:nvPr/>
          </p:nvSpPr>
          <p:spPr>
            <a:xfrm rot="662216">
              <a:off x="7545288" y="1167949"/>
              <a:ext cx="1440160" cy="96490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11264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2621BF-8FD7-4DA5-977E-DE8B482099CD}"/>
                </a:ext>
              </a:extLst>
            </p:cNvPr>
            <p:cNvSpPr txBox="1"/>
            <p:nvPr/>
          </p:nvSpPr>
          <p:spPr>
            <a:xfrm>
              <a:off x="7758791" y="1449829"/>
              <a:ext cx="1013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메뉴얼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4014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0" y="3933056"/>
            <a:ext cx="9906000" cy="2000435"/>
            <a:chOff x="0" y="2428782"/>
            <a:chExt cx="9906000" cy="20004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2428782"/>
              <a:ext cx="9906000" cy="200043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88504" y="3861048"/>
              <a:ext cx="941749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4488" y="1101380"/>
            <a:ext cx="9217024" cy="153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6. </a:t>
            </a:r>
            <a:r>
              <a:rPr lang="ko-KR" altLang="en-US" sz="1500" b="1">
                <a:solidFill>
                  <a:srgbClr val="11264f"/>
                </a:solidFill>
              </a:rPr>
              <a:t>오라클 </a:t>
            </a:r>
            <a:r>
              <a:rPr lang="en-US" altLang="ko-KR" sz="1500" b="1">
                <a:solidFill>
                  <a:srgbClr val="11264f"/>
                </a:solidFill>
              </a:rPr>
              <a:t>DBCP </a:t>
            </a:r>
            <a:r>
              <a:rPr lang="ko-KR" altLang="en-US" sz="1500" b="1">
                <a:solidFill>
                  <a:srgbClr val="11264f"/>
                </a:solidFill>
              </a:rPr>
              <a:t>방식을 사용하기 위해 해당 프로젝트 </a:t>
            </a:r>
            <a:r>
              <a:rPr lang="en-US" altLang="ko-KR" sz="1500" b="1">
                <a:solidFill>
                  <a:srgbClr val="11264f"/>
                </a:solidFill>
              </a:rPr>
              <a:t>Context</a:t>
            </a:r>
            <a:r>
              <a:rPr lang="ko-KR" altLang="en-US" sz="1500" b="1">
                <a:solidFill>
                  <a:srgbClr val="11264f"/>
                </a:solidFill>
              </a:rPr>
              <a:t>내에 설정</a:t>
            </a:r>
            <a:endParaRPr lang="ko-KR" altLang="en-US" sz="1500" b="1">
              <a:solidFill>
                <a:srgbClr val="11264f"/>
              </a:solidFill>
            </a:endParaRPr>
          </a:p>
          <a:p>
            <a:pPr latinLnBrk="1">
              <a:defRPr/>
            </a:pPr>
            <a:r>
              <a:rPr lang="en-US" altLang="ko-KR" sz="1500" b="1" i="0" u="none">
                <a:solidFill>
                  <a:srgbClr val="11264f"/>
                </a:solidFill>
                <a:latin typeface="+mn-lt"/>
                <a:ea typeface="+mn-ea"/>
                <a:cs typeface="+mn-cs"/>
              </a:rPr>
              <a:t>&lt;Resource auth="Container" driverClassName="oracle.jdbc.driver.OracleDriver" maxActive="100" maxIdle="30" maxWait="10000" name="jdbc/oracle" password="your Password" type="javax.sql.DataSource" url="jdbc:oracle:thin:@localhost:1521:orcl" username="your Username"/&gt; </a:t>
            </a:r>
            <a:endParaRPr lang="en-US" altLang="ko-KR" sz="1500" b="1" i="0" u="none">
              <a:solidFill>
                <a:srgbClr val="11264f"/>
              </a:solidFill>
              <a:latin typeface="+mn-lt"/>
              <a:ea typeface="+mn-ea"/>
              <a:cs typeface="+mn-cs"/>
            </a:endParaRPr>
          </a:p>
          <a:p>
            <a:pPr latinLnBrk="1">
              <a:defRPr/>
            </a:pPr>
            <a:endParaRPr lang="en-US" altLang="ko-KR" sz="500" b="1" i="0" u="none">
              <a:solidFill>
                <a:srgbClr val="11264f"/>
              </a:solidFill>
              <a:latin typeface="+mn-lt"/>
              <a:ea typeface="+mn-ea"/>
              <a:cs typeface="+mn-cs"/>
            </a:endParaRPr>
          </a:p>
          <a:p>
            <a:pPr latinLnBrk="1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* username</a:t>
            </a:r>
            <a:r>
              <a:rPr lang="ko-KR" altLang="en-US" sz="1500" b="1">
                <a:solidFill>
                  <a:srgbClr val="ff0000"/>
                </a:solidFill>
              </a:rPr>
              <a:t>과 </a:t>
            </a:r>
            <a:r>
              <a:rPr lang="en-US" altLang="ko-KR" sz="1500" b="1">
                <a:solidFill>
                  <a:srgbClr val="ff0000"/>
                </a:solidFill>
              </a:rPr>
              <a:t>password</a:t>
            </a:r>
            <a:r>
              <a:rPr lang="ko-KR" altLang="en-US" sz="1500" b="1">
                <a:solidFill>
                  <a:srgbClr val="ff0000"/>
                </a:solidFill>
              </a:rPr>
              <a:t>는 자신의 오라클 아이디와 비밀번호에 맞게 수정 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663658" y="2958965"/>
            <a:ext cx="3057525" cy="1390650"/>
            <a:chOff x="6663658" y="2082415"/>
            <a:chExt cx="3057525" cy="139065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63658" y="2082415"/>
              <a:ext cx="3057525" cy="1390650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041232" y="2924944"/>
              <a:ext cx="134894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0" y="188639"/>
            <a:ext cx="9906000" cy="729947"/>
            <a:chOff x="0" y="188639"/>
            <a:chExt cx="9906000" cy="729947"/>
          </a:xfrm>
        </p:grpSpPr>
        <p:sp>
          <p:nvSpPr>
            <p:cNvPr id="24" name="직사각형 23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5" name="제목 1"/>
            <p:cNvSpPr txBox="1"/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89999" tIns="44999" rIns="89999" bIns="44999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defRPr lang="ko-KR" sz="4400" b="0" i="0" u="none" strike="noStrike" kern="1200" spc="0">
                  <a:solidFill>
                    <a:srgbClr val="000000"/>
                  </a:solidFill>
                  <a:latin typeface="맑은 고딕"/>
                  <a:ea typeface="굴림"/>
                  <a:cs typeface="Arial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  <a:defRPr/>
              </a:pP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– DBCP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설정</a:t>
              </a:r>
              <a:endParaRPr lang="en-US" sz="2000" b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>
                  <a:gd name="adj" fmla="val 50000"/>
                </a:avLst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711636" y="515289"/>
                <a:ext cx="975267" cy="38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  <a:defRPr/>
                </a:pPr>
                <a:r>
                  <a:rPr lang="en-US" altLang="ko-KR" b="1">
                    <a:solidFill>
                      <a:srgbClr val="ffcc00"/>
                    </a:solidFill>
                    <a:latin typeface="+mn-ea"/>
                  </a:rPr>
                  <a:t>Team3</a:t>
                </a:r>
                <a:endParaRPr lang="en-US" altLang="ko-KR" b="1">
                  <a:solidFill>
                    <a:srgbClr val="ffcc00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80F042-9E10-4B8F-90FE-B73873EF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2" y="2204864"/>
            <a:ext cx="7977336" cy="4293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D13D8-6138-4FE4-8D22-4ACDB86554E1}"/>
              </a:ext>
            </a:extLst>
          </p:cNvPr>
          <p:cNvSpPr txBox="1"/>
          <p:nvPr/>
        </p:nvSpPr>
        <p:spPr>
          <a:xfrm>
            <a:off x="344488" y="1101380"/>
            <a:ext cx="92170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7. </a:t>
            </a:r>
            <a:r>
              <a:rPr lang="ko-KR" altLang="en-US" sz="1500" b="1" dirty="0">
                <a:solidFill>
                  <a:srgbClr val="11264F"/>
                </a:solidFill>
              </a:rPr>
              <a:t>위의 세팅을 하고 </a:t>
            </a:r>
            <a:r>
              <a:rPr lang="en-US" altLang="ko-KR" sz="1500" b="1" dirty="0" err="1">
                <a:solidFill>
                  <a:srgbClr val="11264F"/>
                </a:solidFill>
              </a:rPr>
              <a:t>login.jsp</a:t>
            </a:r>
            <a:r>
              <a:rPr lang="ko-KR" altLang="en-US" sz="1500" b="1" dirty="0">
                <a:solidFill>
                  <a:srgbClr val="11264F"/>
                </a:solidFill>
              </a:rPr>
              <a:t>를 켜서 </a:t>
            </a:r>
            <a:r>
              <a:rPr lang="en-US" altLang="ko-KR" sz="1500" b="1" dirty="0">
                <a:solidFill>
                  <a:srgbClr val="11264F"/>
                </a:solidFill>
              </a:rPr>
              <a:t>Ctrl + F11</a:t>
            </a:r>
            <a:r>
              <a:rPr lang="ko-KR" altLang="en-US" sz="1500" b="1" dirty="0">
                <a:solidFill>
                  <a:srgbClr val="11264F"/>
                </a:solidFill>
              </a:rPr>
              <a:t>을 눌러 실행하면 아래와 같은 화면이 출력</a:t>
            </a:r>
            <a:endParaRPr lang="en-US" altLang="ko-KR" sz="1500" b="1" dirty="0">
              <a:solidFill>
                <a:srgbClr val="11264F"/>
              </a:solidFill>
            </a:endParaRPr>
          </a:p>
          <a:p>
            <a:pPr latinLnBrk="1"/>
            <a:endParaRPr lang="en-US" altLang="ko-KR" sz="500" b="1" dirty="0">
              <a:solidFill>
                <a:srgbClr val="11264F"/>
              </a:solidFill>
            </a:endParaRPr>
          </a:p>
          <a:p>
            <a:pPr latinLnBrk="1"/>
            <a:r>
              <a:rPr lang="ko-KR" altLang="en-US" sz="1500" b="1" dirty="0">
                <a:solidFill>
                  <a:srgbClr val="C00000"/>
                </a:solidFill>
              </a:rPr>
              <a:t>관리자</a:t>
            </a:r>
            <a:r>
              <a:rPr lang="en-US" altLang="ko-KR" sz="1500" b="1" dirty="0">
                <a:solidFill>
                  <a:srgbClr val="C00000"/>
                </a:solidFill>
              </a:rPr>
              <a:t> </a:t>
            </a:r>
            <a:r>
              <a:rPr lang="ko-KR" altLang="en-US" sz="1500" b="1" dirty="0">
                <a:solidFill>
                  <a:srgbClr val="C00000"/>
                </a:solidFill>
              </a:rPr>
              <a:t>계정</a:t>
            </a:r>
            <a:r>
              <a:rPr lang="en-US" altLang="ko-KR" sz="1500" b="1" dirty="0">
                <a:solidFill>
                  <a:srgbClr val="C00000"/>
                </a:solidFill>
              </a:rPr>
              <a:t>)  11111111  /  test</a:t>
            </a:r>
          </a:p>
          <a:p>
            <a:pPr latinLnBrk="1"/>
            <a:r>
              <a:rPr lang="ko-KR" altLang="en-US" sz="1500" b="1" dirty="0">
                <a:solidFill>
                  <a:srgbClr val="C00000"/>
                </a:solidFill>
              </a:rPr>
              <a:t>학생 계정</a:t>
            </a:r>
            <a:r>
              <a:rPr lang="en-US" altLang="ko-KR" sz="1500" b="1" dirty="0">
                <a:solidFill>
                  <a:srgbClr val="C00000"/>
                </a:solidFill>
              </a:rPr>
              <a:t>)  20201350  /  test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CE129A-4E56-4BB1-A30F-F31FEE69DF35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9C3021-FB89-41E5-95D7-611349D5BB64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20D6916-D4DC-4763-82CC-92309465EA89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실행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A195F8-3B2C-441C-96CA-1BF278BAB17D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F2B13C9-7693-4A0C-A1FE-A347E57E74C7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057FEC-1C0E-4332-941A-479B9DE68AC1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025ABD-CD1F-4E5F-9F7F-0528F46696FC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544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2440207"/>
            <a:ext cx="9905610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61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6100" b="1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endParaRPr lang="en-US" sz="6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2362591"/>
            <a:ext cx="990561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rgbClr val="DDDDDD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3837722"/>
            <a:ext cx="990561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endParaRPr lang="en-US" sz="7400" b="1" dirty="0">
              <a:solidFill>
                <a:srgbClr val="DDDDDD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810699"/>
            <a:ext cx="9905610" cy="55189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530" tIns="50766" rIns="101530" bIns="50766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en-US" altLang="ko-KR" sz="3200" b="1" dirty="0">
                <a:solidFill>
                  <a:srgbClr val="DDDDDD"/>
                </a:solidFill>
                <a:latin typeface="+mn-ea"/>
                <a:ea typeface="+mn-ea"/>
              </a:rPr>
              <a:t> </a:t>
            </a:r>
            <a:r>
              <a:rPr lang="en-US" altLang="ko-KR" sz="2800" b="1" dirty="0">
                <a:solidFill>
                  <a:srgbClr val="FFCC00"/>
                </a:solidFill>
                <a:latin typeface="+mn-ea"/>
                <a:ea typeface="+mn-ea"/>
              </a:rPr>
              <a:t>Team3</a:t>
            </a:r>
            <a:endParaRPr lang="en-US" sz="2800" b="1" dirty="0">
              <a:solidFill>
                <a:srgbClr val="FFCC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2CFA78-DBA4-46A4-AC44-DC100EB05FD8}"/>
              </a:ext>
            </a:extLst>
          </p:cNvPr>
          <p:cNvSpPr/>
          <p:nvPr/>
        </p:nvSpPr>
        <p:spPr>
          <a:xfrm>
            <a:off x="0" y="3717032"/>
            <a:ext cx="9906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6456" y="476672"/>
            <a:ext cx="2689588" cy="834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ko-K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맑은 고딕" pitchFamily="18"/>
                <a:ea typeface="굴림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atinLnBrk="0">
              <a:buFont typeface="StarSymbol"/>
              <a:buNone/>
            </a:pPr>
            <a:r>
              <a:rPr lang="ko-KR" altLang="en-US" sz="4000" b="1" dirty="0">
                <a:solidFill>
                  <a:srgbClr val="FFCC00"/>
                </a:solidFill>
                <a:latin typeface="+mn-ea"/>
                <a:ea typeface="+mn-ea"/>
              </a:rPr>
              <a:t>목 차</a:t>
            </a:r>
            <a:endParaRPr lang="en-US" sz="4000" b="1" dirty="0">
              <a:solidFill>
                <a:srgbClr val="FFCC00"/>
              </a:solidFill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70CA57-1BC1-4865-9867-9269665C79A4}"/>
              </a:ext>
            </a:extLst>
          </p:cNvPr>
          <p:cNvGrpSpPr/>
          <p:nvPr/>
        </p:nvGrpSpPr>
        <p:grpSpPr>
          <a:xfrm>
            <a:off x="1177349" y="3126007"/>
            <a:ext cx="7551301" cy="2455975"/>
            <a:chOff x="248155" y="3126007"/>
            <a:chExt cx="7551301" cy="2455975"/>
          </a:xfrm>
        </p:grpSpPr>
        <p:sp>
          <p:nvSpPr>
            <p:cNvPr id="16" name="직사각형 15"/>
            <p:cNvSpPr/>
            <p:nvPr/>
          </p:nvSpPr>
          <p:spPr>
            <a:xfrm>
              <a:off x="248155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구성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요소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F71488-951C-4640-A2DF-3210856D896C}"/>
                </a:ext>
              </a:extLst>
            </p:cNvPr>
            <p:cNvGrpSpPr/>
            <p:nvPr/>
          </p:nvGrpSpPr>
          <p:grpSpPr>
            <a:xfrm>
              <a:off x="468140" y="3126007"/>
              <a:ext cx="7020780" cy="802840"/>
              <a:chOff x="524508" y="2569831"/>
              <a:chExt cx="7020780" cy="80284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CFF6496-D382-4056-AAF0-3497BB9FE71B}"/>
                  </a:ext>
                </a:extLst>
              </p:cNvPr>
              <p:cNvSpPr/>
              <p:nvPr/>
            </p:nvSpPr>
            <p:spPr>
              <a:xfrm>
                <a:off x="524508" y="2569831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01</a:t>
                </a:r>
                <a:endParaRPr lang="ko-KR" altLang="en-US" sz="4400" b="1" dirty="0">
                  <a:latin typeface="+mn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D96F90-22C1-4A0C-AC8D-FC3AA8A047D4}"/>
                  </a:ext>
                </a:extLst>
              </p:cNvPr>
              <p:cNvSpPr/>
              <p:nvPr/>
            </p:nvSpPr>
            <p:spPr>
              <a:xfrm>
                <a:off x="2612740" y="2580583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02</a:t>
                </a:r>
                <a:endParaRPr lang="ko-KR" altLang="en-US" sz="4400" b="1" dirty="0">
                  <a:latin typeface="+mn-ea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C489BF5-2657-4CAA-936B-3B6BB9CC6F7E}"/>
                  </a:ext>
                </a:extLst>
              </p:cNvPr>
              <p:cNvSpPr/>
              <p:nvPr/>
            </p:nvSpPr>
            <p:spPr>
              <a:xfrm>
                <a:off x="4700972" y="2580583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03</a:t>
                </a:r>
                <a:endParaRPr lang="ko-KR" altLang="en-US" sz="4400" b="1" dirty="0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89A12F-2DD4-443D-86E0-10DBC5C2E4FA}"/>
                  </a:ext>
                </a:extLst>
              </p:cNvPr>
              <p:cNvSpPr/>
              <p:nvPr/>
            </p:nvSpPr>
            <p:spPr>
              <a:xfrm>
                <a:off x="6645188" y="2580583"/>
                <a:ext cx="9001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>
                    <a:latin typeface="+mn-ea"/>
                  </a:rPr>
                  <a:t>04</a:t>
                </a:r>
                <a:endParaRPr lang="ko-KR" altLang="en-US" sz="4400" b="1" dirty="0">
                  <a:latin typeface="+mn-ea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7729FA-518D-49FA-AF62-4CDB349CE9F2}"/>
                </a:ext>
              </a:extLst>
            </p:cNvPr>
            <p:cNvSpPr/>
            <p:nvPr/>
          </p:nvSpPr>
          <p:spPr>
            <a:xfrm>
              <a:off x="2330578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다운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로드</a:t>
              </a:r>
              <a:endParaRPr lang="en-US" altLang="ko-KR" b="1" dirty="0">
                <a:solidFill>
                  <a:srgbClr val="11264F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C959EF0-A51C-4A03-817D-347B6D1A3D32}"/>
                </a:ext>
              </a:extLst>
            </p:cNvPr>
            <p:cNvSpPr/>
            <p:nvPr/>
          </p:nvSpPr>
          <p:spPr>
            <a:xfrm>
              <a:off x="4419497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오라클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설정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F583E8-E2C7-4A06-BC66-FEE79835682D}"/>
                </a:ext>
              </a:extLst>
            </p:cNvPr>
            <p:cNvSpPr/>
            <p:nvPr/>
          </p:nvSpPr>
          <p:spPr>
            <a:xfrm>
              <a:off x="6366274" y="3918095"/>
              <a:ext cx="134479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이클립스</a:t>
              </a:r>
              <a:endParaRPr lang="en-US" altLang="ko-KR" b="1" dirty="0">
                <a:solidFill>
                  <a:srgbClr val="11264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1264F"/>
                  </a:solidFill>
                </a:rPr>
                <a:t>설정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4980F9-8001-4CFD-8D6C-DB968BFD67AD}"/>
                </a:ext>
              </a:extLst>
            </p:cNvPr>
            <p:cNvSpPr txBox="1"/>
            <p:nvPr/>
          </p:nvSpPr>
          <p:spPr>
            <a:xfrm>
              <a:off x="6277886" y="4797152"/>
              <a:ext cx="152157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1. File Import</a:t>
              </a:r>
            </a:p>
            <a:p>
              <a:r>
                <a:rPr lang="en-US" altLang="ko-KR" sz="1500" dirty="0"/>
                <a:t>2. Context </a:t>
              </a:r>
              <a:r>
                <a:rPr lang="ko-KR" altLang="en-US" sz="1500" dirty="0"/>
                <a:t>등록</a:t>
              </a:r>
              <a:endParaRPr lang="en-US" altLang="ko-KR" sz="1500" dirty="0"/>
            </a:p>
            <a:p>
              <a:r>
                <a:rPr lang="en-US" altLang="ko-KR" sz="1500" dirty="0"/>
                <a:t>3. DBCP</a:t>
              </a:r>
              <a:r>
                <a:rPr lang="ko-KR" altLang="en-US" sz="1500" dirty="0"/>
                <a:t> 설정</a:t>
              </a:r>
              <a:endParaRPr lang="en-US" altLang="ko-KR" sz="15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AE0C4-0B22-4FB8-BC3D-38CB1E4FF3C3}"/>
                </a:ext>
              </a:extLst>
            </p:cNvPr>
            <p:cNvSpPr txBox="1"/>
            <p:nvPr/>
          </p:nvSpPr>
          <p:spPr>
            <a:xfrm>
              <a:off x="4361758" y="4797152"/>
              <a:ext cx="146027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1. Data 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8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F3CB9BD-66F0-4405-B496-8750AA5425D0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A1D054-2CFF-41FA-8F57-B835E88896C9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076CA863-0C26-4AF2-8DCD-0E3B8F3F32D5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01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구성요소 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02  03  04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6B3D964-5075-40A8-8DEF-ACDD1EFB164C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5609107-4EF9-4A7B-89E3-51987509509B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EE582F0-A04D-4C26-9EBC-92121CDE5FB3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4E467B-B017-416E-BF8F-2212C902D3F5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8DD665-6234-4CE8-8544-7A79FE20260B}"/>
              </a:ext>
            </a:extLst>
          </p:cNvPr>
          <p:cNvSpPr txBox="1"/>
          <p:nvPr/>
        </p:nvSpPr>
        <p:spPr>
          <a:xfrm>
            <a:off x="344488" y="1101380"/>
            <a:ext cx="9217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1. </a:t>
            </a:r>
            <a:r>
              <a:rPr lang="ko-KR" altLang="en-US" sz="1500" b="1" dirty="0">
                <a:solidFill>
                  <a:srgbClr val="11264F"/>
                </a:solidFill>
              </a:rPr>
              <a:t>프로젝트 개발 시 사용한 개발도구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4673036-81B0-45F5-8BAE-29591E00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66785"/>
              </p:ext>
            </p:extLst>
          </p:nvPr>
        </p:nvGraphicFramePr>
        <p:xfrm>
          <a:off x="357198" y="1607339"/>
          <a:ext cx="9191603" cy="2677507"/>
        </p:xfrm>
        <a:graphic>
          <a:graphicData uri="http://schemas.openxmlformats.org/drawingml/2006/table">
            <a:tbl>
              <a:tblPr firstRow="1" bandRow="1"/>
              <a:tblGrid>
                <a:gridCol w="2863002">
                  <a:extLst>
                    <a:ext uri="{9D8B030D-6E8A-4147-A177-3AD203B41FA5}">
                      <a16:colId xmlns:a16="http://schemas.microsoft.com/office/drawing/2014/main" val="3836895431"/>
                    </a:ext>
                  </a:extLst>
                </a:gridCol>
                <a:gridCol w="2740912">
                  <a:extLst>
                    <a:ext uri="{9D8B030D-6E8A-4147-A177-3AD203B41FA5}">
                      <a16:colId xmlns:a16="http://schemas.microsoft.com/office/drawing/2014/main" val="1013639852"/>
                    </a:ext>
                  </a:extLst>
                </a:gridCol>
                <a:gridCol w="3587689">
                  <a:extLst>
                    <a:ext uri="{9D8B030D-6E8A-4147-A177-3AD203B41FA5}">
                      <a16:colId xmlns:a16="http://schemas.microsoft.com/office/drawing/2014/main" val="2683833154"/>
                    </a:ext>
                  </a:extLst>
                </a:gridCol>
              </a:tblGrid>
              <a:tr h="504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6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파일위치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501944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 err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sourcetree</a:t>
                      </a:r>
                      <a:endParaRPr lang="en-US" altLang="ko-KR" sz="1500" b="1" dirty="0">
                        <a:solidFill>
                          <a:srgbClr val="11264F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(Git GUI)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형상관리 도구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C:\SourceTree\SourceTree.exe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278261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이클립스</a:t>
                      </a: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 4.15.0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Java </a:t>
                      </a:r>
                      <a:r>
                        <a:rPr lang="en-US" altLang="ko-KR" sz="1500" b="1" dirty="0" err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1" dirty="0" err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개발도구</a:t>
                      </a: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(IDE)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C:\eclipse\eclipse.exe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16012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sqldeveloper 19.2.1.247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oracle </a:t>
                      </a:r>
                      <a:r>
                        <a:rPr lang="ko-KR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통합 개발 </a:t>
                      </a:r>
                      <a:r>
                        <a:rPr lang="ko-KR" altLang="en-US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도구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C:\sqldeveloper\sqldeveloper.exe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2060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Apache Tomcat7.0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web application server</a:t>
                      </a:r>
                      <a:endParaRPr lang="ko-KR" altLang="en-US" sz="1500" b="1">
                        <a:solidFill>
                          <a:srgbClr val="11264F"/>
                        </a:solidFill>
                        <a:latin typeface="+mn-ea"/>
                        <a:ea typeface="+mn-ea"/>
                      </a:endParaRP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r>
                        <a:rPr lang="en-US" altLang="ko-KR" sz="1500" b="1" dirty="0">
                          <a:solidFill>
                            <a:srgbClr val="11264F"/>
                          </a:solidFill>
                          <a:latin typeface="+mn-ea"/>
                          <a:ea typeface="+mn-ea"/>
                        </a:rPr>
                        <a:t>C:\Tomcat 7.0</a:t>
                      </a:r>
                    </a:p>
                  </a:txBody>
                  <a:tcPr marL="124503" marR="124503" marT="62251" marB="62251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1901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0">
            <a:off x="1568624" y="1717327"/>
            <a:ext cx="6408711" cy="722198"/>
            <a:chOff x="2144688" y="2703007"/>
            <a:chExt cx="5616623" cy="722198"/>
          </a:xfrm>
        </p:grpSpPr>
        <p:sp>
          <p:nvSpPr>
            <p:cNvPr id="2" name="TextBox 1"/>
            <p:cNvSpPr txBox="1"/>
            <p:nvPr/>
          </p:nvSpPr>
          <p:spPr>
            <a:xfrm>
              <a:off x="3008781" y="2763301"/>
              <a:ext cx="4752529" cy="6017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11264f"/>
                  </a:solidFill>
                </a:rPr>
                <a:t>Team3 GitHub Site</a:t>
              </a:r>
              <a:endParaRPr lang="en-US" altLang="ko-KR" sz="1400" b="1">
                <a:solidFill>
                  <a:srgbClr val="11264f"/>
                </a:solidFill>
              </a:endParaRPr>
            </a:p>
            <a:p>
              <a:pPr lvl="0">
                <a:defRPr/>
              </a:pPr>
              <a:r>
                <a:rPr lang="en-US" altLang="ko-KR" b="1">
                  <a:solidFill>
                    <a:srgbClr val="11264f"/>
                  </a:solidFill>
                  <a:hlinkClick r:id="rId3"/>
                </a:rPr>
                <a:t>https://github.com/hyunj230/portfolio.git</a:t>
              </a:r>
              <a:endParaRPr lang="en-US" altLang="ko-KR" b="1">
                <a:solidFill>
                  <a:srgbClr val="11264f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44688" y="2703007"/>
              <a:ext cx="722198" cy="722198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 rot="0">
            <a:off x="0" y="188639"/>
            <a:ext cx="9906000" cy="729947"/>
            <a:chOff x="0" y="188639"/>
            <a:chExt cx="9906000" cy="729947"/>
          </a:xfrm>
        </p:grpSpPr>
        <p:sp>
          <p:nvSpPr>
            <p:cNvPr id="8" name="직사각형 7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9" name="제목 1"/>
            <p:cNvSpPr txBox="1"/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89999" tIns="44999" rIns="89999" bIns="44999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defRPr lang="ko-KR" sz="4400" b="0" i="0" u="none" strike="noStrike" kern="1200" spc="0">
                  <a:solidFill>
                    <a:srgbClr val="000000"/>
                  </a:solidFill>
                  <a:latin typeface="맑은 고딕"/>
                  <a:ea typeface="굴림"/>
                  <a:cs typeface="Arial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  <a:defRPr/>
              </a:pP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01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02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다운로드  </a:t>
              </a:r>
              <a:r>
                <a:rPr lang="en-US" altLang="ko-KR" sz="2000" b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03  04</a:t>
              </a:r>
              <a:endParaRPr lang="en-US" sz="2000" b="1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 rot="0"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1" name="이등변 삼각형 10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>
                  <a:gd name="adj" fmla="val 50000"/>
                </a:avLst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711636" y="515289"/>
                <a:ext cx="975267" cy="38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  <a:defRPr/>
                </a:pPr>
                <a:r>
                  <a:rPr lang="en-US" altLang="ko-KR" b="1">
                    <a:solidFill>
                      <a:srgbClr val="ffcc00"/>
                    </a:solidFill>
                    <a:latin typeface="+mn-ea"/>
                  </a:rPr>
                  <a:t>Team3</a:t>
                </a:r>
                <a:endParaRPr lang="en-US" altLang="ko-KR" b="1">
                  <a:solidFill>
                    <a:srgbClr val="ffcc00"/>
                  </a:solidFill>
                  <a:latin typeface="+mn-ea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44488" y="1101380"/>
            <a:ext cx="92170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1. </a:t>
            </a:r>
            <a:r>
              <a:rPr lang="ko-KR" altLang="en-US" sz="1500" b="1">
                <a:solidFill>
                  <a:srgbClr val="11264f"/>
                </a:solidFill>
              </a:rPr>
              <a:t>아래 사이트에 들어가 실행에 필요한 파일들을 다운</a:t>
            </a:r>
            <a:endParaRPr lang="ko-KR" altLang="en-US" sz="1500" b="1">
              <a:solidFill>
                <a:srgbClr val="11264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661" y="6485500"/>
            <a:ext cx="8614677" cy="26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en-US" altLang="ko-KR" sz="1200" b="1">
                <a:solidFill>
                  <a:srgbClr val="11264f"/>
                </a:solidFill>
              </a:rPr>
              <a:t>ver.1</a:t>
            </a:r>
            <a:r>
              <a:rPr lang="ko-KR" altLang="en-US" sz="1200" b="1">
                <a:solidFill>
                  <a:srgbClr val="11264f"/>
                </a:solidFill>
              </a:rPr>
              <a:t>은 게시글 작성 시 글자만 쓸 수 있고 </a:t>
            </a:r>
            <a:r>
              <a:rPr lang="en-US" altLang="ko-KR" sz="1200" b="1">
                <a:solidFill>
                  <a:srgbClr val="11264f"/>
                </a:solidFill>
              </a:rPr>
              <a:t>ver.2</a:t>
            </a:r>
            <a:r>
              <a:rPr lang="ko-KR" altLang="en-US" sz="1200" b="1">
                <a:solidFill>
                  <a:srgbClr val="11264f"/>
                </a:solidFill>
              </a:rPr>
              <a:t>는 </a:t>
            </a:r>
            <a:r>
              <a:rPr lang="en-US" altLang="ko-KR" sz="1200" b="1">
                <a:solidFill>
                  <a:srgbClr val="11264f"/>
                </a:solidFill>
              </a:rPr>
              <a:t>summernote API</a:t>
            </a:r>
            <a:r>
              <a:rPr lang="ko-KR" altLang="en-US" sz="1200" b="1">
                <a:solidFill>
                  <a:srgbClr val="11264f"/>
                </a:solidFill>
              </a:rPr>
              <a:t>를 이용하여 다양한 기능을 제공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6750" y="3429000"/>
            <a:ext cx="8572500" cy="263842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875642" y="4437112"/>
            <a:ext cx="8154714" cy="20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834ADF-949D-440B-A341-7A4E492E9182}"/>
              </a:ext>
            </a:extLst>
          </p:cNvPr>
          <p:cNvGrpSpPr/>
          <p:nvPr/>
        </p:nvGrpSpPr>
        <p:grpSpPr>
          <a:xfrm>
            <a:off x="-1" y="1818186"/>
            <a:ext cx="9906001" cy="3938434"/>
            <a:chOff x="-1" y="1772816"/>
            <a:chExt cx="9906001" cy="39384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DDA750-5FD8-49D6-9ADC-7C11355C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1772816"/>
              <a:ext cx="9906001" cy="393843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8E767D-AE8E-44FD-A254-EFCDCDBA18AC}"/>
                </a:ext>
              </a:extLst>
            </p:cNvPr>
            <p:cNvSpPr/>
            <p:nvPr/>
          </p:nvSpPr>
          <p:spPr>
            <a:xfrm>
              <a:off x="8390178" y="4797152"/>
              <a:ext cx="88330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820591-4E9C-42E7-A111-B03C314C3ECB}"/>
              </a:ext>
            </a:extLst>
          </p:cNvPr>
          <p:cNvSpPr txBox="1"/>
          <p:nvPr/>
        </p:nvSpPr>
        <p:spPr>
          <a:xfrm>
            <a:off x="344488" y="1101380"/>
            <a:ext cx="9217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2. </a:t>
            </a:r>
            <a:r>
              <a:rPr lang="ko-KR" altLang="en-US" sz="1500" b="1" dirty="0">
                <a:solidFill>
                  <a:srgbClr val="11264F"/>
                </a:solidFill>
              </a:rPr>
              <a:t>다운받을 파일을 누르면 아래와 같은 화면이 나오며 </a:t>
            </a:r>
            <a:r>
              <a:rPr lang="en-US" altLang="ko-KR" sz="1500" b="1" dirty="0">
                <a:solidFill>
                  <a:srgbClr val="11264F"/>
                </a:solidFill>
              </a:rPr>
              <a:t>Download</a:t>
            </a:r>
            <a:r>
              <a:rPr lang="ko-KR" altLang="en-US" sz="1500" b="1" dirty="0">
                <a:solidFill>
                  <a:srgbClr val="11264F"/>
                </a:solidFill>
              </a:rPr>
              <a:t>를 누르면 내컴퓨터에 저장됨</a:t>
            </a:r>
            <a:endParaRPr lang="en-US" altLang="ko-KR" sz="1500" b="1" dirty="0">
              <a:solidFill>
                <a:srgbClr val="11264F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986DBA-CFC5-4058-8FBA-492AF172510F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flipH="1" flipV="1">
            <a:off x="7892271" y="4830732"/>
            <a:ext cx="497907" cy="227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51FC54-B0BD-4CE6-A656-C005BE1F7796}"/>
              </a:ext>
            </a:extLst>
          </p:cNvPr>
          <p:cNvSpPr txBox="1"/>
          <p:nvPr/>
        </p:nvSpPr>
        <p:spPr>
          <a:xfrm>
            <a:off x="1568624" y="6133072"/>
            <a:ext cx="833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b="1" dirty="0">
                <a:solidFill>
                  <a:srgbClr val="11264F"/>
                </a:solidFill>
              </a:rPr>
              <a:t>3_Team3_Student(ver_2).zip : </a:t>
            </a:r>
            <a:r>
              <a:rPr lang="ko-KR" altLang="en-US" sz="1200" b="1" dirty="0">
                <a:solidFill>
                  <a:srgbClr val="11264F"/>
                </a:solidFill>
              </a:rPr>
              <a:t>학생페이지를 위한 프로젝트 압축파일 </a:t>
            </a:r>
            <a:r>
              <a:rPr lang="en-US" altLang="ko-KR" sz="1200" b="1" dirty="0">
                <a:solidFill>
                  <a:srgbClr val="11264F"/>
                </a:solidFill>
              </a:rPr>
              <a:t>(</a:t>
            </a:r>
            <a:r>
              <a:rPr lang="ko-KR" altLang="en-US" sz="1200" b="1" dirty="0">
                <a:solidFill>
                  <a:srgbClr val="11264F"/>
                </a:solidFill>
              </a:rPr>
              <a:t>압축풀기 </a:t>
            </a:r>
            <a:r>
              <a:rPr lang="en-US" altLang="ko-KR" sz="1200" b="1" dirty="0">
                <a:solidFill>
                  <a:srgbClr val="11264F"/>
                </a:solidFill>
              </a:rPr>
              <a:t>X)</a:t>
            </a:r>
          </a:p>
          <a:p>
            <a:pPr latinLnBrk="1"/>
            <a:r>
              <a:rPr lang="en-US" altLang="ko-KR" sz="1200" b="1" dirty="0">
                <a:solidFill>
                  <a:srgbClr val="11264F"/>
                </a:solidFill>
              </a:rPr>
              <a:t>4_Team3_Administrator(ver_2).zip : </a:t>
            </a:r>
            <a:r>
              <a:rPr lang="ko-KR" altLang="en-US" sz="1200" b="1" dirty="0">
                <a:solidFill>
                  <a:srgbClr val="11264F"/>
                </a:solidFill>
              </a:rPr>
              <a:t>관리자 페이지를 위한 프로젝트 압축파일 </a:t>
            </a:r>
            <a:r>
              <a:rPr lang="en-US" altLang="ko-KR" sz="1200" b="1" dirty="0">
                <a:solidFill>
                  <a:srgbClr val="11264F"/>
                </a:solidFill>
              </a:rPr>
              <a:t>(</a:t>
            </a:r>
            <a:r>
              <a:rPr lang="ko-KR" altLang="en-US" sz="1200" b="1" dirty="0">
                <a:solidFill>
                  <a:srgbClr val="11264F"/>
                </a:solidFill>
              </a:rPr>
              <a:t>압축풀기 </a:t>
            </a:r>
            <a:r>
              <a:rPr lang="en-US" altLang="ko-KR" sz="1200" b="1" dirty="0">
                <a:solidFill>
                  <a:srgbClr val="11264F"/>
                </a:solidFill>
              </a:rPr>
              <a:t>X)</a:t>
            </a:r>
          </a:p>
          <a:p>
            <a:pPr latinLnBrk="1"/>
            <a:r>
              <a:rPr lang="en-US" altLang="ko-KR" sz="1200" b="1" dirty="0">
                <a:solidFill>
                  <a:srgbClr val="11264F"/>
                </a:solidFill>
              </a:rPr>
              <a:t>5_team3(ver_2).zip : </a:t>
            </a:r>
            <a:r>
              <a:rPr lang="ko-KR" altLang="en-US" sz="1200" b="1" dirty="0">
                <a:solidFill>
                  <a:srgbClr val="11264F"/>
                </a:solidFill>
              </a:rPr>
              <a:t>학사관리시스템에 필요한 테이블이나 데이터에 대한 쿼리가 담긴 스크립트 파일 </a:t>
            </a:r>
            <a:r>
              <a:rPr lang="en-US" altLang="ko-KR" sz="1200" b="1" dirty="0">
                <a:solidFill>
                  <a:srgbClr val="11264F"/>
                </a:solidFill>
              </a:rPr>
              <a:t>(</a:t>
            </a:r>
            <a:r>
              <a:rPr lang="ko-KR" altLang="en-US" sz="1200" b="1" dirty="0">
                <a:solidFill>
                  <a:srgbClr val="11264F"/>
                </a:solidFill>
              </a:rPr>
              <a:t>압축풀기 </a:t>
            </a:r>
            <a:r>
              <a:rPr lang="en-US" altLang="ko-KR" sz="1200" b="1" dirty="0">
                <a:solidFill>
                  <a:srgbClr val="11264F"/>
                </a:solidFill>
              </a:rPr>
              <a:t>O)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A39EED-1C43-4F7E-8CC5-CA3FEBBA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671" y="3637238"/>
            <a:ext cx="4323600" cy="238698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88208B-63F6-4905-9EC2-3A6272A3D44E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337945-BFE7-4A04-B866-FA071D50DD9C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69DF8FE2-FBDA-43C4-A3F1-C7F9F86AB70F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01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02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다운로드  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03  04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C71548A-3412-48EC-8C6E-FAF15EBE5AD4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F8333E5-DE07-4C34-85AA-2170385CC5F3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E563EC7-8255-4DE4-9879-2B2B7BCF5C06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FEFCA44-F93B-4D78-8BFA-1A0853296505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55736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47850" y="3013605"/>
            <a:ext cx="1512168" cy="337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487" y="1017603"/>
            <a:ext cx="92170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1. 5_team3.sql : </a:t>
            </a:r>
            <a:r>
              <a:rPr lang="ko-KR" altLang="en-US" sz="1500" b="1">
                <a:solidFill>
                  <a:srgbClr val="11264f"/>
                </a:solidFill>
              </a:rPr>
              <a:t>학사관리시스템에 필요한 테이블이나 데이터에 대한 쿼리가 담긴 스크립트 파일</a:t>
            </a:r>
            <a:endParaRPr lang="ko-KR" altLang="en-US" sz="1500" b="1">
              <a:solidFill>
                <a:srgbClr val="11264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488" y="3789040"/>
            <a:ext cx="9217024" cy="543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2. sql</a:t>
            </a:r>
            <a:r>
              <a:rPr lang="ko-KR" altLang="en-US" sz="1500" b="1">
                <a:solidFill>
                  <a:srgbClr val="11264f"/>
                </a:solidFill>
              </a:rPr>
              <a:t> 작성시트에 아래와 같이 입력하면 </a:t>
            </a:r>
            <a:r>
              <a:rPr lang="en-US" altLang="ko-KR" sz="1500" b="1">
                <a:solidFill>
                  <a:srgbClr val="11264f"/>
                </a:solidFill>
              </a:rPr>
              <a:t>5_team3_sql</a:t>
            </a:r>
            <a:r>
              <a:rPr lang="ko-KR" altLang="en-US" sz="1500" b="1">
                <a:solidFill>
                  <a:srgbClr val="11264f"/>
                </a:solidFill>
              </a:rPr>
              <a:t>에 있는 쿼리가 실행되어 테이블과 데이터가 삽입</a:t>
            </a:r>
            <a:endParaRPr lang="ko-KR" altLang="en-US" sz="1500" b="1">
              <a:solidFill>
                <a:srgbClr val="11264f"/>
              </a:solidFill>
            </a:endParaRPr>
          </a:p>
          <a:p>
            <a:pPr latinLnBrk="1">
              <a:defRPr/>
            </a:pPr>
            <a:r>
              <a:rPr lang="en-US" altLang="ko-KR" sz="1500" b="1">
                <a:solidFill>
                  <a:srgbClr val="11264f"/>
                </a:solidFill>
              </a:rPr>
              <a:t>@</a:t>
            </a:r>
            <a:r>
              <a:rPr lang="ko-KR" altLang="en-US" sz="1500" b="1">
                <a:solidFill>
                  <a:srgbClr val="11264f"/>
                </a:solidFill>
              </a:rPr>
              <a:t>파일위치</a:t>
            </a:r>
            <a:r>
              <a:rPr lang="en-US" altLang="ko-KR" sz="1500" b="1">
                <a:solidFill>
                  <a:srgbClr val="11264f"/>
                </a:solidFill>
              </a:rPr>
              <a:t>\5_team3.sql;</a:t>
            </a:r>
            <a:endParaRPr lang="en-US" altLang="ko-KR" sz="1500" b="1">
              <a:solidFill>
                <a:srgbClr val="11264f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0" y="188639"/>
            <a:ext cx="9906000" cy="729947"/>
            <a:chOff x="0" y="188639"/>
            <a:chExt cx="9906000" cy="729947"/>
          </a:xfrm>
        </p:grpSpPr>
        <p:sp>
          <p:nvSpPr>
            <p:cNvPr id="16" name="직사각형 15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제목 1"/>
            <p:cNvSpPr txBox="1"/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89999" tIns="44999" rIns="89999" bIns="44999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defRPr lang="ko-KR" sz="4400" b="0" i="0" u="none" strike="noStrike" kern="1200" spc="0">
                  <a:solidFill>
                    <a:srgbClr val="000000"/>
                  </a:solidFill>
                  <a:latin typeface="맑은 고딕"/>
                  <a:ea typeface="굴림"/>
                  <a:cs typeface="Arial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  <a:defRPr/>
              </a:pP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>
                  <a:solidFill>
                    <a:srgbClr val="dddddd"/>
                  </a:solidFill>
                  <a:latin typeface="+mn-ea"/>
                  <a:ea typeface="+mn-ea"/>
                </a:rPr>
                <a:t>01  02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  03 </a:t>
              </a:r>
              <a:r>
                <a:rPr lang="ko-KR" altLang="en-US" sz="2000" b="1">
                  <a:solidFill>
                    <a:srgbClr val="11264f"/>
                  </a:solidFill>
                  <a:latin typeface="+mn-ea"/>
                  <a:ea typeface="+mn-ea"/>
                </a:rPr>
                <a:t>오라클 </a:t>
              </a:r>
              <a:r>
                <a:rPr lang="en-US" altLang="ko-KR" sz="2000" b="1">
                  <a:solidFill>
                    <a:srgbClr val="11264f"/>
                  </a:solidFill>
                  <a:latin typeface="+mn-ea"/>
                  <a:ea typeface="+mn-ea"/>
                </a:rPr>
                <a:t>– Data Import  </a:t>
              </a:r>
              <a:r>
                <a:rPr lang="en-US" altLang="ko-KR" sz="2000" b="1">
                  <a:solidFill>
                    <a:srgbClr val="dddddd"/>
                  </a:solidFill>
                  <a:latin typeface="+mn-ea"/>
                  <a:ea typeface="+mn-ea"/>
                </a:rPr>
                <a:t>04</a:t>
              </a:r>
              <a:endParaRPr lang="en-US" sz="2000" b="1">
                <a:solidFill>
                  <a:srgbClr val="dddddd"/>
                </a:solidFill>
                <a:latin typeface="+mn-ea"/>
                <a:ea typeface="+mn-ea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 rot="0"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>
                  <a:gd name="adj" fmla="val 50000"/>
                </a:avLst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711636" y="515289"/>
                <a:ext cx="975267" cy="38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  <a:defRPr/>
                </a:pPr>
                <a:r>
                  <a:rPr lang="en-US" altLang="ko-KR" b="1">
                    <a:solidFill>
                      <a:srgbClr val="ffcc00"/>
                    </a:solidFill>
                    <a:latin typeface="+mn-ea"/>
                  </a:rPr>
                  <a:t>Team3</a:t>
                </a:r>
                <a:endParaRPr lang="en-US" altLang="ko-KR" b="1">
                  <a:solidFill>
                    <a:srgbClr val="ffcc00"/>
                  </a:solidFill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12776"/>
            <a:ext cx="9906000" cy="2280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494446"/>
            <a:ext cx="9906000" cy="2099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40632" y="2385756"/>
            <a:ext cx="1319386" cy="29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4" name="직사각형 3"/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5" name="제목 1"/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File Import 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48" name="이등변 삼각형 47"/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B8BE3C7F-B39A-4130-88C3-BFD58511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7" y="1681364"/>
            <a:ext cx="3518025" cy="4680000"/>
          </a:xfrm>
          <a:prstGeom prst="rect">
            <a:avLst/>
          </a:prstGeom>
          <a:ln>
            <a:solidFill>
              <a:srgbClr val="11264F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6688E9-4057-48B5-81DC-71758C7D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710671"/>
            <a:ext cx="4033371" cy="4284476"/>
          </a:xfrm>
          <a:prstGeom prst="rect">
            <a:avLst/>
          </a:prstGeom>
          <a:ln>
            <a:solidFill>
              <a:srgbClr val="11264F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384241-A3FF-4CDE-813C-7EAAEE54DD45}"/>
              </a:ext>
            </a:extLst>
          </p:cNvPr>
          <p:cNvSpPr txBox="1"/>
          <p:nvPr/>
        </p:nvSpPr>
        <p:spPr>
          <a:xfrm>
            <a:off x="344488" y="1101380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1. </a:t>
            </a:r>
            <a:r>
              <a:rPr lang="ko-KR" altLang="en-US" sz="1500" b="1" dirty="0">
                <a:solidFill>
                  <a:srgbClr val="11264F"/>
                </a:solidFill>
              </a:rPr>
              <a:t>상단 메뉴 </a:t>
            </a:r>
            <a:r>
              <a:rPr lang="en-US" altLang="ko-KR" sz="1500" b="1" dirty="0">
                <a:solidFill>
                  <a:srgbClr val="11264F"/>
                </a:solidFill>
              </a:rPr>
              <a:t>– FILE – IMPORT </a:t>
            </a:r>
            <a:r>
              <a:rPr lang="ko-KR" altLang="en-US" sz="1500" b="1" dirty="0">
                <a:solidFill>
                  <a:srgbClr val="11264F"/>
                </a:solidFill>
              </a:rPr>
              <a:t>선택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807C37-6F6F-4911-AE79-F838F3D6BD37}"/>
              </a:ext>
            </a:extLst>
          </p:cNvPr>
          <p:cNvSpPr txBox="1"/>
          <p:nvPr/>
        </p:nvSpPr>
        <p:spPr>
          <a:xfrm>
            <a:off x="4706083" y="110138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2. General -&gt; Existing Projects Into Workspace </a:t>
            </a:r>
            <a:r>
              <a:rPr lang="ko-KR" altLang="en-US" sz="1500" b="1" dirty="0">
                <a:solidFill>
                  <a:srgbClr val="11264F"/>
                </a:solidFill>
              </a:rPr>
              <a:t>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FB4585-9B05-4268-9D9E-C3D3C6C7E934}"/>
              </a:ext>
            </a:extLst>
          </p:cNvPr>
          <p:cNvSpPr/>
          <p:nvPr/>
        </p:nvSpPr>
        <p:spPr>
          <a:xfrm>
            <a:off x="704528" y="4221088"/>
            <a:ext cx="21602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46EF6E-B6AA-4759-AA27-70BF9A5D4D5B}"/>
              </a:ext>
            </a:extLst>
          </p:cNvPr>
          <p:cNvSpPr/>
          <p:nvPr/>
        </p:nvSpPr>
        <p:spPr>
          <a:xfrm>
            <a:off x="5241032" y="3140968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9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50C18B-DADD-4B30-9B0F-DB777490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701328"/>
            <a:ext cx="3407831" cy="46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18D962-6ED0-422C-87F7-003B393B071A}"/>
              </a:ext>
            </a:extLst>
          </p:cNvPr>
          <p:cNvSpPr txBox="1"/>
          <p:nvPr/>
        </p:nvSpPr>
        <p:spPr>
          <a:xfrm>
            <a:off x="344488" y="1101380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3. Select archive file </a:t>
            </a:r>
            <a:r>
              <a:rPr lang="ko-KR" altLang="en-US" sz="1500" b="1" dirty="0">
                <a:solidFill>
                  <a:srgbClr val="11264F"/>
                </a:solidFill>
              </a:rPr>
              <a:t>선택 후 </a:t>
            </a:r>
            <a:r>
              <a:rPr lang="en-US" altLang="ko-KR" sz="1500" b="1" dirty="0">
                <a:solidFill>
                  <a:srgbClr val="11264F"/>
                </a:solidFill>
              </a:rPr>
              <a:t>Browse… </a:t>
            </a:r>
            <a:r>
              <a:rPr lang="ko-KR" altLang="en-US" sz="1500" b="1" dirty="0">
                <a:solidFill>
                  <a:srgbClr val="11264F"/>
                </a:solidFill>
              </a:rPr>
              <a:t>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A606B-B5AC-4BED-932D-F2BD5FAA4ABA}"/>
              </a:ext>
            </a:extLst>
          </p:cNvPr>
          <p:cNvSpPr txBox="1"/>
          <p:nvPr/>
        </p:nvSpPr>
        <p:spPr>
          <a:xfrm>
            <a:off x="4706083" y="1101380"/>
            <a:ext cx="495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4. </a:t>
            </a:r>
            <a:r>
              <a:rPr lang="ko-KR" altLang="en-US" sz="1500" b="1" dirty="0">
                <a:solidFill>
                  <a:srgbClr val="11264F"/>
                </a:solidFill>
              </a:rPr>
              <a:t>삽입할 압축파일</a:t>
            </a:r>
            <a:r>
              <a:rPr lang="en-US" altLang="ko-KR" sz="1500" b="1" dirty="0">
                <a:solidFill>
                  <a:srgbClr val="11264F"/>
                </a:solidFill>
              </a:rPr>
              <a:t>(.zip) </a:t>
            </a:r>
            <a:r>
              <a:rPr lang="ko-KR" altLang="en-US" sz="1500" b="1" dirty="0">
                <a:solidFill>
                  <a:srgbClr val="11264F"/>
                </a:solidFill>
              </a:rPr>
              <a:t>선택하여 열기 후 </a:t>
            </a:r>
            <a:r>
              <a:rPr lang="en-US" altLang="ko-KR" sz="1500" b="1" dirty="0">
                <a:solidFill>
                  <a:srgbClr val="11264F"/>
                </a:solidFill>
              </a:rPr>
              <a:t>finish</a:t>
            </a:r>
            <a:endParaRPr lang="ko-KR" altLang="en-US" sz="1500" b="1" dirty="0">
              <a:solidFill>
                <a:srgbClr val="11264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1490C-F124-4A4B-9E07-E095D1D6D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68" y="1701328"/>
            <a:ext cx="4953600" cy="28388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B55463-BC96-451F-86C8-3FDDA3023525}"/>
              </a:ext>
            </a:extLst>
          </p:cNvPr>
          <p:cNvSpPr/>
          <p:nvPr/>
        </p:nvSpPr>
        <p:spPr>
          <a:xfrm>
            <a:off x="5529064" y="2276872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C4C61D-702C-43B1-B0C1-53DC67EBD5EB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630784-1B68-4C58-AE3E-09C4E0601E71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508E62C8-7F68-4631-86E5-D64DC404FA84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File Import 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3D0F61-6522-422F-AEFE-14F3E72E2A0C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398A8524-F522-4AAB-8F85-AA473FD31E02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225102E-CE7B-4C6B-A67F-B56FC4FB2CD6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D33A374-07A6-4CB5-A949-4339D82F6B20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38682D-00E8-4185-AE34-5BDD8878E87D}"/>
              </a:ext>
            </a:extLst>
          </p:cNvPr>
          <p:cNvSpPr/>
          <p:nvPr/>
        </p:nvSpPr>
        <p:spPr>
          <a:xfrm>
            <a:off x="704528" y="2564904"/>
            <a:ext cx="340783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4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A2756D-5C19-4155-BF42-378BD47D3CF1}"/>
              </a:ext>
            </a:extLst>
          </p:cNvPr>
          <p:cNvSpPr txBox="1"/>
          <p:nvPr/>
        </p:nvSpPr>
        <p:spPr>
          <a:xfrm>
            <a:off x="344488" y="1101380"/>
            <a:ext cx="9217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b="1" dirty="0">
                <a:solidFill>
                  <a:srgbClr val="11264F"/>
                </a:solidFill>
              </a:rPr>
              <a:t>5. </a:t>
            </a:r>
            <a:r>
              <a:rPr lang="ko-KR" altLang="en-US" sz="1500" b="1" dirty="0">
                <a:solidFill>
                  <a:srgbClr val="11264F"/>
                </a:solidFill>
              </a:rPr>
              <a:t>프로젝트 </a:t>
            </a:r>
            <a:r>
              <a:rPr lang="en-US" altLang="ko-KR" sz="1500" b="1" dirty="0">
                <a:solidFill>
                  <a:srgbClr val="11264F"/>
                </a:solidFill>
              </a:rPr>
              <a:t>Import </a:t>
            </a:r>
            <a:r>
              <a:rPr lang="ko-KR" altLang="en-US" sz="1500" b="1" dirty="0">
                <a:solidFill>
                  <a:srgbClr val="11264F"/>
                </a:solidFill>
              </a:rPr>
              <a:t>후 </a:t>
            </a:r>
            <a:r>
              <a:rPr lang="en-US" altLang="ko-KR" sz="1500" b="1" dirty="0">
                <a:solidFill>
                  <a:srgbClr val="11264F"/>
                </a:solidFill>
              </a:rPr>
              <a:t>Sever.xml</a:t>
            </a:r>
            <a:r>
              <a:rPr lang="ko-KR" altLang="en-US" sz="1500" b="1" dirty="0">
                <a:solidFill>
                  <a:srgbClr val="11264F"/>
                </a:solidFill>
              </a:rPr>
              <a:t>에 자동으로 등록이 안되기 때문에 </a:t>
            </a:r>
            <a:r>
              <a:rPr lang="en-US" altLang="ko-KR" sz="1500" b="1" dirty="0" err="1">
                <a:solidFill>
                  <a:srgbClr val="11264F"/>
                </a:solidFill>
              </a:rPr>
              <a:t>login.jsp</a:t>
            </a:r>
            <a:r>
              <a:rPr lang="ko-KR" altLang="en-US" sz="1500" b="1" dirty="0">
                <a:solidFill>
                  <a:srgbClr val="11264F"/>
                </a:solidFill>
              </a:rPr>
              <a:t>를 실행하여 등록하거나</a:t>
            </a:r>
            <a:endParaRPr lang="en-US" altLang="ko-KR" sz="1500" b="1" dirty="0">
              <a:solidFill>
                <a:srgbClr val="11264F"/>
              </a:solidFill>
            </a:endParaRPr>
          </a:p>
          <a:p>
            <a:pPr latinLnBrk="1"/>
            <a:r>
              <a:rPr lang="en-US" altLang="ko-KR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&lt;Context </a:t>
            </a:r>
            <a:r>
              <a:rPr lang="en-US" altLang="ko-KR" sz="1500" b="1" u="none" strike="noStrike" dirty="0" err="1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docBase</a:t>
            </a:r>
            <a:r>
              <a:rPr lang="en-US" altLang="ko-KR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="Team3_Administrator" path="/Team3_Administrator" reloadable="true" source="org.eclipse.jst.jee.server:Team3_Administrator"/&gt; </a:t>
            </a:r>
            <a:r>
              <a:rPr lang="ko-KR" altLang="en-US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lang="en-US" altLang="ko-KR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Server.xml</a:t>
            </a:r>
            <a:r>
              <a:rPr lang="ko-KR" altLang="en-US" sz="1500" b="1" u="none" strike="noStrike" dirty="0">
                <a:solidFill>
                  <a:srgbClr val="11264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작성</a:t>
            </a:r>
            <a:endParaRPr lang="ko-KR" altLang="en-US" sz="1500" b="1" dirty="0">
              <a:solidFill>
                <a:srgbClr val="11264F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6C06FE-CCA5-41B1-94E1-F6C39534F116}"/>
              </a:ext>
            </a:extLst>
          </p:cNvPr>
          <p:cNvGrpSpPr/>
          <p:nvPr/>
        </p:nvGrpSpPr>
        <p:grpSpPr>
          <a:xfrm>
            <a:off x="0" y="2507180"/>
            <a:ext cx="9906000" cy="2016224"/>
            <a:chOff x="0" y="2398617"/>
            <a:chExt cx="9906000" cy="2016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0CBED6-384C-4759-91C2-3EE23F971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80928"/>
              <a:ext cx="9906000" cy="16339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B0CDFE-8C63-494E-87A8-9AB803C21D69}"/>
                </a:ext>
              </a:extLst>
            </p:cNvPr>
            <p:cNvSpPr txBox="1"/>
            <p:nvPr/>
          </p:nvSpPr>
          <p:spPr>
            <a:xfrm>
              <a:off x="184817" y="2398617"/>
              <a:ext cx="1640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500" b="1" dirty="0">
                  <a:solidFill>
                    <a:srgbClr val="11264F"/>
                  </a:solidFill>
                </a:rPr>
                <a:t>Context</a:t>
              </a:r>
              <a:r>
                <a:rPr lang="ko-KR" altLang="en-US" sz="1500" b="1" dirty="0">
                  <a:solidFill>
                    <a:srgbClr val="11264F"/>
                  </a:solidFill>
                </a:rPr>
                <a:t>등록 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2EDAE3-BC71-4B49-A96C-57F614B0EF80}"/>
              </a:ext>
            </a:extLst>
          </p:cNvPr>
          <p:cNvGrpSpPr/>
          <p:nvPr/>
        </p:nvGrpSpPr>
        <p:grpSpPr>
          <a:xfrm>
            <a:off x="0" y="4662366"/>
            <a:ext cx="9906000" cy="2066006"/>
            <a:chOff x="0" y="4473987"/>
            <a:chExt cx="9906000" cy="20660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1DC08F2-4193-4210-8849-AA5E6A09F09C}"/>
                </a:ext>
              </a:extLst>
            </p:cNvPr>
            <p:cNvGrpSpPr/>
            <p:nvPr/>
          </p:nvGrpSpPr>
          <p:grpSpPr>
            <a:xfrm>
              <a:off x="0" y="4797152"/>
              <a:ext cx="9906000" cy="1742841"/>
              <a:chOff x="0" y="4290893"/>
              <a:chExt cx="9906000" cy="1742841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28A02C3-30CC-4523-9CA5-CE6A34B64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290893"/>
                <a:ext cx="9906000" cy="174284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6920AAD-144F-49E0-917C-657C9D2F08F7}"/>
                  </a:ext>
                </a:extLst>
              </p:cNvPr>
              <p:cNvSpPr/>
              <p:nvPr/>
            </p:nvSpPr>
            <p:spPr>
              <a:xfrm>
                <a:off x="344488" y="5733256"/>
                <a:ext cx="66967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07A09C-FEDE-405E-A73C-CB2ABF4FE031}"/>
                </a:ext>
              </a:extLst>
            </p:cNvPr>
            <p:cNvSpPr txBox="1"/>
            <p:nvPr/>
          </p:nvSpPr>
          <p:spPr>
            <a:xfrm>
              <a:off x="184817" y="4473987"/>
              <a:ext cx="1640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500" b="1" dirty="0">
                  <a:solidFill>
                    <a:srgbClr val="11264F"/>
                  </a:solidFill>
                </a:rPr>
                <a:t>Context</a:t>
              </a:r>
              <a:r>
                <a:rPr lang="ko-KR" altLang="en-US" sz="1500" b="1" dirty="0">
                  <a:solidFill>
                    <a:srgbClr val="11264F"/>
                  </a:solidFill>
                </a:rPr>
                <a:t>등록 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51FF6E-8B2D-4F80-B915-938D4A71B67F}"/>
              </a:ext>
            </a:extLst>
          </p:cNvPr>
          <p:cNvGrpSpPr/>
          <p:nvPr/>
        </p:nvGrpSpPr>
        <p:grpSpPr>
          <a:xfrm>
            <a:off x="6663658" y="2082415"/>
            <a:ext cx="3057525" cy="1390650"/>
            <a:chOff x="6663658" y="2082415"/>
            <a:chExt cx="3057525" cy="13906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530146-4BC9-4B82-AAF1-E05C7B9D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3658" y="2082415"/>
              <a:ext cx="3057525" cy="139065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2DB97-ADBF-4515-8D52-E90958D04FA9}"/>
                </a:ext>
              </a:extLst>
            </p:cNvPr>
            <p:cNvSpPr/>
            <p:nvPr/>
          </p:nvSpPr>
          <p:spPr>
            <a:xfrm>
              <a:off x="7041232" y="2924944"/>
              <a:ext cx="134894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C3A0AB-148A-4427-B24C-A237D3ED19CE}"/>
              </a:ext>
            </a:extLst>
          </p:cNvPr>
          <p:cNvGrpSpPr/>
          <p:nvPr/>
        </p:nvGrpSpPr>
        <p:grpSpPr>
          <a:xfrm>
            <a:off x="0" y="188639"/>
            <a:ext cx="9906000" cy="729947"/>
            <a:chOff x="0" y="188639"/>
            <a:chExt cx="9906000" cy="7299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F88287-CAF4-4DE3-8D40-C1A11406CA5B}"/>
                </a:ext>
              </a:extLst>
            </p:cNvPr>
            <p:cNvSpPr/>
            <p:nvPr/>
          </p:nvSpPr>
          <p:spPr>
            <a:xfrm>
              <a:off x="0" y="824266"/>
              <a:ext cx="9906000" cy="94320"/>
            </a:xfrm>
            <a:prstGeom prst="rect">
              <a:avLst/>
            </a:prstGeom>
            <a:solidFill>
              <a:srgbClr val="112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47499B87-2074-45CC-895C-E9E7CFB4E862}"/>
                </a:ext>
              </a:extLst>
            </p:cNvPr>
            <p:cNvSpPr txBox="1">
              <a:spLocks/>
            </p:cNvSpPr>
            <p:nvPr/>
          </p:nvSpPr>
          <p:spPr>
            <a:xfrm>
              <a:off x="3" y="188639"/>
              <a:ext cx="8390175" cy="7267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="ctr" anchorCtr="0"/>
            <a:lstStyle>
              <a:defPPr lvl="0">
                <a:buSzPct val="45000"/>
                <a:buFont typeface="StarSymbol"/>
                <a:buNone/>
                <a:defRPr/>
              </a:defPPr>
              <a:lvl1pPr lvl="0" algn="ctr" rtl="0" hangingPunct="1">
                <a:spcBef>
                  <a:spcPts val="0"/>
                </a:spcBef>
                <a:spcAft>
                  <a:spcPts val="0"/>
                </a:spcAft>
                <a:buSzPct val="45000"/>
                <a:buFont typeface="StarSymbol"/>
                <a:buChar char="●"/>
                <a:tabLst/>
                <a:defRPr lang="ko-KR" sz="44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맑은 고딕" pitchFamily="18"/>
                  <a:ea typeface="굴림" pitchFamily="2"/>
                  <a:cs typeface="Arial" pitchFamily="2"/>
                </a:defRPr>
              </a:lvl1pPr>
              <a:lvl2pPr lvl="1">
                <a:buSzPct val="45000"/>
                <a:buFont typeface="StarSymbol"/>
                <a:buChar char="●"/>
                <a:defRPr/>
              </a:lvl2pPr>
              <a:lvl3pPr lvl="2">
                <a:buSzPct val="45000"/>
                <a:buFont typeface="StarSymbol"/>
                <a:buChar char="●"/>
                <a:defRPr/>
              </a:lvl3pPr>
              <a:lvl4pPr lvl="3">
                <a:buSzPct val="45000"/>
                <a:buFont typeface="StarSymbol"/>
                <a:buChar char="●"/>
                <a:defRPr/>
              </a:lvl4pPr>
              <a:lvl5pPr lvl="4">
                <a:buSzPct val="45000"/>
                <a:buFont typeface="StarSymbol"/>
                <a:buChar char="●"/>
                <a:defRPr/>
              </a:lvl5pPr>
              <a:lvl6pPr lvl="5">
                <a:buSzPct val="45000"/>
                <a:buFont typeface="StarSymbol"/>
                <a:buChar char="●"/>
                <a:defRPr/>
              </a:lvl6pPr>
              <a:lvl7pPr lvl="6">
                <a:buSzPct val="45000"/>
                <a:buFont typeface="StarSymbol"/>
                <a:buChar char="●"/>
                <a:defRPr/>
              </a:lvl7pPr>
              <a:lvl8pPr lvl="7">
                <a:buSzPct val="45000"/>
                <a:buFont typeface="StarSymbol"/>
                <a:buChar char="●"/>
                <a:defRPr/>
              </a:lvl8pPr>
              <a:lvl9pPr lvl="8">
                <a:buSzPct val="45000"/>
                <a:buFont typeface="StarSymbol"/>
                <a:buChar char="●"/>
                <a:defRPr/>
              </a:lvl9pPr>
            </a:lstStyle>
            <a:p>
              <a:pPr algn="l" latinLnBrk="0">
                <a:buFont typeface="StarSymbol"/>
                <a:buNone/>
              </a:pP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2000" b="1" dirty="0">
                  <a:solidFill>
                    <a:srgbClr val="DDDDDD"/>
                  </a:solidFill>
                  <a:latin typeface="+mn-ea"/>
                  <a:ea typeface="+mn-ea"/>
                </a:rPr>
                <a:t>01  02  03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  04</a:t>
              </a:r>
              <a:r>
                <a:rPr lang="en-US" altLang="ko-KR" sz="2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이클립스 </a:t>
              </a:r>
              <a:r>
                <a:rPr lang="en-US" altLang="ko-KR" sz="2000" b="1" dirty="0">
                  <a:solidFill>
                    <a:srgbClr val="11264F"/>
                  </a:solidFill>
                  <a:latin typeface="+mn-ea"/>
                  <a:ea typeface="+mn-ea"/>
                </a:rPr>
                <a:t>– Context </a:t>
              </a:r>
              <a:r>
                <a:rPr lang="ko-KR" altLang="en-US" sz="2000" b="1" dirty="0">
                  <a:solidFill>
                    <a:srgbClr val="11264F"/>
                  </a:solidFill>
                  <a:latin typeface="+mn-ea"/>
                  <a:ea typeface="+mn-ea"/>
                </a:rPr>
                <a:t>등록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5737E0-D411-4A96-84EB-16A1E61780F7}"/>
                </a:ext>
              </a:extLst>
            </p:cNvPr>
            <p:cNvGrpSpPr/>
            <p:nvPr/>
          </p:nvGrpSpPr>
          <p:grpSpPr>
            <a:xfrm>
              <a:off x="8265368" y="497933"/>
              <a:ext cx="1640632" cy="417466"/>
              <a:chOff x="8265368" y="497933"/>
              <a:chExt cx="1640632" cy="41746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17ED45A6-E1EB-4821-A15C-3A19075822D5}"/>
                  </a:ext>
                </a:extLst>
              </p:cNvPr>
              <p:cNvSpPr/>
              <p:nvPr/>
            </p:nvSpPr>
            <p:spPr>
              <a:xfrm>
                <a:off x="8265368" y="497933"/>
                <a:ext cx="432048" cy="326333"/>
              </a:xfrm>
              <a:prstGeom prst="triangle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CADC508-A00A-4C6E-9011-273B1488D347}"/>
                  </a:ext>
                </a:extLst>
              </p:cNvPr>
              <p:cNvSpPr/>
              <p:nvPr/>
            </p:nvSpPr>
            <p:spPr>
              <a:xfrm>
                <a:off x="8481392" y="497933"/>
                <a:ext cx="1424608" cy="373493"/>
              </a:xfrm>
              <a:prstGeom prst="rect">
                <a:avLst/>
              </a:prstGeom>
              <a:solidFill>
                <a:srgbClr val="112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25C1287-215D-4C57-A95B-0FC49D9A7EBC}"/>
                  </a:ext>
                </a:extLst>
              </p:cNvPr>
              <p:cNvSpPr/>
              <p:nvPr/>
            </p:nvSpPr>
            <p:spPr>
              <a:xfrm>
                <a:off x="8711636" y="515289"/>
                <a:ext cx="97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>
                  <a:buFont typeface="StarSymbol"/>
                  <a:buNone/>
                </a:pPr>
                <a:r>
                  <a:rPr lang="en-US" altLang="ko-KR" b="1" dirty="0">
                    <a:solidFill>
                      <a:srgbClr val="FFCC00"/>
                    </a:solidFill>
                    <a:latin typeface="+mn-ea"/>
                  </a:rPr>
                  <a:t>Team3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83404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값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603</ep:Words>
  <ep:PresentationFormat>A4 용지(210x297mm)</ep:PresentationFormat>
  <ep:Paragraphs>107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ep:HeadingPairs>
  <ep:TitlesOfParts>
    <vt:vector size="14" baseType="lpstr">
      <vt:lpstr>기본값</vt:lpstr>
      <vt:lpstr>기본값 1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allbonheur</dc:creator>
  <cp:lastModifiedBy>admin</cp:lastModifiedBy>
  <dcterms:modified xsi:type="dcterms:W3CDTF">2020-11-06T03:04:08.501</dcterms:modified>
  <cp:revision>414</cp:revision>
  <dc:title>Team3</dc:title>
  <cp:version>1000.0000.01</cp:version>
</cp:coreProperties>
</file>