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20"/>
  </p:notesMasterIdLst>
  <p:sldIdLst>
    <p:sldId id="1049" r:id="rId2"/>
    <p:sldId id="1041" r:id="rId3"/>
    <p:sldId id="1043" r:id="rId4"/>
    <p:sldId id="1050" r:id="rId5"/>
    <p:sldId id="1051" r:id="rId6"/>
    <p:sldId id="1052" r:id="rId7"/>
    <p:sldId id="1054" r:id="rId8"/>
    <p:sldId id="1057" r:id="rId9"/>
    <p:sldId id="1056" r:id="rId10"/>
    <p:sldId id="1055" r:id="rId11"/>
    <p:sldId id="1053" r:id="rId12"/>
    <p:sldId id="1044" r:id="rId13"/>
    <p:sldId id="1058" r:id="rId14"/>
    <p:sldId id="1060" r:id="rId15"/>
    <p:sldId id="1047" r:id="rId16"/>
    <p:sldId id="1061" r:id="rId17"/>
    <p:sldId id="1059" r:id="rId18"/>
    <p:sldId id="1045" r:id="rId19"/>
  </p:sldIdLst>
  <p:sldSz cx="9144000" cy="5143500" type="screen16x9"/>
  <p:notesSz cx="6858000" cy="9144000"/>
  <p:embeddedFontLst>
    <p:embeddedFont>
      <p:font typeface="Calibri Light" panose="020F0302020204030204" pitchFamily="34" charset="0"/>
      <p:regular r:id="rId21"/>
      <p:italic r:id="rId22"/>
    </p:embeddedFont>
    <p:embeddedFont>
      <p:font typeface="Muli Light" panose="020B0600000101010101" charset="0"/>
      <p:regular r:id="rId23"/>
      <p:bold r:id="rId24"/>
      <p:italic r:id="rId25"/>
      <p:boldItalic r:id="rId26"/>
    </p:embeddedFont>
    <p:embeddedFont>
      <p:font typeface="Poppins" panose="020B0600000101010101" charset="0"/>
      <p:regular r:id="rId27"/>
      <p:bold r:id="rId28"/>
      <p:italic r:id="rId29"/>
      <p:boldItalic r:id="rId30"/>
    </p:embeddedFont>
    <p:embeddedFont>
      <p:font typeface="Poppins Light" panose="020B0600000101010101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51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79069B-CB89-472A-88E6-B36C00E36C8E}">
  <a:tblStyle styleId="{4279069B-CB89-472A-88E6-B36C00E36C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190" autoAdjust="0"/>
  </p:normalViewPr>
  <p:slideViewPr>
    <p:cSldViewPr snapToGrid="0">
      <p:cViewPr varScale="1">
        <p:scale>
          <a:sx n="96" d="100"/>
          <a:sy n="96" d="100"/>
        </p:scale>
        <p:origin x="10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Muli Light" panose="020B0600000101010101" charset="0"/>
        <a:ea typeface="Muli Light" panose="020B0600000101010101" charset="0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>
                <a:latin typeface="Muli Light" panose="020B0600000101010101" charset="0"/>
              </a:rPr>
              <a:pPr/>
              <a:t>2</a:t>
            </a:fld>
            <a:endParaRPr lang="en-US">
              <a:latin typeface="Muli Light" panose="020B060000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2906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>
                <a:latin typeface="Muli Light" panose="020B0600000101010101" charset="0"/>
              </a:rPr>
              <a:pPr/>
              <a:t>12</a:t>
            </a:fld>
            <a:endParaRPr lang="en-US">
              <a:latin typeface="Muli Light" panose="020B060000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391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>
                <a:latin typeface="Muli Light" panose="020B0600000101010101" charset="0"/>
              </a:rPr>
              <a:pPr/>
              <a:t>13</a:t>
            </a:fld>
            <a:endParaRPr lang="en-US">
              <a:latin typeface="Muli Light" panose="020B060000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37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>
                <a:latin typeface="Muli Light" panose="020B0600000101010101" charset="0"/>
              </a:rPr>
              <a:pPr/>
              <a:t>14</a:t>
            </a:fld>
            <a:endParaRPr lang="en-US">
              <a:latin typeface="Muli Light" panose="020B060000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91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>
                <a:latin typeface="Muli Light" panose="020B0600000101010101" charset="0"/>
              </a:rPr>
              <a:pPr/>
              <a:t>15</a:t>
            </a:fld>
            <a:endParaRPr lang="en-US">
              <a:latin typeface="Muli Light" panose="020B060000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2517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>
                <a:latin typeface="Muli Light" panose="020B0600000101010101" charset="0"/>
              </a:rPr>
              <a:pPr/>
              <a:t>16</a:t>
            </a:fld>
            <a:endParaRPr lang="en-US">
              <a:latin typeface="Muli Light" panose="020B060000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9973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>
                <a:latin typeface="Muli Light" panose="020B0600000101010101" charset="0"/>
              </a:rPr>
              <a:pPr/>
              <a:t>17</a:t>
            </a:fld>
            <a:endParaRPr lang="en-US">
              <a:latin typeface="Muli Light" panose="020B060000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818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>
                <a:latin typeface="Muli Light" panose="020B0600000101010101" charset="0"/>
              </a:rPr>
              <a:pPr/>
              <a:t>18</a:t>
            </a:fld>
            <a:endParaRPr lang="en-US">
              <a:latin typeface="Muli Light" panose="020B060000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529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>
                <a:latin typeface="Muli Light" panose="020B0600000101010101" charset="0"/>
              </a:rPr>
              <a:pPr/>
              <a:t>3</a:t>
            </a:fld>
            <a:endParaRPr lang="en-US">
              <a:latin typeface="Muli Light" panose="020B060000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977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>
                <a:latin typeface="Muli Light" panose="020B0600000101010101" charset="0"/>
              </a:rPr>
              <a:pPr/>
              <a:t>5</a:t>
            </a:fld>
            <a:endParaRPr lang="en-US">
              <a:latin typeface="Muli Light" panose="020B060000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306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>
                <a:latin typeface="Muli Light" panose="020B0600000101010101" charset="0"/>
              </a:rPr>
              <a:pPr/>
              <a:t>6</a:t>
            </a:fld>
            <a:endParaRPr lang="en-US">
              <a:latin typeface="Muli Light" panose="020B060000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644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>
                <a:latin typeface="Muli Light" panose="020B0600000101010101" charset="0"/>
              </a:rPr>
              <a:pPr/>
              <a:t>7</a:t>
            </a:fld>
            <a:endParaRPr lang="en-US">
              <a:latin typeface="Muli Light" panose="020B060000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942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>
                <a:latin typeface="Muli Light" panose="020B0600000101010101" charset="0"/>
              </a:rPr>
              <a:pPr/>
              <a:t>8</a:t>
            </a:fld>
            <a:endParaRPr lang="en-US">
              <a:latin typeface="Muli Light" panose="020B060000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647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>
                <a:latin typeface="Muli Light" panose="020B0600000101010101" charset="0"/>
              </a:rPr>
              <a:pPr/>
              <a:t>9</a:t>
            </a:fld>
            <a:endParaRPr lang="en-US">
              <a:latin typeface="Muli Light" panose="020B060000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913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>
                <a:latin typeface="Muli Light" panose="020B0600000101010101" charset="0"/>
              </a:rPr>
              <a:pPr/>
              <a:t>10</a:t>
            </a:fld>
            <a:endParaRPr lang="en-US">
              <a:latin typeface="Muli Light" panose="020B060000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399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>
                <a:latin typeface="Muli Light" panose="020B0600000101010101" charset="0"/>
              </a:rPr>
              <a:pPr/>
              <a:t>11</a:t>
            </a:fld>
            <a:endParaRPr lang="en-US">
              <a:latin typeface="Muli Light" panose="020B060000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132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02870"/>
            <a:ext cx="7348373" cy="530915"/>
          </a:xfrm>
        </p:spPr>
        <p:txBody>
          <a:bodyPr/>
          <a:lstStyle>
            <a:lvl1pPr algn="l">
              <a:defRPr>
                <a:latin typeface="Muli Light" panose="020B0600000101010101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916" y="633784"/>
            <a:ext cx="7348373" cy="448584"/>
          </a:xfrm>
        </p:spPr>
        <p:txBody>
          <a:bodyPr wrap="square">
            <a:spAutoFit/>
          </a:bodyPr>
          <a:lstStyle>
            <a:lvl1pPr marL="0" indent="0" algn="l">
              <a:buNone/>
              <a:defRPr sz="210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246127" y="4677984"/>
            <a:ext cx="329431" cy="32943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7" name="Rectangle 6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Calibri Light" panose="020F0302020204030204" pitchFamily="34" charset="0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50" dirty="0">
                <a:latin typeface="Muli Light" panose="020B0600000101010101" charset="0"/>
              </a:endParaRPr>
            </a:p>
          </p:txBody>
        </p:sp>
      </p:grp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6127" y="4677984"/>
            <a:ext cx="329431" cy="292828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322384" y="4330860"/>
            <a:ext cx="821616" cy="8126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66366" y="172154"/>
            <a:ext cx="1220830" cy="338357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7892075" y="71894"/>
            <a:ext cx="1195121" cy="54006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Muli Light" panose="020B0600000101010101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AA1CCD-60C5-486B-ACAD-47D83FA9ECF8}"/>
              </a:ext>
            </a:extLst>
          </p:cNvPr>
          <p:cNvSpPr/>
          <p:nvPr userDrawn="1"/>
        </p:nvSpPr>
        <p:spPr>
          <a:xfrm>
            <a:off x="89502" y="4515966"/>
            <a:ext cx="702078" cy="530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Muli Light" panose="020B060000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128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D86D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Muli Light" panose="020B0600000101010101" charset="0"/>
          <a:ea typeface="Muli Light" panose="020B0600000101010101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yunjae-lee/FRAP_Arduino-AI-Hackath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C1767D-2518-4B04-B548-EB2CBF1E6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81A327-46BB-4B72-832B-6CDB7F16D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4395" y="-58722"/>
            <a:ext cx="9248395" cy="520222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6F49DED-D466-4709-9B8D-004E7207D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376" y="2281806"/>
            <a:ext cx="8399247" cy="2689006"/>
          </a:xfrm>
        </p:spPr>
        <p:txBody>
          <a:bodyPr/>
          <a:lstStyle/>
          <a:p>
            <a:pPr algn="ctr"/>
            <a:r>
              <a:rPr lang="en-US" altLang="ko-KR" sz="6600" dirty="0">
                <a:solidFill>
                  <a:schemeClr val="accent1">
                    <a:lumMod val="75000"/>
                  </a:schemeClr>
                </a:solidFill>
              </a:rPr>
              <a:t>FRAP</a:t>
            </a:r>
            <a:br>
              <a:rPr lang="en-US" altLang="ko-KR" dirty="0"/>
            </a:b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(Fire Report As Soon as Possible)</a:t>
            </a:r>
            <a:b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altLang="ko-KR" dirty="0"/>
            </a:br>
            <a:r>
              <a:rPr lang="en-US" altLang="ko-KR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TEAM 8 of </a:t>
            </a:r>
            <a:r>
              <a:rPr lang="en-US" altLang="ko-KR" sz="3200" dirty="0">
                <a:solidFill>
                  <a:schemeClr val="accent6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Arduino</a:t>
            </a:r>
            <a:r>
              <a:rPr lang="ko-KR" altLang="en-US" sz="3200" dirty="0">
                <a:solidFill>
                  <a:schemeClr val="accent6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ko-KR" sz="3200" dirty="0">
                <a:solidFill>
                  <a:schemeClr val="accent6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&amp;</a:t>
            </a:r>
            <a:r>
              <a:rPr lang="ko-KR" altLang="en-US" sz="3200" dirty="0">
                <a:solidFill>
                  <a:schemeClr val="accent6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ko-KR" sz="3200" dirty="0">
                <a:solidFill>
                  <a:schemeClr val="accent6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AI </a:t>
            </a:r>
            <a:r>
              <a:rPr lang="en-US" altLang="ko-KR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Hackathon 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110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A7C47-88E5-4371-A90F-2EDFDD488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698" y="1337310"/>
            <a:ext cx="7813924" cy="246888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305178"/>
                </a:solidFill>
              </a:rPr>
              <a:t>FRAP </a:t>
            </a:r>
            <a:r>
              <a:rPr lang="en-US" sz="2800" dirty="0">
                <a:solidFill>
                  <a:srgbClr val="305178"/>
                </a:solidFill>
              </a:rPr>
              <a:t>:</a:t>
            </a:r>
            <a:r>
              <a:rPr lang="en-US" dirty="0">
                <a:solidFill>
                  <a:srgbClr val="305178"/>
                </a:solidFill>
              </a:rPr>
              <a:t> </a:t>
            </a:r>
            <a:r>
              <a:rPr lang="en-US" sz="2800" dirty="0">
                <a:solidFill>
                  <a:srgbClr val="305178"/>
                </a:solidFill>
              </a:rPr>
              <a:t>Fire Report As soon as Possible</a:t>
            </a:r>
            <a:br>
              <a:rPr lang="en-US" sz="2800" dirty="0">
                <a:solidFill>
                  <a:srgbClr val="305178"/>
                </a:solidFill>
              </a:rPr>
            </a:br>
            <a:r>
              <a:rPr lang="ko-KR" altLang="en-US" sz="2800" dirty="0">
                <a:solidFill>
                  <a:srgbClr val="305178"/>
                </a:solidFill>
              </a:rPr>
              <a:t>화재 시 자동신고 및 소화기 유지관리 시스템</a:t>
            </a:r>
            <a:br>
              <a:rPr lang="en-US" altLang="ko-KR" sz="2800" dirty="0">
                <a:solidFill>
                  <a:srgbClr val="305178"/>
                </a:solidFill>
              </a:rPr>
            </a:br>
            <a:br>
              <a:rPr lang="en-US" altLang="ko-KR" sz="2800" dirty="0">
                <a:solidFill>
                  <a:srgbClr val="305178"/>
                </a:solidFill>
              </a:rPr>
            </a:br>
            <a:r>
              <a:rPr lang="en-US" altLang="ko-KR" sz="2800" dirty="0">
                <a:hlinkClick r:id="rId3"/>
              </a:rPr>
              <a:t>https://github.com/hyunjae-lee/FRAP_Arduino-AI-Hackathon</a:t>
            </a:r>
            <a:endParaRPr lang="en-US" sz="2800" dirty="0">
              <a:solidFill>
                <a:srgbClr val="305178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D390A56-08E6-4EDC-96B3-B5609C180804}"/>
              </a:ext>
            </a:extLst>
          </p:cNvPr>
          <p:cNvSpPr/>
          <p:nvPr/>
        </p:nvSpPr>
        <p:spPr>
          <a:xfrm>
            <a:off x="7816289" y="102870"/>
            <a:ext cx="1248883" cy="4630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Muli Light" panose="020B060000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771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D390A56-08E6-4EDC-96B3-B5609C180804}"/>
              </a:ext>
            </a:extLst>
          </p:cNvPr>
          <p:cNvSpPr/>
          <p:nvPr/>
        </p:nvSpPr>
        <p:spPr>
          <a:xfrm>
            <a:off x="7816289" y="102870"/>
            <a:ext cx="1248883" cy="4630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Muli Light" panose="020B0600000101010101" charset="0"/>
            </a:endParaRPr>
          </a:p>
        </p:txBody>
      </p:sp>
      <p:pic>
        <p:nvPicPr>
          <p:cNvPr id="2050" name="Picture 2" descr="https://user-images.githubusercontent.com/29877872/61609672-d1b44b00-ac91-11e9-8f6e-6670d3ed0478.png">
            <a:extLst>
              <a:ext uri="{FF2B5EF4-FFF2-40B4-BE49-F238E27FC236}">
                <a16:creationId xmlns:a16="http://schemas.microsoft.com/office/drawing/2014/main" id="{3D4EC52F-0DB5-48C4-9ABD-AB06EAFEF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70" y="428625"/>
            <a:ext cx="7620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293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A7C47-88E5-4371-A90F-2EDFDD488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813" y="2306292"/>
            <a:ext cx="7348373" cy="53091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305178"/>
                </a:solidFill>
              </a:rPr>
              <a:t>Features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D390A56-08E6-4EDC-96B3-B5609C180804}"/>
              </a:ext>
            </a:extLst>
          </p:cNvPr>
          <p:cNvSpPr/>
          <p:nvPr/>
        </p:nvSpPr>
        <p:spPr>
          <a:xfrm>
            <a:off x="7816289" y="102870"/>
            <a:ext cx="1248883" cy="4630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Muli Light" panose="020B060000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920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D390A56-08E6-4EDC-96B3-B5609C180804}"/>
              </a:ext>
            </a:extLst>
          </p:cNvPr>
          <p:cNvSpPr/>
          <p:nvPr/>
        </p:nvSpPr>
        <p:spPr>
          <a:xfrm>
            <a:off x="7816289" y="102870"/>
            <a:ext cx="1248883" cy="4630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Muli Light" panose="020B0600000101010101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99C138-98DC-4DDF-9519-46791A80F2E2}"/>
              </a:ext>
            </a:extLst>
          </p:cNvPr>
          <p:cNvSpPr txBox="1"/>
          <p:nvPr/>
        </p:nvSpPr>
        <p:spPr>
          <a:xfrm>
            <a:off x="590565" y="304291"/>
            <a:ext cx="7148222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Muli Light" panose="020B0600000101010101" charset="0"/>
              </a:rPr>
              <a:t>자동 화재 신고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635812A-846A-4A02-B149-300EAE934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38" y="4300797"/>
            <a:ext cx="7813924" cy="463031"/>
          </a:xfrm>
        </p:spPr>
        <p:txBody>
          <a:bodyPr/>
          <a:lstStyle/>
          <a:p>
            <a:br>
              <a:rPr lang="en-US" sz="2800" dirty="0">
                <a:solidFill>
                  <a:srgbClr val="305178"/>
                </a:solidFill>
              </a:rPr>
            </a:br>
            <a:r>
              <a:rPr lang="ko-KR" altLang="en-US" sz="2800" dirty="0">
                <a:solidFill>
                  <a:schemeClr val="tx1"/>
                </a:solidFill>
              </a:rPr>
              <a:t>소화기를 들었을 때를 감지하여 자동으로 신고</a:t>
            </a:r>
            <a:br>
              <a:rPr lang="en-US" altLang="ko-KR" sz="2800" dirty="0">
                <a:solidFill>
                  <a:schemeClr val="tx1"/>
                </a:solidFill>
              </a:rPr>
            </a:br>
            <a:br>
              <a:rPr lang="en-US" altLang="ko-KR" sz="2800" dirty="0">
                <a:solidFill>
                  <a:schemeClr val="tx1"/>
                </a:solidFill>
              </a:rPr>
            </a:br>
            <a:r>
              <a:rPr lang="ko-KR" altLang="en-US" sz="2800" dirty="0">
                <a:solidFill>
                  <a:schemeClr val="tx1"/>
                </a:solidFill>
              </a:rPr>
              <a:t>소화기를 든 상태로 일정시간이 지나면 자동신고</a:t>
            </a:r>
            <a:br>
              <a:rPr lang="en-US" altLang="ko-KR" sz="2800" dirty="0">
                <a:solidFill>
                  <a:schemeClr val="tx1"/>
                </a:solidFill>
              </a:rPr>
            </a:br>
            <a:br>
              <a:rPr lang="en-US" altLang="ko-KR" sz="2800" dirty="0">
                <a:solidFill>
                  <a:schemeClr val="tx1"/>
                </a:solidFill>
              </a:rPr>
            </a:br>
            <a:r>
              <a:rPr lang="ko-KR" altLang="en-US" sz="2800" dirty="0">
                <a:solidFill>
                  <a:schemeClr val="tx1"/>
                </a:solidFill>
              </a:rPr>
              <a:t>자동으로 신고가 간다는 알림을</a:t>
            </a:r>
            <a:r>
              <a:rPr lang="en-US" altLang="ko-KR" sz="2800" dirty="0">
                <a:solidFill>
                  <a:schemeClr val="tx1"/>
                </a:solidFill>
              </a:rPr>
              <a:t> </a:t>
            </a:r>
            <a:r>
              <a:rPr lang="ko-KR" altLang="en-US" sz="2800" dirty="0">
                <a:solidFill>
                  <a:schemeClr val="tx1"/>
                </a:solidFill>
              </a:rPr>
              <a:t>점멸하는 빨간색 </a:t>
            </a:r>
            <a:r>
              <a:rPr lang="en-US" altLang="ko-KR" sz="2800" dirty="0">
                <a:solidFill>
                  <a:schemeClr val="tx1"/>
                </a:solidFill>
              </a:rPr>
              <a:t>LED</a:t>
            </a:r>
            <a:r>
              <a:rPr lang="ko-KR" altLang="en-US" sz="2800" dirty="0">
                <a:solidFill>
                  <a:schemeClr val="tx1"/>
                </a:solidFill>
              </a:rPr>
              <a:t>와 스피커를 통해 사용자에게 전달</a:t>
            </a:r>
            <a:br>
              <a:rPr lang="en-US" altLang="ko-KR" sz="2800" dirty="0">
                <a:solidFill>
                  <a:schemeClr val="tx1"/>
                </a:solidFill>
              </a:rPr>
            </a:br>
            <a:br>
              <a:rPr lang="en-US" altLang="ko-KR" sz="2800" dirty="0">
                <a:solidFill>
                  <a:schemeClr val="tx1"/>
                </a:solidFill>
              </a:rPr>
            </a:br>
            <a:r>
              <a:rPr lang="ko-KR" altLang="en-US" sz="2800" dirty="0">
                <a:solidFill>
                  <a:schemeClr val="tx1"/>
                </a:solidFill>
              </a:rPr>
              <a:t>신고 시 가스</a:t>
            </a:r>
            <a:r>
              <a:rPr lang="en-US" altLang="ko-KR" sz="2800" dirty="0">
                <a:solidFill>
                  <a:schemeClr val="tx1"/>
                </a:solidFill>
              </a:rPr>
              <a:t>, </a:t>
            </a:r>
            <a:r>
              <a:rPr lang="ko-KR" altLang="en-US" sz="2800" dirty="0">
                <a:solidFill>
                  <a:schemeClr val="tx1"/>
                </a:solidFill>
              </a:rPr>
              <a:t>온도센서를 통해 얻은 화재정보를 전달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170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D390A56-08E6-4EDC-96B3-B5609C180804}"/>
              </a:ext>
            </a:extLst>
          </p:cNvPr>
          <p:cNvSpPr/>
          <p:nvPr/>
        </p:nvSpPr>
        <p:spPr>
          <a:xfrm>
            <a:off x="7816289" y="102870"/>
            <a:ext cx="1248883" cy="4630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Muli Light" panose="020B0600000101010101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99C138-98DC-4DDF-9519-46791A80F2E2}"/>
              </a:ext>
            </a:extLst>
          </p:cNvPr>
          <p:cNvSpPr txBox="1"/>
          <p:nvPr/>
        </p:nvSpPr>
        <p:spPr>
          <a:xfrm>
            <a:off x="590565" y="304291"/>
            <a:ext cx="7148222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Muli Light" panose="020B0600000101010101" charset="0"/>
              </a:rPr>
              <a:t>자동 화재 신고</a:t>
            </a:r>
          </a:p>
        </p:txBody>
      </p:sp>
      <p:pic>
        <p:nvPicPr>
          <p:cNvPr id="7" name="Picture 2" descr="ìíê¸° ìì´ì½ì ëí ì´ë¯¸ì§ ê²ìê²°ê³¼">
            <a:extLst>
              <a:ext uri="{FF2B5EF4-FFF2-40B4-BE49-F238E27FC236}">
                <a16:creationId xmlns:a16="http://schemas.microsoft.com/office/drawing/2014/main" id="{984D26BB-4692-40AD-8B6A-DD608523A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68" y="1120384"/>
            <a:ext cx="2221088" cy="2221088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F259118-0443-4858-84B3-02E5FF5F33CE}"/>
              </a:ext>
            </a:extLst>
          </p:cNvPr>
          <p:cNvSpPr/>
          <p:nvPr/>
        </p:nvSpPr>
        <p:spPr>
          <a:xfrm>
            <a:off x="1128368" y="3906982"/>
            <a:ext cx="1920240" cy="7730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소화전</a:t>
            </a: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26A4A983-FF3F-42C7-952E-835C0A3D557A}"/>
              </a:ext>
            </a:extLst>
          </p:cNvPr>
          <p:cNvSpPr/>
          <p:nvPr/>
        </p:nvSpPr>
        <p:spPr>
          <a:xfrm rot="10800000">
            <a:off x="1953491" y="3466407"/>
            <a:ext cx="199505" cy="29925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2DEB44-A3C6-405E-8E01-DDA34A5D3A7F}"/>
              </a:ext>
            </a:extLst>
          </p:cNvPr>
          <p:cNvSpPr/>
          <p:nvPr/>
        </p:nvSpPr>
        <p:spPr>
          <a:xfrm>
            <a:off x="2152996" y="3366166"/>
            <a:ext cx="173736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초음파 센서 감지</a:t>
            </a: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F9305849-04EE-4B6E-BC1C-0469094193E0}"/>
              </a:ext>
            </a:extLst>
          </p:cNvPr>
          <p:cNvSpPr/>
          <p:nvPr/>
        </p:nvSpPr>
        <p:spPr>
          <a:xfrm rot="16200000">
            <a:off x="4711934" y="979513"/>
            <a:ext cx="213357" cy="123582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F215EC0-B127-44D7-AED7-F5885B67C3FD}"/>
              </a:ext>
            </a:extLst>
          </p:cNvPr>
          <p:cNvSpPr/>
          <p:nvPr/>
        </p:nvSpPr>
        <p:spPr>
          <a:xfrm>
            <a:off x="3890359" y="1064989"/>
            <a:ext cx="173736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시간 경과 후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93E1066-70A0-419F-A1CA-784B0074A6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545" y="510694"/>
            <a:ext cx="2133059" cy="1856552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4B68C1B2-DE18-4C08-8D34-1313EA89891C}"/>
              </a:ext>
            </a:extLst>
          </p:cNvPr>
          <p:cNvSpPr/>
          <p:nvPr/>
        </p:nvSpPr>
        <p:spPr>
          <a:xfrm>
            <a:off x="3783677" y="3307799"/>
            <a:ext cx="2069869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다시 소화기를 넣으면</a:t>
            </a:r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B0541198-BD8E-4710-88E8-3D9A837E00D7}"/>
              </a:ext>
            </a:extLst>
          </p:cNvPr>
          <p:cNvSpPr/>
          <p:nvPr/>
        </p:nvSpPr>
        <p:spPr>
          <a:xfrm rot="16200000">
            <a:off x="4796445" y="3246118"/>
            <a:ext cx="213357" cy="123582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CB549FA-E170-4F84-8794-DC6551A63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637" y="3042435"/>
            <a:ext cx="2133059" cy="1856552"/>
          </a:xfrm>
          <a:prstGeom prst="rect">
            <a:avLst/>
          </a:prstGeom>
        </p:spPr>
      </p:pic>
      <p:sp>
        <p:nvSpPr>
          <p:cNvPr id="23" name="곱하기 기호 22">
            <a:extLst>
              <a:ext uri="{FF2B5EF4-FFF2-40B4-BE49-F238E27FC236}">
                <a16:creationId xmlns:a16="http://schemas.microsoft.com/office/drawing/2014/main" id="{9ED56D45-831F-46A3-8AC4-F5A58F941539}"/>
              </a:ext>
            </a:extLst>
          </p:cNvPr>
          <p:cNvSpPr/>
          <p:nvPr/>
        </p:nvSpPr>
        <p:spPr>
          <a:xfrm>
            <a:off x="6011759" y="2775070"/>
            <a:ext cx="2568630" cy="2538499"/>
          </a:xfrm>
          <a:prstGeom prst="mathMultiply">
            <a:avLst>
              <a:gd name="adj1" fmla="val 707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래픽 23" descr="스피커폰">
            <a:extLst>
              <a:ext uri="{FF2B5EF4-FFF2-40B4-BE49-F238E27FC236}">
                <a16:creationId xmlns:a16="http://schemas.microsoft.com/office/drawing/2014/main" id="{0CC79911-DCFC-4C3A-B7F5-027378A2A7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46866" y="854268"/>
            <a:ext cx="1169403" cy="116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901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D390A56-08E6-4EDC-96B3-B5609C180804}"/>
              </a:ext>
            </a:extLst>
          </p:cNvPr>
          <p:cNvSpPr/>
          <p:nvPr/>
        </p:nvSpPr>
        <p:spPr>
          <a:xfrm>
            <a:off x="7816289" y="102870"/>
            <a:ext cx="1248883" cy="4630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Muli Light" panose="020B0600000101010101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A35A8D-1A67-4AC8-B040-55AEB96AAC17}"/>
              </a:ext>
            </a:extLst>
          </p:cNvPr>
          <p:cNvSpPr txBox="1"/>
          <p:nvPr/>
        </p:nvSpPr>
        <p:spPr>
          <a:xfrm>
            <a:off x="573940" y="304291"/>
            <a:ext cx="7148222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Muli Light" panose="020B0600000101010101" charset="0"/>
              </a:rPr>
              <a:t>소화기 유지관리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B150F6B-175D-4252-ADFB-7C862095C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38" y="3344835"/>
            <a:ext cx="7813924" cy="463031"/>
          </a:xfrm>
        </p:spPr>
        <p:txBody>
          <a:bodyPr/>
          <a:lstStyle/>
          <a:p>
            <a:br>
              <a:rPr lang="en-US" sz="2800" dirty="0">
                <a:solidFill>
                  <a:srgbClr val="305178"/>
                </a:solidFill>
              </a:rPr>
            </a:br>
            <a:r>
              <a:rPr lang="en-US" altLang="ko-KR" sz="2800" dirty="0">
                <a:solidFill>
                  <a:schemeClr val="tx1"/>
                </a:solidFill>
              </a:rPr>
              <a:t>LED</a:t>
            </a:r>
            <a:r>
              <a:rPr lang="ko-KR" altLang="en-US" sz="2800" dirty="0">
                <a:solidFill>
                  <a:schemeClr val="tx1"/>
                </a:solidFill>
              </a:rPr>
              <a:t>를 이용해 소화기 점검 주기를 알림</a:t>
            </a:r>
            <a:br>
              <a:rPr lang="en-US" altLang="ko-KR" sz="2800" dirty="0">
                <a:solidFill>
                  <a:schemeClr val="tx1"/>
                </a:solidFill>
              </a:rPr>
            </a:br>
            <a:br>
              <a:rPr lang="en-US" altLang="ko-KR" sz="2800" dirty="0">
                <a:solidFill>
                  <a:schemeClr val="tx1"/>
                </a:solidFill>
              </a:rPr>
            </a:br>
            <a:r>
              <a:rPr lang="ko-KR" altLang="en-US" sz="2800" dirty="0">
                <a:solidFill>
                  <a:schemeClr val="tx1"/>
                </a:solidFill>
              </a:rPr>
              <a:t>점검 후 </a:t>
            </a:r>
            <a:r>
              <a:rPr lang="en-US" altLang="ko-KR" sz="2800" dirty="0">
                <a:solidFill>
                  <a:schemeClr val="tx1"/>
                </a:solidFill>
              </a:rPr>
              <a:t>30</a:t>
            </a:r>
            <a:r>
              <a:rPr lang="ko-KR" altLang="en-US" sz="2800" dirty="0">
                <a:solidFill>
                  <a:schemeClr val="tx1"/>
                </a:solidFill>
              </a:rPr>
              <a:t>일이 지난 소화기를 빨강 </a:t>
            </a:r>
            <a:r>
              <a:rPr lang="en-US" altLang="ko-KR" sz="2800" dirty="0">
                <a:solidFill>
                  <a:schemeClr val="tx1"/>
                </a:solidFill>
              </a:rPr>
              <a:t>LED</a:t>
            </a:r>
            <a:r>
              <a:rPr lang="ko-KR" altLang="en-US" sz="2800" dirty="0">
                <a:solidFill>
                  <a:schemeClr val="tx1"/>
                </a:solidFill>
              </a:rPr>
              <a:t>로 표시</a:t>
            </a:r>
            <a:br>
              <a:rPr lang="en-US" altLang="ko-KR" sz="2800" dirty="0">
                <a:solidFill>
                  <a:schemeClr val="tx1"/>
                </a:solidFill>
              </a:rPr>
            </a:br>
            <a:br>
              <a:rPr lang="en-US" altLang="ko-KR" sz="2800" dirty="0">
                <a:solidFill>
                  <a:schemeClr val="tx1"/>
                </a:solidFill>
              </a:rPr>
            </a:br>
            <a:r>
              <a:rPr lang="ko-KR" altLang="en-US" sz="2800" dirty="0">
                <a:solidFill>
                  <a:schemeClr val="tx1"/>
                </a:solidFill>
              </a:rPr>
              <a:t>점검 후 이상이 없는 소화기를 초록색 </a:t>
            </a:r>
            <a:r>
              <a:rPr lang="en-US" altLang="ko-KR" sz="2800" dirty="0">
                <a:solidFill>
                  <a:schemeClr val="tx1"/>
                </a:solidFill>
              </a:rPr>
              <a:t>LED</a:t>
            </a:r>
            <a:r>
              <a:rPr lang="ko-KR" altLang="en-US" sz="2800" dirty="0">
                <a:solidFill>
                  <a:schemeClr val="tx1"/>
                </a:solidFill>
              </a:rPr>
              <a:t>로 표시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992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D390A56-08E6-4EDC-96B3-B5609C180804}"/>
              </a:ext>
            </a:extLst>
          </p:cNvPr>
          <p:cNvSpPr/>
          <p:nvPr/>
        </p:nvSpPr>
        <p:spPr>
          <a:xfrm>
            <a:off x="7816289" y="102870"/>
            <a:ext cx="1248883" cy="4630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Muli Light" panose="020B0600000101010101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A35A8D-1A67-4AC8-B040-55AEB96AAC17}"/>
              </a:ext>
            </a:extLst>
          </p:cNvPr>
          <p:cNvSpPr txBox="1"/>
          <p:nvPr/>
        </p:nvSpPr>
        <p:spPr>
          <a:xfrm>
            <a:off x="573940" y="372175"/>
            <a:ext cx="7148222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Muli Light" panose="020B0600000101010101" charset="0"/>
              </a:rPr>
              <a:t>소화기 유지관리</a:t>
            </a:r>
          </a:p>
        </p:txBody>
      </p:sp>
      <p:pic>
        <p:nvPicPr>
          <p:cNvPr id="8" name="Picture 2" descr="ìíê¸° ìì´ì½ì ëí ì´ë¯¸ì§ ê²ìê²°ê³¼">
            <a:extLst>
              <a:ext uri="{FF2B5EF4-FFF2-40B4-BE49-F238E27FC236}">
                <a16:creationId xmlns:a16="http://schemas.microsoft.com/office/drawing/2014/main" id="{424299F4-8D1C-444B-90CD-CAAB154E2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86" y="1739928"/>
            <a:ext cx="2221088" cy="2221088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9" name="Picture 2" descr="ìíê¸° ìì´ì½ì ëí ì´ë¯¸ì§ ê²ìê²°ê³¼">
            <a:extLst>
              <a:ext uri="{FF2B5EF4-FFF2-40B4-BE49-F238E27FC236}">
                <a16:creationId xmlns:a16="http://schemas.microsoft.com/office/drawing/2014/main" id="{018B7253-C6BF-4E61-9E6A-9C0A2CAF0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016" y="334385"/>
            <a:ext cx="2221088" cy="2221088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1" name="Picture 2" descr="ìíê¸° ìì´ì½ì ëí ì´ë¯¸ì§ ê²ìê²°ê³¼">
            <a:extLst>
              <a:ext uri="{FF2B5EF4-FFF2-40B4-BE49-F238E27FC236}">
                <a16:creationId xmlns:a16="http://schemas.microsoft.com/office/drawing/2014/main" id="{DD1A027A-E16A-4917-AAC8-7DBFA85B0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016" y="2710885"/>
            <a:ext cx="2221088" cy="2221088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F8AE8D81-AD51-4276-ABFE-A3073133BA90}"/>
              </a:ext>
            </a:extLst>
          </p:cNvPr>
          <p:cNvSpPr/>
          <p:nvPr/>
        </p:nvSpPr>
        <p:spPr>
          <a:xfrm>
            <a:off x="7368766" y="4281054"/>
            <a:ext cx="605337" cy="5911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513DF97-C6F3-47AA-87BA-66FF5E16F5C4}"/>
              </a:ext>
            </a:extLst>
          </p:cNvPr>
          <p:cNvSpPr/>
          <p:nvPr/>
        </p:nvSpPr>
        <p:spPr>
          <a:xfrm>
            <a:off x="7368767" y="1925887"/>
            <a:ext cx="605337" cy="59114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53AFDBD3-2C43-466E-99E6-D8F183501A77}"/>
              </a:ext>
            </a:extLst>
          </p:cNvPr>
          <p:cNvSpPr/>
          <p:nvPr/>
        </p:nvSpPr>
        <p:spPr>
          <a:xfrm rot="16200000">
            <a:off x="4325417" y="1228693"/>
            <a:ext cx="213357" cy="123582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8CFF37FE-742E-4A12-A5E0-AF2DE45DFDAF}"/>
              </a:ext>
            </a:extLst>
          </p:cNvPr>
          <p:cNvSpPr/>
          <p:nvPr/>
        </p:nvSpPr>
        <p:spPr>
          <a:xfrm rot="16200000">
            <a:off x="4325417" y="3620516"/>
            <a:ext cx="213357" cy="123582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05A6B9-9A91-422B-AEC6-DDFFA0AA8D13}"/>
              </a:ext>
            </a:extLst>
          </p:cNvPr>
          <p:cNvSpPr/>
          <p:nvPr/>
        </p:nvSpPr>
        <p:spPr>
          <a:xfrm>
            <a:off x="3563415" y="1273359"/>
            <a:ext cx="173736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이상 없음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C7996E6-DE8C-489B-9B52-49E14E4496A2}"/>
              </a:ext>
            </a:extLst>
          </p:cNvPr>
          <p:cNvSpPr/>
          <p:nvPr/>
        </p:nvSpPr>
        <p:spPr>
          <a:xfrm>
            <a:off x="3563415" y="3608531"/>
            <a:ext cx="173736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점검 후 </a:t>
            </a:r>
            <a:r>
              <a:rPr lang="en-US" altLang="ko-KR" dirty="0">
                <a:solidFill>
                  <a:schemeClr val="tx1"/>
                </a:solidFill>
              </a:rPr>
              <a:t>30</a:t>
            </a:r>
            <a:r>
              <a:rPr lang="ko-KR" altLang="en-US" dirty="0">
                <a:solidFill>
                  <a:schemeClr val="tx1"/>
                </a:solidFill>
              </a:rPr>
              <a:t>일 경과</a:t>
            </a:r>
          </a:p>
        </p:txBody>
      </p:sp>
    </p:spTree>
    <p:extLst>
      <p:ext uri="{BB962C8B-B14F-4D97-AF65-F5344CB8AC3E}">
        <p14:creationId xmlns:p14="http://schemas.microsoft.com/office/powerpoint/2010/main" val="97566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A7C47-88E5-4371-A90F-2EDFDD488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813" y="2306292"/>
            <a:ext cx="7348373" cy="53091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305178"/>
                </a:solidFill>
              </a:rPr>
              <a:t>Demonstrate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D390A56-08E6-4EDC-96B3-B5609C180804}"/>
              </a:ext>
            </a:extLst>
          </p:cNvPr>
          <p:cNvSpPr/>
          <p:nvPr/>
        </p:nvSpPr>
        <p:spPr>
          <a:xfrm>
            <a:off x="7816289" y="102870"/>
            <a:ext cx="1248883" cy="4630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Muli Light" panose="020B060000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459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A7C47-88E5-4371-A90F-2EDFDD488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813" y="2306292"/>
            <a:ext cx="7348373" cy="53091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305178"/>
                </a:solidFill>
              </a:rPr>
              <a:t>Q &amp; A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D390A56-08E6-4EDC-96B3-B5609C180804}"/>
              </a:ext>
            </a:extLst>
          </p:cNvPr>
          <p:cNvSpPr/>
          <p:nvPr/>
        </p:nvSpPr>
        <p:spPr>
          <a:xfrm>
            <a:off x="7816289" y="102870"/>
            <a:ext cx="1248883" cy="4630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Muli Light" panose="020B060000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019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A7C47-88E5-4371-A90F-2EDFDD488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225" y="359796"/>
            <a:ext cx="7348373" cy="530915"/>
          </a:xfrm>
        </p:spPr>
        <p:txBody>
          <a:bodyPr/>
          <a:lstStyle/>
          <a:p>
            <a:r>
              <a:rPr lang="en-US" dirty="0">
                <a:solidFill>
                  <a:srgbClr val="305178"/>
                </a:solidFill>
              </a:rPr>
              <a:t>Contents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D390A56-08E6-4EDC-96B3-B5609C180804}"/>
              </a:ext>
            </a:extLst>
          </p:cNvPr>
          <p:cNvSpPr/>
          <p:nvPr/>
        </p:nvSpPr>
        <p:spPr>
          <a:xfrm>
            <a:off x="7816289" y="102870"/>
            <a:ext cx="1248883" cy="4630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Muli Light" panose="020B0600000101010101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EDE8FC-D5A8-4ED7-AFAF-C4C77247AB1F}"/>
              </a:ext>
            </a:extLst>
          </p:cNvPr>
          <p:cNvSpPr txBox="1"/>
          <p:nvPr/>
        </p:nvSpPr>
        <p:spPr>
          <a:xfrm>
            <a:off x="1615536" y="815896"/>
            <a:ext cx="6138407" cy="4149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latin typeface="Muli Light" panose="020B0600000101010101" charset="0"/>
              </a:rPr>
              <a:t>1. Problem</a:t>
            </a:r>
          </a:p>
          <a:p>
            <a:pPr>
              <a:lnSpc>
                <a:spcPct val="150000"/>
              </a:lnSpc>
            </a:pPr>
            <a:r>
              <a:rPr lang="en-US" altLang="ko-KR" sz="3600" b="1" dirty="0">
                <a:latin typeface="Muli Light" panose="020B0600000101010101" charset="0"/>
              </a:rPr>
              <a:t>2. Mechanism</a:t>
            </a:r>
          </a:p>
          <a:p>
            <a:pPr>
              <a:lnSpc>
                <a:spcPct val="150000"/>
              </a:lnSpc>
            </a:pPr>
            <a:r>
              <a:rPr lang="en-US" altLang="ko-KR" sz="3600" b="1" dirty="0">
                <a:latin typeface="Muli Light" panose="020B0600000101010101" charset="0"/>
              </a:rPr>
              <a:t>3. Features</a:t>
            </a:r>
          </a:p>
          <a:p>
            <a:pPr>
              <a:lnSpc>
                <a:spcPct val="150000"/>
              </a:lnSpc>
            </a:pPr>
            <a:r>
              <a:rPr lang="en-US" altLang="ko-KR" sz="3600" b="1" dirty="0">
                <a:latin typeface="Muli Light" panose="020B0600000101010101" charset="0"/>
              </a:rPr>
              <a:t>4. Demonstrate</a:t>
            </a:r>
          </a:p>
          <a:p>
            <a:pPr>
              <a:lnSpc>
                <a:spcPct val="150000"/>
              </a:lnSpc>
            </a:pPr>
            <a:r>
              <a:rPr lang="en-US" altLang="ko-KR" sz="3600" b="1" dirty="0">
                <a:latin typeface="Muli Light" panose="020B0600000101010101" charset="0"/>
              </a:rPr>
              <a:t>5. Q&amp;A</a:t>
            </a:r>
            <a:endParaRPr lang="ko-KR" altLang="en-US" sz="3600" b="1" dirty="0">
              <a:latin typeface="Muli Light" panose="020B060000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223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A7C47-88E5-4371-A90F-2EDFDD488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813" y="2306292"/>
            <a:ext cx="7348373" cy="53091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305178"/>
                </a:solidFill>
              </a:rPr>
              <a:t>Problem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D390A56-08E6-4EDC-96B3-B5609C180804}"/>
              </a:ext>
            </a:extLst>
          </p:cNvPr>
          <p:cNvSpPr/>
          <p:nvPr/>
        </p:nvSpPr>
        <p:spPr>
          <a:xfrm>
            <a:off x="7816289" y="102870"/>
            <a:ext cx="1248883" cy="4630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Muli Light" panose="020B060000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284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74B6CA-947A-4F03-BD83-B6AC7FC4A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5DFF93B-9415-4EEE-BD65-E4DCB09CB01A}"/>
              </a:ext>
            </a:extLst>
          </p:cNvPr>
          <p:cNvGrpSpPr/>
          <p:nvPr/>
        </p:nvGrpSpPr>
        <p:grpSpPr>
          <a:xfrm>
            <a:off x="612059" y="376160"/>
            <a:ext cx="4425159" cy="3147160"/>
            <a:chOff x="612059" y="376160"/>
            <a:chExt cx="4425159" cy="314716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2B4BC3F-D26F-40A0-B834-C177C21F4A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089910">
              <a:off x="612059" y="376160"/>
              <a:ext cx="4117988" cy="3028259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6AD3A90-B4B2-4ECA-8315-1F89BAEE1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40560">
              <a:off x="682883" y="3127071"/>
              <a:ext cx="4354335" cy="396249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CF9EFC0-8A84-47E6-A46E-CBAE831C38AA}"/>
              </a:ext>
            </a:extLst>
          </p:cNvPr>
          <p:cNvGrpSpPr/>
          <p:nvPr/>
        </p:nvGrpSpPr>
        <p:grpSpPr>
          <a:xfrm>
            <a:off x="3740676" y="533830"/>
            <a:ext cx="5401011" cy="3900881"/>
            <a:chOff x="3740676" y="533830"/>
            <a:chExt cx="5401011" cy="390088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2FDA31F-D673-45A1-A80C-C4B62553F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721232">
              <a:off x="4484970" y="533830"/>
              <a:ext cx="4152978" cy="3900881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379AE16E-DD49-43C1-817C-1D55041E2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787255">
              <a:off x="3740676" y="2134283"/>
              <a:ext cx="5401011" cy="641525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9B3DCBF-EEE5-47D6-9513-D22480DBC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722304">
              <a:off x="4230970" y="3469240"/>
              <a:ext cx="1400590" cy="183084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AC50CE8-F37E-44F9-BA27-BA8887108C25}"/>
                </a:ext>
              </a:extLst>
            </p:cNvPr>
            <p:cNvSpPr/>
            <p:nvPr/>
          </p:nvSpPr>
          <p:spPr>
            <a:xfrm rot="795886">
              <a:off x="7547139" y="2572990"/>
              <a:ext cx="1459684" cy="29268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B8504D9-7330-46D4-B15E-EBFAEEF419E8}"/>
                </a:ext>
              </a:extLst>
            </p:cNvPr>
            <p:cNvSpPr/>
            <p:nvPr/>
          </p:nvSpPr>
          <p:spPr>
            <a:xfrm rot="795886">
              <a:off x="3775320" y="2056730"/>
              <a:ext cx="2251962" cy="29268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BE1E7E2D-7DAA-4395-AF9C-FB4E8A2552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9066" y="1181284"/>
            <a:ext cx="5258316" cy="369885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3685628-EF3F-4E94-8C4E-A70DDB0024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16725" y="2332354"/>
            <a:ext cx="5152118" cy="2269315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72641B0E-B17A-4424-8419-56B7EFDD029E}"/>
              </a:ext>
            </a:extLst>
          </p:cNvPr>
          <p:cNvSpPr/>
          <p:nvPr/>
        </p:nvSpPr>
        <p:spPr>
          <a:xfrm>
            <a:off x="3355596" y="2571750"/>
            <a:ext cx="3713247" cy="20520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387749-5AB7-4E1D-B7BA-068232ABD235}"/>
              </a:ext>
            </a:extLst>
          </p:cNvPr>
          <p:cNvSpPr/>
          <p:nvPr/>
        </p:nvSpPr>
        <p:spPr>
          <a:xfrm>
            <a:off x="1906186" y="2788968"/>
            <a:ext cx="4024831" cy="224519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680CDF5-7CE8-44C8-A118-745F62444EB2}"/>
              </a:ext>
            </a:extLst>
          </p:cNvPr>
          <p:cNvSpPr/>
          <p:nvPr/>
        </p:nvSpPr>
        <p:spPr>
          <a:xfrm>
            <a:off x="3302656" y="4172414"/>
            <a:ext cx="3766187" cy="182621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B855EAF-32D4-4169-9CC1-97A3CB522F9C}"/>
              </a:ext>
            </a:extLst>
          </p:cNvPr>
          <p:cNvSpPr/>
          <p:nvPr/>
        </p:nvSpPr>
        <p:spPr>
          <a:xfrm>
            <a:off x="1869066" y="4400548"/>
            <a:ext cx="1218084" cy="201121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81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D390A56-08E6-4EDC-96B3-B5609C180804}"/>
              </a:ext>
            </a:extLst>
          </p:cNvPr>
          <p:cNvSpPr/>
          <p:nvPr/>
        </p:nvSpPr>
        <p:spPr>
          <a:xfrm>
            <a:off x="7816289" y="102870"/>
            <a:ext cx="1248883" cy="4630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Muli Light" panose="020B0600000101010101" charset="0"/>
            </a:endParaRPr>
          </a:p>
        </p:txBody>
      </p:sp>
      <p:pic>
        <p:nvPicPr>
          <p:cNvPr id="7" name="그래픽 6" descr="불꽃">
            <a:extLst>
              <a:ext uri="{FF2B5EF4-FFF2-40B4-BE49-F238E27FC236}">
                <a16:creationId xmlns:a16="http://schemas.microsoft.com/office/drawing/2014/main" id="{3CB998F2-B288-40F2-931D-957CB7189D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51482" y="565901"/>
            <a:ext cx="1423351" cy="1423351"/>
          </a:xfrm>
          <a:prstGeom prst="rect">
            <a:avLst/>
          </a:prstGeom>
        </p:spPr>
      </p:pic>
      <p:pic>
        <p:nvPicPr>
          <p:cNvPr id="1026" name="Picture 2" descr="ìíê¸° ìì´ì½ì ëí ì´ë¯¸ì§ ê²ìê²°ê³¼">
            <a:extLst>
              <a:ext uri="{FF2B5EF4-FFF2-40B4-BE49-F238E27FC236}">
                <a16:creationId xmlns:a16="http://schemas.microsoft.com/office/drawing/2014/main" id="{EEB5C01A-04A6-4DA6-894F-16FE4DCFC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03" y="565901"/>
            <a:ext cx="1595469" cy="159546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70A32EE-A59A-4664-A0F1-1910192C8E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3530" y="706581"/>
            <a:ext cx="4704467" cy="409462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5513BE-32CD-4D86-A2F7-F43F0F99795F}"/>
              </a:ext>
            </a:extLst>
          </p:cNvPr>
          <p:cNvSpPr/>
          <p:nvPr/>
        </p:nvSpPr>
        <p:spPr>
          <a:xfrm>
            <a:off x="3574473" y="0"/>
            <a:ext cx="174567" cy="25717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CB9C4B-A8A8-408D-A967-91EF1675945E}"/>
              </a:ext>
            </a:extLst>
          </p:cNvPr>
          <p:cNvSpPr/>
          <p:nvPr/>
        </p:nvSpPr>
        <p:spPr>
          <a:xfrm rot="5400000">
            <a:off x="1786715" y="607681"/>
            <a:ext cx="175609" cy="3749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래픽 16" descr="물음표">
            <a:extLst>
              <a:ext uri="{FF2B5EF4-FFF2-40B4-BE49-F238E27FC236}">
                <a16:creationId xmlns:a16="http://schemas.microsoft.com/office/drawing/2014/main" id="{89780DB2-F4B1-402E-9974-15DFF30503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08563" y="90643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875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D390A56-08E6-4EDC-96B3-B5609C180804}"/>
              </a:ext>
            </a:extLst>
          </p:cNvPr>
          <p:cNvSpPr/>
          <p:nvPr/>
        </p:nvSpPr>
        <p:spPr>
          <a:xfrm>
            <a:off x="7816289" y="102870"/>
            <a:ext cx="1248883" cy="4630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Muli Light" panose="020B0600000101010101" charset="0"/>
            </a:endParaRPr>
          </a:p>
        </p:txBody>
      </p:sp>
      <p:pic>
        <p:nvPicPr>
          <p:cNvPr id="7" name="그래픽 6" descr="불꽃">
            <a:extLst>
              <a:ext uri="{FF2B5EF4-FFF2-40B4-BE49-F238E27FC236}">
                <a16:creationId xmlns:a16="http://schemas.microsoft.com/office/drawing/2014/main" id="{3CB998F2-B288-40F2-931D-957CB7189D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31030" y="657315"/>
            <a:ext cx="1423351" cy="1423351"/>
          </a:xfrm>
          <a:prstGeom prst="rect">
            <a:avLst/>
          </a:prstGeom>
        </p:spPr>
      </p:pic>
      <p:pic>
        <p:nvPicPr>
          <p:cNvPr id="1026" name="Picture 2" descr="ìíê¸° ìì´ì½ì ëí ì´ë¯¸ì§ ê²ìê²°ê³¼">
            <a:extLst>
              <a:ext uri="{FF2B5EF4-FFF2-40B4-BE49-F238E27FC236}">
                <a16:creationId xmlns:a16="http://schemas.microsoft.com/office/drawing/2014/main" id="{EEB5C01A-04A6-4DA6-894F-16FE4DCFC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91" y="723688"/>
            <a:ext cx="1595469" cy="159546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70A32EE-A59A-4664-A0F1-1910192C8E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814646"/>
            <a:ext cx="4345997" cy="3782627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DE722618-7B4F-431F-97D2-CB0A04D55D5B}"/>
              </a:ext>
            </a:extLst>
          </p:cNvPr>
          <p:cNvSpPr/>
          <p:nvPr/>
        </p:nvSpPr>
        <p:spPr>
          <a:xfrm>
            <a:off x="1072342" y="3749501"/>
            <a:ext cx="3424843" cy="390699"/>
          </a:xfrm>
          <a:prstGeom prst="rightArrow">
            <a:avLst>
              <a:gd name="adj1" fmla="val 50000"/>
              <a:gd name="adj2" fmla="val 1457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148FDB-F40C-42FC-B2D1-EE75029980F7}"/>
              </a:ext>
            </a:extLst>
          </p:cNvPr>
          <p:cNvSpPr/>
          <p:nvPr/>
        </p:nvSpPr>
        <p:spPr>
          <a:xfrm>
            <a:off x="1072342" y="2810566"/>
            <a:ext cx="241069" cy="122190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869405-D01F-4458-B141-EFB358773885}"/>
              </a:ext>
            </a:extLst>
          </p:cNvPr>
          <p:cNvSpPr txBox="1"/>
          <p:nvPr/>
        </p:nvSpPr>
        <p:spPr>
          <a:xfrm>
            <a:off x="1606820" y="3159908"/>
            <a:ext cx="7148222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Muli Light" panose="020B0600000101010101" charset="0"/>
              </a:rPr>
              <a:t>자동신고시스템</a:t>
            </a:r>
          </a:p>
        </p:txBody>
      </p:sp>
      <p:pic>
        <p:nvPicPr>
          <p:cNvPr id="9" name="그래픽 8" descr="스피커폰">
            <a:extLst>
              <a:ext uri="{FF2B5EF4-FFF2-40B4-BE49-F238E27FC236}">
                <a16:creationId xmlns:a16="http://schemas.microsoft.com/office/drawing/2014/main" id="{28776CAB-E66C-4F26-BE4C-7A564B3578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45868" y="1868971"/>
            <a:ext cx="1502633" cy="150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168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D390A56-08E6-4EDC-96B3-B5609C180804}"/>
              </a:ext>
            </a:extLst>
          </p:cNvPr>
          <p:cNvSpPr/>
          <p:nvPr/>
        </p:nvSpPr>
        <p:spPr>
          <a:xfrm>
            <a:off x="7816289" y="102870"/>
            <a:ext cx="1248883" cy="4630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Muli Light" panose="020B0600000101010101" charset="0"/>
            </a:endParaRPr>
          </a:p>
        </p:txBody>
      </p:sp>
      <p:pic>
        <p:nvPicPr>
          <p:cNvPr id="14" name="Picture 2" descr="ìíê¸° ìì´ì½ì ëí ì´ë¯¸ì§ ê²ìê²°ê³¼">
            <a:extLst>
              <a:ext uri="{FF2B5EF4-FFF2-40B4-BE49-F238E27FC236}">
                <a16:creationId xmlns:a16="http://schemas.microsoft.com/office/drawing/2014/main" id="{A89DD56E-22FB-47F5-A573-2E642DFAD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26" y="1461206"/>
            <a:ext cx="2221088" cy="2221088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91CF2E82-BE21-4118-BD80-0E18A4D7A857}"/>
              </a:ext>
            </a:extLst>
          </p:cNvPr>
          <p:cNvSpPr/>
          <p:nvPr/>
        </p:nvSpPr>
        <p:spPr>
          <a:xfrm>
            <a:off x="3329028" y="2571750"/>
            <a:ext cx="2221088" cy="564418"/>
          </a:xfrm>
          <a:prstGeom prst="rightArrow">
            <a:avLst>
              <a:gd name="adj1" fmla="val 50000"/>
              <a:gd name="adj2" fmla="val 10035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" name="Picture 2" descr="ìíê¸° ìì´ì½ì ëí ì´ë¯¸ì§ ê²ìê²°ê³¼">
            <a:extLst>
              <a:ext uri="{FF2B5EF4-FFF2-40B4-BE49-F238E27FC236}">
                <a16:creationId xmlns:a16="http://schemas.microsoft.com/office/drawing/2014/main" id="{D187BE12-74F0-4529-9E97-92F8D20F0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488" y="1461206"/>
            <a:ext cx="2221088" cy="2221088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13" name="곱하기 기호 12">
            <a:extLst>
              <a:ext uri="{FF2B5EF4-FFF2-40B4-BE49-F238E27FC236}">
                <a16:creationId xmlns:a16="http://schemas.microsoft.com/office/drawing/2014/main" id="{EF21D00A-D6FA-4633-AAA7-2BD864309FAE}"/>
              </a:ext>
            </a:extLst>
          </p:cNvPr>
          <p:cNvSpPr/>
          <p:nvPr/>
        </p:nvSpPr>
        <p:spPr>
          <a:xfrm>
            <a:off x="5261957" y="972588"/>
            <a:ext cx="3383280" cy="3449782"/>
          </a:xfrm>
          <a:prstGeom prst="mathMultiply">
            <a:avLst>
              <a:gd name="adj1" fmla="val 682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C05D07-377F-47F3-877E-D34EE0FCA8BB}"/>
              </a:ext>
            </a:extLst>
          </p:cNvPr>
          <p:cNvSpPr txBox="1"/>
          <p:nvPr/>
        </p:nvSpPr>
        <p:spPr>
          <a:xfrm>
            <a:off x="3075134" y="1965403"/>
            <a:ext cx="7148222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Muli Light" panose="020B0600000101010101" charset="0"/>
              </a:rPr>
              <a:t>노후</a:t>
            </a:r>
            <a:r>
              <a:rPr lang="en-US" altLang="ko-KR" sz="2800" b="1" dirty="0">
                <a:latin typeface="Muli Light" panose="020B0600000101010101" charset="0"/>
              </a:rPr>
              <a:t>, </a:t>
            </a:r>
            <a:r>
              <a:rPr lang="ko-KR" altLang="en-US" sz="2800" b="1" dirty="0" err="1">
                <a:latin typeface="Muli Light" panose="020B0600000101010101" charset="0"/>
              </a:rPr>
              <a:t>관리미흡</a:t>
            </a:r>
            <a:endParaRPr lang="ko-KR" altLang="en-US" sz="2800" b="1" dirty="0">
              <a:latin typeface="Muli Light" panose="020B060000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492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D390A56-08E6-4EDC-96B3-B5609C180804}"/>
              </a:ext>
            </a:extLst>
          </p:cNvPr>
          <p:cNvSpPr/>
          <p:nvPr/>
        </p:nvSpPr>
        <p:spPr>
          <a:xfrm>
            <a:off x="7816289" y="102870"/>
            <a:ext cx="1248883" cy="4630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Muli Light" panose="020B0600000101010101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87039F8-33AB-4B23-885E-138853EA0538}"/>
              </a:ext>
            </a:extLst>
          </p:cNvPr>
          <p:cNvSpPr txBox="1">
            <a:spLocks/>
          </p:cNvSpPr>
          <p:nvPr/>
        </p:nvSpPr>
        <p:spPr>
          <a:xfrm>
            <a:off x="897813" y="2306292"/>
            <a:ext cx="7348373" cy="53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Muli Light" panose="020B0600000101010101" charset="0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ctr"/>
            <a:r>
              <a:rPr lang="en-US" dirty="0">
                <a:solidFill>
                  <a:srgbClr val="305178"/>
                </a:solidFill>
              </a:rPr>
              <a:t>Mechanism</a:t>
            </a:r>
          </a:p>
        </p:txBody>
      </p:sp>
    </p:spTree>
    <p:extLst>
      <p:ext uri="{BB962C8B-B14F-4D97-AF65-F5344CB8AC3E}">
        <p14:creationId xmlns:p14="http://schemas.microsoft.com/office/powerpoint/2010/main" val="1274869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D390A56-08E6-4EDC-96B3-B5609C180804}"/>
              </a:ext>
            </a:extLst>
          </p:cNvPr>
          <p:cNvSpPr/>
          <p:nvPr/>
        </p:nvSpPr>
        <p:spPr>
          <a:xfrm>
            <a:off x="7816289" y="102870"/>
            <a:ext cx="1248883" cy="4630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Muli Light" panose="020B0600000101010101" charset="0"/>
            </a:endParaRPr>
          </a:p>
        </p:txBody>
      </p:sp>
      <p:pic>
        <p:nvPicPr>
          <p:cNvPr id="6" name="Picture 2" descr="ìíê¸° ìì´ì½ì ëí ì´ë¯¸ì§ ê²ìê²°ê³¼">
            <a:extLst>
              <a:ext uri="{FF2B5EF4-FFF2-40B4-BE49-F238E27FC236}">
                <a16:creationId xmlns:a16="http://schemas.microsoft.com/office/drawing/2014/main" id="{EC1A444F-7CA2-40B0-8A1A-1EDE48168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03" y="388376"/>
            <a:ext cx="1595469" cy="159546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7" name="그래픽 6" descr="불꽃">
            <a:extLst>
              <a:ext uri="{FF2B5EF4-FFF2-40B4-BE49-F238E27FC236}">
                <a16:creationId xmlns:a16="http://schemas.microsoft.com/office/drawing/2014/main" id="{1D69C02A-0DAA-48ED-B343-B01845A3CF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22358" y="334385"/>
            <a:ext cx="1423351" cy="142335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EFFDF07-1352-4DAE-9E65-52B571DA59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1232" y="218573"/>
            <a:ext cx="2618509" cy="2279073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358282A1-26E4-4C83-9166-C05552DEA90D}"/>
              </a:ext>
            </a:extLst>
          </p:cNvPr>
          <p:cNvSpPr/>
          <p:nvPr/>
        </p:nvSpPr>
        <p:spPr>
          <a:xfrm>
            <a:off x="3669025" y="1296785"/>
            <a:ext cx="1805949" cy="346238"/>
          </a:xfrm>
          <a:prstGeom prst="rightArrow">
            <a:avLst>
              <a:gd name="adj1" fmla="val 50000"/>
              <a:gd name="adj2" fmla="val 7611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131BD-5D40-42ED-835D-E2FC295C94BA}"/>
              </a:ext>
            </a:extLst>
          </p:cNvPr>
          <p:cNvSpPr txBox="1"/>
          <p:nvPr/>
        </p:nvSpPr>
        <p:spPr>
          <a:xfrm>
            <a:off x="3238794" y="705273"/>
            <a:ext cx="7148222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Muli Light" panose="020B0600000101010101" charset="0"/>
              </a:rPr>
              <a:t>자동신고시스템</a:t>
            </a:r>
          </a:p>
        </p:txBody>
      </p:sp>
      <p:sp>
        <p:nvSpPr>
          <p:cNvPr id="5" name="십자형 4">
            <a:extLst>
              <a:ext uri="{FF2B5EF4-FFF2-40B4-BE49-F238E27FC236}">
                <a16:creationId xmlns:a16="http://schemas.microsoft.com/office/drawing/2014/main" id="{CD470034-6A3A-425C-8683-BD19AA101CD8}"/>
              </a:ext>
            </a:extLst>
          </p:cNvPr>
          <p:cNvSpPr/>
          <p:nvPr/>
        </p:nvSpPr>
        <p:spPr>
          <a:xfrm>
            <a:off x="4198698" y="2207548"/>
            <a:ext cx="746602" cy="728403"/>
          </a:xfrm>
          <a:prstGeom prst="plus">
            <a:avLst>
              <a:gd name="adj" fmla="val 3958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ìíê¸° ìì´ì½ì ëí ì´ë¯¸ì§ ê²ìê²°ê³¼">
            <a:extLst>
              <a:ext uri="{FF2B5EF4-FFF2-40B4-BE49-F238E27FC236}">
                <a16:creationId xmlns:a16="http://schemas.microsoft.com/office/drawing/2014/main" id="{5E704B05-DCD3-4FE4-AA26-E3F366CAF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71" y="3034145"/>
            <a:ext cx="1588605" cy="158860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13" name="곱하기 기호 12">
            <a:extLst>
              <a:ext uri="{FF2B5EF4-FFF2-40B4-BE49-F238E27FC236}">
                <a16:creationId xmlns:a16="http://schemas.microsoft.com/office/drawing/2014/main" id="{EFBE8349-00B0-4CCF-9154-DE634005D2A9}"/>
              </a:ext>
            </a:extLst>
          </p:cNvPr>
          <p:cNvSpPr/>
          <p:nvPr/>
        </p:nvSpPr>
        <p:spPr>
          <a:xfrm>
            <a:off x="0" y="2770242"/>
            <a:ext cx="2419848" cy="2373258"/>
          </a:xfrm>
          <a:prstGeom prst="mathMultiply">
            <a:avLst>
              <a:gd name="adj1" fmla="val 682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99F8C7D8-4EFB-4E87-8965-59E28F1E4B89}"/>
              </a:ext>
            </a:extLst>
          </p:cNvPr>
          <p:cNvSpPr/>
          <p:nvPr/>
        </p:nvSpPr>
        <p:spPr>
          <a:xfrm>
            <a:off x="3125348" y="4048534"/>
            <a:ext cx="2901861" cy="346238"/>
          </a:xfrm>
          <a:prstGeom prst="rightArrow">
            <a:avLst>
              <a:gd name="adj1" fmla="val 50000"/>
              <a:gd name="adj2" fmla="val 10252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A560B2-37D4-427A-B758-242FF14CD670}"/>
              </a:ext>
            </a:extLst>
          </p:cNvPr>
          <p:cNvSpPr txBox="1"/>
          <p:nvPr/>
        </p:nvSpPr>
        <p:spPr>
          <a:xfrm>
            <a:off x="2544539" y="3305227"/>
            <a:ext cx="7148222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Muli Light" panose="020B0600000101010101" charset="0"/>
              </a:rPr>
              <a:t>소화기 유지관리 시스템</a:t>
            </a:r>
          </a:p>
        </p:txBody>
      </p:sp>
      <p:pic>
        <p:nvPicPr>
          <p:cNvPr id="17" name="Picture 2" descr="ìíê¸° ìì´ì½ì ëí ì´ë¯¸ì§ ê²ìê²°ê³¼">
            <a:extLst>
              <a:ext uri="{FF2B5EF4-FFF2-40B4-BE49-F238E27FC236}">
                <a16:creationId xmlns:a16="http://schemas.microsoft.com/office/drawing/2014/main" id="{13BC397B-B0FB-4F6D-961B-BDFBE7882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905" y="2887907"/>
            <a:ext cx="1734843" cy="1734843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573877897"/>
      </p:ext>
    </p:extLst>
  </p:cSld>
  <p:clrMapOvr>
    <a:masterClrMapping/>
  </p:clrMapOvr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4752</TotalTime>
  <Words>263</Words>
  <Application>Microsoft Office PowerPoint</Application>
  <PresentationFormat>화면 슬라이드 쇼(16:9)</PresentationFormat>
  <Paragraphs>63</Paragraphs>
  <Slides>18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Poppins Light</vt:lpstr>
      <vt:lpstr>Arial</vt:lpstr>
      <vt:lpstr>Calibri Light</vt:lpstr>
      <vt:lpstr>Poppins</vt:lpstr>
      <vt:lpstr>Muli Light</vt:lpstr>
      <vt:lpstr>Gower template</vt:lpstr>
      <vt:lpstr>FRAP (Fire Report As Soon as Possible)  TEAM 8 of Arduino &amp; AI Hackathon </vt:lpstr>
      <vt:lpstr>Contents</vt:lpstr>
      <vt:lpstr>Problem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FRAP : Fire Report As soon as Possible 화재 시 자동신고 및 소화기 유지관리 시스템  https://github.com/hyunjae-lee/FRAP_Arduino-AI-Hackathon</vt:lpstr>
      <vt:lpstr>PowerPoint 프레젠테이션</vt:lpstr>
      <vt:lpstr>Features</vt:lpstr>
      <vt:lpstr> 소화기를 들었을 때를 감지하여 자동으로 신고  소화기를 든 상태로 일정시간이 지나면 자동신고  자동으로 신고가 간다는 알림을 점멸하는 빨간색 LED와 스피커를 통해 사용자에게 전달  신고 시 가스, 온도센서를 통해 얻은 화재정보를 전달</vt:lpstr>
      <vt:lpstr>PowerPoint 프레젠테이션</vt:lpstr>
      <vt:lpstr> LED를 이용해 소화기 점검 주기를 알림  점검 후 30일이 지난 소화기를 빨강 LED로 표시  점검 후 이상이 없는 소화기를 초록색 LED로 표시</vt:lpstr>
      <vt:lpstr>PowerPoint 프레젠테이션</vt:lpstr>
      <vt:lpstr>Demonstrate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Design Proposal Presentation</dc:title>
  <dc:creator>pc</dc:creator>
  <cp:lastModifiedBy>HYUNJAE LEE</cp:lastModifiedBy>
  <cp:revision>232</cp:revision>
  <dcterms:modified xsi:type="dcterms:W3CDTF">2019-07-23T04:30:49Z</dcterms:modified>
</cp:coreProperties>
</file>