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40288" cy="42479913"/>
  <p:notesSz cx="6797675" cy="9926638"/>
  <p:defaultTextStyle>
    <a:defPPr>
      <a:defRPr lang="en-US"/>
    </a:defPPr>
    <a:lvl1pPr marL="0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1pPr>
    <a:lvl2pPr marL="2077057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2pPr>
    <a:lvl3pPr marL="4154113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3pPr>
    <a:lvl4pPr marL="6231171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4pPr>
    <a:lvl5pPr marL="8308228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5pPr>
    <a:lvl6pPr marL="10385284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6pPr>
    <a:lvl7pPr marL="12462341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7pPr>
    <a:lvl8pPr marL="14539400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8pPr>
    <a:lvl9pPr marL="16616455" algn="l" defTabSz="4154113" rtl="0" eaLnBrk="1" latinLnBrk="0" hangingPunct="1">
      <a:defRPr sz="81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79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FC7"/>
    <a:srgbClr val="FF6161"/>
    <a:srgbClr val="FFC5C5"/>
    <a:srgbClr val="00761C"/>
    <a:srgbClr val="00A81C"/>
    <a:srgbClr val="79FB8F"/>
    <a:srgbClr val="FFF7F7"/>
    <a:srgbClr val="FFDDDD"/>
    <a:srgbClr val="FF5B5B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5652" autoAdjust="0"/>
  </p:normalViewPr>
  <p:slideViewPr>
    <p:cSldViewPr snapToObjects="1" showGuides="1">
      <p:cViewPr>
        <p:scale>
          <a:sx n="50" d="100"/>
          <a:sy n="50" d="100"/>
        </p:scale>
        <p:origin x="-2923" y="29"/>
      </p:cViewPr>
      <p:guideLst>
        <p:guide orient="horz" pos="13379"/>
        <p:guide pos="95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953A-2F14-4FC9-B3AA-5AD942E21EFE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06625" y="1241425"/>
            <a:ext cx="2384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8C8A-ECE5-449E-B5C3-17661DCC2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F8C8A-ECE5-449E-B5C3-17661DCC23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3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6" y="13196311"/>
            <a:ext cx="25704245" cy="910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043" y="24071953"/>
            <a:ext cx="21168202" cy="108559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80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61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4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2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02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8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26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444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26503" y="8161655"/>
            <a:ext cx="16332907" cy="1740004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27787" y="8161655"/>
            <a:ext cx="48494711" cy="1740004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77" y="27297281"/>
            <a:ext cx="25704245" cy="8436983"/>
          </a:xfrm>
        </p:spPr>
        <p:txBody>
          <a:bodyPr anchor="t"/>
          <a:lstStyle>
            <a:lvl1pPr algn="l">
              <a:defRPr sz="1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777" y="18004804"/>
            <a:ext cx="25704245" cy="9292477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8056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61125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54168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2225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0281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08337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26393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44450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7789" y="47583410"/>
            <a:ext cx="32413809" cy="134578725"/>
          </a:xfrm>
        </p:spPr>
        <p:txBody>
          <a:bodyPr/>
          <a:lstStyle>
            <a:lvl1pPr>
              <a:defRPr sz="13400"/>
            </a:lvl1pPr>
            <a:lvl2pPr>
              <a:defRPr sz="11400"/>
            </a:lvl2pPr>
            <a:lvl3pPr>
              <a:defRPr sz="95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5604" y="47583410"/>
            <a:ext cx="32413809" cy="134578725"/>
          </a:xfrm>
        </p:spPr>
        <p:txBody>
          <a:bodyPr/>
          <a:lstStyle>
            <a:lvl1pPr>
              <a:defRPr sz="13400"/>
            </a:lvl1pPr>
            <a:lvl2pPr>
              <a:defRPr sz="11400"/>
            </a:lvl2pPr>
            <a:lvl3pPr>
              <a:defRPr sz="95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5" y="1701170"/>
            <a:ext cx="27216259" cy="70799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16" y="9508817"/>
            <a:ext cx="13361379" cy="3962824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80563" indent="0">
              <a:buNone/>
              <a:defRPr sz="9500" b="1"/>
            </a:lvl2pPr>
            <a:lvl3pPr marL="4361125" indent="0">
              <a:buNone/>
              <a:defRPr sz="8600" b="1"/>
            </a:lvl3pPr>
            <a:lvl4pPr marL="6541687" indent="0">
              <a:buNone/>
              <a:defRPr sz="7600" b="1"/>
            </a:lvl4pPr>
            <a:lvl5pPr marL="8722250" indent="0">
              <a:buNone/>
              <a:defRPr sz="7600" b="1"/>
            </a:lvl5pPr>
            <a:lvl6pPr marL="10902812" indent="0">
              <a:buNone/>
              <a:defRPr sz="7600" b="1"/>
            </a:lvl6pPr>
            <a:lvl7pPr marL="13083375" indent="0">
              <a:buNone/>
              <a:defRPr sz="7600" b="1"/>
            </a:lvl7pPr>
            <a:lvl8pPr marL="15263939" indent="0">
              <a:buNone/>
              <a:defRPr sz="7600" b="1"/>
            </a:lvl8pPr>
            <a:lvl9pPr marL="17444501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016" y="13471641"/>
            <a:ext cx="13361379" cy="24475120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6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1650" y="9508817"/>
            <a:ext cx="13366627" cy="3962824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80563" indent="0">
              <a:buNone/>
              <a:defRPr sz="9500" b="1"/>
            </a:lvl2pPr>
            <a:lvl3pPr marL="4361125" indent="0">
              <a:buNone/>
              <a:defRPr sz="8600" b="1"/>
            </a:lvl3pPr>
            <a:lvl4pPr marL="6541687" indent="0">
              <a:buNone/>
              <a:defRPr sz="7600" b="1"/>
            </a:lvl4pPr>
            <a:lvl5pPr marL="8722250" indent="0">
              <a:buNone/>
              <a:defRPr sz="7600" b="1"/>
            </a:lvl5pPr>
            <a:lvl6pPr marL="10902812" indent="0">
              <a:buNone/>
              <a:defRPr sz="7600" b="1"/>
            </a:lvl6pPr>
            <a:lvl7pPr marL="13083375" indent="0">
              <a:buNone/>
              <a:defRPr sz="7600" b="1"/>
            </a:lvl7pPr>
            <a:lvl8pPr marL="15263939" indent="0">
              <a:buNone/>
              <a:defRPr sz="7600" b="1"/>
            </a:lvl8pPr>
            <a:lvl9pPr marL="17444501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1650" y="13471641"/>
            <a:ext cx="13366627" cy="24475120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6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6" y="1691330"/>
            <a:ext cx="9948847" cy="719798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115" y="1691333"/>
            <a:ext cx="16905160" cy="36255429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4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016" y="8889320"/>
            <a:ext cx="9948847" cy="29057442"/>
          </a:xfrm>
        </p:spPr>
        <p:txBody>
          <a:bodyPr/>
          <a:lstStyle>
            <a:lvl1pPr marL="0" indent="0">
              <a:buNone/>
              <a:defRPr sz="6700"/>
            </a:lvl1pPr>
            <a:lvl2pPr marL="2180563" indent="0">
              <a:buNone/>
              <a:defRPr sz="5700"/>
            </a:lvl2pPr>
            <a:lvl3pPr marL="4361125" indent="0">
              <a:buNone/>
              <a:defRPr sz="4800"/>
            </a:lvl3pPr>
            <a:lvl4pPr marL="6541687" indent="0">
              <a:buNone/>
              <a:defRPr sz="4300"/>
            </a:lvl4pPr>
            <a:lvl5pPr marL="8722250" indent="0">
              <a:buNone/>
              <a:defRPr sz="4300"/>
            </a:lvl5pPr>
            <a:lvl6pPr marL="10902812" indent="0">
              <a:buNone/>
              <a:defRPr sz="4300"/>
            </a:lvl6pPr>
            <a:lvl7pPr marL="13083375" indent="0">
              <a:buNone/>
              <a:defRPr sz="4300"/>
            </a:lvl7pPr>
            <a:lvl8pPr marL="15263939" indent="0">
              <a:buNone/>
              <a:defRPr sz="4300"/>
            </a:lvl8pPr>
            <a:lvl9pPr marL="17444501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12" y="29735942"/>
            <a:ext cx="18144173" cy="3510497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12" y="3795660"/>
            <a:ext cx="18144173" cy="25487948"/>
          </a:xfrm>
        </p:spPr>
        <p:txBody>
          <a:bodyPr/>
          <a:lstStyle>
            <a:lvl1pPr marL="0" indent="0">
              <a:buNone/>
              <a:defRPr sz="15300"/>
            </a:lvl1pPr>
            <a:lvl2pPr marL="2180563" indent="0">
              <a:buNone/>
              <a:defRPr sz="13400"/>
            </a:lvl2pPr>
            <a:lvl3pPr marL="4361125" indent="0">
              <a:buNone/>
              <a:defRPr sz="11400"/>
            </a:lvl3pPr>
            <a:lvl4pPr marL="6541687" indent="0">
              <a:buNone/>
              <a:defRPr sz="9500"/>
            </a:lvl4pPr>
            <a:lvl5pPr marL="8722250" indent="0">
              <a:buNone/>
              <a:defRPr sz="9500"/>
            </a:lvl5pPr>
            <a:lvl6pPr marL="10902812" indent="0">
              <a:buNone/>
              <a:defRPr sz="9500"/>
            </a:lvl6pPr>
            <a:lvl7pPr marL="13083375" indent="0">
              <a:buNone/>
              <a:defRPr sz="9500"/>
            </a:lvl7pPr>
            <a:lvl8pPr marL="15263939" indent="0">
              <a:buNone/>
              <a:defRPr sz="9500"/>
            </a:lvl8pPr>
            <a:lvl9pPr marL="17444501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12" y="33246435"/>
            <a:ext cx="18144173" cy="4985487"/>
          </a:xfrm>
        </p:spPr>
        <p:txBody>
          <a:bodyPr/>
          <a:lstStyle>
            <a:lvl1pPr marL="0" indent="0">
              <a:buNone/>
              <a:defRPr sz="6700"/>
            </a:lvl1pPr>
            <a:lvl2pPr marL="2180563" indent="0">
              <a:buNone/>
              <a:defRPr sz="5700"/>
            </a:lvl2pPr>
            <a:lvl3pPr marL="4361125" indent="0">
              <a:buNone/>
              <a:defRPr sz="4800"/>
            </a:lvl3pPr>
            <a:lvl4pPr marL="6541687" indent="0">
              <a:buNone/>
              <a:defRPr sz="4300"/>
            </a:lvl4pPr>
            <a:lvl5pPr marL="8722250" indent="0">
              <a:buNone/>
              <a:defRPr sz="4300"/>
            </a:lvl5pPr>
            <a:lvl6pPr marL="10902812" indent="0">
              <a:buNone/>
              <a:defRPr sz="4300"/>
            </a:lvl6pPr>
            <a:lvl7pPr marL="13083375" indent="0">
              <a:buNone/>
              <a:defRPr sz="4300"/>
            </a:lvl7pPr>
            <a:lvl8pPr marL="15263939" indent="0">
              <a:buNone/>
              <a:defRPr sz="4300"/>
            </a:lvl8pPr>
            <a:lvl9pPr marL="17444501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015" y="1701170"/>
            <a:ext cx="27216259" cy="7079986"/>
          </a:xfrm>
          <a:prstGeom prst="rect">
            <a:avLst/>
          </a:prstGeom>
        </p:spPr>
        <p:txBody>
          <a:bodyPr vert="horz" lIns="436114" tIns="218056" rIns="436114" bIns="218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15" y="9911984"/>
            <a:ext cx="27216259" cy="28034779"/>
          </a:xfrm>
          <a:prstGeom prst="rect">
            <a:avLst/>
          </a:prstGeom>
        </p:spPr>
        <p:txBody>
          <a:bodyPr vert="horz" lIns="436114" tIns="218056" rIns="436114" bIns="218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018" y="39372591"/>
            <a:ext cx="7056067" cy="2261663"/>
          </a:xfrm>
          <a:prstGeom prst="rect">
            <a:avLst/>
          </a:prstGeom>
        </p:spPr>
        <p:txBody>
          <a:bodyPr vert="horz" lIns="436114" tIns="218056" rIns="436114" bIns="218056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5D1B-C6A3-4617-A287-2F413B0976A0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2103" y="39372591"/>
            <a:ext cx="9576091" cy="2261663"/>
          </a:xfrm>
          <a:prstGeom prst="rect">
            <a:avLst/>
          </a:prstGeom>
        </p:spPr>
        <p:txBody>
          <a:bodyPr vert="horz" lIns="436114" tIns="218056" rIns="436114" bIns="218056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2209" y="39372591"/>
            <a:ext cx="7056067" cy="2261663"/>
          </a:xfrm>
          <a:prstGeom prst="rect">
            <a:avLst/>
          </a:prstGeom>
        </p:spPr>
        <p:txBody>
          <a:bodyPr vert="horz" lIns="436114" tIns="218056" rIns="436114" bIns="218056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2DC7-506A-4508-B2F2-761A137D5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1125" rtl="0" eaLnBrk="1" latinLnBrk="0" hangingPunct="1">
        <a:spcBef>
          <a:spcPct val="0"/>
        </a:spcBef>
        <a:buNone/>
        <a:defRPr sz="2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5422" indent="-1635422" algn="l" defTabSz="4361125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43414" indent="-1362851" algn="l" defTabSz="4361125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51407" indent="-1090282" algn="l" defTabSz="4361125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631970" indent="-1090282" algn="l" defTabSz="4361125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812532" indent="-1090282" algn="l" defTabSz="4361125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993094" indent="-1090282" algn="l" defTabSz="436112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657" indent="-1090282" algn="l" defTabSz="436112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354219" indent="-1090282" algn="l" defTabSz="436112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534782" indent="-1090282" algn="l" defTabSz="436112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80563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61125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41687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22250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02812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083375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263939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444501" algn="l" defTabSz="436112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hyperlink" Target="mailto:joongheon@cau.ac.kr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7">
            <a:extLst>
              <a:ext uri="{FF2B5EF4-FFF2-40B4-BE49-F238E27FC236}">
                <a16:creationId xmlns:a16="http://schemas.microsoft.com/office/drawing/2014/main" id="{6AC13195-EDFF-44A6-ACC6-FA757F6804FC}"/>
              </a:ext>
            </a:extLst>
          </p:cNvPr>
          <p:cNvCxnSpPr>
            <a:cxnSpLocks/>
          </p:cNvCxnSpPr>
          <p:nvPr/>
        </p:nvCxnSpPr>
        <p:spPr bwMode="auto">
          <a:xfrm>
            <a:off x="15120144" y="19570700"/>
            <a:ext cx="0" cy="9975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7">
            <a:extLst>
              <a:ext uri="{FF2B5EF4-FFF2-40B4-BE49-F238E27FC236}">
                <a16:creationId xmlns:a16="http://schemas.microsoft.com/office/drawing/2014/main" id="{18F60BAA-7AC3-4ABF-8B9A-0C6D2BE08C15}"/>
              </a:ext>
            </a:extLst>
          </p:cNvPr>
          <p:cNvCxnSpPr>
            <a:cxnSpLocks/>
          </p:cNvCxnSpPr>
          <p:nvPr/>
        </p:nvCxnSpPr>
        <p:spPr bwMode="auto">
          <a:xfrm>
            <a:off x="15120144" y="30718574"/>
            <a:ext cx="0" cy="89542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7">
            <a:extLst>
              <a:ext uri="{FF2B5EF4-FFF2-40B4-BE49-F238E27FC236}">
                <a16:creationId xmlns:a16="http://schemas.microsoft.com/office/drawing/2014/main" id="{99E209BE-A22D-47D6-9E0C-4CBF23332F64}"/>
              </a:ext>
            </a:extLst>
          </p:cNvPr>
          <p:cNvCxnSpPr>
            <a:cxnSpLocks/>
          </p:cNvCxnSpPr>
          <p:nvPr/>
        </p:nvCxnSpPr>
        <p:spPr bwMode="auto">
          <a:xfrm>
            <a:off x="7881144" y="19500214"/>
            <a:ext cx="0" cy="100455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34551" y="2494757"/>
            <a:ext cx="29397232" cy="3113877"/>
          </a:xfrm>
          <a:prstGeom prst="rect">
            <a:avLst/>
          </a:prstGeom>
        </p:spPr>
        <p:txBody>
          <a:bodyPr vert="horz" lIns="436114" tIns="218056" rIns="436114" bIns="218056" rtlCol="0" anchor="ctr">
            <a:normAutofit/>
          </a:bodyPr>
          <a:lstStyle/>
          <a:p>
            <a:pPr algn="ctr" defTabSz="190818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77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Tahoma" pitchFamily="34" charset="0"/>
                <a:cs typeface="Arial" pitchFamily="34" charset="0"/>
              </a:rPr>
              <a:t>Poster: </a:t>
            </a:r>
            <a:r>
              <a:rPr lang="en-US" altLang="ko-KR" sz="77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Tahoma" pitchFamily="34" charset="0"/>
                <a:cs typeface="Arial" pitchFamily="34" charset="0"/>
              </a:rPr>
              <a:t>Recipient Oriented Transaction </a:t>
            </a:r>
            <a:r>
              <a:rPr lang="en-US" altLang="ko-KR" sz="77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Tahoma" pitchFamily="34" charset="0"/>
                <a:cs typeface="Arial" pitchFamily="34" charset="0"/>
              </a:rPr>
              <a:t>for Preventing </a:t>
            </a:r>
            <a:r>
              <a:rPr lang="en-US" altLang="ko-KR" sz="77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Tahoma" pitchFamily="34" charset="0"/>
                <a:cs typeface="Arial" pitchFamily="34" charset="0"/>
              </a:rPr>
              <a:t>Double-Spending Attacks in Private Blockchain</a:t>
            </a:r>
            <a:endParaRPr lang="en-US" sz="77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094" y="430175"/>
            <a:ext cx="6993690" cy="231896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06EBA0C-7140-46EA-B06F-D7FF78A10088}"/>
              </a:ext>
            </a:extLst>
          </p:cNvPr>
          <p:cNvGrpSpPr/>
          <p:nvPr/>
        </p:nvGrpSpPr>
        <p:grpSpPr>
          <a:xfrm>
            <a:off x="489744" y="8057356"/>
            <a:ext cx="29184600" cy="1534568"/>
            <a:chOff x="489744" y="8057356"/>
            <a:chExt cx="29184600" cy="1534568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89744" y="8057356"/>
              <a:ext cx="29184600" cy="8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 lIns="105990" tIns="52994" rIns="105990" bIns="52994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4800" b="1" dirty="0">
                  <a:solidFill>
                    <a:srgbClr val="33339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Introduction and Backgrounds</a:t>
              </a:r>
              <a:endParaRPr lang="en-US" altLang="ko-KR" sz="4800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Rectangle 99">
              <a:extLst>
                <a:ext uri="{FF2B5EF4-FFF2-40B4-BE49-F238E27FC236}">
                  <a16:creationId xmlns:a16="http://schemas.microsoft.com/office/drawing/2014/main" id="{31A9A110-5226-409C-A6B2-FFDB602C703A}"/>
                </a:ext>
              </a:extLst>
            </p:cNvPr>
            <p:cNvSpPr/>
            <p:nvPr/>
          </p:nvSpPr>
          <p:spPr>
            <a:xfrm>
              <a:off x="794543" y="9090665"/>
              <a:ext cx="14072014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sz="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Introduction</a:t>
              </a:r>
              <a:endPara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13" name="Rectangle 99">
              <a:extLst>
                <a:ext uri="{FF2B5EF4-FFF2-40B4-BE49-F238E27FC236}">
                  <a16:creationId xmlns:a16="http://schemas.microsoft.com/office/drawing/2014/main" id="{9E587878-C7D4-4B38-AB47-52181CB95D08}"/>
                </a:ext>
              </a:extLst>
            </p:cNvPr>
            <p:cNvSpPr/>
            <p:nvPr/>
          </p:nvSpPr>
          <p:spPr>
            <a:xfrm>
              <a:off x="15322298" y="9090665"/>
              <a:ext cx="14123446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sz="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Backgrounds</a:t>
              </a:r>
              <a:endParaRPr lang="en-US" sz="4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F1C254-D822-47F2-A895-EB763991CB81}"/>
              </a:ext>
            </a:extLst>
          </p:cNvPr>
          <p:cNvGrpSpPr/>
          <p:nvPr/>
        </p:nvGrpSpPr>
        <p:grpSpPr>
          <a:xfrm>
            <a:off x="431926" y="18953956"/>
            <a:ext cx="29184600" cy="11778859"/>
            <a:chOff x="489744" y="18953956"/>
            <a:chExt cx="29184600" cy="11778859"/>
          </a:xfrm>
        </p:grpSpPr>
        <p:sp>
          <p:nvSpPr>
            <p:cNvPr id="643" name="Text Box 11"/>
            <p:cNvSpPr txBox="1">
              <a:spLocks noChangeArrowheads="1"/>
            </p:cNvSpPr>
            <p:nvPr/>
          </p:nvSpPr>
          <p:spPr bwMode="auto">
            <a:xfrm>
              <a:off x="489744" y="18953956"/>
              <a:ext cx="29184600" cy="8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 lIns="105990" tIns="52994" rIns="105990" bIns="52994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4800" b="1" dirty="0">
                  <a:solidFill>
                    <a:srgbClr val="33339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Modeling and Method Description</a:t>
              </a:r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4B1B392F-0093-4F10-96E5-FBE51D899283}"/>
                </a:ext>
              </a:extLst>
            </p:cNvPr>
            <p:cNvSpPr/>
            <p:nvPr/>
          </p:nvSpPr>
          <p:spPr>
            <a:xfrm>
              <a:off x="794544" y="20007898"/>
              <a:ext cx="6884446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sz="4000" b="1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System Modeling</a:t>
              </a:r>
              <a:endParaRPr lang="en-US" sz="4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75" name="Rectangle 99">
              <a:extLst>
                <a:ext uri="{FF2B5EF4-FFF2-40B4-BE49-F238E27FC236}">
                  <a16:creationId xmlns:a16="http://schemas.microsoft.com/office/drawing/2014/main" id="{EA994A4F-EEA8-45E7-8F57-53197A60A65B}"/>
                </a:ext>
              </a:extLst>
            </p:cNvPr>
            <p:cNvSpPr/>
            <p:nvPr/>
          </p:nvSpPr>
          <p:spPr>
            <a:xfrm>
              <a:off x="8141116" y="20020756"/>
              <a:ext cx="6884446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sz="4000" b="1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Algorithm</a:t>
              </a:r>
              <a:endParaRPr lang="en-US" sz="4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94" name="Rectangle 99">
              <a:extLst>
                <a:ext uri="{FF2B5EF4-FFF2-40B4-BE49-F238E27FC236}">
                  <a16:creationId xmlns:a16="http://schemas.microsoft.com/office/drawing/2014/main" id="{5296A292-6752-45CE-B9F8-318881DDE499}"/>
                </a:ext>
              </a:extLst>
            </p:cNvPr>
            <p:cNvSpPr/>
            <p:nvPr/>
          </p:nvSpPr>
          <p:spPr>
            <a:xfrm>
              <a:off x="742472" y="30231556"/>
              <a:ext cx="14054490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Workflow</a:t>
              </a:r>
              <a:endPara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165" name="Text Box 11"/>
          <p:cNvSpPr txBox="1">
            <a:spLocks noChangeArrowheads="1"/>
          </p:cNvSpPr>
          <p:nvPr/>
        </p:nvSpPr>
        <p:spPr bwMode="auto">
          <a:xfrm>
            <a:off x="489744" y="29164756"/>
            <a:ext cx="29184600" cy="8456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105990" tIns="52994" rIns="105990" bIns="52994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altLang="ko-KR" sz="4800" b="1" dirty="0">
                <a:solidFill>
                  <a:srgbClr val="33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and Concluding Remarks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E394D1-DEF2-4DE1-9E65-D98FBC305B82}"/>
              </a:ext>
            </a:extLst>
          </p:cNvPr>
          <p:cNvSpPr/>
          <p:nvPr/>
        </p:nvSpPr>
        <p:spPr>
          <a:xfrm>
            <a:off x="489744" y="2609056"/>
            <a:ext cx="29184600" cy="36992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F0658D-AA08-4F2F-81F0-1000E41448D1}"/>
              </a:ext>
            </a:extLst>
          </p:cNvPr>
          <p:cNvGrpSpPr/>
          <p:nvPr/>
        </p:nvGrpSpPr>
        <p:grpSpPr>
          <a:xfrm>
            <a:off x="1465956" y="9809956"/>
            <a:ext cx="20740788" cy="8854882"/>
            <a:chOff x="-20965333" y="16300638"/>
            <a:chExt cx="43196367" cy="10078467"/>
          </a:xfrm>
        </p:grpSpPr>
        <p:sp>
          <p:nvSpPr>
            <p:cNvPr id="31" name="Rounded Rectangle 138">
              <a:extLst>
                <a:ext uri="{FF2B5EF4-FFF2-40B4-BE49-F238E27FC236}">
                  <a16:creationId xmlns:a16="http://schemas.microsoft.com/office/drawing/2014/main" id="{10D1A477-A7EB-44F2-AB9F-38C17B0816D6}"/>
                </a:ext>
              </a:extLst>
            </p:cNvPr>
            <p:cNvSpPr/>
            <p:nvPr/>
          </p:nvSpPr>
          <p:spPr>
            <a:xfrm>
              <a:off x="8009254" y="16300638"/>
              <a:ext cx="14221780" cy="10078467"/>
            </a:xfrm>
            <a:prstGeom prst="roundRect">
              <a:avLst>
                <a:gd name="adj" fmla="val 4725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77057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54113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31171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08228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385284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462341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539400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616455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ectangle 145">
              <a:extLst>
                <a:ext uri="{FF2B5EF4-FFF2-40B4-BE49-F238E27FC236}">
                  <a16:creationId xmlns:a16="http://schemas.microsoft.com/office/drawing/2014/main" id="{507F41A5-8432-412C-829E-DC4EB6B82134}"/>
                </a:ext>
              </a:extLst>
            </p:cNvPr>
            <p:cNvSpPr/>
            <p:nvPr/>
          </p:nvSpPr>
          <p:spPr>
            <a:xfrm>
              <a:off x="8492345" y="17137162"/>
              <a:ext cx="13388199" cy="8057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77057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54113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31171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08228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85284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62341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539400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616455" algn="l" defTabSz="4154113" rtl="0" eaLnBrk="1" latinLnBrk="0" hangingPunct="1">
                <a:defRPr sz="81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Stealth Address </a:t>
              </a:r>
              <a:endParaRPr lang="en-US" sz="4000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33" name="Down Arrow 147">
              <a:extLst>
                <a:ext uri="{FF2B5EF4-FFF2-40B4-BE49-F238E27FC236}">
                  <a16:creationId xmlns:a16="http://schemas.microsoft.com/office/drawing/2014/main" id="{1E48DDEA-D924-4A7A-83CE-5CA254453EED}"/>
                </a:ext>
              </a:extLst>
            </p:cNvPr>
            <p:cNvSpPr/>
            <p:nvPr/>
          </p:nvSpPr>
          <p:spPr>
            <a:xfrm>
              <a:off x="-20965333" y="23325725"/>
              <a:ext cx="11240703" cy="1305333"/>
            </a:xfrm>
            <a:prstGeom prst="downArrow">
              <a:avLst>
                <a:gd name="adj1" fmla="val 77198"/>
                <a:gd name="adj2" fmla="val 363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77057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54113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31171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08228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385284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462341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539400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616455" algn="l" defTabSz="4154113" rtl="0" eaLnBrk="1" latinLnBrk="0" hangingPunct="1">
                <a:defRPr sz="819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latin typeface="Arial" pitchFamily="34" charset="0"/>
                  <a:cs typeface="Arial" pitchFamily="34" charset="0"/>
                </a:rPr>
                <a:t>A successful double-spend attack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69841D7-123A-43CA-BE91-829BB097B17A}"/>
              </a:ext>
            </a:extLst>
          </p:cNvPr>
          <p:cNvSpPr txBox="1"/>
          <p:nvPr/>
        </p:nvSpPr>
        <p:spPr>
          <a:xfrm>
            <a:off x="870744" y="9809956"/>
            <a:ext cx="6782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Narrow" pitchFamily="34" charset="0"/>
                <a:cs typeface="Arial" pitchFamily="34" charset="0"/>
              </a:rPr>
              <a:t>  </a:t>
            </a:r>
            <a:r>
              <a:rPr lang="en-US" altLang="ko-KR" sz="3600" b="1" dirty="0">
                <a:latin typeface="Arial Narrow" pitchFamily="34" charset="0"/>
                <a:cs typeface="Arial" pitchFamily="34" charset="0"/>
              </a:rPr>
              <a:t>Double Spend Attack</a:t>
            </a:r>
            <a:br>
              <a:rPr lang="en-US" sz="3600" b="1" dirty="0">
                <a:latin typeface="Arial Narrow" pitchFamily="34" charset="0"/>
                <a:cs typeface="Arial" pitchFamily="34" charset="0"/>
              </a:rPr>
            </a:br>
            <a:r>
              <a:rPr lang="en-US" sz="3600" dirty="0">
                <a:latin typeface="Arial Narrow" pitchFamily="34" charset="0"/>
                <a:cs typeface="Arial" pitchFamily="34" charset="0"/>
              </a:rPr>
              <a:t>   </a:t>
            </a:r>
            <a:r>
              <a:rPr lang="en-US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 There is still a technique that can be used to deceive someone about the state of a transaction, called </a:t>
            </a:r>
            <a:r>
              <a:rPr lang="en-US" sz="3600" i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double-spend attack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Valid chain (filled as green)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Honest nodes (filled as yellow)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The fraudulent branch by the attacker (shallow)</a:t>
            </a:r>
            <a:endParaRPr lang="en-US" sz="2800" i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cxnSp>
        <p:nvCxnSpPr>
          <p:cNvPr id="39" name="Straight Connector 7">
            <a:extLst>
              <a:ext uri="{FF2B5EF4-FFF2-40B4-BE49-F238E27FC236}">
                <a16:creationId xmlns:a16="http://schemas.microsoft.com/office/drawing/2014/main" id="{9204A0C1-ADB8-45CC-A6D9-E5FDAAE922F0}"/>
              </a:ext>
            </a:extLst>
          </p:cNvPr>
          <p:cNvCxnSpPr>
            <a:cxnSpLocks/>
          </p:cNvCxnSpPr>
          <p:nvPr/>
        </p:nvCxnSpPr>
        <p:spPr bwMode="auto">
          <a:xfrm>
            <a:off x="15120144" y="8903043"/>
            <a:ext cx="0" cy="1005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AFF5506-703C-4C91-A328-33DE99C5D4BF}"/>
              </a:ext>
            </a:extLst>
          </p:cNvPr>
          <p:cNvSpPr txBox="1"/>
          <p:nvPr/>
        </p:nvSpPr>
        <p:spPr>
          <a:xfrm>
            <a:off x="7986738" y="9733756"/>
            <a:ext cx="705720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 How to perform</a:t>
            </a:r>
          </a:p>
          <a:p>
            <a:r>
              <a:rPr lang="en-US" altLang="ko-KR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1)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Initial state of the blockchain in which all transactions are considered as valid.</a:t>
            </a:r>
          </a:p>
          <a:p>
            <a:r>
              <a:rPr lang="en-US" altLang="ko-KR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2)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Honest nodes continue extending the   valid chain by putting yellow blocks, while the attacker secretly start mining a fraudulent branch.</a:t>
            </a:r>
          </a:p>
          <a:p>
            <a:r>
              <a:rPr lang="en-US" altLang="ko-KR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3)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The attacker succeeds in making the fraudulent branch longer than the honest one.</a:t>
            </a:r>
          </a:p>
          <a:p>
            <a:r>
              <a:rPr lang="en-US" altLang="ko-KR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4)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The attacker’s branch is published, it is now considered the valid one</a:t>
            </a:r>
          </a:p>
          <a:p>
            <a:r>
              <a:rPr lang="en-US" altLang="ko-KR" sz="3600" b="1" dirty="0">
                <a:latin typeface="Arial Narrow" pitchFamily="34" charset="0"/>
                <a:cs typeface="Arial" pitchFamily="34" charset="0"/>
              </a:rPr>
              <a:t>  In reality,</a:t>
            </a:r>
          </a:p>
          <a:p>
            <a:r>
              <a:rPr lang="en-US" altLang="ko-KR" sz="3600" dirty="0">
                <a:latin typeface="Arial Narrow" pitchFamily="34" charset="0"/>
                <a:cs typeface="Arial" pitchFamily="34" charset="0"/>
              </a:rPr>
              <a:t> 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 It requires a tremendous computational power and it is very likely to fail, it may be profitable.</a:t>
            </a:r>
          </a:p>
        </p:txBody>
      </p:sp>
      <p:sp>
        <p:nvSpPr>
          <p:cNvPr id="112" name="Rounded Rectangle 138">
            <a:extLst>
              <a:ext uri="{FF2B5EF4-FFF2-40B4-BE49-F238E27FC236}">
                <a16:creationId xmlns:a16="http://schemas.microsoft.com/office/drawing/2014/main" id="{3A8DBAAB-9499-452E-B512-5F77E52D46C0}"/>
              </a:ext>
            </a:extLst>
          </p:cNvPr>
          <p:cNvSpPr/>
          <p:nvPr/>
        </p:nvSpPr>
        <p:spPr>
          <a:xfrm>
            <a:off x="794544" y="24166599"/>
            <a:ext cx="6766755" cy="4653504"/>
          </a:xfrm>
          <a:prstGeom prst="roundRect">
            <a:avLst>
              <a:gd name="adj" fmla="val 4725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057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4113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117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08228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5284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234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3940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16455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0" name="Rounded Rectangle 138">
            <a:extLst>
              <a:ext uri="{FF2B5EF4-FFF2-40B4-BE49-F238E27FC236}">
                <a16:creationId xmlns:a16="http://schemas.microsoft.com/office/drawing/2014/main" id="{A705114A-C1E6-4195-8EE2-6A802A95EC28}"/>
              </a:ext>
            </a:extLst>
          </p:cNvPr>
          <p:cNvSpPr/>
          <p:nvPr/>
        </p:nvSpPr>
        <p:spPr>
          <a:xfrm>
            <a:off x="796614" y="30993556"/>
            <a:ext cx="14018730" cy="8331799"/>
          </a:xfrm>
          <a:prstGeom prst="roundRect">
            <a:avLst>
              <a:gd name="adj" fmla="val 4725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057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4113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117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08228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5284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234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3940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16455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3" name="Straight Connector 7">
            <a:extLst>
              <a:ext uri="{FF2B5EF4-FFF2-40B4-BE49-F238E27FC236}">
                <a16:creationId xmlns:a16="http://schemas.microsoft.com/office/drawing/2014/main" id="{970FFD1C-02C8-45E7-996D-A3919CE2396D}"/>
              </a:ext>
            </a:extLst>
          </p:cNvPr>
          <p:cNvCxnSpPr>
            <a:cxnSpLocks/>
          </p:cNvCxnSpPr>
          <p:nvPr/>
        </p:nvCxnSpPr>
        <p:spPr bwMode="auto">
          <a:xfrm>
            <a:off x="7881144" y="9591924"/>
            <a:ext cx="0" cy="9362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 Box 22">
            <a:extLst>
              <a:ext uri="{FF2B5EF4-FFF2-40B4-BE49-F238E27FC236}">
                <a16:creationId xmlns:a16="http://schemas.microsoft.com/office/drawing/2014/main" id="{0C5A8AF7-D305-44AF-A57C-74E4A0BF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9756556"/>
            <a:ext cx="30240288" cy="236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5990" tIns="52994" rIns="105990" bIns="52994">
            <a:spAutoFit/>
          </a:bodyPr>
          <a:lstStyle/>
          <a:p>
            <a:pPr algn="ctr">
              <a:buFontTx/>
              <a:buNone/>
              <a:defRPr/>
            </a:pPr>
            <a:r>
              <a:rPr lang="en-US" altLang="ko-KR" sz="4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charset="-127"/>
                <a:cs typeface="Arial" pitchFamily="34" charset="0"/>
              </a:rPr>
              <a:t>IEEE International Conference on Sensing, Communication and Networking (SECON)</a:t>
            </a:r>
          </a:p>
          <a:p>
            <a:pPr algn="ctr">
              <a:buFontTx/>
              <a:buNone/>
              <a:defRPr/>
            </a:pPr>
            <a:r>
              <a:rPr lang="en-US" altLang="ko-KR" sz="4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charset="-127"/>
                <a:cs typeface="Arial" pitchFamily="34" charset="0"/>
              </a:rPr>
              <a:t>11 – 13 June 2018</a:t>
            </a:r>
          </a:p>
          <a:p>
            <a:pPr algn="ctr">
              <a:buFontTx/>
              <a:buNone/>
              <a:defRPr/>
            </a:pPr>
            <a:r>
              <a:rPr lang="en-US" altLang="ko-KR" sz="49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굴림" charset="-127"/>
                <a:cs typeface="Arial" pitchFamily="34" charset="0"/>
              </a:rPr>
              <a:t>Hong Kong</a:t>
            </a:r>
          </a:p>
        </p:txBody>
      </p:sp>
      <p:sp>
        <p:nvSpPr>
          <p:cNvPr id="110" name="Text Box 10">
            <a:extLst>
              <a:ext uri="{FF2B5EF4-FFF2-40B4-BE49-F238E27FC236}">
                <a16:creationId xmlns:a16="http://schemas.microsoft.com/office/drawing/2014/main" id="{9FE9FD08-96D5-46D8-AA88-1ADD0FCE7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19" y="5759688"/>
            <a:ext cx="29579511" cy="154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181" tIns="63591" rIns="127181" bIns="63591" anchor="ctr">
            <a:spAutoFit/>
          </a:bodyPr>
          <a:lstStyle/>
          <a:p>
            <a:pPr algn="ctr" defTabSz="1271507" eaLnBrk="0" hangingPunct="0">
              <a:spcBef>
                <a:spcPct val="0"/>
              </a:spcBef>
              <a:defRPr/>
            </a:pPr>
            <a:r>
              <a:rPr lang="en-US" altLang="ko-KR" sz="4800" b="1" dirty="0" err="1">
                <a:latin typeface="Arial Narrow" pitchFamily="34" charset="0"/>
                <a:ea typeface="굴림" charset="-127"/>
              </a:rPr>
              <a:t>Hyunjae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 Lee, </a:t>
            </a:r>
            <a:r>
              <a:rPr lang="en-US" altLang="ko-KR" sz="4800" b="1" dirty="0" err="1">
                <a:latin typeface="Arial Narrow" pitchFamily="34" charset="0"/>
                <a:ea typeface="굴림" charset="-127"/>
              </a:rPr>
              <a:t>MyungJae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 Shin, </a:t>
            </a:r>
            <a:r>
              <a:rPr lang="en-US" altLang="ko-KR" sz="4800" b="1" dirty="0" err="1">
                <a:latin typeface="Arial Narrow" pitchFamily="34" charset="0"/>
                <a:ea typeface="굴림" charset="-127"/>
              </a:rPr>
              <a:t>Kyeong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 </a:t>
            </a:r>
            <a:r>
              <a:rPr lang="en-US" altLang="ko-KR" sz="4800" b="1" dirty="0" err="1">
                <a:latin typeface="Arial Narrow" pitchFamily="34" charset="0"/>
                <a:ea typeface="굴림" charset="-127"/>
              </a:rPr>
              <a:t>Seon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 Kim, </a:t>
            </a:r>
            <a:r>
              <a:rPr lang="en-US" altLang="ko-KR" sz="4800" b="1" dirty="0" err="1">
                <a:latin typeface="Arial Narrow" pitchFamily="34" charset="0"/>
                <a:ea typeface="굴림" charset="-127"/>
              </a:rPr>
              <a:t>Yeongeun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 Kang,</a:t>
            </a:r>
            <a:r>
              <a:rPr lang="en-US" altLang="ko-KR" sz="4800" b="1" dirty="0">
                <a:solidFill>
                  <a:schemeClr val="accent1"/>
                </a:solidFill>
                <a:latin typeface="Arial Narrow" pitchFamily="34" charset="0"/>
                <a:ea typeface="굴림" charset="-127"/>
              </a:rPr>
              <a:t> 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and</a:t>
            </a:r>
            <a:r>
              <a:rPr lang="ko-KR" altLang="en-US" sz="4800" b="1" dirty="0">
                <a:latin typeface="Arial Narrow" pitchFamily="34" charset="0"/>
                <a:ea typeface="굴림" charset="-127"/>
              </a:rPr>
              <a:t> </a:t>
            </a:r>
            <a:r>
              <a:rPr lang="en-US" altLang="ko-KR" sz="4800" b="1" dirty="0" err="1">
                <a:latin typeface="Arial Narrow" pitchFamily="34" charset="0"/>
                <a:ea typeface="굴림" charset="-127"/>
              </a:rPr>
              <a:t>Joongheon</a:t>
            </a:r>
            <a:r>
              <a:rPr lang="ko-KR" altLang="en-US" sz="4800" b="1" dirty="0">
                <a:latin typeface="Arial Narrow" pitchFamily="34" charset="0"/>
                <a:ea typeface="굴림" charset="-127"/>
              </a:rPr>
              <a:t> </a:t>
            </a:r>
            <a:r>
              <a:rPr lang="en-US" altLang="ko-KR" sz="4800" b="1" dirty="0">
                <a:latin typeface="Arial Narrow" pitchFamily="34" charset="0"/>
                <a:ea typeface="굴림" charset="-127"/>
              </a:rPr>
              <a:t>Kim </a:t>
            </a:r>
            <a:r>
              <a:rPr lang="en-US" altLang="ko-KR" sz="4800" b="1" dirty="0">
                <a:solidFill>
                  <a:schemeClr val="accent1"/>
                </a:solidFill>
                <a:latin typeface="Arial Narrow" pitchFamily="34" charset="0"/>
                <a:ea typeface="굴림" charset="-127"/>
              </a:rPr>
              <a:t>(Chung-Ang University,</a:t>
            </a:r>
            <a:r>
              <a:rPr lang="ko-KR" altLang="en-US" sz="4800" b="1" dirty="0">
                <a:solidFill>
                  <a:schemeClr val="accent1"/>
                </a:solidFill>
                <a:latin typeface="Arial Narrow" pitchFamily="34" charset="0"/>
                <a:ea typeface="굴림" charset="-127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Arial Narrow" pitchFamily="34" charset="0"/>
                <a:ea typeface="굴림" charset="-127"/>
              </a:rPr>
              <a:t>Korea)</a:t>
            </a:r>
            <a:br>
              <a:rPr lang="en-US" altLang="ko-KR" sz="4800" b="1" dirty="0">
                <a:latin typeface="Arial Narrow" pitchFamily="34" charset="0"/>
                <a:ea typeface="굴림" charset="-127"/>
              </a:rPr>
            </a:br>
            <a:r>
              <a:rPr lang="en-US" altLang="ko-KR" sz="4400" b="1" dirty="0">
                <a:latin typeface="Arial Narrow" pitchFamily="34" charset="0"/>
                <a:ea typeface="굴림" charset="-127"/>
              </a:rPr>
              <a:t>E-mail: </a:t>
            </a:r>
            <a:r>
              <a:rPr lang="en-US" altLang="ko-KR" sz="4400" b="1" dirty="0">
                <a:latin typeface="Arial Narrow" pitchFamily="34" charset="0"/>
                <a:ea typeface="굴림" charset="-127"/>
                <a:hlinkClick r:id="rId4"/>
              </a:rPr>
              <a:t>joongheon@cau.ac.kr</a:t>
            </a:r>
            <a:endParaRPr lang="en-US" altLang="ko-KR" sz="6600" b="1" dirty="0">
              <a:latin typeface="Arial Narrow" pitchFamily="34" charset="0"/>
              <a:ea typeface="굴림" charset="-127"/>
            </a:endParaRPr>
          </a:p>
        </p:txBody>
      </p:sp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C3CECC9-7AC6-48BE-A031-9244E4F00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67" y="31065677"/>
            <a:ext cx="9803477" cy="81499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53C45B-8DFF-4B87-ABED-25E02914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24" y="20554156"/>
            <a:ext cx="6719555" cy="3380646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B096412B-C005-49BD-9B9A-98DCBE33C34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90" y="21673145"/>
            <a:ext cx="1006311" cy="859557"/>
          </a:xfrm>
          <a:prstGeom prst="rect">
            <a:avLst/>
          </a:prstGeom>
        </p:spPr>
      </p:pic>
      <p:sp>
        <p:nvSpPr>
          <p:cNvPr id="13" name="번개 12">
            <a:extLst>
              <a:ext uri="{FF2B5EF4-FFF2-40B4-BE49-F238E27FC236}">
                <a16:creationId xmlns:a16="http://schemas.microsoft.com/office/drawing/2014/main" id="{6C81E5E0-4582-4D4C-A628-7FDDF165DF8A}"/>
              </a:ext>
            </a:extLst>
          </p:cNvPr>
          <p:cNvSpPr/>
          <p:nvPr/>
        </p:nvSpPr>
        <p:spPr>
          <a:xfrm rot="3158863">
            <a:off x="3759575" y="21126635"/>
            <a:ext cx="664532" cy="831955"/>
          </a:xfrm>
          <a:prstGeom prst="lightningBol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ounded Rectangle 138">
            <a:extLst>
              <a:ext uri="{FF2B5EF4-FFF2-40B4-BE49-F238E27FC236}">
                <a16:creationId xmlns:a16="http://schemas.microsoft.com/office/drawing/2014/main" id="{7D7E2DA8-EA6B-47AE-A67D-1DF29DA38B24}"/>
              </a:ext>
            </a:extLst>
          </p:cNvPr>
          <p:cNvSpPr/>
          <p:nvPr/>
        </p:nvSpPr>
        <p:spPr>
          <a:xfrm>
            <a:off x="794544" y="9795412"/>
            <a:ext cx="6828605" cy="8703585"/>
          </a:xfrm>
          <a:prstGeom prst="roundRect">
            <a:avLst>
              <a:gd name="adj" fmla="val 4725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057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4113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117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08228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5284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234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3940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16455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64694-1543-4CFA-BC36-BE7DF6F84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754" y="14915356"/>
            <a:ext cx="6648590" cy="952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FA8FA2-4E16-4B2B-A431-6BC6BC7BF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148" y="17153731"/>
            <a:ext cx="6648590" cy="885825"/>
          </a:xfrm>
          <a:prstGeom prst="rect">
            <a:avLst/>
          </a:prstGeom>
        </p:spPr>
      </p:pic>
      <p:sp>
        <p:nvSpPr>
          <p:cNvPr id="91" name="Rounded Rectangle 138">
            <a:extLst>
              <a:ext uri="{FF2B5EF4-FFF2-40B4-BE49-F238E27FC236}">
                <a16:creationId xmlns:a16="http://schemas.microsoft.com/office/drawing/2014/main" id="{6A60F6C1-9880-4BC3-93B8-35C88AFC2127}"/>
              </a:ext>
            </a:extLst>
          </p:cNvPr>
          <p:cNvSpPr/>
          <p:nvPr/>
        </p:nvSpPr>
        <p:spPr>
          <a:xfrm>
            <a:off x="22540939" y="9809956"/>
            <a:ext cx="6828605" cy="8854881"/>
          </a:xfrm>
          <a:prstGeom prst="roundRect">
            <a:avLst>
              <a:gd name="adj" fmla="val 4725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057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4113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117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08228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5284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2341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39400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16455" algn="l" defTabSz="4154113" rtl="0" eaLnBrk="1" latinLnBrk="0" hangingPunct="1">
              <a:defRPr sz="819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Rectangle 145">
            <a:extLst>
              <a:ext uri="{FF2B5EF4-FFF2-40B4-BE49-F238E27FC236}">
                <a16:creationId xmlns:a16="http://schemas.microsoft.com/office/drawing/2014/main" id="{7BCD645C-5835-499D-963F-AD363096FA92}"/>
              </a:ext>
            </a:extLst>
          </p:cNvPr>
          <p:cNvSpPr/>
          <p:nvPr/>
        </p:nvSpPr>
        <p:spPr>
          <a:xfrm>
            <a:off x="22712584" y="10549870"/>
            <a:ext cx="6428360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77057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54113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31171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08228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85284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62341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539400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616455" algn="l" defTabSz="4154113" rtl="0" eaLnBrk="1" latinLnBrk="0" hangingPunct="1">
              <a:defRPr sz="8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Masternode</a:t>
            </a:r>
            <a:endParaRPr lang="en-US" sz="4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FE7A48-E928-40CF-9B0A-57E3E2D38DF1}"/>
              </a:ext>
            </a:extLst>
          </p:cNvPr>
          <p:cNvSpPr txBox="1"/>
          <p:nvPr/>
        </p:nvSpPr>
        <p:spPr>
          <a:xfrm>
            <a:off x="15780044" y="13789909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3600" dirty="0">
                <a:latin typeface="Arial Narrow" panose="020B0606020202030204" pitchFamily="34" charset="0"/>
              </a:rPr>
              <a:t>This concept uses </a:t>
            </a:r>
            <a:r>
              <a:rPr lang="en-US" altLang="ko-KR" sz="3600" b="1" dirty="0">
                <a:latin typeface="Arial Narrow" panose="020B0606020202030204" pitchFamily="34" charset="0"/>
              </a:rPr>
              <a:t>unique disposable public key . 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3600" dirty="0">
                <a:latin typeface="Arial Narrow" panose="020B0606020202030204" pitchFamily="34" charset="0"/>
              </a:rPr>
              <a:t> All transactions make automatically its own stealth address. 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3600" dirty="0">
                <a:latin typeface="Arial Narrow" panose="020B0606020202030204" pitchFamily="34" charset="0"/>
              </a:rPr>
              <a:t> Then, the recipient can detect the information using private key of the recipient</a:t>
            </a:r>
            <a:r>
              <a:rPr lang="en-US" altLang="ko-KR" sz="3600" dirty="0"/>
              <a:t>.</a:t>
            </a:r>
            <a:endParaRPr lang="en-US" altLang="ko-KR" sz="3600" dirty="0">
              <a:latin typeface="Arial Narrow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pic>
        <p:nvPicPr>
          <p:cNvPr id="1026" name="Picture 2" descr="ì¤íì¤ ì´ëë ì¤ì ëí ì´ë¯¸ì§ ê²ìê²°ê³¼">
            <a:extLst>
              <a:ext uri="{FF2B5EF4-FFF2-40B4-BE49-F238E27FC236}">
                <a16:creationId xmlns:a16="http://schemas.microsoft.com/office/drawing/2014/main" id="{0B9A0268-5CC7-4A54-856A-303102BB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582" y="9942607"/>
            <a:ext cx="1990725" cy="52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31A262-5E31-42EA-A41A-1C08DD812F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85266" y="9929572"/>
            <a:ext cx="1539950" cy="4899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74E035A-C0AD-4219-8D39-8CF8744C6F5A}"/>
              </a:ext>
            </a:extLst>
          </p:cNvPr>
          <p:cNvSpPr txBox="1"/>
          <p:nvPr/>
        </p:nvSpPr>
        <p:spPr>
          <a:xfrm>
            <a:off x="22925340" y="16200635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3600" dirty="0">
                <a:latin typeface="Arial Narrow" panose="020B0606020202030204" pitchFamily="34" charset="0"/>
              </a:rPr>
              <a:t>We use this concept to devise a recipient-oriented method that </a:t>
            </a:r>
            <a:r>
              <a:rPr lang="en-US" altLang="ko-KR" sz="3600" b="1" dirty="0">
                <a:latin typeface="Arial Narrow" panose="020B0606020202030204" pitchFamily="34" charset="0"/>
              </a:rPr>
              <a:t>allows recipients to perform verification on transactions</a:t>
            </a:r>
            <a:r>
              <a:rPr lang="en-US" altLang="ko-KR" sz="3600" dirty="0">
                <a:latin typeface="Arial Narrow" panose="020B0606020202030204" pitchFamily="34" charset="0"/>
              </a:rPr>
              <a:t>.</a:t>
            </a:r>
            <a:endParaRPr lang="en-US" altLang="ko-KR" sz="3600" dirty="0">
              <a:latin typeface="Arial Narrow" panose="020B0606020202030204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7DB1DD-B680-4F82-ACE2-ACAFAC1A7912}"/>
              </a:ext>
            </a:extLst>
          </p:cNvPr>
          <p:cNvSpPr txBox="1"/>
          <p:nvPr/>
        </p:nvSpPr>
        <p:spPr>
          <a:xfrm>
            <a:off x="946603" y="24232949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At the point, </a:t>
            </a:r>
            <a:r>
              <a:rPr lang="en-US" altLang="ko-KR" sz="3600" dirty="0">
                <a:latin typeface="Arial Narrow" panose="020B0606020202030204" pitchFamily="34" charset="0"/>
              </a:rPr>
              <a:t>there is </a:t>
            </a:r>
            <a:r>
              <a:rPr lang="en-US" altLang="ko-KR" sz="3600" b="1" dirty="0">
                <a:latin typeface="Arial Narrow" panose="020B0606020202030204" pitchFamily="34" charset="0"/>
              </a:rPr>
              <a:t>a possibility that the transaction can be invalidated after an attack </a:t>
            </a:r>
            <a:r>
              <a:rPr lang="en-US" altLang="ko-KR" sz="3600" dirty="0">
                <a:latin typeface="Arial Narrow" panose="020B0606020202030204" pitchFamily="34" charset="0"/>
              </a:rPr>
              <a:t>using a structure in which a longer blockchain is recognized as a main validated chain even if the receiver confirmed that the transaction is recorded in ledger. </a:t>
            </a:r>
            <a:endParaRPr lang="en-US" altLang="ko-KR" sz="3600" dirty="0">
              <a:latin typeface="Arial Narrow" panose="020B0606020202030204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B27E1406-59DE-4D00-AFDA-C0DE2B6931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57344" y="21087742"/>
            <a:ext cx="7043158" cy="66292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53B7CA-C6F1-4824-AF27-2D11EF9289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95748" y="11397615"/>
            <a:ext cx="6220266" cy="2322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F55DAA-FC38-4AE4-A78A-45B7D40765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34458" y="11741916"/>
            <a:ext cx="6184612" cy="4011640"/>
          </a:xfrm>
          <a:prstGeom prst="rect">
            <a:avLst/>
          </a:prstGeom>
        </p:spPr>
      </p:pic>
      <p:sp>
        <p:nvSpPr>
          <p:cNvPr id="56" name="Rectangle 99">
            <a:extLst>
              <a:ext uri="{FF2B5EF4-FFF2-40B4-BE49-F238E27FC236}">
                <a16:creationId xmlns:a16="http://schemas.microsoft.com/office/drawing/2014/main" id="{427B7916-1186-4858-A4C1-F13296CEF683}"/>
              </a:ext>
            </a:extLst>
          </p:cNvPr>
          <p:cNvSpPr/>
          <p:nvPr/>
        </p:nvSpPr>
        <p:spPr>
          <a:xfrm>
            <a:off x="15342121" y="20053108"/>
            <a:ext cx="13984019" cy="4884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024" tIns="54512" rIns="109024" bIns="54512"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ea typeface="Tahoma" pitchFamily="34" charset="0"/>
                <a:cs typeface="Tahoma" pitchFamily="34" charset="0"/>
              </a:rPr>
              <a:t>Remarkable Features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372C523-7153-4001-8220-D3E97D5C6FB5}"/>
              </a:ext>
            </a:extLst>
          </p:cNvPr>
          <p:cNvGrpSpPr/>
          <p:nvPr/>
        </p:nvGrpSpPr>
        <p:grpSpPr>
          <a:xfrm>
            <a:off x="348419" y="18953956"/>
            <a:ext cx="29184600" cy="11778859"/>
            <a:chOff x="489744" y="18953956"/>
            <a:chExt cx="29184600" cy="11778859"/>
          </a:xfrm>
        </p:grpSpPr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F951A7D4-A6C0-4BCA-B0DA-C6D3E8D58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44" y="18953956"/>
              <a:ext cx="29184600" cy="8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 lIns="105990" tIns="52994" rIns="105990" bIns="52994">
              <a:spAutoFit/>
            </a:bodyPr>
            <a:lstStyle/>
            <a:p>
              <a:pPr algn="ctr" eaLnBrk="0" hangingPunct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4800" b="1" dirty="0">
                  <a:solidFill>
                    <a:srgbClr val="33339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Modeling and Algorithm</a:t>
              </a:r>
            </a:p>
          </p:txBody>
        </p:sp>
        <p:sp>
          <p:nvSpPr>
            <p:cNvPr id="59" name="Rectangle 99">
              <a:extLst>
                <a:ext uri="{FF2B5EF4-FFF2-40B4-BE49-F238E27FC236}">
                  <a16:creationId xmlns:a16="http://schemas.microsoft.com/office/drawing/2014/main" id="{D0CCE5F5-17BD-4511-82CA-93A8F49A953B}"/>
                </a:ext>
              </a:extLst>
            </p:cNvPr>
            <p:cNvSpPr/>
            <p:nvPr/>
          </p:nvSpPr>
          <p:spPr>
            <a:xfrm>
              <a:off x="794544" y="20007898"/>
              <a:ext cx="6884446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sz="4000" b="1" i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System Modeling</a:t>
              </a:r>
              <a:endParaRPr lang="en-US" sz="4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62" name="Rectangle 99">
              <a:extLst>
                <a:ext uri="{FF2B5EF4-FFF2-40B4-BE49-F238E27FC236}">
                  <a16:creationId xmlns:a16="http://schemas.microsoft.com/office/drawing/2014/main" id="{C9AD6275-0C7D-4BE7-9A80-A441E6F762E8}"/>
                </a:ext>
              </a:extLst>
            </p:cNvPr>
            <p:cNvSpPr/>
            <p:nvPr/>
          </p:nvSpPr>
          <p:spPr>
            <a:xfrm>
              <a:off x="742472" y="30231556"/>
              <a:ext cx="14054490" cy="5012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024" tIns="54512" rIns="109024" bIns="54512" rtlCol="0" anchor="ctr"/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rial Narrow" panose="020B0606020202030204" pitchFamily="34" charset="0"/>
                  <a:ea typeface="Tahoma" pitchFamily="34" charset="0"/>
                  <a:cs typeface="Tahoma" pitchFamily="34" charset="0"/>
                </a:rPr>
                <a:t>Workflow</a:t>
              </a:r>
              <a:endParaRPr lang="en-US" altLang="ko-KR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63" name="Rectangle 99">
            <a:extLst>
              <a:ext uri="{FF2B5EF4-FFF2-40B4-BE49-F238E27FC236}">
                <a16:creationId xmlns:a16="http://schemas.microsoft.com/office/drawing/2014/main" id="{61ABF544-925D-41EC-A969-9A593D899C78}"/>
              </a:ext>
            </a:extLst>
          </p:cNvPr>
          <p:cNvSpPr/>
          <p:nvPr/>
        </p:nvSpPr>
        <p:spPr>
          <a:xfrm>
            <a:off x="15294631" y="30220456"/>
            <a:ext cx="13984019" cy="5123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024" tIns="54512" rIns="109024" bIns="54512"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ea typeface="Tahoma" pitchFamily="34" charset="0"/>
                <a:cs typeface="Tahoma" pitchFamily="34" charset="0"/>
              </a:rPr>
              <a:t>Concluding Remarks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982EA4-8C48-42BE-9B32-AE60E648B853}"/>
              </a:ext>
            </a:extLst>
          </p:cNvPr>
          <p:cNvSpPr txBox="1"/>
          <p:nvPr/>
        </p:nvSpPr>
        <p:spPr>
          <a:xfrm>
            <a:off x="15392012" y="21187592"/>
            <a:ext cx="1398401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>
                <a:latin typeface="Arial Narrow" panose="020B0606020202030204" pitchFamily="34" charset="0"/>
              </a:rPr>
              <a:t>Adapting Stealth Address and </a:t>
            </a:r>
            <a:r>
              <a:rPr lang="en-US" altLang="ko-KR" sz="3600" b="1" dirty="0" err="1">
                <a:latin typeface="Arial Narrow" panose="020B0606020202030204" pitchFamily="34" charset="0"/>
              </a:rPr>
              <a:t>Masternode</a:t>
            </a:r>
            <a:r>
              <a:rPr lang="en-US" altLang="ko-KR" sz="3600" b="1" dirty="0">
                <a:latin typeface="Arial Narrow" panose="020B0606020202030204" pitchFamily="34" charset="0"/>
              </a:rPr>
              <a:t>  </a:t>
            </a:r>
            <a:r>
              <a:rPr lang="en-US" altLang="ko-KR" sz="3600" dirty="0">
                <a:latin typeface="Arial Narrow" panose="020B0606020202030204" pitchFamily="34" charset="0"/>
              </a:rPr>
              <a:t>                                           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 Narrow" panose="020B0606020202030204" pitchFamily="34" charset="0"/>
              </a:rPr>
              <a:t> All participants can see the unique disposable public key but </a:t>
            </a:r>
            <a:r>
              <a:rPr lang="en-US" altLang="ko-KR" sz="3600" b="1" dirty="0">
                <a:latin typeface="Arial Narrow" panose="020B0606020202030204" pitchFamily="34" charset="0"/>
              </a:rPr>
              <a:t>can’t get what   data it has.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 Narrow" panose="020B0606020202030204" pitchFamily="34" charset="0"/>
              </a:rPr>
              <a:t> The recipient only can access the transaction with the recipient’s private key, </a:t>
            </a:r>
          </a:p>
          <a:p>
            <a:endParaRPr lang="en-US" altLang="ko-KR" sz="3600" b="1" dirty="0">
              <a:latin typeface="Arial Narrow" panose="020B0606020202030204" pitchFamily="34" charset="0"/>
            </a:endParaRPr>
          </a:p>
          <a:p>
            <a:pPr marL="742950" indent="-742950">
              <a:buAutoNum type="arabicPeriod" startAt="2"/>
            </a:pPr>
            <a:r>
              <a:rPr lang="en-US" altLang="ko-KR" sz="3600" b="1" dirty="0">
                <a:latin typeface="Arial Narrow" panose="020B0606020202030204" pitchFamily="34" charset="0"/>
              </a:rPr>
              <a:t>Approve and Delay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 Narrow" panose="020B0606020202030204" pitchFamily="34" charset="0"/>
              </a:rPr>
              <a:t>Propagation of transaction is not initiated from the sender                                                              but from the recipient. 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 Narrow" panose="020B0606020202030204" pitchFamily="34" charset="0"/>
              </a:rPr>
              <a:t>Transaction verification time is hidden thus </a:t>
            </a:r>
            <a:r>
              <a:rPr lang="en-US" altLang="ko-KR" sz="3600" b="1" dirty="0">
                <a:latin typeface="Arial Narrow" panose="020B0606020202030204" pitchFamily="34" charset="0"/>
              </a:rPr>
              <a:t>it is difficult for                                                    cooperative malicious node to send double-payment                                      transactions</a:t>
            </a:r>
            <a:r>
              <a:rPr lang="en-US" altLang="ko-KR" sz="3600" dirty="0">
                <a:latin typeface="Arial Narrow" panose="020B0606020202030204" pitchFamily="34" charset="0"/>
              </a:rPr>
              <a:t> as soon as normal node approves transaction</a:t>
            </a:r>
            <a:endParaRPr lang="en-US" altLang="ko-KR" sz="3600" dirty="0">
              <a:latin typeface="Arial Narrow" panose="020B0606020202030204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22BBE1-C620-4DB8-A1A3-AB60876695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55332" y="24135124"/>
            <a:ext cx="2885612" cy="31191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2FF4BA1-1DB4-49C4-A801-4874215E5275}"/>
              </a:ext>
            </a:extLst>
          </p:cNvPr>
          <p:cNvSpPr txBox="1"/>
          <p:nvPr/>
        </p:nvSpPr>
        <p:spPr>
          <a:xfrm>
            <a:off x="22511544" y="30985638"/>
            <a:ext cx="705720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Arial Narrow" pitchFamily="34" charset="0"/>
                <a:cs typeface="Arial" pitchFamily="34" charset="0"/>
              </a:rPr>
              <a:t>Future Work</a:t>
            </a:r>
          </a:p>
          <a:p>
            <a:endParaRPr lang="en-US" altLang="ko-KR" sz="3600" dirty="0">
              <a:latin typeface="Arial Narrow" pitchFamily="34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   Comparing performance between Bitcoin system and Bitcoin system with Recipient Oriented Transaction, using Bitcoin Simulator which is an open-source Bitcoin simulator build on ns3.</a:t>
            </a:r>
          </a:p>
          <a:p>
            <a:endParaRPr lang="en-US" altLang="ko-KR" sz="3600" dirty="0">
              <a:latin typeface="Arial Narrow" pitchFamily="34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altLang="ko-KR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Acknowledgement</a:t>
            </a:r>
          </a:p>
          <a:p>
            <a:endParaRPr lang="en-US" altLang="ko-KR" sz="3600" dirty="0">
              <a:latin typeface="Arial Narrow" pitchFamily="34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   This work was supported by the National Research Foundation of Korea (2017R1A4A1015675). J. Kim is a corresponding author of this paper.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BE12F9-6794-4122-A61B-4E0322783073}"/>
              </a:ext>
            </a:extLst>
          </p:cNvPr>
          <p:cNvSpPr txBox="1"/>
          <p:nvPr/>
        </p:nvSpPr>
        <p:spPr>
          <a:xfrm>
            <a:off x="15424944" y="31035049"/>
            <a:ext cx="7057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Concluding Remarks</a:t>
            </a:r>
          </a:p>
          <a:p>
            <a:endParaRPr lang="en-US" altLang="ko-KR" sz="3600" dirty="0">
              <a:latin typeface="Arial Narrow" panose="020B0606020202030204" pitchFamily="34" charset="0"/>
            </a:endParaRPr>
          </a:p>
          <a:p>
            <a:r>
              <a:rPr lang="en-US" altLang="ko-KR" sz="3600" dirty="0">
                <a:latin typeface="Arial Narrow" panose="020B0606020202030204" pitchFamily="34" charset="0"/>
              </a:rPr>
              <a:t>  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 The re</a:t>
            </a:r>
            <a:r>
              <a:rPr lang="en-US" altLang="ko-KR" sz="3600" dirty="0">
                <a:latin typeface="Arial Narrow" panose="020B0606020202030204" pitchFamily="34" charset="0"/>
              </a:rPr>
              <a:t>cipient determines the broadcast delay time but the sender can not recognize the time which actually propagates the transaction to the network. </a:t>
            </a:r>
          </a:p>
          <a:p>
            <a:endParaRPr lang="en-US" altLang="ko-KR" sz="3600" dirty="0">
              <a:latin typeface="Arial Narrow" panose="020B0606020202030204" pitchFamily="34" charset="0"/>
            </a:endParaRPr>
          </a:p>
          <a:p>
            <a:r>
              <a:rPr lang="en-US" altLang="ko-KR" sz="3600" dirty="0">
                <a:latin typeface="Arial Narrow" panose="020B0606020202030204" pitchFamily="34" charset="0"/>
              </a:rPr>
              <a:t>  </a:t>
            </a:r>
            <a:r>
              <a:rPr lang="en-US" altLang="ko-KR" sz="3600" dirty="0">
                <a:latin typeface="Arial Narrow" pitchFamily="34" charset="0"/>
                <a:cs typeface="Arial" pitchFamily="34" charset="0"/>
                <a:sym typeface="Wingdings" panose="05000000000000000000" pitchFamily="2" charset="2"/>
              </a:rPr>
              <a:t>  </a:t>
            </a:r>
            <a:r>
              <a:rPr lang="en-US" altLang="ko-KR" sz="3600" dirty="0">
                <a:latin typeface="Arial Narrow" panose="020B0606020202030204" pitchFamily="34" charset="0"/>
              </a:rPr>
              <a:t>It is possible to prevent double spending attacks using the verification time of the recipient and blocking time of the transaction</a:t>
            </a:r>
            <a:r>
              <a:rPr lang="en-US" altLang="ko-KR" sz="3600" dirty="0"/>
              <a:t>.</a:t>
            </a:r>
            <a:endParaRPr lang="en-US" sz="3600" dirty="0">
              <a:latin typeface="Arial Narrow" panose="020B0606020202030204" pitchFamily="34" charset="0"/>
              <a:cs typeface="Arial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061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480</Words>
  <Application>Microsoft Office PowerPoint</Application>
  <PresentationFormat>사용자 지정</PresentationFormat>
  <Paragraphs>57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맑은 고딕</vt:lpstr>
      <vt:lpstr>Arial</vt:lpstr>
      <vt:lpstr>Arial Narrow</vt:lpstr>
      <vt:lpstr>Calibri</vt:lpstr>
      <vt:lpstr>Tahoma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joongheon</dc:creator>
  <cp:lastModifiedBy>LEE HYUNJAE</cp:lastModifiedBy>
  <cp:revision>751</cp:revision>
  <cp:lastPrinted>2017-10-11T19:57:41Z</cp:lastPrinted>
  <dcterms:created xsi:type="dcterms:W3CDTF">2012-11-16T05:55:27Z</dcterms:created>
  <dcterms:modified xsi:type="dcterms:W3CDTF">2018-06-06T13:35:26Z</dcterms:modified>
</cp:coreProperties>
</file>