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5" r:id="rId4"/>
    <p:sldId id="270" r:id="rId5"/>
    <p:sldId id="308" r:id="rId6"/>
    <p:sldId id="286" r:id="rId7"/>
    <p:sldId id="281" r:id="rId8"/>
    <p:sldId id="279" r:id="rId9"/>
    <p:sldId id="295" r:id="rId10"/>
    <p:sldId id="284" r:id="rId11"/>
    <p:sldId id="288" r:id="rId12"/>
    <p:sldId id="296" r:id="rId13"/>
    <p:sldId id="305" r:id="rId14"/>
    <p:sldId id="306" r:id="rId15"/>
    <p:sldId id="307" r:id="rId16"/>
    <p:sldId id="300" r:id="rId17"/>
    <p:sldId id="304" r:id="rId18"/>
    <p:sldId id="301" r:id="rId19"/>
    <p:sldId id="302" r:id="rId20"/>
    <p:sldId id="303" r:id="rId21"/>
    <p:sldId id="280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6924" userDrawn="1">
          <p15:clr>
            <a:srgbClr val="A4A3A4"/>
          </p15:clr>
        </p15:guide>
        <p15:guide id="5" pos="3613" userDrawn="1">
          <p15:clr>
            <a:srgbClr val="A4A3A4"/>
          </p15:clr>
        </p15:guide>
        <p15:guide id="7" orient="horz" pos="2568" userDrawn="1">
          <p15:clr>
            <a:srgbClr val="A4A3A4"/>
          </p15:clr>
        </p15:guide>
        <p15:guide id="12" orient="horz" pos="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74"/>
    <a:srgbClr val="89B6E0"/>
    <a:srgbClr val="A3CEEE"/>
    <a:srgbClr val="4682B4"/>
    <a:srgbClr val="0070C0"/>
    <a:srgbClr val="00B0F0"/>
    <a:srgbClr val="87CEEB"/>
    <a:srgbClr val="FFC0CB"/>
    <a:srgbClr val="172949"/>
    <a:srgbClr val="FFB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4" y="546"/>
      </p:cViewPr>
      <p:guideLst>
        <p:guide pos="551"/>
        <p:guide pos="6924"/>
        <p:guide pos="3613"/>
        <p:guide orient="horz" pos="2568"/>
        <p:guide orient="horz" pos="6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99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0E41-C61C-48B8-B10D-5A666FCA1A84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8BFA-BD8E-4E13-BE0F-76F7E27A2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9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58BFA-BD8E-4E13-BE0F-76F7E27A2E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0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1297-B207-4400-BFD2-6325A79A1F41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A424-4DEC-4317-97DD-535D36FB1596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34E9-6114-46FC-9621-FBE347500570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DC9-80D9-45FA-A370-D556542CB1B0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22A-9281-447C-934C-767252BCB913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868A-047E-4DF1-9177-7A3188AB58A7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7C9C-F0D7-41B8-A980-050332F3A733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418F-E2B9-4ABF-9D09-2ABFCD9B9599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959-40F6-4F2E-81F6-608B41BA2FFD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4DC-CE7A-48DF-966C-9014B56D216A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8991-EFF9-4D60-BEDD-09255568967A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D90B-ED6F-4762-AB90-416843FF2549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9AA17EE-051F-431D-ABA0-A26D3DBB2351}"/>
              </a:ext>
            </a:extLst>
          </p:cNvPr>
          <p:cNvSpPr txBox="1"/>
          <p:nvPr/>
        </p:nvSpPr>
        <p:spPr>
          <a:xfrm>
            <a:off x="9735950" y="6475492"/>
            <a:ext cx="240642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권용진 신현정 유지수 정재원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726" y="1249328"/>
            <a:ext cx="7272808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4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48000">
                      <a:schemeClr val="accent1">
                        <a:lumMod val="75000"/>
                      </a:schemeClr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rPr>
              <a:t>Semi Project Presentation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accent1">
                      <a:lumMod val="50000"/>
                    </a:schemeClr>
                  </a:gs>
                  <a:gs pos="48000">
                    <a:schemeClr val="accent1">
                      <a:lumMod val="75000"/>
                    </a:schemeClr>
                  </a:gs>
                  <a:gs pos="99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7734" y="2066072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공공데이터를 활용한 편도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·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왕복 예측모델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907725" y="2640049"/>
            <a:ext cx="6898004" cy="3750758"/>
            <a:chOff x="1647142" y="984011"/>
            <a:chExt cx="7100775" cy="44112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30706" y="2403971"/>
              <a:ext cx="2207692" cy="37748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32856" y="202258"/>
              <a:ext cx="2206357" cy="377253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57863" y="984012"/>
              <a:ext cx="2165840" cy="21658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06247" y="3177523"/>
              <a:ext cx="2245374" cy="218736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578" y="984011"/>
              <a:ext cx="1671339" cy="22094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337" y="3193452"/>
              <a:ext cx="1660578" cy="220177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2216922" y="974036"/>
            <a:ext cx="7111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 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편도와 왕복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두 집단의 동일집단 여부를 통계적 검증한 결과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동일집단으로 볼 수 없다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는 결론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 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이용 패턴에 따라 다른 분포와 범위를 보이는 것을 시각화 하여 확인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lvl="1"/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 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이상치의 범위가 매우 크므로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분석을 위해 박스에 들어오도록 데이터를 잘라낼 필요가 있음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6386" y="1381319"/>
            <a:ext cx="6472300" cy="1988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3475" y="1601010"/>
            <a:ext cx="4131907" cy="2134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2665" y="1618840"/>
            <a:ext cx="1639848" cy="213482"/>
          </a:xfrm>
          <a:prstGeom prst="rect">
            <a:avLst/>
          </a:prstGeom>
          <a:noFill/>
          <a:ln w="3810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06056" y="1357260"/>
            <a:ext cx="1639848" cy="213482"/>
          </a:xfrm>
          <a:prstGeom prst="rect">
            <a:avLst/>
          </a:prstGeom>
          <a:noFill/>
          <a:ln w="3810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04855" y="5251593"/>
            <a:ext cx="595035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편도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04855" y="3437989"/>
            <a:ext cx="595035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왕복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탐색적 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125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왕복과 편도의 동질성 검정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369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1916321" y="2212272"/>
            <a:ext cx="83593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이분법적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판단을 요하므로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로지스틱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 회귀 모델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을 이용하기로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함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&gt;&gt;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편도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/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왕복여부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0,1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다른 변수를 통해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판단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미래는 알 수 없는 것이 전제이므로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사후적 데이터는 배제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&gt;&gt;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이용거리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이용시간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반납 일시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반납 대여소 등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은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사용 불가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한 정보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 왕복 여부를 결정하는데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영향을 미치는 변수를 탐색해야 함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05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모델 설정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086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로지스틱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회귀분석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95079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337369" y="970119"/>
            <a:ext cx="6070863" cy="5887881"/>
            <a:chOff x="324802" y="971362"/>
            <a:chExt cx="2630001" cy="352859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상호작용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16691" y="970119"/>
            <a:ext cx="4149227" cy="5887881"/>
            <a:chOff x="324802" y="971362"/>
            <a:chExt cx="2630001" cy="352859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주 효과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17" y="1322810"/>
            <a:ext cx="3174550" cy="3174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3122" y="504379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분산분석 수행 결과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</a:rPr>
              <a:t>-</a:t>
            </a:r>
            <a:r>
              <a:rPr lang="ko-KR" altLang="en-US" sz="1200" b="1" dirty="0" smtClean="0">
                <a:latin typeface="+mj-ea"/>
              </a:rPr>
              <a:t>요일로 </a:t>
            </a:r>
            <a:r>
              <a:rPr lang="ko-KR" altLang="en-US" sz="1200" b="1" dirty="0">
                <a:latin typeface="+mj-ea"/>
              </a:rPr>
              <a:t>나누어서 분석 </a:t>
            </a:r>
            <a:r>
              <a:rPr lang="ko-KR" altLang="en-US" sz="1200" b="1" dirty="0" smtClean="0">
                <a:latin typeface="+mj-ea"/>
              </a:rPr>
              <a:t>수행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P</a:t>
            </a:r>
            <a:r>
              <a:rPr lang="ko-KR" altLang="en-US" sz="1100" b="1" dirty="0" smtClean="0">
                <a:latin typeface="+mj-ea"/>
                <a:ea typeface="+mj-ea"/>
              </a:rPr>
              <a:t>값이 </a:t>
            </a:r>
            <a:r>
              <a:rPr lang="en-US" altLang="ko-KR" sz="1100" b="1" dirty="0" smtClean="0">
                <a:latin typeface="+mj-ea"/>
                <a:ea typeface="+mj-ea"/>
              </a:rPr>
              <a:t>0.05</a:t>
            </a:r>
            <a:r>
              <a:rPr lang="ko-KR" altLang="en-US" sz="1100" b="1" dirty="0" smtClean="0">
                <a:latin typeface="+mj-ea"/>
                <a:ea typeface="+mj-ea"/>
              </a:rPr>
              <a:t>보다 작으므로 </a:t>
            </a:r>
            <a:r>
              <a:rPr lang="ko-KR" altLang="en-US" sz="1100" b="1" dirty="0" err="1" smtClean="0">
                <a:latin typeface="+mj-ea"/>
                <a:ea typeface="+mj-ea"/>
              </a:rPr>
              <a:t>귀무가설</a:t>
            </a:r>
            <a:r>
              <a:rPr lang="ko-KR" altLang="en-US" sz="1100" b="1" dirty="0" smtClean="0">
                <a:latin typeface="+mj-ea"/>
                <a:ea typeface="+mj-ea"/>
              </a:rPr>
              <a:t> 기각</a:t>
            </a:r>
            <a:endParaRPr lang="en-US" altLang="ko-KR" sz="1100" b="1" dirty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즉 그룹 내 값이 같지 않음을 확인</a:t>
            </a:r>
            <a:endParaRPr lang="ko-KR" altLang="en-US" sz="11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2" y="4239364"/>
            <a:ext cx="3968246" cy="48099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653419" y="5276021"/>
            <a:ext cx="3438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이원 분산분석 수행 결과</a:t>
            </a:r>
            <a:endParaRPr lang="en-US" altLang="ko-KR" sz="1400" b="1" dirty="0" smtClean="0"/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</a:rPr>
              <a:t> P</a:t>
            </a:r>
            <a:r>
              <a:rPr lang="ko-KR" altLang="en-US" sz="1100" b="1" dirty="0">
                <a:latin typeface="+mj-ea"/>
              </a:rPr>
              <a:t>값이 </a:t>
            </a:r>
            <a:r>
              <a:rPr lang="en-US" altLang="ko-KR" sz="1100" b="1" dirty="0">
                <a:latin typeface="+mj-ea"/>
              </a:rPr>
              <a:t>0.05</a:t>
            </a:r>
            <a:r>
              <a:rPr lang="ko-KR" altLang="en-US" sz="1100" b="1" dirty="0">
                <a:latin typeface="+mj-ea"/>
              </a:rPr>
              <a:t>보다 작으므로 </a:t>
            </a:r>
            <a:r>
              <a:rPr lang="ko-KR" altLang="en-US" sz="1100" b="1" dirty="0" err="1">
                <a:latin typeface="+mj-ea"/>
              </a:rPr>
              <a:t>귀무가설</a:t>
            </a:r>
            <a:r>
              <a:rPr lang="ko-KR" altLang="en-US" sz="1100" b="1" dirty="0">
                <a:latin typeface="+mj-ea"/>
              </a:rPr>
              <a:t> </a:t>
            </a:r>
            <a:r>
              <a:rPr lang="ko-KR" altLang="en-US" sz="1100" b="1" dirty="0" smtClean="0">
                <a:latin typeface="+mj-ea"/>
              </a:rPr>
              <a:t>기각</a:t>
            </a:r>
            <a:endParaRPr lang="en-US" altLang="ko-KR" sz="1100" b="1" dirty="0" smtClean="0">
              <a:latin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b="1" dirty="0" smtClean="0"/>
              <a:t> 편도와 왕복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요일은 이용시간에 동시에 영향을 줌</a:t>
            </a:r>
            <a:endParaRPr lang="ko-KR" altLang="en-US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59" y="1571139"/>
            <a:ext cx="2691173" cy="2789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1" y="1571139"/>
            <a:ext cx="2699319" cy="27890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62437" y="1482491"/>
            <a:ext cx="4617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편도</a:t>
            </a:r>
            <a:r>
              <a:rPr lang="en-US" altLang="ko-KR" sz="1100" b="1" dirty="0" smtClean="0"/>
              <a:t>			      </a:t>
            </a:r>
            <a:r>
              <a:rPr lang="ko-KR" altLang="en-US" sz="1100" b="1" dirty="0" smtClean="0"/>
              <a:t>왕복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06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변수 탐색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708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요일 별 분석 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분산분석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9508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572" y="4229592"/>
            <a:ext cx="4839031" cy="9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337369" y="970119"/>
            <a:ext cx="6070863" cy="5887881"/>
            <a:chOff x="324802" y="971362"/>
            <a:chExt cx="2630001" cy="352859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상호작용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00" y="1571139"/>
            <a:ext cx="2610313" cy="279022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53" y="1559075"/>
            <a:ext cx="2658180" cy="282036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16691" y="970119"/>
            <a:ext cx="4149227" cy="5887881"/>
            <a:chOff x="324802" y="971362"/>
            <a:chExt cx="2630001" cy="352859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주 효과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9" y="1324090"/>
            <a:ext cx="3201733" cy="32017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96747" y="4971221"/>
            <a:ext cx="29225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분산분석 수행 결과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r>
              <a:rPr lang="ko-KR" altLang="en-US" sz="1200" b="1" dirty="0" smtClean="0">
                <a:latin typeface="+mj-ea"/>
                <a:ea typeface="+mj-ea"/>
              </a:rPr>
              <a:t>년으로 나누어서 분석 수행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P</a:t>
            </a:r>
            <a:r>
              <a:rPr lang="ko-KR" altLang="en-US" sz="1100" b="1" dirty="0" smtClean="0">
                <a:latin typeface="+mj-ea"/>
                <a:ea typeface="+mj-ea"/>
              </a:rPr>
              <a:t>값이 </a:t>
            </a:r>
            <a:r>
              <a:rPr lang="en-US" altLang="ko-KR" sz="1100" b="1" dirty="0" smtClean="0">
                <a:latin typeface="+mj-ea"/>
                <a:ea typeface="+mj-ea"/>
              </a:rPr>
              <a:t>0.05</a:t>
            </a:r>
            <a:r>
              <a:rPr lang="ko-KR" altLang="en-US" sz="1100" b="1" dirty="0" smtClean="0">
                <a:latin typeface="+mj-ea"/>
                <a:ea typeface="+mj-ea"/>
              </a:rPr>
              <a:t>보다 작으므로 </a:t>
            </a:r>
            <a:r>
              <a:rPr lang="ko-KR" altLang="en-US" sz="1100" b="1" dirty="0" err="1" smtClean="0">
                <a:latin typeface="+mj-ea"/>
                <a:ea typeface="+mj-ea"/>
              </a:rPr>
              <a:t>귀무가설</a:t>
            </a:r>
            <a:r>
              <a:rPr lang="ko-KR" altLang="en-US" sz="1100" b="1" dirty="0" smtClean="0">
                <a:latin typeface="+mj-ea"/>
                <a:ea typeface="+mj-ea"/>
              </a:rPr>
              <a:t> 기각</a:t>
            </a:r>
            <a:endParaRPr lang="en-US" altLang="ko-KR" sz="1100" b="1" dirty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즉 그룹 내 값이 같지 않음을 확인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53419" y="5276021"/>
            <a:ext cx="3438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이원 분산분석 수행 결과</a:t>
            </a:r>
            <a:endParaRPr lang="en-US" altLang="ko-KR" sz="1400" b="1" dirty="0" smtClean="0"/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</a:rPr>
              <a:t> P</a:t>
            </a:r>
            <a:r>
              <a:rPr lang="ko-KR" altLang="en-US" sz="1100" b="1" dirty="0">
                <a:latin typeface="+mj-ea"/>
              </a:rPr>
              <a:t>값이 </a:t>
            </a:r>
            <a:r>
              <a:rPr lang="en-US" altLang="ko-KR" sz="1100" b="1" dirty="0">
                <a:latin typeface="+mj-ea"/>
              </a:rPr>
              <a:t>0.05</a:t>
            </a:r>
            <a:r>
              <a:rPr lang="ko-KR" altLang="en-US" sz="1100" b="1" dirty="0">
                <a:latin typeface="+mj-ea"/>
              </a:rPr>
              <a:t>보다 작으므로 </a:t>
            </a:r>
            <a:r>
              <a:rPr lang="ko-KR" altLang="en-US" sz="1100" b="1" dirty="0" err="1">
                <a:latin typeface="+mj-ea"/>
              </a:rPr>
              <a:t>귀무가설</a:t>
            </a:r>
            <a:r>
              <a:rPr lang="ko-KR" altLang="en-US" sz="1100" b="1" dirty="0">
                <a:latin typeface="+mj-ea"/>
              </a:rPr>
              <a:t> </a:t>
            </a:r>
            <a:r>
              <a:rPr lang="ko-KR" altLang="en-US" sz="1100" b="1" dirty="0" smtClean="0">
                <a:latin typeface="+mj-ea"/>
              </a:rPr>
              <a:t>기각</a:t>
            </a:r>
            <a:endParaRPr lang="en-US" altLang="ko-KR" sz="1100" b="1" dirty="0" smtClean="0">
              <a:latin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b="1" dirty="0" smtClean="0"/>
              <a:t> 편도와 왕복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연도는 이용시간에 동시에 영향을 줌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06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변수 탐색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9508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708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연도 별 분석 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분산분석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711" y="4224899"/>
            <a:ext cx="4546407" cy="9612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080" y="4239413"/>
            <a:ext cx="3786108" cy="482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662437" y="1482491"/>
            <a:ext cx="4617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편도</a:t>
            </a:r>
            <a:r>
              <a:rPr lang="en-US" altLang="ko-KR" sz="1100" b="1" dirty="0" smtClean="0"/>
              <a:t>			      </a:t>
            </a:r>
            <a:r>
              <a:rPr lang="ko-KR" altLang="en-US" sz="1100" b="1" dirty="0" smtClean="0"/>
              <a:t>왕복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842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337369" y="970119"/>
            <a:ext cx="6070863" cy="5887881"/>
            <a:chOff x="324802" y="971362"/>
            <a:chExt cx="2630001" cy="352859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상호작용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16691" y="970119"/>
            <a:ext cx="4149227" cy="5887881"/>
            <a:chOff x="324802" y="971362"/>
            <a:chExt cx="2630001" cy="352859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주 효과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96747" y="4971221"/>
            <a:ext cx="29225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분산분석 수행 결과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r>
              <a:rPr lang="ko-KR" altLang="en-US" sz="1200" b="1" dirty="0" smtClean="0">
                <a:latin typeface="+mj-ea"/>
                <a:ea typeface="+mj-ea"/>
              </a:rPr>
              <a:t>월로 나누어서 분석 수행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P</a:t>
            </a:r>
            <a:r>
              <a:rPr lang="ko-KR" altLang="en-US" sz="1100" b="1" dirty="0" smtClean="0">
                <a:latin typeface="+mj-ea"/>
                <a:ea typeface="+mj-ea"/>
              </a:rPr>
              <a:t>값이 </a:t>
            </a:r>
            <a:r>
              <a:rPr lang="en-US" altLang="ko-KR" sz="1100" b="1" dirty="0" smtClean="0">
                <a:latin typeface="+mj-ea"/>
                <a:ea typeface="+mj-ea"/>
              </a:rPr>
              <a:t>0.05</a:t>
            </a:r>
            <a:r>
              <a:rPr lang="ko-KR" altLang="en-US" sz="1100" b="1" dirty="0" smtClean="0">
                <a:latin typeface="+mj-ea"/>
                <a:ea typeface="+mj-ea"/>
              </a:rPr>
              <a:t>보다 작으므로 </a:t>
            </a:r>
            <a:r>
              <a:rPr lang="ko-KR" altLang="en-US" sz="1100" b="1" dirty="0" err="1" smtClean="0">
                <a:latin typeface="+mj-ea"/>
                <a:ea typeface="+mj-ea"/>
              </a:rPr>
              <a:t>귀무가설</a:t>
            </a:r>
            <a:r>
              <a:rPr lang="ko-KR" altLang="en-US" sz="1100" b="1" dirty="0" smtClean="0">
                <a:latin typeface="+mj-ea"/>
                <a:ea typeface="+mj-ea"/>
              </a:rPr>
              <a:t> 기각</a:t>
            </a:r>
            <a:endParaRPr lang="en-US" altLang="ko-KR" sz="1100" b="1" dirty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즉 그룹 내 값이 같지 않음을 확인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23951" y="5276021"/>
            <a:ext cx="3297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이원 분산분석 수행 결과</a:t>
            </a:r>
            <a:endParaRPr lang="en-US" altLang="ko-KR" sz="1400" b="1" dirty="0" smtClean="0"/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</a:rPr>
              <a:t> P</a:t>
            </a:r>
            <a:r>
              <a:rPr lang="ko-KR" altLang="en-US" sz="1100" b="1" dirty="0">
                <a:latin typeface="+mj-ea"/>
              </a:rPr>
              <a:t>값이 </a:t>
            </a:r>
            <a:r>
              <a:rPr lang="en-US" altLang="ko-KR" sz="1100" b="1" dirty="0">
                <a:latin typeface="+mj-ea"/>
              </a:rPr>
              <a:t>0.05</a:t>
            </a:r>
            <a:r>
              <a:rPr lang="ko-KR" altLang="en-US" sz="1100" b="1" dirty="0">
                <a:latin typeface="+mj-ea"/>
              </a:rPr>
              <a:t>보다 작으므로 </a:t>
            </a:r>
            <a:r>
              <a:rPr lang="ko-KR" altLang="en-US" sz="1100" b="1" dirty="0" err="1">
                <a:latin typeface="+mj-ea"/>
              </a:rPr>
              <a:t>귀무가설</a:t>
            </a:r>
            <a:r>
              <a:rPr lang="ko-KR" altLang="en-US" sz="1100" b="1" dirty="0">
                <a:latin typeface="+mj-ea"/>
              </a:rPr>
              <a:t> </a:t>
            </a:r>
            <a:r>
              <a:rPr lang="ko-KR" altLang="en-US" sz="1100" b="1" dirty="0" smtClean="0">
                <a:latin typeface="+mj-ea"/>
              </a:rPr>
              <a:t>기각</a:t>
            </a:r>
            <a:endParaRPr lang="en-US" altLang="ko-KR" sz="1100" b="1" dirty="0" smtClean="0">
              <a:latin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b="1" dirty="0" smtClean="0"/>
              <a:t> 편도와 왕복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월은 이용시간에 동시에 영향을 줌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06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변수 탐색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9508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6708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월 별 분석 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분산분석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17" y="1360187"/>
            <a:ext cx="3240126" cy="324012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51" y="4247822"/>
            <a:ext cx="3560250" cy="4824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704" y="1614683"/>
            <a:ext cx="2704329" cy="275281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69" y="1591427"/>
            <a:ext cx="2696917" cy="276759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522" y="4265896"/>
            <a:ext cx="4756161" cy="961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62437" y="1482491"/>
            <a:ext cx="4617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편도</a:t>
            </a:r>
            <a:r>
              <a:rPr lang="en-US" altLang="ko-KR" sz="1100" b="1" dirty="0" smtClean="0"/>
              <a:t>			      </a:t>
            </a:r>
            <a:r>
              <a:rPr lang="ko-KR" altLang="en-US" sz="1100" b="1" dirty="0" smtClean="0"/>
              <a:t>왕복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723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337369" y="970119"/>
            <a:ext cx="6070863" cy="5887881"/>
            <a:chOff x="324802" y="971362"/>
            <a:chExt cx="2630001" cy="352859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상호작용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058" y="1597479"/>
            <a:ext cx="2665371" cy="275221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33" y="1614683"/>
            <a:ext cx="2730821" cy="274952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16691" y="970119"/>
            <a:ext cx="4149227" cy="5887881"/>
            <a:chOff x="324802" y="971362"/>
            <a:chExt cx="2630001" cy="352859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주 효과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68" y="1718044"/>
            <a:ext cx="2763773" cy="27637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96747" y="4971221"/>
            <a:ext cx="29225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분산분석 수행 결과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r>
              <a:rPr lang="ko-KR" altLang="en-US" sz="1200" b="1" dirty="0" smtClean="0">
                <a:latin typeface="+mj-ea"/>
                <a:ea typeface="+mj-ea"/>
              </a:rPr>
              <a:t>시간으로 나누어서 분석 수행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P</a:t>
            </a:r>
            <a:r>
              <a:rPr lang="ko-KR" altLang="en-US" sz="1100" b="1" dirty="0" smtClean="0">
                <a:latin typeface="+mj-ea"/>
                <a:ea typeface="+mj-ea"/>
              </a:rPr>
              <a:t>값이 </a:t>
            </a:r>
            <a:r>
              <a:rPr lang="en-US" altLang="ko-KR" sz="1100" b="1" dirty="0" smtClean="0">
                <a:latin typeface="+mj-ea"/>
                <a:ea typeface="+mj-ea"/>
              </a:rPr>
              <a:t>0.05</a:t>
            </a:r>
            <a:r>
              <a:rPr lang="ko-KR" altLang="en-US" sz="1100" b="1" dirty="0" smtClean="0">
                <a:latin typeface="+mj-ea"/>
                <a:ea typeface="+mj-ea"/>
              </a:rPr>
              <a:t>보다 작으므로 </a:t>
            </a:r>
            <a:r>
              <a:rPr lang="ko-KR" altLang="en-US" sz="1100" b="1" dirty="0" err="1" smtClean="0">
                <a:latin typeface="+mj-ea"/>
                <a:ea typeface="+mj-ea"/>
              </a:rPr>
              <a:t>귀무가설</a:t>
            </a:r>
            <a:r>
              <a:rPr lang="ko-KR" altLang="en-US" sz="1100" b="1" dirty="0" smtClean="0">
                <a:latin typeface="+mj-ea"/>
                <a:ea typeface="+mj-ea"/>
              </a:rPr>
              <a:t> 기각</a:t>
            </a:r>
            <a:endParaRPr lang="en-US" altLang="ko-KR" sz="1100" b="1" dirty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즉 그룹 내 값이 같지 않음을 확인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52618" y="5276021"/>
            <a:ext cx="3440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이원 분산분석 결과</a:t>
            </a:r>
            <a:endParaRPr lang="en-US" altLang="ko-KR" sz="1400" b="1" dirty="0" smtClean="0"/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</a:rPr>
              <a:t> P</a:t>
            </a:r>
            <a:r>
              <a:rPr lang="ko-KR" altLang="en-US" sz="1100" b="1" dirty="0">
                <a:latin typeface="+mj-ea"/>
              </a:rPr>
              <a:t>값이 </a:t>
            </a:r>
            <a:r>
              <a:rPr lang="en-US" altLang="ko-KR" sz="1100" b="1" dirty="0">
                <a:latin typeface="+mj-ea"/>
              </a:rPr>
              <a:t>0.05</a:t>
            </a:r>
            <a:r>
              <a:rPr lang="ko-KR" altLang="en-US" sz="1100" b="1" dirty="0">
                <a:latin typeface="+mj-ea"/>
              </a:rPr>
              <a:t>보다 작으므로 </a:t>
            </a:r>
            <a:r>
              <a:rPr lang="ko-KR" altLang="en-US" sz="1100" b="1" dirty="0" err="1">
                <a:latin typeface="+mj-ea"/>
              </a:rPr>
              <a:t>귀무가설</a:t>
            </a:r>
            <a:r>
              <a:rPr lang="ko-KR" altLang="en-US" sz="1100" b="1" dirty="0">
                <a:latin typeface="+mj-ea"/>
              </a:rPr>
              <a:t> </a:t>
            </a:r>
            <a:r>
              <a:rPr lang="ko-KR" altLang="en-US" sz="1100" b="1" dirty="0" smtClean="0">
                <a:latin typeface="+mj-ea"/>
              </a:rPr>
              <a:t>기각</a:t>
            </a:r>
            <a:endParaRPr lang="en-US" altLang="ko-KR" sz="1100" b="1" dirty="0" smtClean="0">
              <a:latin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b="1" dirty="0" smtClean="0"/>
              <a:t> 편도와 왕복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시간은 이용시간에 동시에 영향을 줌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06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변수 탐색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9508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1" y="4259595"/>
            <a:ext cx="3837271" cy="482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26708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시간 별 분석 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분산분석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804" y="4221163"/>
            <a:ext cx="4830901" cy="9612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662437" y="1482491"/>
            <a:ext cx="4617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편도</a:t>
            </a:r>
            <a:r>
              <a:rPr lang="en-US" altLang="ko-KR" sz="1100" b="1" dirty="0" smtClean="0"/>
              <a:t>			      </a:t>
            </a:r>
            <a:r>
              <a:rPr lang="ko-KR" altLang="en-US" sz="1100" b="1" dirty="0" smtClean="0"/>
              <a:t>왕복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839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71662" y="5046756"/>
            <a:ext cx="726145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정류소 별 대여 건수를 월 별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atin typeface="+mj-ea"/>
                <a:ea typeface="+mj-ea"/>
              </a:rPr>
              <a:t>요일 별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atin typeface="+mj-ea"/>
                <a:ea typeface="+mj-ea"/>
              </a:rPr>
              <a:t>시간대 별로 합계 후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1F1F74"/>
                </a:solidFill>
                <a:latin typeface="+mj-ea"/>
                <a:ea typeface="+mj-ea"/>
              </a:rPr>
              <a:t>K-means </a:t>
            </a:r>
            <a:r>
              <a:rPr lang="ko-KR" altLang="en-US" sz="1400" b="1" dirty="0" err="1" smtClean="0">
                <a:solidFill>
                  <a:srgbClr val="1F1F74"/>
                </a:solidFill>
                <a:latin typeface="+mj-ea"/>
                <a:ea typeface="+mj-ea"/>
              </a:rPr>
              <a:t>클러스터링</a:t>
            </a:r>
            <a:r>
              <a:rPr lang="ko-KR" altLang="en-US" sz="1400" b="1" dirty="0" smtClean="0">
                <a:latin typeface="+mj-ea"/>
                <a:ea typeface="+mj-ea"/>
              </a:rPr>
              <a:t> 수행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&gt;&gt; </a:t>
            </a:r>
            <a:r>
              <a:rPr lang="ko-KR" altLang="en-US" sz="1400" b="1" dirty="0" smtClean="0">
                <a:solidFill>
                  <a:srgbClr val="1F1F74"/>
                </a:solidFill>
                <a:latin typeface="+mj-ea"/>
                <a:ea typeface="+mj-ea"/>
              </a:rPr>
              <a:t>유사한 정류소 그룹화</a:t>
            </a:r>
            <a:endParaRPr lang="ko-KR" altLang="en-US" sz="1400" b="1" dirty="0">
              <a:solidFill>
                <a:srgbClr val="1F1F74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23" y="2318116"/>
            <a:ext cx="9421540" cy="207674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07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클러스터링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– K-means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725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분류분석을 위한 전처리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385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38733" y="2162743"/>
            <a:ext cx="2443305" cy="2232113"/>
          </a:xfrm>
          <a:prstGeom prst="rect">
            <a:avLst/>
          </a:prstGeom>
          <a:noFill/>
          <a:ln w="190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14694" y="2170656"/>
            <a:ext cx="3172648" cy="2232113"/>
          </a:xfrm>
          <a:prstGeom prst="rect">
            <a:avLst/>
          </a:prstGeom>
          <a:noFill/>
          <a:ln w="190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19997" y="2170655"/>
            <a:ext cx="3097865" cy="2232113"/>
          </a:xfrm>
          <a:prstGeom prst="rect">
            <a:avLst/>
          </a:prstGeom>
          <a:noFill/>
          <a:ln w="190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66140" y="2162743"/>
            <a:ext cx="636197" cy="2232113"/>
          </a:xfrm>
          <a:prstGeom prst="rect">
            <a:avLst/>
          </a:prstGeom>
          <a:noFill/>
          <a:ln w="190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3223" y="166955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정류소 번호</a:t>
            </a:r>
            <a:endParaRPr lang="ko-KR" altLang="en-US" sz="1200" b="1" dirty="0"/>
          </a:p>
        </p:txBody>
      </p:sp>
      <p:cxnSp>
        <p:nvCxnSpPr>
          <p:cNvPr id="7" name="직선 화살표 연결선 6"/>
          <p:cNvCxnSpPr>
            <a:stCxn id="23" idx="0"/>
            <a:endCxn id="5" idx="1"/>
          </p:cNvCxnSpPr>
          <p:nvPr/>
        </p:nvCxnSpPr>
        <p:spPr>
          <a:xfrm flipV="1">
            <a:off x="1584239" y="1808058"/>
            <a:ext cx="328984" cy="35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57257" y="1677471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월 별 대여건수</a:t>
            </a:r>
            <a:endParaRPr lang="ko-KR" altLang="en-US" sz="1200" b="1" dirty="0"/>
          </a:p>
        </p:txBody>
      </p:sp>
      <p:cxnSp>
        <p:nvCxnSpPr>
          <p:cNvPr id="27" name="직선 화살표 연결선 26"/>
          <p:cNvCxnSpPr>
            <a:stCxn id="2" idx="0"/>
            <a:endCxn id="25" idx="1"/>
          </p:cNvCxnSpPr>
          <p:nvPr/>
        </p:nvCxnSpPr>
        <p:spPr>
          <a:xfrm flipV="1">
            <a:off x="3160386" y="1815971"/>
            <a:ext cx="296871" cy="34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14213" y="1677471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요일 별 대여건수</a:t>
            </a:r>
            <a:endParaRPr lang="ko-KR" altLang="en-US" sz="1200" b="1" dirty="0"/>
          </a:p>
        </p:txBody>
      </p:sp>
      <p:cxnSp>
        <p:nvCxnSpPr>
          <p:cNvPr id="30" name="직선 화살표 연결선 29"/>
          <p:cNvCxnSpPr>
            <a:endCxn id="29" idx="1"/>
          </p:cNvCxnSpPr>
          <p:nvPr/>
        </p:nvCxnSpPr>
        <p:spPr>
          <a:xfrm flipV="1">
            <a:off x="6006456" y="1815971"/>
            <a:ext cx="307757" cy="34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85447" y="1677471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시간대 별 대여건수</a:t>
            </a:r>
            <a:endParaRPr lang="ko-KR" altLang="en-US" sz="1200" b="1" dirty="0"/>
          </a:p>
        </p:txBody>
      </p:sp>
      <p:cxnSp>
        <p:nvCxnSpPr>
          <p:cNvPr id="32" name="직선 화살표 연결선 31"/>
          <p:cNvCxnSpPr>
            <a:endCxn id="31" idx="1"/>
          </p:cNvCxnSpPr>
          <p:nvPr/>
        </p:nvCxnSpPr>
        <p:spPr>
          <a:xfrm flipV="1">
            <a:off x="9077690" y="1815971"/>
            <a:ext cx="307757" cy="34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21902" y="1392183"/>
            <a:ext cx="9369898" cy="3570166"/>
            <a:chOff x="1102159" y="973814"/>
            <a:chExt cx="10066583" cy="383562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2159" y="973814"/>
              <a:ext cx="10066583" cy="3835620"/>
            </a:xfrm>
            <a:prstGeom prst="roundRect">
              <a:avLst>
                <a:gd name="adj" fmla="val 8762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94546" y="1103199"/>
              <a:ext cx="9325853" cy="3671781"/>
              <a:chOff x="1602888" y="818264"/>
              <a:chExt cx="9413362" cy="370623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2977" y="818264"/>
                <a:ext cx="4483273" cy="3706235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2888" y="818264"/>
                <a:ext cx="4483273" cy="3706235"/>
              </a:xfrm>
              <a:prstGeom prst="rect">
                <a:avLst/>
              </a:prstGeom>
            </p:spPr>
          </p:pic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15831"/>
              </p:ext>
            </p:extLst>
          </p:nvPr>
        </p:nvGraphicFramePr>
        <p:xfrm>
          <a:off x="1587133" y="5129903"/>
          <a:ext cx="8817429" cy="1276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2369"/>
                <a:gridCol w="1991265"/>
                <a:gridCol w="1991265"/>
                <a:gridCol w="1991265"/>
                <a:gridCol w="1991265"/>
              </a:tblGrid>
              <a:tr h="232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81949" marR="81949" marT="40974" marB="4097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682B4"/>
                          </a:solidFill>
                        </a:rPr>
                        <a:t>Group 1</a:t>
                      </a:r>
                      <a:endParaRPr lang="ko-KR" altLang="en-US" sz="1000" dirty="0" smtClean="0">
                        <a:solidFill>
                          <a:srgbClr val="4682B4"/>
                        </a:solidFill>
                      </a:endParaRPr>
                    </a:p>
                  </a:txBody>
                  <a:tcPr marL="81949" marR="81949" marT="40974" marB="4097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B22222"/>
                          </a:solidFill>
                        </a:rPr>
                        <a:t>Group 2</a:t>
                      </a:r>
                      <a:endParaRPr lang="ko-KR" altLang="en-US" sz="1000" dirty="0" smtClean="0">
                        <a:solidFill>
                          <a:srgbClr val="B22222"/>
                        </a:solidFill>
                      </a:endParaRPr>
                    </a:p>
                  </a:txBody>
                  <a:tcPr marL="81949" marR="81949" marT="40974" marB="4097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B806"/>
                          </a:solidFill>
                        </a:rPr>
                        <a:t>Group 3</a:t>
                      </a:r>
                      <a:endParaRPr lang="ko-KR" altLang="en-US" sz="1000" dirty="0" smtClean="0">
                        <a:solidFill>
                          <a:srgbClr val="FFB806"/>
                        </a:solidFill>
                      </a:endParaRPr>
                    </a:p>
                  </a:txBody>
                  <a:tcPr marL="81949" marR="81949" marT="40974" marB="4097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1F1F74"/>
                          </a:solidFill>
                        </a:rPr>
                        <a:t>Group 4</a:t>
                      </a:r>
                      <a:endParaRPr lang="ko-KR" altLang="en-US" sz="1000" dirty="0" smtClean="0">
                        <a:solidFill>
                          <a:srgbClr val="1F1F74"/>
                        </a:solidFill>
                      </a:endParaRPr>
                    </a:p>
                  </a:txBody>
                  <a:tcPr marL="81949" marR="81949" marT="40974" marB="40974"/>
                </a:tc>
              </a:tr>
              <a:tr h="53035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50000"/>
                        </a:lnSpc>
                        <a:buFontTx/>
                        <a:buNone/>
                      </a:pPr>
                      <a:r>
                        <a:rPr lang="ko-KR" altLang="en-US" sz="1000" b="1" dirty="0" smtClean="0"/>
                        <a:t>특징</a:t>
                      </a:r>
                      <a:endParaRPr lang="en-US" altLang="ko-KR" sz="1000" b="1" dirty="0" smtClean="0"/>
                    </a:p>
                  </a:txBody>
                  <a:tcPr marL="81949" marR="81949" marT="40974" marB="40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서울 외곽 지역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주거</a:t>
                      </a:r>
                      <a:r>
                        <a:rPr lang="ko-KR" altLang="en-US" sz="900" baseline="0" dirty="0" smtClean="0"/>
                        <a:t> 지역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가장 많은 정류장 분포</a:t>
                      </a:r>
                      <a:endParaRPr lang="en-US" altLang="ko-KR" sz="900" dirty="0" smtClean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출퇴근 지역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Group4</a:t>
                      </a:r>
                      <a:r>
                        <a:rPr lang="ko-KR" altLang="en-US" sz="900" dirty="0" smtClean="0"/>
                        <a:t>에 비해 </a:t>
                      </a:r>
                      <a:r>
                        <a:rPr lang="ko-KR" altLang="en-US" sz="900" dirty="0" err="1" smtClean="0"/>
                        <a:t>이용량이</a:t>
                      </a:r>
                      <a:r>
                        <a:rPr lang="ko-KR" altLang="en-US" sz="900" dirty="0" smtClean="0"/>
                        <a:t> 많음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역세권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+ </a:t>
                      </a:r>
                      <a:r>
                        <a:rPr lang="ko-KR" altLang="en-US" sz="900" dirty="0" smtClean="0"/>
                        <a:t>관광지</a:t>
                      </a:r>
                      <a:endParaRPr lang="en-US" altLang="ko-KR" sz="900" dirty="0" smtClean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한강공원 근처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유동인구 많음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출퇴근 지역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err="1" smtClean="0"/>
                        <a:t>역세권</a:t>
                      </a:r>
                      <a:endParaRPr lang="en-US" altLang="ko-KR" sz="900" dirty="0" smtClean="0"/>
                    </a:p>
                  </a:txBody>
                  <a:tcPr marL="81949" marR="81949" marT="40974" marB="40974" anchor="ctr"/>
                </a:tc>
              </a:tr>
              <a:tr h="5121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50000"/>
                        </a:lnSpc>
                        <a:buFontTx/>
                        <a:buNone/>
                      </a:pPr>
                      <a:r>
                        <a:rPr lang="ko-KR" altLang="en-US" sz="1000" b="1" dirty="0" smtClean="0"/>
                        <a:t>대표 정류소</a:t>
                      </a:r>
                      <a:endParaRPr lang="ko-KR" altLang="en-US" sz="1000" b="1" dirty="0"/>
                    </a:p>
                  </a:txBody>
                  <a:tcPr marL="81949" marR="81949" marT="40974" marB="40974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경희궁 자이 </a:t>
                      </a:r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단지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보강동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삼성리버빌</a:t>
                      </a:r>
                      <a:r>
                        <a:rPr lang="ko-KR" altLang="en-US" sz="900" dirty="0" smtClean="0"/>
                        <a:t> 아파트 앞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신도림 </a:t>
                      </a: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차 </a:t>
                      </a:r>
                      <a:r>
                        <a:rPr lang="en-US" altLang="ko-KR" sz="900" dirty="0" smtClean="0"/>
                        <a:t>e</a:t>
                      </a:r>
                      <a:r>
                        <a:rPr lang="ko-KR" altLang="en-US" sz="900" dirty="0" err="1" smtClean="0"/>
                        <a:t>편한세상</a:t>
                      </a:r>
                      <a:r>
                        <a:rPr lang="ko-KR" altLang="en-US" sz="900" dirty="0" smtClean="0"/>
                        <a:t> 아파트 앞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망원역</a:t>
                      </a: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err="1" smtClean="0"/>
                        <a:t>번출구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err="1" smtClean="0"/>
                        <a:t>망리단길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종각역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err="1" smtClean="0"/>
                        <a:t>번출구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광화문근처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롯데월드</a:t>
                      </a:r>
                      <a:r>
                        <a:rPr lang="ko-KR" altLang="en-US" sz="900" dirty="0" smtClean="0"/>
                        <a:t> 타워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err="1" smtClean="0"/>
                        <a:t>홍대입구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2</a:t>
                      </a:r>
                      <a:r>
                        <a:rPr lang="ko-KR" altLang="en-US" sz="900" baseline="0" dirty="0" err="1" smtClean="0"/>
                        <a:t>번출구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err="1" smtClean="0"/>
                        <a:t>여의나루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err="1" smtClean="0"/>
                        <a:t>번출구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뚝섬유원지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err="1" smtClean="0"/>
                        <a:t>번출구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목동 </a:t>
                      </a:r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단지 시내버스 정류장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탑골공원</a:t>
                      </a:r>
                      <a:r>
                        <a:rPr lang="ko-KR" altLang="en-US" sz="900" dirty="0" smtClean="0"/>
                        <a:t> 앞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광흥창역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err="1" smtClean="0"/>
                        <a:t>번출구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 flipH="1" flipV="1">
            <a:off x="3003011" y="5192164"/>
            <a:ext cx="108000" cy="1080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 flipH="1" flipV="1">
            <a:off x="4979533" y="5192164"/>
            <a:ext cx="108000" cy="108000"/>
          </a:xfrm>
          <a:prstGeom prst="ellips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타원 35"/>
          <p:cNvSpPr/>
          <p:nvPr/>
        </p:nvSpPr>
        <p:spPr>
          <a:xfrm flipH="1" flipV="1">
            <a:off x="6989595" y="519216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타원 36"/>
          <p:cNvSpPr/>
          <p:nvPr/>
        </p:nvSpPr>
        <p:spPr>
          <a:xfrm flipH="1" flipV="1">
            <a:off x="8970902" y="5192164"/>
            <a:ext cx="108000" cy="108000"/>
          </a:xfrm>
          <a:prstGeom prst="ellipse">
            <a:avLst/>
          </a:prstGeom>
          <a:solidFill>
            <a:srgbClr val="1F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07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클러스터링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– K-means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57257" y="394524"/>
            <a:ext cx="30218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 별 시각화 및 그룹 특성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385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7461" y="982014"/>
            <a:ext cx="726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latin typeface="+mj-ea"/>
                <a:ea typeface="+mj-ea"/>
              </a:rPr>
              <a:t>그룹화한 정류소의 위치 시각화 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 smtClean="0">
                <a:latin typeface="+mj-ea"/>
              </a:rPr>
              <a:t>R</a:t>
            </a:r>
            <a:r>
              <a:rPr lang="ko-KR" altLang="en-US" sz="1400" b="1" dirty="0" smtClean="0">
                <a:latin typeface="+mj-ea"/>
              </a:rPr>
              <a:t> </a:t>
            </a:r>
            <a:r>
              <a:rPr lang="en-US" altLang="ko-KR" sz="1400" b="1" dirty="0" smtClean="0">
                <a:latin typeface="+mj-ea"/>
              </a:rPr>
              <a:t>– </a:t>
            </a:r>
            <a:r>
              <a:rPr lang="en-US" altLang="ko-KR" sz="1400" b="1" dirty="0" err="1" smtClean="0">
                <a:latin typeface="+mj-ea"/>
              </a:rPr>
              <a:t>ggmap</a:t>
            </a:r>
            <a:r>
              <a:rPr lang="en-US" altLang="ko-KR" sz="1400" b="1" dirty="0" smtClean="0">
                <a:latin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2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1944518" y="1289791"/>
            <a:ext cx="7936511" cy="5540920"/>
            <a:chOff x="1740889" y="896634"/>
            <a:chExt cx="8488034" cy="5925969"/>
          </a:xfrm>
        </p:grpSpPr>
        <p:grpSp>
          <p:nvGrpSpPr>
            <p:cNvPr id="43" name="그룹 42"/>
            <p:cNvGrpSpPr/>
            <p:nvPr/>
          </p:nvGrpSpPr>
          <p:grpSpPr>
            <a:xfrm>
              <a:off x="1740889" y="907520"/>
              <a:ext cx="4227444" cy="2927187"/>
              <a:chOff x="1740889" y="907520"/>
              <a:chExt cx="4227444" cy="2927187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1740889" y="907520"/>
                <a:ext cx="4227444" cy="2927187"/>
              </a:xfrm>
              <a:prstGeom prst="roundRect">
                <a:avLst>
                  <a:gd name="adj" fmla="val 876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2623383" y="1075688"/>
                <a:ext cx="3214321" cy="2706696"/>
                <a:chOff x="1548193" y="938360"/>
                <a:chExt cx="3126277" cy="2964184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8193" y="938360"/>
                  <a:ext cx="3126277" cy="2779200"/>
                </a:xfrm>
                <a:prstGeom prst="rect">
                  <a:avLst/>
                </a:prstGeom>
              </p:spPr>
            </p:pic>
            <p:grpSp>
              <p:nvGrpSpPr>
                <p:cNvPr id="27" name="그룹 26"/>
                <p:cNvGrpSpPr/>
                <p:nvPr/>
              </p:nvGrpSpPr>
              <p:grpSpPr>
                <a:xfrm>
                  <a:off x="2047947" y="2160459"/>
                  <a:ext cx="2249059" cy="1742085"/>
                  <a:chOff x="4640098" y="1657065"/>
                  <a:chExt cx="2249059" cy="1742085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40098" y="1657065"/>
                    <a:ext cx="660640" cy="2973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/>
                      <a:t>Group 1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228517" y="1657065"/>
                    <a:ext cx="660640" cy="2973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/>
                      <a:t>Group </a:t>
                    </a:r>
                    <a:r>
                      <a:rPr lang="en-US" altLang="ko-KR" sz="1050" b="1" dirty="0" smtClean="0"/>
                      <a:t>2</a:t>
                    </a:r>
                    <a:endParaRPr lang="ko-KR" altLang="en-US" sz="1050" b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640098" y="3087887"/>
                    <a:ext cx="660640" cy="2973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/>
                      <a:t>Group </a:t>
                    </a:r>
                    <a:r>
                      <a:rPr lang="en-US" altLang="ko-KR" sz="1050" b="1" dirty="0" smtClean="0"/>
                      <a:t>3</a:t>
                    </a:r>
                    <a:endParaRPr lang="ko-KR" altLang="en-US" sz="1050" b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228517" y="3101755"/>
                    <a:ext cx="660640" cy="2973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/>
                      <a:t>Group 4</a:t>
                    </a:r>
                    <a:endParaRPr lang="ko-KR" altLang="en-US" sz="1050" b="1" dirty="0"/>
                  </a:p>
                </p:txBody>
              </p:sp>
            </p:grpSp>
          </p:grpSp>
          <p:sp>
            <p:nvSpPr>
              <p:cNvPr id="79" name="TextBox 78"/>
              <p:cNvSpPr txBox="1"/>
              <p:nvPr/>
            </p:nvSpPr>
            <p:spPr>
              <a:xfrm>
                <a:off x="1793542" y="1102681"/>
                <a:ext cx="881545" cy="27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- </a:t>
                </a:r>
                <a:r>
                  <a:rPr lang="ko-KR" altLang="en-US" sz="1100" b="1" dirty="0" smtClean="0"/>
                  <a:t>대여건수</a:t>
                </a:r>
                <a:endParaRPr lang="ko-KR" altLang="en-US" sz="1100" b="1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995007" y="896634"/>
              <a:ext cx="4227444" cy="2927187"/>
              <a:chOff x="5995007" y="896634"/>
              <a:chExt cx="4227444" cy="2927187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5995007" y="896634"/>
                <a:ext cx="4227444" cy="2927187"/>
              </a:xfrm>
              <a:prstGeom prst="roundRect">
                <a:avLst>
                  <a:gd name="adj" fmla="val 876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2187" y="1064802"/>
                <a:ext cx="3126277" cy="2537782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6228838" y="1102681"/>
                <a:ext cx="579810" cy="27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- </a:t>
                </a:r>
                <a:r>
                  <a:rPr lang="ko-KR" altLang="en-US" sz="1100" b="1" dirty="0" smtClean="0"/>
                  <a:t>시간</a:t>
                </a:r>
                <a:endParaRPr lang="ko-KR" altLang="en-US" sz="1100" b="1" dirty="0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7439509" y="2180741"/>
                <a:ext cx="2278588" cy="1632164"/>
                <a:chOff x="6900444" y="2148671"/>
                <a:chExt cx="2278588" cy="1632164"/>
              </a:xfrm>
            </p:grpSpPr>
            <p:sp>
              <p:nvSpPr>
                <p:cNvPr id="113" name="TextBox 112"/>
                <p:cNvSpPr txBox="1"/>
                <p:nvPr/>
              </p:nvSpPr>
              <p:spPr>
                <a:xfrm>
                  <a:off x="6900444" y="2148671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1</a:t>
                  </a:r>
                  <a:endParaRPr lang="ko-KR" altLang="en-US" sz="105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8499787" y="2148671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2</a:t>
                  </a:r>
                  <a:endParaRPr lang="ko-KR" altLang="en-US" sz="1050" b="1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900444" y="3496213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3</a:t>
                  </a:r>
                  <a:endParaRPr lang="ko-KR" altLang="en-US" sz="1050" b="1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8499787" y="3509274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6001479" y="3854305"/>
              <a:ext cx="4227444" cy="2927187"/>
              <a:chOff x="6001479" y="3854305"/>
              <a:chExt cx="4227444" cy="2927187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6001479" y="3854305"/>
                <a:ext cx="4227444" cy="2927187"/>
              </a:xfrm>
              <a:prstGeom prst="roundRect">
                <a:avLst>
                  <a:gd name="adj" fmla="val 876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7463" y="4019634"/>
                <a:ext cx="3035900" cy="2566045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6228837" y="4135360"/>
                <a:ext cx="579810" cy="27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- </a:t>
                </a:r>
                <a:r>
                  <a:rPr lang="ko-KR" altLang="en-US" sz="1100" b="1" dirty="0" smtClean="0"/>
                  <a:t>요일</a:t>
                </a:r>
                <a:endParaRPr lang="ko-KR" altLang="en-US" sz="1100" b="1" dirty="0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7470578" y="5146120"/>
                <a:ext cx="2278588" cy="1619019"/>
                <a:chOff x="6900444" y="5118085"/>
                <a:chExt cx="2278588" cy="1619019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6900444" y="5118085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1</a:t>
                  </a:r>
                  <a:endParaRPr lang="ko-KR" altLang="en-US" sz="1050" b="1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8499787" y="5118085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2</a:t>
                  </a:r>
                  <a:endParaRPr lang="ko-KR" altLang="en-US" sz="1050" b="1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900444" y="6452609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3</a:t>
                  </a:r>
                  <a:endParaRPr lang="ko-KR" altLang="en-US" sz="1050" b="1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8499787" y="6465543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1753726" y="3860874"/>
              <a:ext cx="4227444" cy="2961729"/>
              <a:chOff x="1753726" y="3860874"/>
              <a:chExt cx="4227444" cy="2961729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1753726" y="3860874"/>
                <a:ext cx="4227444" cy="2927187"/>
              </a:xfrm>
              <a:prstGeom prst="roundRect">
                <a:avLst>
                  <a:gd name="adj" fmla="val 876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793542" y="4135360"/>
                <a:ext cx="428943" cy="27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- </a:t>
                </a:r>
                <a:r>
                  <a:rPr lang="ko-KR" altLang="en-US" sz="1100" b="1" dirty="0" smtClean="0"/>
                  <a:t>월</a:t>
                </a:r>
                <a:endParaRPr lang="ko-KR" altLang="en-US" sz="1100" b="1" dirty="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6219" y="3943768"/>
                <a:ext cx="3211547" cy="2719531"/>
              </a:xfrm>
              <a:prstGeom prst="rect">
                <a:avLst/>
              </a:prstGeom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3095963" y="5191652"/>
                <a:ext cx="2171336" cy="1630951"/>
                <a:chOff x="4640098" y="1657065"/>
                <a:chExt cx="2310605" cy="1735560"/>
              </a:xfrm>
            </p:grpSpPr>
            <p:sp>
              <p:nvSpPr>
                <p:cNvPr id="124" name="TextBox 123"/>
                <p:cNvSpPr txBox="1"/>
                <p:nvPr/>
              </p:nvSpPr>
              <p:spPr>
                <a:xfrm>
                  <a:off x="4640098" y="1657065"/>
                  <a:ext cx="722186" cy="290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1</a:t>
                  </a:r>
                  <a:endParaRPr lang="ko-KR" altLang="en-US" sz="1050" b="1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228517" y="1657065"/>
                  <a:ext cx="722186" cy="290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2</a:t>
                  </a:r>
                  <a:endParaRPr lang="ko-KR" altLang="en-US" sz="1050" b="1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640098" y="3087887"/>
                  <a:ext cx="722186" cy="290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3</a:t>
                  </a:r>
                  <a:endParaRPr lang="ko-KR" altLang="en-US" sz="1050" b="1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228517" y="3101755"/>
                  <a:ext cx="722186" cy="290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4</a:t>
                  </a:r>
                  <a:endParaRPr lang="ko-KR" altLang="en-US" sz="1050" b="1" dirty="0"/>
                </a:p>
              </p:txBody>
            </p:sp>
          </p:grpSp>
        </p:grpSp>
      </p:grpSp>
      <p:sp>
        <p:nvSpPr>
          <p:cNvPr id="129" name="직사각형 128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07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클러스터링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– K-means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45725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그룹별 통계량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3385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57461" y="982014"/>
            <a:ext cx="726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latin typeface="+mj-ea"/>
                <a:ea typeface="+mj-ea"/>
              </a:rPr>
              <a:t>그룹화한 정류소의 통계량 시각화 </a:t>
            </a:r>
            <a:r>
              <a:rPr lang="en-US" altLang="ko-KR" sz="1400" b="1" dirty="0">
                <a:latin typeface="+mj-ea"/>
              </a:rPr>
              <a:t>(R</a:t>
            </a:r>
            <a:r>
              <a:rPr lang="ko-KR" altLang="en-US" sz="1400" b="1" dirty="0">
                <a:latin typeface="+mj-ea"/>
              </a:rPr>
              <a:t> </a:t>
            </a:r>
            <a:r>
              <a:rPr lang="en-US" altLang="ko-KR" sz="1400" b="1" dirty="0">
                <a:latin typeface="+mj-ea"/>
              </a:rPr>
              <a:t>– </a:t>
            </a:r>
            <a:r>
              <a:rPr lang="en-US" altLang="ko-KR" sz="1400" b="1" dirty="0" smtClean="0">
                <a:latin typeface="+mj-ea"/>
              </a:rPr>
              <a:t>ggplot2)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3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57461" y="981339"/>
            <a:ext cx="102364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이용 패턴에 영향을 줄 것으로 예상되는 요인으로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정류장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위치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대여 시간대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월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요일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등이 있음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정류장의 경우 많은 수가 존재하고 정류장 자체를 변수로 사용하기에는 곤란한 점이 존재하므로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  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주요 정류장을 선정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하여  해당 정류장에서 발생하는 사례를 분석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연도의 측면에서 보면 대여 건수의 볼륨이 점점 커지는 추세이므로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특정 년도 별로 분리해서 볼 필요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가 있음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이를 고려하여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대여 건수가 가장 많은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207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대여소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의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데이터를 연도별로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로지스틱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회귀분석에 투입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함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63210" y="3402512"/>
            <a:ext cx="7996829" cy="2486659"/>
            <a:chOff x="1684200" y="2942014"/>
            <a:chExt cx="9092660" cy="282741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84200" y="3470240"/>
              <a:ext cx="2002971" cy="229918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+mj-ea"/>
                  <a:ea typeface="+mj-ea"/>
                </a:rPr>
                <a:t>종속변수</a:t>
              </a:r>
              <a:endParaRPr lang="en-US" altLang="ko-KR" sz="1400" b="1" dirty="0" smtClean="0">
                <a:latin typeface="+mj-ea"/>
                <a:ea typeface="+mj-ea"/>
              </a:endParaRPr>
            </a:p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Y(0,1)</a:t>
              </a:r>
            </a:p>
            <a:p>
              <a:pPr algn="ctr"/>
              <a:endParaRPr lang="en-US" altLang="ko-KR" sz="1600" b="1" dirty="0" smtClean="0">
                <a:latin typeface="+mj-ea"/>
                <a:ea typeface="+mj-ea"/>
              </a:endParaRPr>
            </a:p>
            <a:p>
              <a:pPr algn="ctr"/>
              <a:r>
                <a:rPr lang="ko-KR" altLang="en-US" sz="1200" b="1" dirty="0" smtClean="0">
                  <a:latin typeface="+mj-ea"/>
                  <a:ea typeface="+mj-ea"/>
                </a:rPr>
                <a:t>자전거의 복귀여부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66765" y="2942014"/>
              <a:ext cx="9010095" cy="470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모델 설명</a:t>
              </a: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842660" y="3470240"/>
              <a:ext cx="6934200" cy="22991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b="1" dirty="0" smtClean="0">
                  <a:latin typeface="+mj-ea"/>
                  <a:ea typeface="+mj-ea"/>
                </a:rPr>
                <a:t>독립변수 </a:t>
              </a:r>
              <a:endParaRPr lang="en-US" altLang="ko-KR" sz="1400" b="1" dirty="0" smtClean="0">
                <a:latin typeface="+mj-ea"/>
                <a:ea typeface="+mj-ea"/>
              </a:endParaRPr>
            </a:p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X~</a:t>
              </a:r>
            </a:p>
            <a:p>
              <a:pPr algn="ctr"/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2713"/>
              </p:ext>
            </p:extLst>
          </p:nvPr>
        </p:nvGraphicFramePr>
        <p:xfrm>
          <a:off x="4206738" y="4619239"/>
          <a:ext cx="5808097" cy="9324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3690"/>
                <a:gridCol w="1456959"/>
                <a:gridCol w="2977448"/>
              </a:tblGrid>
              <a:tr h="29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월 구분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팩터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시간 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팩터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요일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팩터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</a:tr>
              <a:tr h="341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수준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수준 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수준 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</a:tr>
              <a:tr h="29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1~12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0~23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화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수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목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금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토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일 </a:t>
                      </a:r>
                      <a:r>
                        <a:rPr lang="en-US" altLang="ko-KR" sz="1200" b="1" dirty="0" smtClean="0"/>
                        <a:t>(1~7)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08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로지스틱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회귀분석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42747" y="2931041"/>
            <a:ext cx="1800200" cy="9959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25400" dir="2700000" algn="tl" rotWithShape="0">
                    <a:prstClr val="black">
                      <a:alpha val="30000"/>
                    </a:prstClr>
                  </a:outerShdw>
                </a:effectLst>
              </a:rPr>
              <a:t>Index</a:t>
            </a:r>
            <a:endParaRPr lang="ko-KR" altLang="en-US" sz="5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88900" dist="25400" dir="270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16235" y="1651591"/>
            <a:ext cx="7432122" cy="3554819"/>
            <a:chOff x="3916235" y="1959973"/>
            <a:chExt cx="7432122" cy="3554819"/>
          </a:xfrm>
        </p:grpSpPr>
        <p:sp>
          <p:nvSpPr>
            <p:cNvPr id="11" name="TextBox 10"/>
            <p:cNvSpPr txBox="1"/>
            <p:nvPr/>
          </p:nvSpPr>
          <p:spPr>
            <a:xfrm>
              <a:off x="4435929" y="1959973"/>
              <a:ext cx="6912428" cy="355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팀 구성원 및 소개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기획 배경 및 목표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추진 계획</a:t>
              </a:r>
              <a:endPara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데이터 수집 및 분석</a:t>
              </a:r>
              <a:endPara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 및 기대 효과</a:t>
              </a:r>
              <a:endPara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916235" y="1959973"/>
              <a:ext cx="532518" cy="35548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b="1" dirty="0" smtClean="0">
                  <a:solidFill>
                    <a:srgbClr val="4682B4"/>
                  </a:solidFill>
                  <a:latin typeface="+mj-ea"/>
                  <a:ea typeface="+mj-ea"/>
                </a:rPr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n-US" altLang="ko-KR" b="1" dirty="0" smtClean="0">
                  <a:solidFill>
                    <a:srgbClr val="4682B4"/>
                  </a:solidFill>
                  <a:latin typeface="+mj-ea"/>
                  <a:ea typeface="+mj-ea"/>
                </a:rPr>
                <a:t>02</a:t>
              </a:r>
            </a:p>
            <a:p>
              <a:pPr>
                <a:lnSpc>
                  <a:spcPct val="250000"/>
                </a:lnSpc>
              </a:pPr>
              <a:r>
                <a:rPr lang="en-US" altLang="ko-KR" b="1" dirty="0" smtClean="0">
                  <a:solidFill>
                    <a:srgbClr val="4682B4"/>
                  </a:solidFill>
                  <a:latin typeface="+mj-ea"/>
                  <a:ea typeface="+mj-ea"/>
                </a:rPr>
                <a:t>03</a:t>
              </a:r>
            </a:p>
            <a:p>
              <a:pPr>
                <a:lnSpc>
                  <a:spcPct val="250000"/>
                </a:lnSpc>
              </a:pPr>
              <a:r>
                <a:rPr lang="en-US" altLang="ko-KR" b="1" dirty="0" smtClean="0">
                  <a:solidFill>
                    <a:srgbClr val="4682B4"/>
                  </a:solidFill>
                  <a:latin typeface="+mj-ea"/>
                  <a:ea typeface="+mj-ea"/>
                </a:rPr>
                <a:t>04</a:t>
              </a:r>
            </a:p>
            <a:p>
              <a:pPr>
                <a:lnSpc>
                  <a:spcPct val="250000"/>
                </a:lnSpc>
              </a:pPr>
              <a:r>
                <a:rPr lang="en-US" altLang="ko-KR" b="1" dirty="0">
                  <a:solidFill>
                    <a:srgbClr val="4682B4"/>
                  </a:solidFill>
                  <a:latin typeface="+mj-ea"/>
                  <a:ea typeface="+mj-ea"/>
                </a:rPr>
                <a:t>05</a:t>
              </a:r>
              <a:r>
                <a:rPr lang="en-US" altLang="ko-KR" b="1" dirty="0" smtClean="0">
                  <a:latin typeface="+mj-ea"/>
                  <a:ea typeface="+mj-ea"/>
                </a:rPr>
                <a:t> 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4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973757" y="944305"/>
            <a:ext cx="1066307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2015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266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건으로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2016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28946, 2017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40371, 2018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47333, 2019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65143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건 에 대하여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로지스틱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분석을 실시해 본 결과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207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번 정류장에 대해서는 적절한 적중률을 보였으나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다른 정류장에 예측모델을 사용할 경우 거의 예측에 성공하지 못함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클러스터별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로지스틱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분석의 경우도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50%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이상의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예측률을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보여주지 못함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2016~2018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년도까지의 데이터를 학습데이터로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사용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하고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,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2019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년도 데이터를 테스트데이터로 사용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하여 편도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/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왕복 여부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예측해본 결과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2019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년 전체 데이터에 대해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66.4%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예측률을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 보임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02559"/>
              </p:ext>
            </p:extLst>
          </p:nvPr>
        </p:nvGraphicFramePr>
        <p:xfrm>
          <a:off x="3181485" y="2076411"/>
          <a:ext cx="3738979" cy="2354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9974"/>
                <a:gridCol w="1699005"/>
              </a:tblGrid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연도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82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적중률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82B4"/>
                    </a:solidFill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71%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전체년도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64630" y="2606560"/>
            <a:ext cx="241114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정류소 번호 </a:t>
            </a:r>
            <a:r>
              <a:rPr lang="en-US" altLang="ko-KR" sz="1400" b="1" dirty="0" smtClean="0"/>
              <a:t>207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1F74"/>
                </a:solidFill>
              </a:rPr>
              <a:t>' </a:t>
            </a:r>
            <a:r>
              <a:rPr lang="ko-KR" altLang="en-US" sz="1400" b="1" dirty="0" err="1">
                <a:solidFill>
                  <a:srgbClr val="1F1F74"/>
                </a:solidFill>
              </a:rPr>
              <a:t>여의나루역</a:t>
            </a:r>
            <a:r>
              <a:rPr lang="ko-KR" altLang="en-US" sz="1400" b="1" dirty="0">
                <a:solidFill>
                  <a:srgbClr val="1F1F74"/>
                </a:solidFill>
              </a:rPr>
              <a:t> </a:t>
            </a:r>
            <a:r>
              <a:rPr lang="en-US" altLang="ko-KR" sz="1400" b="1" dirty="0">
                <a:solidFill>
                  <a:srgbClr val="1F1F74"/>
                </a:solidFill>
              </a:rPr>
              <a:t>1</a:t>
            </a:r>
            <a:r>
              <a:rPr lang="ko-KR" altLang="en-US" sz="1400" b="1" dirty="0" err="1">
                <a:solidFill>
                  <a:srgbClr val="1F1F74"/>
                </a:solidFill>
              </a:rPr>
              <a:t>번출구</a:t>
            </a:r>
            <a:r>
              <a:rPr lang="ko-KR" altLang="en-US" sz="1400" b="1" dirty="0">
                <a:solidFill>
                  <a:srgbClr val="1F1F74"/>
                </a:solidFill>
              </a:rPr>
              <a:t> </a:t>
            </a:r>
            <a:r>
              <a:rPr lang="ko-KR" altLang="en-US" sz="1400" b="1" dirty="0" smtClean="0">
                <a:solidFill>
                  <a:srgbClr val="1F1F74"/>
                </a:solidFill>
              </a:rPr>
              <a:t>앞</a:t>
            </a:r>
            <a:r>
              <a:rPr lang="en-US" altLang="ko-KR" sz="1400" b="1" dirty="0" smtClean="0">
                <a:solidFill>
                  <a:srgbClr val="1F1F74"/>
                </a:solidFill>
              </a:rPr>
              <a:t>‘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 smtClean="0"/>
              <a:t>로지스틱</a:t>
            </a:r>
            <a:r>
              <a:rPr lang="ko-KR" altLang="en-US" sz="1400" b="1" dirty="0" smtClean="0"/>
              <a:t> 분석 예측 </a:t>
            </a:r>
            <a:r>
              <a:rPr lang="ko-KR" altLang="en-US" sz="1400" b="1" dirty="0" err="1" smtClean="0"/>
              <a:t>정리표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81485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분석결과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109478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08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로지스틱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회귀분석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F6D55155-55F6-4B90-89C4-428ED5A45EC8}"/>
              </a:ext>
            </a:extLst>
          </p:cNvPr>
          <p:cNvSpPr txBox="1"/>
          <p:nvPr/>
        </p:nvSpPr>
        <p:spPr>
          <a:xfrm>
            <a:off x="631388" y="1469080"/>
            <a:ext cx="965329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개선 사항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2346169" y="3723544"/>
            <a:ext cx="600036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대여시점의 정보만으로 이후에 대여소로 돌아올 것인지 판별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재배치 소요량을 적은 정보량으로 판단</a:t>
            </a:r>
            <a:endParaRPr lang="ko-KR" altLang="en-US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대여소 별 특성에 따른 관리로 관리효율을 증대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시킬 수 있음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2346169" y="1307102"/>
            <a:ext cx="7624203" cy="131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모든 대여소를 검토하지 못한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결과로 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향후 다양한 대여소를 대상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으로 검토해볼 필요 있음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자체 데이터 이외의 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정보를 추가하여 예측력을 향상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시켜야 함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클러스터 별 특성을 반영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한 분석 필요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1388" y="3723544"/>
            <a:ext cx="9653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기대 효과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09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개선사항 및 기대효과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93850" y="1643530"/>
            <a:ext cx="9004300" cy="1800200"/>
            <a:chOff x="1593850" y="1597174"/>
            <a:chExt cx="9004300" cy="1800200"/>
          </a:xfrm>
        </p:grpSpPr>
        <p:sp>
          <p:nvSpPr>
            <p:cNvPr id="5" name="TextBox 4"/>
            <p:cNvSpPr txBox="1"/>
            <p:nvPr/>
          </p:nvSpPr>
          <p:spPr>
            <a:xfrm>
              <a:off x="1593850" y="1897400"/>
              <a:ext cx="9004300" cy="14999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4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48000">
                        <a:schemeClr val="tx1">
                          <a:lumMod val="50000"/>
                          <a:lumOff val="50000"/>
                        </a:schemeClr>
                      </a:gs>
                      <a:gs pos="99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0"/>
                  </a:gradFill>
                </a:rPr>
                <a:t>Thank you</a:t>
              </a:r>
              <a:endPara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07968" y="1597174"/>
              <a:ext cx="576064" cy="720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973758" y="1062420"/>
            <a:ext cx="6656521" cy="500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권용진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지도 시각화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연구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프로젝트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목적에 맞는 형태로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위치 시각화 이용방법 연구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데이터 시각화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유지수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전처리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변수 정리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파일형식 통일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처리속도 향상을 위한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전처리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	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데이터 시각화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신현정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: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기초 통계량 작업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왕복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구분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시간에 따른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이용량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시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센터로 이동되는 불필요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전처리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정재원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: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작업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분배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및 기술적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지원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수행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프로젝트 총괄 및 분석 모형 생성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데이터 통합 및 전체적인 데이터 전처리 확인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01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3758" y="363746"/>
            <a:ext cx="20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팀 구성원 및 소개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1208" y="394524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업무분담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99920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D9DD5B4-0146-4CD1-9291-8A4D9FE2BA6F}"/>
              </a:ext>
            </a:extLst>
          </p:cNvPr>
          <p:cNvSpPr txBox="1"/>
          <p:nvPr/>
        </p:nvSpPr>
        <p:spPr>
          <a:xfrm>
            <a:off x="811740" y="1083504"/>
            <a:ext cx="8313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서울시 공공 데이터 정보를 활용하여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따릉이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재배치 문제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대한 해결방안 모색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2071685" y="2438310"/>
            <a:ext cx="751199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정류소에 존재하는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자전거의 수량이 부족하여 이용하지 못하는 경우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있음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&gt;&gt;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특히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도심에서 외곽으로 이동하는 수요에 자주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발생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재배치 요원이 활동하고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있으나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특정한 정류소가 텅텅 비는 현상은 빈번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하게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발생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&gt;&gt; 149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명의 인원이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교대로 활동하고 있다고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함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026" y="4661196"/>
            <a:ext cx="1032216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따릉이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대여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시스템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자체적으로 알 수 있는 정보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만으로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재배치에 기여할 수 있는 방안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모색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분석에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사용된 데이터 만으로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해당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자전거가 정류소로 돌아올지 여부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를 판단하는 것을 목표로 함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02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3757" y="363746"/>
            <a:ext cx="22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기획배경 및 목표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6341" y="3781593"/>
            <a:ext cx="11362948" cy="2241836"/>
            <a:chOff x="878607" y="3872795"/>
            <a:chExt cx="10438416" cy="2059432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xmlns="" id="{16213792-A26D-4049-94AC-F2186D592CA6}"/>
                </a:ext>
              </a:extLst>
            </p:cNvPr>
            <p:cNvSpPr/>
            <p:nvPr/>
          </p:nvSpPr>
          <p:spPr>
            <a:xfrm>
              <a:off x="878607" y="3872795"/>
              <a:ext cx="2144545" cy="2059432"/>
            </a:xfrm>
            <a:prstGeom prst="homePlate">
              <a:avLst>
                <a:gd name="adj" fmla="val 19101"/>
              </a:avLst>
            </a:prstGeom>
            <a:solidFill>
              <a:srgbClr val="7C8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xmlns="" id="{9FFC995C-AFD9-415E-92B8-9D984F210DCB}"/>
                </a:ext>
              </a:extLst>
            </p:cNvPr>
            <p:cNvSpPr/>
            <p:nvPr/>
          </p:nvSpPr>
          <p:spPr>
            <a:xfrm>
              <a:off x="2587475" y="3872796"/>
              <a:ext cx="2497271" cy="2059431"/>
            </a:xfrm>
            <a:prstGeom prst="chevron">
              <a:avLst>
                <a:gd name="adj" fmla="val 19243"/>
              </a:avLst>
            </a:prstGeom>
            <a:solidFill>
              <a:srgbClr val="67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화살표: 갈매기형 수장 42">
              <a:extLst>
                <a:ext uri="{FF2B5EF4-FFF2-40B4-BE49-F238E27FC236}">
                  <a16:creationId xmlns:a16="http://schemas.microsoft.com/office/drawing/2014/main" xmlns="" id="{76A67F6B-7652-4834-8EBC-5EA9667BEA79}"/>
                </a:ext>
              </a:extLst>
            </p:cNvPr>
            <p:cNvSpPr/>
            <p:nvPr/>
          </p:nvSpPr>
          <p:spPr>
            <a:xfrm>
              <a:off x="4655310" y="3872796"/>
              <a:ext cx="2497271" cy="2059431"/>
            </a:xfrm>
            <a:prstGeom prst="chevron">
              <a:avLst>
                <a:gd name="adj" fmla="val 19243"/>
              </a:avLst>
            </a:prstGeom>
            <a:solidFill>
              <a:srgbClr val="535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화살표: 갈매기형 수장 43">
              <a:extLst>
                <a:ext uri="{FF2B5EF4-FFF2-40B4-BE49-F238E27FC236}">
                  <a16:creationId xmlns:a16="http://schemas.microsoft.com/office/drawing/2014/main" xmlns="" id="{3132B5D2-DB18-475B-ACDC-3E1D124A4D92}"/>
                </a:ext>
              </a:extLst>
            </p:cNvPr>
            <p:cNvSpPr/>
            <p:nvPr/>
          </p:nvSpPr>
          <p:spPr>
            <a:xfrm>
              <a:off x="6722149" y="3872796"/>
              <a:ext cx="2609593" cy="2059431"/>
            </a:xfrm>
            <a:prstGeom prst="chevron">
              <a:avLst>
                <a:gd name="adj" fmla="val 1665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C442D28F-7123-4889-A6C7-0ED4584D8833}"/>
                </a:ext>
              </a:extLst>
            </p:cNvPr>
            <p:cNvSpPr/>
            <p:nvPr/>
          </p:nvSpPr>
          <p:spPr>
            <a:xfrm>
              <a:off x="8946572" y="3872796"/>
              <a:ext cx="2370451" cy="2059431"/>
            </a:xfrm>
            <a:custGeom>
              <a:avLst/>
              <a:gdLst>
                <a:gd name="connsiteX0" fmla="*/ 0 w 2528533"/>
                <a:gd name="connsiteY0" fmla="*/ 0 h 2059431"/>
                <a:gd name="connsiteX1" fmla="*/ 2057310 w 2528533"/>
                <a:gd name="connsiteY1" fmla="*/ 0 h 2059431"/>
                <a:gd name="connsiteX2" fmla="*/ 2100975 w 2528533"/>
                <a:gd name="connsiteY2" fmla="*/ 0 h 2059431"/>
                <a:gd name="connsiteX3" fmla="*/ 2528533 w 2528533"/>
                <a:gd name="connsiteY3" fmla="*/ 0 h 2059431"/>
                <a:gd name="connsiteX4" fmla="*/ 2528533 w 2528533"/>
                <a:gd name="connsiteY4" fmla="*/ 2059431 h 2059431"/>
                <a:gd name="connsiteX5" fmla="*/ 2100975 w 2528533"/>
                <a:gd name="connsiteY5" fmla="*/ 2059431 h 2059431"/>
                <a:gd name="connsiteX6" fmla="*/ 2057310 w 2528533"/>
                <a:gd name="connsiteY6" fmla="*/ 2059431 h 2059431"/>
                <a:gd name="connsiteX7" fmla="*/ 0 w 2528533"/>
                <a:gd name="connsiteY7" fmla="*/ 2059431 h 2059431"/>
                <a:gd name="connsiteX8" fmla="*/ 396296 w 2528533"/>
                <a:gd name="connsiteY8" fmla="*/ 1029716 h 205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8533" h="2059431">
                  <a:moveTo>
                    <a:pt x="0" y="0"/>
                  </a:moveTo>
                  <a:lnTo>
                    <a:pt x="2057310" y="0"/>
                  </a:lnTo>
                  <a:lnTo>
                    <a:pt x="2100975" y="0"/>
                  </a:lnTo>
                  <a:lnTo>
                    <a:pt x="2528533" y="0"/>
                  </a:lnTo>
                  <a:lnTo>
                    <a:pt x="2528533" y="2059431"/>
                  </a:lnTo>
                  <a:lnTo>
                    <a:pt x="2100975" y="2059431"/>
                  </a:lnTo>
                  <a:lnTo>
                    <a:pt x="2057310" y="2059431"/>
                  </a:lnTo>
                  <a:lnTo>
                    <a:pt x="0" y="2059431"/>
                  </a:lnTo>
                  <a:lnTo>
                    <a:pt x="396296" y="1029716"/>
                  </a:lnTo>
                  <a:close/>
                </a:path>
              </a:pathLst>
            </a:custGeom>
            <a:solidFill>
              <a:srgbClr val="172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3B75E251-1ACA-4E99-862B-3053B49BD088}"/>
              </a:ext>
            </a:extLst>
          </p:cNvPr>
          <p:cNvCxnSpPr>
            <a:cxnSpLocks/>
          </p:cNvCxnSpPr>
          <p:nvPr/>
        </p:nvCxnSpPr>
        <p:spPr>
          <a:xfrm>
            <a:off x="866446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9CB6435-67C1-43CB-B3F5-8A7E59662167}"/>
              </a:ext>
            </a:extLst>
          </p:cNvPr>
          <p:cNvSpPr txBox="1"/>
          <p:nvPr/>
        </p:nvSpPr>
        <p:spPr>
          <a:xfrm>
            <a:off x="777388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02AA70D-A304-4ECB-AA3B-ADC6AC590303}"/>
              </a:ext>
            </a:extLst>
          </p:cNvPr>
          <p:cNvSpPr txBox="1"/>
          <p:nvPr/>
        </p:nvSpPr>
        <p:spPr>
          <a:xfrm>
            <a:off x="784049" y="2656643"/>
            <a:ext cx="128272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데이터 이해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1EB570D5-AEC8-49D7-9EE2-85A419F951BE}"/>
              </a:ext>
            </a:extLst>
          </p:cNvPr>
          <p:cNvCxnSpPr>
            <a:cxnSpLocks/>
          </p:cNvCxnSpPr>
          <p:nvPr/>
        </p:nvCxnSpPr>
        <p:spPr>
          <a:xfrm>
            <a:off x="3073061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BB02E9B-83C7-45E1-BD8F-9D492A4510A7}"/>
              </a:ext>
            </a:extLst>
          </p:cNvPr>
          <p:cNvSpPr txBox="1"/>
          <p:nvPr/>
        </p:nvSpPr>
        <p:spPr>
          <a:xfrm>
            <a:off x="2984003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BBBF260-0E23-419D-92E7-74B58829A02A}"/>
              </a:ext>
            </a:extLst>
          </p:cNvPr>
          <p:cNvSpPr txBox="1"/>
          <p:nvPr/>
        </p:nvSpPr>
        <p:spPr>
          <a:xfrm>
            <a:off x="2990664" y="2656643"/>
            <a:ext cx="148790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데이터 전처리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32D3017E-8434-403E-BF40-6B6C69A3B210}"/>
              </a:ext>
            </a:extLst>
          </p:cNvPr>
          <p:cNvCxnSpPr>
            <a:cxnSpLocks/>
          </p:cNvCxnSpPr>
          <p:nvPr/>
        </p:nvCxnSpPr>
        <p:spPr>
          <a:xfrm>
            <a:off x="5279676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372637E-95D4-44C4-A9C6-ED1BA99A8704}"/>
              </a:ext>
            </a:extLst>
          </p:cNvPr>
          <p:cNvSpPr txBox="1"/>
          <p:nvPr/>
        </p:nvSpPr>
        <p:spPr>
          <a:xfrm>
            <a:off x="5190618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73609D3-B11F-41F9-A756-3E8BCADBEC5A}"/>
              </a:ext>
            </a:extLst>
          </p:cNvPr>
          <p:cNvSpPr txBox="1"/>
          <p:nvPr/>
        </p:nvSpPr>
        <p:spPr>
          <a:xfrm>
            <a:off x="5197279" y="2656643"/>
            <a:ext cx="163217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탐색적 분석 및 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시각화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6EA15904-89B6-4DDF-8801-3C56434D7F63}"/>
              </a:ext>
            </a:extLst>
          </p:cNvPr>
          <p:cNvCxnSpPr>
            <a:cxnSpLocks/>
          </p:cNvCxnSpPr>
          <p:nvPr/>
        </p:nvCxnSpPr>
        <p:spPr>
          <a:xfrm>
            <a:off x="7486291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D15AB99-9693-46D0-9CFE-08D6A457D0F4}"/>
              </a:ext>
            </a:extLst>
          </p:cNvPr>
          <p:cNvSpPr txBox="1"/>
          <p:nvPr/>
        </p:nvSpPr>
        <p:spPr>
          <a:xfrm>
            <a:off x="7397233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85893D3-5B80-4147-8533-B4E3763BDEC8}"/>
              </a:ext>
            </a:extLst>
          </p:cNvPr>
          <p:cNvSpPr txBox="1"/>
          <p:nvPr/>
        </p:nvSpPr>
        <p:spPr>
          <a:xfrm>
            <a:off x="7403894" y="2656643"/>
            <a:ext cx="156004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분석 모형 생성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66980806-912A-40ED-8C9F-9365C84E9B71}"/>
              </a:ext>
            </a:extLst>
          </p:cNvPr>
          <p:cNvCxnSpPr>
            <a:cxnSpLocks/>
          </p:cNvCxnSpPr>
          <p:nvPr/>
        </p:nvCxnSpPr>
        <p:spPr>
          <a:xfrm>
            <a:off x="9692904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E228053-FE51-479C-BA8A-A1F26F1F2112}"/>
              </a:ext>
            </a:extLst>
          </p:cNvPr>
          <p:cNvSpPr txBox="1"/>
          <p:nvPr/>
        </p:nvSpPr>
        <p:spPr>
          <a:xfrm>
            <a:off x="9603846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05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812737C8-3A20-4828-A8E1-5F8F35FF2A32}"/>
              </a:ext>
            </a:extLst>
          </p:cNvPr>
          <p:cNvSpPr txBox="1"/>
          <p:nvPr/>
        </p:nvSpPr>
        <p:spPr>
          <a:xfrm>
            <a:off x="9610507" y="2656643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모델 평가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3B079FA-8483-4F4D-8255-763A68833933}"/>
              </a:ext>
            </a:extLst>
          </p:cNvPr>
          <p:cNvSpPr txBox="1"/>
          <p:nvPr/>
        </p:nvSpPr>
        <p:spPr>
          <a:xfrm>
            <a:off x="550709" y="4246947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따릉이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정류장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별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좌표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따릉이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대여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데이터에서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기본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정보 파악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4114F6E2-AB23-4CB7-89C3-12AD50394F7A}"/>
              </a:ext>
            </a:extLst>
          </p:cNvPr>
          <p:cNvSpPr txBox="1"/>
          <p:nvPr/>
        </p:nvSpPr>
        <p:spPr>
          <a:xfrm>
            <a:off x="2679241" y="4136147"/>
            <a:ext cx="204094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- 1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전처리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 형태 통일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불필요한 요소 제거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- 2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전처리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분석에 필요한 형태로 가공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5FFE7A62-5764-4F17-91D2-B46A2B985EC6}"/>
              </a:ext>
            </a:extLst>
          </p:cNvPr>
          <p:cNvSpPr txBox="1"/>
          <p:nvPr/>
        </p:nvSpPr>
        <p:spPr>
          <a:xfrm>
            <a:off x="4871842" y="4246947"/>
            <a:ext cx="2212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기초적인 통계분석과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시각화를 통해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특징 파악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기초 통계를 통한 정보 정리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데이터를 범주 별로 분류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E3552EC4-246C-4654-B60F-A0CCC207A202}"/>
              </a:ext>
            </a:extLst>
          </p:cNvPr>
          <p:cNvSpPr txBox="1"/>
          <p:nvPr/>
        </p:nvSpPr>
        <p:spPr>
          <a:xfrm>
            <a:off x="7135465" y="4136147"/>
            <a:ext cx="200407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탐색결과를 토대로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적절한 방법론 선택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및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적합한 모형 생성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논거를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뒷받침할 데이터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처리 및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정리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3552EC4-246C-4654-B60F-A0CCC207A202}"/>
              </a:ext>
            </a:extLst>
          </p:cNvPr>
          <p:cNvSpPr txBox="1"/>
          <p:nvPr/>
        </p:nvSpPr>
        <p:spPr>
          <a:xfrm>
            <a:off x="9672001" y="4468546"/>
            <a:ext cx="189905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훈련데이터와 학습데이터를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이용하여 모델 평가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및 개선시도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3757" y="363746"/>
            <a:ext cx="22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추진계획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0001" y="394524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진행계획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107993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6128658" y="1142746"/>
            <a:ext cx="5801842" cy="5170967"/>
            <a:chOff x="326816" y="849086"/>
            <a:chExt cx="5801842" cy="546462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71862" y="5695077"/>
              <a:ext cx="5511750" cy="6186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26816" y="1106851"/>
              <a:ext cx="5801842" cy="4794438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0800000">
              <a:off x="1407939" y="849086"/>
              <a:ext cx="3560349" cy="458760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각 삼각형 38"/>
            <p:cNvSpPr/>
            <p:nvPr/>
          </p:nvSpPr>
          <p:spPr>
            <a:xfrm>
              <a:off x="4968290" y="849086"/>
              <a:ext cx="181309" cy="25776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>
              <a:off x="1226633" y="849086"/>
              <a:ext cx="181309" cy="25776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75039" y="912381"/>
              <a:ext cx="3626152" cy="32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전처리 이후의 데이터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6188" y="1142746"/>
            <a:ext cx="5801842" cy="5170967"/>
            <a:chOff x="326816" y="849086"/>
            <a:chExt cx="5801842" cy="54646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71862" y="5695077"/>
              <a:ext cx="5511750" cy="6186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26816" y="1106851"/>
              <a:ext cx="5801842" cy="4794438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0800000">
              <a:off x="1407939" y="849086"/>
              <a:ext cx="3560349" cy="458760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>
              <a:off x="4968290" y="849086"/>
              <a:ext cx="181309" cy="25776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flipH="1">
              <a:off x="1226633" y="849086"/>
              <a:ext cx="181309" cy="25776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5039" y="912381"/>
              <a:ext cx="3626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전처리 이전의 데이터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4790" y="1757814"/>
            <a:ext cx="11686501" cy="3785059"/>
            <a:chOff x="355418" y="1692498"/>
            <a:chExt cx="11686501" cy="378505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r="55684"/>
            <a:stretch/>
          </p:blipFill>
          <p:spPr>
            <a:xfrm>
              <a:off x="694870" y="1739990"/>
              <a:ext cx="5094941" cy="148507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r="52686" b="31546"/>
            <a:stretch/>
          </p:blipFill>
          <p:spPr>
            <a:xfrm>
              <a:off x="6605861" y="1692498"/>
              <a:ext cx="5029444" cy="15800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D9AE28A-CC9B-4CB8-8305-C72C23EFF853}"/>
                </a:ext>
              </a:extLst>
            </p:cNvPr>
            <p:cNvSpPr txBox="1"/>
            <p:nvPr/>
          </p:nvSpPr>
          <p:spPr>
            <a:xfrm>
              <a:off x="355418" y="3446232"/>
              <a:ext cx="56281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이</a:t>
              </a: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용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데이터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서울 열린 데이터 광장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-&gt;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서울 공공 자전거 대여 이력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2015.09 ~ 2019.11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간의 데이터가 축적 되어 있음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자전거 번호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대여 시간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대여정류장 번호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대여정류장 명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반납시간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반납 정류장 명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거치대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번호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이용시간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이용거리 등으로 분류 되어 있음</a:t>
              </a:r>
              <a:endPara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47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여 개의 파일이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CSV, XLS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등으로 제공 중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marL="628650" lvl="1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파일 당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100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만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~200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만 건 정도의 레코드가 기록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되어 있음</a:t>
              </a:r>
              <a:endPara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 (</a:t>
              </a: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전체 약 </a:t>
              </a: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33,000,000</a:t>
              </a: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건</a:t>
              </a: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)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D9AE28A-CC9B-4CB8-8305-C72C23EFF853}"/>
                </a:ext>
              </a:extLst>
            </p:cNvPr>
            <p:cNvSpPr txBox="1"/>
            <p:nvPr/>
          </p:nvSpPr>
          <p:spPr>
            <a:xfrm>
              <a:off x="6404332" y="3446231"/>
              <a:ext cx="563758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필요한 데이터만 추출하여 분석에 이용하기 편하도록 전처리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marL="628650" lvl="1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정류소 일치 변수 생성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대여 정류소와 반납 정류소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일치할 경우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1,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다를 경우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0 </a:t>
              </a:r>
              <a:endPara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기존에 기록 되어 있던 이용시간이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0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또는 수치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오류로 기입된 경우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가 많아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반납과 대여 시간 차이를 계산하여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이용시간 계산 변수 생성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요일 정보 추가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하여 저장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처리속도 향상을 위해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사용하지 않을 정보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한글 등 제거</a:t>
              </a:r>
              <a:endPara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3757" y="363746"/>
            <a:ext cx="29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데이터 수집 및 전처리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370" y="2678996"/>
            <a:ext cx="4606687" cy="50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Picture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30" y="1980505"/>
            <a:ext cx="4162546" cy="3001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6523187" y="5695184"/>
            <a:ext cx="480884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시간대 에 따라 이용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형태에 영향을 줄 수 있음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400375" y="5718477"/>
            <a:ext cx="5086025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연도별 볼륨 차이가 크므로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나눠서 분석해볼 필요가 있음 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 </a:t>
            </a:r>
            <a:r>
              <a:rPr lang="ko-KR" altLang="en-US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이용건수는 매년 대폭 증가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78" y="1739693"/>
            <a:ext cx="2798788" cy="396594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탐색적 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1257" y="394524"/>
            <a:ext cx="288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연도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시간대 별 </a:t>
            </a:r>
            <a:r>
              <a:rPr lang="ko-KR" altLang="en-US" sz="15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이용량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비교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69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73757" y="1163467"/>
            <a:ext cx="280557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2016~2019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4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개년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월 별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이용량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19130" y="1163467"/>
            <a:ext cx="15664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시간대 별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이용량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30362" y="1589499"/>
            <a:ext cx="271631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784924" y="1589499"/>
            <a:ext cx="15486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+mj-ea"/>
                <a:ea typeface="+mj-ea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35" y="1879960"/>
            <a:ext cx="6928920" cy="40418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55785" y="1975461"/>
            <a:ext cx="3685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마찬가지로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이용건수는 매년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대폭적으로 증가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하고 있음을 시각화를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통해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확인 가능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또한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월별로 이용 형태가 다를 수 있음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을 암시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탐색적 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1257" y="394524"/>
            <a:ext cx="3654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연도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월 별 </a:t>
            </a:r>
            <a:r>
              <a:rPr lang="ko-KR" altLang="en-US" sz="15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이용량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증가 추이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369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73757" y="1163467"/>
            <a:ext cx="35862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2016~2019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4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개년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월 별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이용량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 증가추이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30362" y="1589499"/>
            <a:ext cx="341100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2279653" y="1632323"/>
            <a:ext cx="6911970" cy="2853452"/>
          </a:xfrm>
          <a:prstGeom prst="roundRect">
            <a:avLst>
              <a:gd name="adj" fmla="val 876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latin typeface="+mj-ea"/>
                <a:ea typeface="+mj-ea"/>
              </a:rPr>
              <a:t>9</a:t>
            </a:fld>
            <a:endParaRPr 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2374176" y="4761399"/>
            <a:ext cx="672292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 이용자와 왕복이용자를 구분하여 이용시간 평균을 살펴본 결과</a:t>
            </a: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편도이용자와 왕복이용자의 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평균 차이가 있을 것으로 예상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됨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77699"/>
              </p:ext>
            </p:extLst>
          </p:nvPr>
        </p:nvGraphicFramePr>
        <p:xfrm>
          <a:off x="3002358" y="2051173"/>
          <a:ext cx="2184662" cy="188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331"/>
                <a:gridCol w="1092331"/>
              </a:tblGrid>
              <a:tr h="2617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편도</a:t>
                      </a:r>
                      <a:endParaRPr lang="ko-KR" altLang="en-US" sz="1300" b="1" dirty="0"/>
                    </a:p>
                  </a:txBody>
                  <a:tcPr marL="64541" marR="64541" marT="32270" marB="322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최소값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1.0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사분위수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26.0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중앙값</a:t>
                      </a:r>
                      <a:endParaRPr lang="ko-KR" altLang="en-US" sz="1300" b="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49.0</a:t>
                      </a:r>
                      <a:endParaRPr lang="ko-KR" altLang="en-US" sz="1300" b="0" dirty="0"/>
                    </a:p>
                  </a:txBody>
                  <a:tcPr marL="64541" marR="64541" marT="32270" marB="32270"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평균값</a:t>
                      </a:r>
                      <a:endParaRPr lang="ko-KR" altLang="en-US" sz="1600" b="1" dirty="0"/>
                    </a:p>
                  </a:txBody>
                  <a:tcPr marL="64541" marR="64541" marT="32270" marB="322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54.4</a:t>
                      </a:r>
                      <a:endParaRPr lang="ko-KR" altLang="en-US" sz="1600" b="1" dirty="0"/>
                    </a:p>
                  </a:txBody>
                  <a:tcPr marL="64541" marR="64541" marT="32270" marB="322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사분위수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73.0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최대값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6473.0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25232"/>
              </p:ext>
            </p:extLst>
          </p:nvPr>
        </p:nvGraphicFramePr>
        <p:xfrm>
          <a:off x="6357256" y="2037309"/>
          <a:ext cx="2123316" cy="1839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658"/>
                <a:gridCol w="1061658"/>
              </a:tblGrid>
              <a:tr h="254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왕복</a:t>
                      </a:r>
                      <a:endParaRPr lang="ko-KR" altLang="en-US" sz="1200" b="1" dirty="0"/>
                    </a:p>
                  </a:txBody>
                  <a:tcPr marL="62729" marR="62729" marT="31364" marB="3136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최소값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사분위수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8.0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중앙값</a:t>
                      </a:r>
                      <a:endParaRPr lang="ko-KR" altLang="en-US" sz="1300" b="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16.0</a:t>
                      </a:r>
                      <a:endParaRPr lang="ko-KR" altLang="en-US" sz="1300" b="0" dirty="0"/>
                    </a:p>
                  </a:txBody>
                  <a:tcPr marL="62729" marR="62729" marT="31364" marB="31364"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평균값</a:t>
                      </a:r>
                      <a:endParaRPr lang="ko-KR" altLang="en-US" sz="1600" b="1" dirty="0"/>
                    </a:p>
                  </a:txBody>
                  <a:tcPr marL="62729" marR="62729" marT="31364" marB="313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25.3</a:t>
                      </a:r>
                      <a:endParaRPr lang="ko-KR" altLang="en-US" sz="1600" b="1" dirty="0"/>
                    </a:p>
                  </a:txBody>
                  <a:tcPr marL="62729" marR="62729" marT="31364" marB="313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사분위수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33.0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최대값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8671.0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탐색적 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125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편도 왕복 그룹 간 평균비교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69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1411</Words>
  <Application>Microsoft Office PowerPoint</Application>
  <PresentationFormat>와이드스크린</PresentationFormat>
  <Paragraphs>349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student</cp:lastModifiedBy>
  <cp:revision>265</cp:revision>
  <dcterms:created xsi:type="dcterms:W3CDTF">2019-11-16T09:55:32Z</dcterms:created>
  <dcterms:modified xsi:type="dcterms:W3CDTF">2020-01-07T06:25:04Z</dcterms:modified>
</cp:coreProperties>
</file>