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77" r:id="rId3"/>
    <p:sldId id="275" r:id="rId4"/>
    <p:sldId id="270" r:id="rId5"/>
    <p:sldId id="308" r:id="rId6"/>
    <p:sldId id="286" r:id="rId7"/>
    <p:sldId id="281" r:id="rId8"/>
    <p:sldId id="279" r:id="rId9"/>
    <p:sldId id="295" r:id="rId10"/>
    <p:sldId id="284" r:id="rId11"/>
    <p:sldId id="288" r:id="rId12"/>
    <p:sldId id="296" r:id="rId13"/>
    <p:sldId id="305" r:id="rId14"/>
    <p:sldId id="306" r:id="rId15"/>
    <p:sldId id="307" r:id="rId16"/>
    <p:sldId id="300" r:id="rId17"/>
    <p:sldId id="304" r:id="rId18"/>
    <p:sldId id="301" r:id="rId19"/>
    <p:sldId id="302" r:id="rId20"/>
    <p:sldId id="303" r:id="rId21"/>
    <p:sldId id="280" r:id="rId22"/>
    <p:sldId id="26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551" userDrawn="1">
          <p15:clr>
            <a:srgbClr val="A4A3A4"/>
          </p15:clr>
        </p15:guide>
        <p15:guide id="4" pos="6924" userDrawn="1">
          <p15:clr>
            <a:srgbClr val="A4A3A4"/>
          </p15:clr>
        </p15:guide>
        <p15:guide id="5" pos="3613" userDrawn="1">
          <p15:clr>
            <a:srgbClr val="A4A3A4"/>
          </p15:clr>
        </p15:guide>
        <p15:guide id="7" orient="horz" pos="2568" userDrawn="1">
          <p15:clr>
            <a:srgbClr val="A4A3A4"/>
          </p15:clr>
        </p15:guide>
        <p15:guide id="12" orient="horz" pos="6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74"/>
    <a:srgbClr val="89B6E0"/>
    <a:srgbClr val="A3CEEE"/>
    <a:srgbClr val="4682B4"/>
    <a:srgbClr val="0070C0"/>
    <a:srgbClr val="00B0F0"/>
    <a:srgbClr val="87CEEB"/>
    <a:srgbClr val="FFC0CB"/>
    <a:srgbClr val="172949"/>
    <a:srgbClr val="FFB8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84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72" y="696"/>
      </p:cViewPr>
      <p:guideLst>
        <p:guide pos="551"/>
        <p:guide pos="6924"/>
        <p:guide pos="3613"/>
        <p:guide orient="horz" pos="2568"/>
        <p:guide orient="horz" pos="6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199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740E41-C61C-48B8-B10D-5A666FCA1A84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58BFA-BD8E-4E13-BE0F-76F7E27A2E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39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58BFA-BD8E-4E13-BE0F-76F7E27A2E6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007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94557D7-6AC6-40C1-9FD9-F7DBA4D51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F918F098-AC8B-4686-8720-5FB3A28B07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7774FB7-DC0C-4E6E-B355-8BED04A36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11297-B207-4400-BFD2-6325A79A1F41}" type="datetime1">
              <a:rPr lang="en-US" altLang="ko-KR" smtClean="0"/>
              <a:t>1/7/2020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01BDA3F-90FA-4638-9C9C-BB839F501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13506B6-7E93-426F-80DD-4D72EC170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70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EB59F82-083A-4394-A967-87503DBB5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5BD6B419-CD58-4A0A-BDF3-3571E5AFB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43B1D1F-7FF1-45AC-AD21-8FDD3E589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A424-4DEC-4317-97DD-535D36FB1596}" type="datetime1">
              <a:rPr lang="en-US" altLang="ko-KR" smtClean="0"/>
              <a:t>1/7/2020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16E73B2-8213-47D7-8BBF-B6128B5FD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A5DBFF9-2C1F-4F04-8205-7BB47E805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59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84222CE1-256C-4389-A781-AEF3A42ADA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39AE1B98-7B8E-4CD9-91DD-29F5897CE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6D31E90-AE88-48AB-BF7C-935F17D48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34E9-6114-46FC-9621-FBE347500570}" type="datetime1">
              <a:rPr lang="en-US" altLang="ko-KR" smtClean="0"/>
              <a:t>1/7/2020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69C025D-7C48-4503-911B-89D189C3B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D62840A-1492-4880-A99E-517E71D8B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30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5CAD9FD-BE6F-4D9E-B8F7-BC708BAC7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3A345E9-393B-490F-96F2-EF2861777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AE7522D-8FDA-4EFD-B25B-1981183A9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1DC9-80D9-45FA-A370-D556542CB1B0}" type="datetime1">
              <a:rPr lang="en-US" altLang="ko-KR" smtClean="0"/>
              <a:t>1/7/2020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60E9F68-B213-4504-BC6C-A430A34FD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8E5EE3D-9082-4394-9189-49FEAEDDB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692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5414878-47C7-4BFB-A3AC-841DC0891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A7FFB40C-A79C-4F12-B4FD-F6853B81E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2087068-949C-478B-9CD3-6C6D5CC16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4222A-9281-447C-934C-767252BCB913}" type="datetime1">
              <a:rPr lang="en-US" altLang="ko-KR" smtClean="0"/>
              <a:t>1/7/2020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DA29CCE-29BB-483B-95C4-70D175E87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84AA3DF-9BE2-477B-A0A0-86792E1C4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0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982B275-3588-4B10-9D61-64777120C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1FFF775-238F-4874-ABE0-8FC7AEB7C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F40BB72-8155-4CAD-ADCF-59C5595E9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2835522B-7C25-4A92-9C55-D347E73F4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868A-047E-4DF1-9177-7A3188AB58A7}" type="datetime1">
              <a:rPr lang="en-US" altLang="ko-KR" smtClean="0"/>
              <a:t>1/7/2020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EF84D771-C55B-45FB-948C-85B37E407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653B096-8F77-4B0C-AEAC-F43D01DC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36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EB3551D-022A-499C-9CC7-D721BD9FE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573737F-363D-4693-BEC6-BFF1CD873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F040FCC2-501A-4ED8-8079-EF3787C9A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33EDADE9-35E9-4CEC-82E9-3C7A1BC4F8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BA3B59D2-E319-4FF8-9707-47DED52344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D92BE661-5057-4E40-8D7A-EE1E917F2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97C9C-F0D7-41B8-A980-050332F3A733}" type="datetime1">
              <a:rPr lang="en-US" altLang="ko-KR" smtClean="0"/>
              <a:t>1/7/2020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C1CD7E7F-69D2-4E09-AD94-1EA836A21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C82D5842-DE7F-44BE-8601-FC08469A8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93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452C5C7-9760-4274-BCFA-A59CB51A4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6E29ADE2-8549-4F00-9CDF-B27FE356C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418F-E2B9-4ABF-9D09-2ABFCD9B9599}" type="datetime1">
              <a:rPr lang="en-US" altLang="ko-KR" smtClean="0"/>
              <a:t>1/7/2020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F239FC4A-2C08-454A-8A7B-09A1C9B74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7098BF98-CB30-4411-A4ED-FD36EF45C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0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055A8456-E068-4650-ADC4-90799B0F0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A959-40F6-4F2E-81F6-608B41BA2FFD}" type="datetime1">
              <a:rPr lang="en-US" altLang="ko-KR" smtClean="0"/>
              <a:t>1/7/2020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49A1019B-0320-43BA-B42C-CF507F941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ADD379E-3BD4-4CB4-A846-368C0E481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55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A311DC4-02F4-4151-8EB0-50B372B62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5458AB6-91CD-40D6-8997-4DFC8E063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2CDF0F5-710C-45A5-995A-0C3AE3591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543C393C-9064-47A7-8C24-BF1E74339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94DC-CE7A-48DF-966C-9014B56D216A}" type="datetime1">
              <a:rPr lang="en-US" altLang="ko-KR" smtClean="0"/>
              <a:t>1/7/2020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E74C803D-FB51-4D6F-87D3-C3321EE4A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47FF311B-8ECC-44EE-A33D-7E28DBECA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24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69E7474-6CF1-4B46-ADF4-D92AA9DA1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794EA9E0-C414-42F7-95E1-39EE9B993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0573CE89-E3A2-4A6E-B312-7635BB108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0F07020-5B6E-48EF-9236-AA04ED984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8991-EFF9-4D60-BEDD-09255568967A}" type="datetime1">
              <a:rPr lang="en-US" altLang="ko-KR" smtClean="0"/>
              <a:t>1/7/2020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329E3A93-117A-47E5-A84E-DE995A3B0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7F55242-B9AD-4EF3-B9E3-64BB6F030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17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0EDC190A-6176-4E3F-B18C-E1DB786E7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D47FC1E-5B27-4D0C-BADE-8700D66F7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E735C40-C57C-4E08-B33F-B92A2E008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4D90B-ED6F-4762-AB90-416843FF2549}" type="datetime1">
              <a:rPr lang="en-US" altLang="ko-KR" smtClean="0"/>
              <a:t>1/7/2020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F5FAE78-1B5F-477C-AE52-BC3B78B8A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6E3963E-25F1-4C65-86B8-D8D043CDD7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55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9AA17EE-051F-431D-ABA0-A26D3DBB2351}"/>
              </a:ext>
            </a:extLst>
          </p:cNvPr>
          <p:cNvSpPr txBox="1"/>
          <p:nvPr/>
        </p:nvSpPr>
        <p:spPr>
          <a:xfrm>
            <a:off x="9735950" y="6475492"/>
            <a:ext cx="2406428" cy="278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4</a:t>
            </a:r>
            <a:r>
              <a:rPr lang="ko-KR" altLang="en-US" sz="11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조 </a:t>
            </a:r>
            <a:r>
              <a:rPr lang="en-US" altLang="ko-KR" sz="11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1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권용진 신현정 유지수 정재원</a:t>
            </a:r>
            <a:endParaRPr lang="en-US" altLang="ko-KR" sz="11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5726" y="1249328"/>
            <a:ext cx="7272808" cy="7078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4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>
                  <a:gsLst>
                    <a:gs pos="0">
                      <a:schemeClr val="accent1">
                        <a:lumMod val="50000"/>
                      </a:schemeClr>
                    </a:gs>
                    <a:gs pos="48000">
                      <a:schemeClr val="accent1">
                        <a:lumMod val="75000"/>
                      </a:schemeClr>
                    </a:gs>
                    <a:gs pos="99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</a:rPr>
              <a:t>Semi Project Presentation</a:t>
            </a:r>
            <a:endParaRPr lang="ko-KR" altLang="en-US" sz="4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gradFill>
                <a:gsLst>
                  <a:gs pos="0">
                    <a:schemeClr val="accent1">
                      <a:lumMod val="50000"/>
                    </a:schemeClr>
                  </a:gs>
                  <a:gs pos="48000">
                    <a:schemeClr val="accent1">
                      <a:lumMod val="75000"/>
                    </a:schemeClr>
                  </a:gs>
                  <a:gs pos="99000">
                    <a:schemeClr val="accent1">
                      <a:lumMod val="50000"/>
                    </a:schemeClr>
                  </a:gs>
                </a:gsLst>
                <a:lin ang="5400000" scaled="0"/>
              </a:gra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7734" y="2066072"/>
            <a:ext cx="7128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따릉이</a:t>
            </a:r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공공데이터를 활용한 편도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· </a:t>
            </a:r>
            <a:r>
              <a:rPr lang="ko-KR" altLang="en-US" sz="1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왕복 예측모델</a:t>
            </a:r>
            <a:endParaRPr lang="ko-KR" altLang="en-US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0987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2907725" y="2640049"/>
            <a:ext cx="6898004" cy="3750758"/>
            <a:chOff x="1647142" y="984011"/>
            <a:chExt cx="7100775" cy="4411216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430706" y="2403971"/>
              <a:ext cx="2207692" cy="3774819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432856" y="202258"/>
              <a:ext cx="2206357" cy="3772538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157863" y="984012"/>
              <a:ext cx="2165840" cy="216584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106247" y="3177523"/>
              <a:ext cx="2245374" cy="2187363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6578" y="984011"/>
              <a:ext cx="1671339" cy="220944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7337" y="3193452"/>
              <a:ext cx="1660578" cy="2201772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D9AE28A-CC9B-4CB8-8305-C72C23EFF853}"/>
              </a:ext>
            </a:extLst>
          </p:cNvPr>
          <p:cNvSpPr txBox="1"/>
          <p:nvPr/>
        </p:nvSpPr>
        <p:spPr>
          <a:xfrm>
            <a:off x="2216922" y="974036"/>
            <a:ext cx="71112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-  </a:t>
            </a:r>
            <a:r>
              <a:rPr lang="ko-KR" altLang="en-US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편도와 왕복</a:t>
            </a:r>
            <a:r>
              <a:rPr lang="en-US" altLang="ko-KR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,</a:t>
            </a:r>
            <a:r>
              <a:rPr lang="ko-KR" altLang="en-US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 두 집단의 동일집단 여부를 통계적 검증한 결과 </a:t>
            </a:r>
            <a:r>
              <a:rPr lang="ko-KR" altLang="en-US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동일집단으로 볼 수 없다</a:t>
            </a:r>
            <a:r>
              <a:rPr lang="ko-KR" altLang="en-US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는 결론</a:t>
            </a:r>
            <a:endParaRPr lang="en-US" altLang="ko-KR" sz="12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2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2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-  </a:t>
            </a:r>
            <a:r>
              <a:rPr lang="ko-KR" altLang="en-US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이용 패턴에 따라 다른 분포와 범위를 보이는 것을 시각화 하여 확인</a:t>
            </a:r>
            <a:endParaRPr lang="en-US" altLang="ko-KR" sz="12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+mj-ea"/>
              <a:ea typeface="+mj-ea"/>
            </a:endParaRPr>
          </a:p>
          <a:p>
            <a:pPr lvl="1"/>
            <a:r>
              <a:rPr lang="en-US" altLang="ko-KR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-  </a:t>
            </a:r>
            <a:r>
              <a:rPr lang="ko-KR" altLang="en-US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이상치의 범위가 매우 크므로</a:t>
            </a:r>
            <a:r>
              <a:rPr lang="ko-KR" altLang="en-US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 분석을 위해 박스에 들어오도록 데이터를 잘라낼 필요가 있음</a:t>
            </a:r>
            <a:endParaRPr lang="en-US" altLang="ko-KR" sz="12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+mj-ea"/>
              <a:ea typeface="+mj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06386" y="1381319"/>
            <a:ext cx="6472300" cy="19883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93475" y="1601010"/>
            <a:ext cx="4131907" cy="21348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042665" y="1618840"/>
            <a:ext cx="1639848" cy="213482"/>
          </a:xfrm>
          <a:prstGeom prst="rect">
            <a:avLst/>
          </a:prstGeom>
          <a:noFill/>
          <a:ln w="38100">
            <a:solidFill>
              <a:srgbClr val="4682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406056" y="1357260"/>
            <a:ext cx="1639848" cy="213482"/>
          </a:xfrm>
          <a:prstGeom prst="rect">
            <a:avLst/>
          </a:prstGeom>
          <a:noFill/>
          <a:ln w="38100">
            <a:solidFill>
              <a:srgbClr val="4682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304855" y="5251593"/>
            <a:ext cx="595035" cy="4140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</a:rPr>
              <a:t>편도</a:t>
            </a:r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304855" y="3437989"/>
            <a:ext cx="595035" cy="4140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</a:rPr>
              <a:t>왕복</a:t>
            </a:r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+mj-ea"/>
            </a:endParaRPr>
          </a:p>
        </p:txBody>
      </p:sp>
      <p:sp>
        <p:nvSpPr>
          <p:cNvPr id="27" name="직사각형 26"/>
          <p:cNvSpPr/>
          <p:nvPr/>
        </p:nvSpPr>
        <p:spPr>
          <a:xfrm rot="16200000">
            <a:off x="501127" y="304737"/>
            <a:ext cx="666947" cy="457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373" y="271413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04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3757" y="363746"/>
            <a:ext cx="1464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탐색적 분석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41257" y="394524"/>
            <a:ext cx="24555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왕복과 편도의 동질성 검정</a:t>
            </a:r>
            <a:endParaRPr lang="ko-KR" altLang="en-US" sz="15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2369250" y="468999"/>
            <a:ext cx="0" cy="15882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97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D9AE28A-CC9B-4CB8-8305-C72C23EFF853}"/>
              </a:ext>
            </a:extLst>
          </p:cNvPr>
          <p:cNvSpPr txBox="1"/>
          <p:nvPr/>
        </p:nvSpPr>
        <p:spPr>
          <a:xfrm>
            <a:off x="1916321" y="2212272"/>
            <a:ext cx="835935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>
              <a:lnSpc>
                <a:spcPct val="150000"/>
              </a:lnSpc>
            </a:pP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</a:rPr>
              <a:t>이분법적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</a:rPr>
              <a:t>판단을 요하므로 </a:t>
            </a:r>
            <a:r>
              <a:rPr lang="ko-KR" altLang="en-US" sz="14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</a:rPr>
              <a:t>로지스틱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</a:rPr>
              <a:t> 회귀 모델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</a:rPr>
              <a:t>을 이용하기로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</a:rPr>
              <a:t>함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+mj-ea"/>
            </a:endParaRPr>
          </a:p>
          <a:p>
            <a:pPr marL="0" lvl="1" algn="ctr">
              <a:lnSpc>
                <a:spcPct val="150000"/>
              </a:lnSpc>
            </a:pPr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</a:rPr>
              <a:t>&gt;&gt;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</a:rPr>
              <a:t>편도</a:t>
            </a:r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</a:rPr>
              <a:t>/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</a:rPr>
              <a:t>왕복여부</a:t>
            </a:r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</a:rPr>
              <a:t>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</a:rPr>
              <a:t>0,1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</a:rPr>
              <a:t>을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</a:rPr>
              <a:t>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</a:rPr>
              <a:t>다른 변수를 통해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</a:rPr>
              <a:t>판단</a:t>
            </a:r>
            <a:endParaRPr lang="en-US" altLang="ko-KR" sz="1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F1F74"/>
              </a:solidFill>
              <a:latin typeface="+mj-ea"/>
            </a:endParaRPr>
          </a:p>
          <a:p>
            <a:pPr marL="0" lvl="1" algn="ctr">
              <a:lnSpc>
                <a:spcPct val="150000"/>
              </a:lnSpc>
            </a:pP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+mj-ea"/>
              <a:ea typeface="+mj-ea"/>
            </a:endParaRPr>
          </a:p>
          <a:p>
            <a:pPr marL="0" lvl="1" algn="ctr">
              <a:lnSpc>
                <a:spcPct val="150000"/>
              </a:lnSpc>
            </a:pP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미래는 알 수 없는 것이 전제이므로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사후적 데이터는 배제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F1F74"/>
              </a:solidFill>
              <a:latin typeface="+mj-ea"/>
              <a:ea typeface="+mj-ea"/>
            </a:endParaRPr>
          </a:p>
          <a:p>
            <a:pPr marL="0" lvl="1" algn="ctr">
              <a:lnSpc>
                <a:spcPct val="150000"/>
              </a:lnSpc>
            </a:pPr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&gt;&gt;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이용거리</a:t>
            </a:r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,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 이용시간</a:t>
            </a:r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,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반납 일시</a:t>
            </a:r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,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 반납 대여소 등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은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사용 불가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한 정보</a:t>
            </a:r>
            <a:endParaRPr lang="en-US" altLang="ko-KR" sz="1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+mj-ea"/>
              <a:ea typeface="+mj-ea"/>
            </a:endParaRPr>
          </a:p>
          <a:p>
            <a:pPr marL="0" lvl="1" algn="ctr">
              <a:lnSpc>
                <a:spcPct val="150000"/>
              </a:lnSpc>
            </a:pP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+mj-ea"/>
              <a:ea typeface="+mj-ea"/>
            </a:endParaRPr>
          </a:p>
          <a:p>
            <a:pPr marL="0" lvl="1" algn="ctr">
              <a:lnSpc>
                <a:spcPct val="150000"/>
              </a:lnSpc>
            </a:pPr>
            <a:r>
              <a:rPr lang="ko-KR" altLang="en-US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편도 왕복 여부를 결정하는데 </a:t>
            </a:r>
            <a:r>
              <a:rPr lang="ko-KR" altLang="en-US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영향을 미치는 변수를 탐색해야 함</a:t>
            </a:r>
            <a:endParaRPr lang="en-US" altLang="ko-KR" sz="16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F1F74"/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 rot="16200000">
            <a:off x="501127" y="304737"/>
            <a:ext cx="666947" cy="457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373" y="271413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05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3757" y="363746"/>
            <a:ext cx="1464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모델 설정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67086" y="394524"/>
            <a:ext cx="24555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로지스틱</a:t>
            </a:r>
            <a:r>
              <a:rPr lang="ko-KR" altLang="en-US" sz="15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회귀분석</a:t>
            </a:r>
            <a:endParaRPr lang="ko-KR" altLang="en-US" sz="15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195079" y="468999"/>
            <a:ext cx="0" cy="15882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13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/>
          <p:cNvGrpSpPr/>
          <p:nvPr/>
        </p:nvGrpSpPr>
        <p:grpSpPr>
          <a:xfrm>
            <a:off x="5337369" y="970119"/>
            <a:ext cx="6070863" cy="5887881"/>
            <a:chOff x="324802" y="971362"/>
            <a:chExt cx="2630001" cy="3528594"/>
          </a:xfrm>
        </p:grpSpPr>
        <p:sp>
          <p:nvSpPr>
            <p:cNvPr id="39" name="모서리가 둥근 직사각형 38"/>
            <p:cNvSpPr/>
            <p:nvPr/>
          </p:nvSpPr>
          <p:spPr>
            <a:xfrm>
              <a:off x="390552" y="4100703"/>
              <a:ext cx="2498501" cy="39925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324802" y="1139575"/>
              <a:ext cx="2630001" cy="3094212"/>
            </a:xfrm>
            <a:prstGeom prst="roundRect">
              <a:avLst>
                <a:gd name="adj" fmla="val 8730"/>
              </a:avLst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양쪽 모서리가 둥근 사각형 40"/>
            <p:cNvSpPr/>
            <p:nvPr/>
          </p:nvSpPr>
          <p:spPr>
            <a:xfrm rot="10800000">
              <a:off x="814881" y="973220"/>
              <a:ext cx="1613922" cy="212004"/>
            </a:xfrm>
            <a:prstGeom prst="round2SameRect">
              <a:avLst>
                <a:gd name="adj1" fmla="val 39343"/>
                <a:gd name="adj2" fmla="val 0"/>
              </a:avLst>
            </a:prstGeom>
            <a:gradFill flip="none" rotWithShape="1">
              <a:gsLst>
                <a:gs pos="0">
                  <a:srgbClr val="00B0F0"/>
                </a:gs>
                <a:gs pos="100000">
                  <a:srgbClr val="0070C0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각 삼각형 41"/>
            <p:cNvSpPr/>
            <p:nvPr/>
          </p:nvSpPr>
          <p:spPr>
            <a:xfrm>
              <a:off x="2428803" y="973220"/>
              <a:ext cx="82188" cy="166355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각 삼각형 42"/>
            <p:cNvSpPr/>
            <p:nvPr/>
          </p:nvSpPr>
          <p:spPr>
            <a:xfrm flipH="1">
              <a:off x="732693" y="973220"/>
              <a:ext cx="82188" cy="166355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96846" y="971362"/>
              <a:ext cx="1643751" cy="221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상호작용 분석</a:t>
              </a:r>
              <a:endParaRPr lang="ko-KR" altLang="en-US" sz="1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716691" y="970119"/>
            <a:ext cx="4149227" cy="5887881"/>
            <a:chOff x="324802" y="971362"/>
            <a:chExt cx="2630001" cy="3528594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390552" y="4100703"/>
              <a:ext cx="2498501" cy="39925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324802" y="1139575"/>
              <a:ext cx="2630001" cy="3094212"/>
            </a:xfrm>
            <a:prstGeom prst="roundRect">
              <a:avLst>
                <a:gd name="adj" fmla="val 8730"/>
              </a:avLst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양쪽 모서리가 둥근 사각형 31"/>
            <p:cNvSpPr/>
            <p:nvPr/>
          </p:nvSpPr>
          <p:spPr>
            <a:xfrm rot="10800000">
              <a:off x="814881" y="973220"/>
              <a:ext cx="1613922" cy="212004"/>
            </a:xfrm>
            <a:prstGeom prst="round2SameRect">
              <a:avLst>
                <a:gd name="adj1" fmla="val 39343"/>
                <a:gd name="adj2" fmla="val 0"/>
              </a:avLst>
            </a:prstGeom>
            <a:gradFill flip="none" rotWithShape="1">
              <a:gsLst>
                <a:gs pos="0">
                  <a:srgbClr val="00B0F0"/>
                </a:gs>
                <a:gs pos="100000">
                  <a:srgbClr val="0070C0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각 삼각형 32"/>
            <p:cNvSpPr/>
            <p:nvPr/>
          </p:nvSpPr>
          <p:spPr>
            <a:xfrm>
              <a:off x="2428803" y="973220"/>
              <a:ext cx="82188" cy="166355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각 삼각형 33"/>
            <p:cNvSpPr/>
            <p:nvPr/>
          </p:nvSpPr>
          <p:spPr>
            <a:xfrm flipH="1">
              <a:off x="732693" y="973220"/>
              <a:ext cx="82188" cy="166355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96846" y="971362"/>
              <a:ext cx="1643751" cy="221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주 효과 분석</a:t>
              </a:r>
              <a:endParaRPr lang="ko-KR" altLang="en-US" sz="1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517" y="1322810"/>
            <a:ext cx="3174550" cy="31745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283122" y="5043793"/>
            <a:ext cx="29498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latin typeface="+mj-ea"/>
                <a:ea typeface="+mj-ea"/>
              </a:rPr>
              <a:t>분산분석 수행 결과</a:t>
            </a:r>
            <a:r>
              <a:rPr lang="en-US" altLang="ko-KR" sz="1400" b="1" dirty="0">
                <a:latin typeface="+mj-ea"/>
                <a:ea typeface="+mj-ea"/>
              </a:rPr>
              <a:t> </a:t>
            </a:r>
            <a:endParaRPr lang="en-US" altLang="ko-KR" sz="1400" b="1" dirty="0" smtClean="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latin typeface="+mj-ea"/>
              </a:rPr>
              <a:t>-</a:t>
            </a:r>
            <a:r>
              <a:rPr lang="ko-KR" altLang="en-US" sz="1200" b="1" dirty="0" smtClean="0">
                <a:latin typeface="+mj-ea"/>
              </a:rPr>
              <a:t>요일로 </a:t>
            </a:r>
            <a:r>
              <a:rPr lang="ko-KR" altLang="en-US" sz="1200" b="1" dirty="0">
                <a:latin typeface="+mj-ea"/>
              </a:rPr>
              <a:t>나누어서 분석 </a:t>
            </a:r>
            <a:r>
              <a:rPr lang="ko-KR" altLang="en-US" sz="1200" b="1" dirty="0" smtClean="0">
                <a:latin typeface="+mj-ea"/>
              </a:rPr>
              <a:t>수행</a:t>
            </a:r>
            <a:endParaRPr lang="en-US" altLang="ko-KR" sz="1200" b="1" dirty="0" smtClean="0">
              <a:latin typeface="+mj-ea"/>
              <a:ea typeface="+mj-ea"/>
            </a:endParaRPr>
          </a:p>
          <a:p>
            <a:pPr marL="171450" indent="-171450" algn="ctr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1100" b="1" dirty="0" smtClean="0">
                <a:latin typeface="+mj-ea"/>
                <a:ea typeface="+mj-ea"/>
              </a:rPr>
              <a:t> P</a:t>
            </a:r>
            <a:r>
              <a:rPr lang="ko-KR" altLang="en-US" sz="1100" b="1" dirty="0" smtClean="0">
                <a:latin typeface="+mj-ea"/>
                <a:ea typeface="+mj-ea"/>
              </a:rPr>
              <a:t>값이 </a:t>
            </a:r>
            <a:r>
              <a:rPr lang="en-US" altLang="ko-KR" sz="1100" b="1" dirty="0" smtClean="0">
                <a:latin typeface="+mj-ea"/>
                <a:ea typeface="+mj-ea"/>
              </a:rPr>
              <a:t>0.05</a:t>
            </a:r>
            <a:r>
              <a:rPr lang="ko-KR" altLang="en-US" sz="1100" b="1" dirty="0" smtClean="0">
                <a:latin typeface="+mj-ea"/>
                <a:ea typeface="+mj-ea"/>
              </a:rPr>
              <a:t>보다 작으므로 </a:t>
            </a:r>
            <a:r>
              <a:rPr lang="ko-KR" altLang="en-US" sz="1100" b="1" dirty="0" err="1" smtClean="0">
                <a:latin typeface="+mj-ea"/>
                <a:ea typeface="+mj-ea"/>
              </a:rPr>
              <a:t>귀무가설</a:t>
            </a:r>
            <a:r>
              <a:rPr lang="ko-KR" altLang="en-US" sz="1100" b="1" dirty="0" smtClean="0">
                <a:latin typeface="+mj-ea"/>
                <a:ea typeface="+mj-ea"/>
              </a:rPr>
              <a:t> 기각</a:t>
            </a:r>
            <a:endParaRPr lang="en-US" altLang="ko-KR" sz="1100" b="1" dirty="0">
              <a:latin typeface="+mj-ea"/>
              <a:ea typeface="+mj-ea"/>
            </a:endParaRPr>
          </a:p>
          <a:p>
            <a:pPr marL="171450" indent="-171450" algn="ctr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1100" b="1" dirty="0" smtClean="0">
                <a:latin typeface="+mj-ea"/>
                <a:ea typeface="+mj-ea"/>
              </a:rPr>
              <a:t> </a:t>
            </a:r>
            <a:r>
              <a:rPr lang="ko-KR" altLang="en-US" sz="1100" b="1" dirty="0" smtClean="0">
                <a:latin typeface="+mj-ea"/>
                <a:ea typeface="+mj-ea"/>
              </a:rPr>
              <a:t>즉 그룹 내 값이 같지 않음을 확인</a:t>
            </a:r>
            <a:endParaRPr lang="ko-KR" altLang="en-US" sz="1100" b="1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422" y="4239364"/>
            <a:ext cx="3968246" cy="480999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6653419" y="5276021"/>
            <a:ext cx="343876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/>
              <a:t>이원 분산분석 수행 결과</a:t>
            </a:r>
            <a:endParaRPr lang="en-US" altLang="ko-KR" sz="1400" b="1" dirty="0" smtClean="0"/>
          </a:p>
          <a:p>
            <a:pPr marL="171450" indent="-171450" algn="ctr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1100" b="1" dirty="0" smtClean="0">
                <a:latin typeface="+mj-ea"/>
              </a:rPr>
              <a:t> P</a:t>
            </a:r>
            <a:r>
              <a:rPr lang="ko-KR" altLang="en-US" sz="1100" b="1" dirty="0">
                <a:latin typeface="+mj-ea"/>
              </a:rPr>
              <a:t>값이 </a:t>
            </a:r>
            <a:r>
              <a:rPr lang="en-US" altLang="ko-KR" sz="1100" b="1" dirty="0">
                <a:latin typeface="+mj-ea"/>
              </a:rPr>
              <a:t>0.05</a:t>
            </a:r>
            <a:r>
              <a:rPr lang="ko-KR" altLang="en-US" sz="1100" b="1" dirty="0">
                <a:latin typeface="+mj-ea"/>
              </a:rPr>
              <a:t>보다 작으므로 </a:t>
            </a:r>
            <a:r>
              <a:rPr lang="ko-KR" altLang="en-US" sz="1100" b="1" dirty="0" err="1">
                <a:latin typeface="+mj-ea"/>
              </a:rPr>
              <a:t>귀무가설</a:t>
            </a:r>
            <a:r>
              <a:rPr lang="ko-KR" altLang="en-US" sz="1100" b="1" dirty="0">
                <a:latin typeface="+mj-ea"/>
              </a:rPr>
              <a:t> </a:t>
            </a:r>
            <a:r>
              <a:rPr lang="ko-KR" altLang="en-US" sz="1100" b="1" dirty="0" smtClean="0">
                <a:latin typeface="+mj-ea"/>
              </a:rPr>
              <a:t>기각</a:t>
            </a:r>
            <a:endParaRPr lang="en-US" altLang="ko-KR" sz="1100" b="1" dirty="0" smtClean="0">
              <a:latin typeface="+mj-ea"/>
            </a:endParaRPr>
          </a:p>
          <a:p>
            <a:pPr marL="171450" indent="-171450" algn="ctr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1100" b="1" dirty="0" smtClean="0"/>
              <a:t> 편도와 왕복</a:t>
            </a:r>
            <a:r>
              <a:rPr lang="en-US" altLang="ko-KR" sz="1100" b="1" dirty="0" smtClean="0"/>
              <a:t>, </a:t>
            </a:r>
            <a:r>
              <a:rPr lang="ko-KR" altLang="en-US" sz="1100" b="1" dirty="0" smtClean="0"/>
              <a:t>요일은 이용시간에 동시에 영향을 줌</a:t>
            </a:r>
            <a:endParaRPr lang="ko-KR" altLang="en-US" sz="11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059" y="1571139"/>
            <a:ext cx="2691173" cy="278908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141" y="1571139"/>
            <a:ext cx="2699319" cy="278908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662437" y="1482491"/>
            <a:ext cx="46172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편도</a:t>
            </a:r>
            <a:r>
              <a:rPr lang="en-US" altLang="ko-KR" sz="1100" b="1" dirty="0" smtClean="0"/>
              <a:t>			      </a:t>
            </a:r>
            <a:r>
              <a:rPr lang="ko-KR" altLang="en-US" sz="1100" b="1" dirty="0" smtClean="0"/>
              <a:t>왕복</a:t>
            </a:r>
            <a:endParaRPr lang="ko-KR" altLang="en-US" sz="1100" b="1" dirty="0"/>
          </a:p>
        </p:txBody>
      </p:sp>
      <p:sp>
        <p:nvSpPr>
          <p:cNvPr id="23" name="직사각형 22"/>
          <p:cNvSpPr/>
          <p:nvPr/>
        </p:nvSpPr>
        <p:spPr>
          <a:xfrm rot="16200000">
            <a:off x="501127" y="304737"/>
            <a:ext cx="666947" cy="457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373" y="271413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06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73757" y="363746"/>
            <a:ext cx="1464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변수 탐색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67087" y="394524"/>
            <a:ext cx="24555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요일 별 분석 </a:t>
            </a:r>
            <a:r>
              <a:rPr lang="en-US" altLang="ko-KR" sz="15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5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분산분석</a:t>
            </a:r>
            <a:r>
              <a:rPr lang="en-US" altLang="ko-KR" sz="15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5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2195080" y="468999"/>
            <a:ext cx="0" cy="15882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6572" y="4229592"/>
            <a:ext cx="4839031" cy="95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14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/>
          <p:cNvGrpSpPr/>
          <p:nvPr/>
        </p:nvGrpSpPr>
        <p:grpSpPr>
          <a:xfrm>
            <a:off x="5337369" y="970119"/>
            <a:ext cx="6070863" cy="5887881"/>
            <a:chOff x="324802" y="971362"/>
            <a:chExt cx="2630001" cy="3528594"/>
          </a:xfrm>
        </p:grpSpPr>
        <p:sp>
          <p:nvSpPr>
            <p:cNvPr id="39" name="모서리가 둥근 직사각형 38"/>
            <p:cNvSpPr/>
            <p:nvPr/>
          </p:nvSpPr>
          <p:spPr>
            <a:xfrm>
              <a:off x="390552" y="4100703"/>
              <a:ext cx="2498501" cy="39925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324802" y="1139575"/>
              <a:ext cx="2630001" cy="3094212"/>
            </a:xfrm>
            <a:prstGeom prst="roundRect">
              <a:avLst>
                <a:gd name="adj" fmla="val 8730"/>
              </a:avLst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양쪽 모서리가 둥근 사각형 40"/>
            <p:cNvSpPr/>
            <p:nvPr/>
          </p:nvSpPr>
          <p:spPr>
            <a:xfrm rot="10800000">
              <a:off x="814881" y="973220"/>
              <a:ext cx="1613922" cy="212004"/>
            </a:xfrm>
            <a:prstGeom prst="round2SameRect">
              <a:avLst>
                <a:gd name="adj1" fmla="val 39343"/>
                <a:gd name="adj2" fmla="val 0"/>
              </a:avLst>
            </a:prstGeom>
            <a:gradFill flip="none" rotWithShape="1">
              <a:gsLst>
                <a:gs pos="0">
                  <a:srgbClr val="00B0F0"/>
                </a:gs>
                <a:gs pos="100000">
                  <a:srgbClr val="0070C0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각 삼각형 41"/>
            <p:cNvSpPr/>
            <p:nvPr/>
          </p:nvSpPr>
          <p:spPr>
            <a:xfrm>
              <a:off x="2428803" y="973220"/>
              <a:ext cx="82188" cy="166355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각 삼각형 42"/>
            <p:cNvSpPr/>
            <p:nvPr/>
          </p:nvSpPr>
          <p:spPr>
            <a:xfrm flipH="1">
              <a:off x="732693" y="973220"/>
              <a:ext cx="82188" cy="166355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96846" y="971362"/>
              <a:ext cx="1643751" cy="221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상호작용 분석</a:t>
              </a:r>
              <a:endParaRPr lang="ko-KR" altLang="en-US" sz="1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37" name="그림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400" y="1571139"/>
            <a:ext cx="2610313" cy="2790227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153" y="1559075"/>
            <a:ext cx="2658180" cy="2820362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716691" y="970119"/>
            <a:ext cx="4149227" cy="5887881"/>
            <a:chOff x="324802" y="971362"/>
            <a:chExt cx="2630001" cy="3528594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390552" y="4100703"/>
              <a:ext cx="2498501" cy="39925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324802" y="1139575"/>
              <a:ext cx="2630001" cy="3094212"/>
            </a:xfrm>
            <a:prstGeom prst="roundRect">
              <a:avLst>
                <a:gd name="adj" fmla="val 8730"/>
              </a:avLst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양쪽 모서리가 둥근 사각형 31"/>
            <p:cNvSpPr/>
            <p:nvPr/>
          </p:nvSpPr>
          <p:spPr>
            <a:xfrm rot="10800000">
              <a:off x="814881" y="973220"/>
              <a:ext cx="1613922" cy="212004"/>
            </a:xfrm>
            <a:prstGeom prst="round2SameRect">
              <a:avLst>
                <a:gd name="adj1" fmla="val 39343"/>
                <a:gd name="adj2" fmla="val 0"/>
              </a:avLst>
            </a:prstGeom>
            <a:gradFill flip="none" rotWithShape="1">
              <a:gsLst>
                <a:gs pos="0">
                  <a:srgbClr val="00B0F0"/>
                </a:gs>
                <a:gs pos="100000">
                  <a:srgbClr val="0070C0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각 삼각형 32"/>
            <p:cNvSpPr/>
            <p:nvPr/>
          </p:nvSpPr>
          <p:spPr>
            <a:xfrm>
              <a:off x="2428803" y="973220"/>
              <a:ext cx="82188" cy="166355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각 삼각형 33"/>
            <p:cNvSpPr/>
            <p:nvPr/>
          </p:nvSpPr>
          <p:spPr>
            <a:xfrm flipH="1">
              <a:off x="732693" y="973220"/>
              <a:ext cx="82188" cy="166355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96846" y="971362"/>
              <a:ext cx="1643751" cy="221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주 효과 분석</a:t>
              </a:r>
              <a:endParaRPr lang="ko-KR" altLang="en-US" sz="1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36" name="그림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889" y="1324090"/>
            <a:ext cx="3201733" cy="320173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296747" y="4971221"/>
            <a:ext cx="2922595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latin typeface="+mj-ea"/>
                <a:ea typeface="+mj-ea"/>
              </a:rPr>
              <a:t>분산분석 수행 결과</a:t>
            </a:r>
            <a:endParaRPr lang="en-US" altLang="ko-KR" sz="1400" b="1" dirty="0" smtClean="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latin typeface="+mj-ea"/>
                <a:ea typeface="+mj-ea"/>
              </a:rPr>
              <a:t>-</a:t>
            </a:r>
            <a:r>
              <a:rPr lang="ko-KR" altLang="en-US" sz="1200" b="1" dirty="0" smtClean="0">
                <a:latin typeface="+mj-ea"/>
                <a:ea typeface="+mj-ea"/>
              </a:rPr>
              <a:t>년으로 나누어서 분석 수행</a:t>
            </a:r>
            <a:r>
              <a:rPr lang="en-US" altLang="ko-KR" sz="1400" b="1" dirty="0" smtClean="0">
                <a:latin typeface="+mj-ea"/>
                <a:ea typeface="+mj-ea"/>
              </a:rPr>
              <a:t> </a:t>
            </a:r>
          </a:p>
          <a:p>
            <a:pPr marL="171450" indent="-171450" algn="ctr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1100" b="1" dirty="0" smtClean="0">
                <a:latin typeface="+mj-ea"/>
                <a:ea typeface="+mj-ea"/>
              </a:rPr>
              <a:t> P</a:t>
            </a:r>
            <a:r>
              <a:rPr lang="ko-KR" altLang="en-US" sz="1100" b="1" dirty="0" smtClean="0">
                <a:latin typeface="+mj-ea"/>
                <a:ea typeface="+mj-ea"/>
              </a:rPr>
              <a:t>값이 </a:t>
            </a:r>
            <a:r>
              <a:rPr lang="en-US" altLang="ko-KR" sz="1100" b="1" dirty="0" smtClean="0">
                <a:latin typeface="+mj-ea"/>
                <a:ea typeface="+mj-ea"/>
              </a:rPr>
              <a:t>0.05</a:t>
            </a:r>
            <a:r>
              <a:rPr lang="ko-KR" altLang="en-US" sz="1100" b="1" dirty="0" smtClean="0">
                <a:latin typeface="+mj-ea"/>
                <a:ea typeface="+mj-ea"/>
              </a:rPr>
              <a:t>보다 작으므로 </a:t>
            </a:r>
            <a:r>
              <a:rPr lang="ko-KR" altLang="en-US" sz="1100" b="1" dirty="0" err="1" smtClean="0">
                <a:latin typeface="+mj-ea"/>
                <a:ea typeface="+mj-ea"/>
              </a:rPr>
              <a:t>귀무가설</a:t>
            </a:r>
            <a:r>
              <a:rPr lang="ko-KR" altLang="en-US" sz="1100" b="1" dirty="0" smtClean="0">
                <a:latin typeface="+mj-ea"/>
                <a:ea typeface="+mj-ea"/>
              </a:rPr>
              <a:t> 기각</a:t>
            </a:r>
            <a:endParaRPr lang="en-US" altLang="ko-KR" sz="1100" b="1" dirty="0">
              <a:latin typeface="+mj-ea"/>
              <a:ea typeface="+mj-ea"/>
            </a:endParaRPr>
          </a:p>
          <a:p>
            <a:pPr marL="171450" indent="-171450" algn="ctr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1100" b="1" dirty="0" smtClean="0">
                <a:latin typeface="+mj-ea"/>
                <a:ea typeface="+mj-ea"/>
              </a:rPr>
              <a:t> </a:t>
            </a:r>
            <a:r>
              <a:rPr lang="ko-KR" altLang="en-US" sz="1100" b="1" dirty="0" smtClean="0">
                <a:latin typeface="+mj-ea"/>
                <a:ea typeface="+mj-ea"/>
              </a:rPr>
              <a:t>즉 그룹 내 값이 같지 않음을 확인</a:t>
            </a:r>
            <a:endParaRPr lang="ko-KR" altLang="en-US" sz="1100" b="1" dirty="0">
              <a:latin typeface="+mj-ea"/>
              <a:ea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53419" y="5276021"/>
            <a:ext cx="343876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/>
              <a:t>이원 분산분석 수행 결과</a:t>
            </a:r>
            <a:endParaRPr lang="en-US" altLang="ko-KR" sz="1400" b="1" dirty="0" smtClean="0"/>
          </a:p>
          <a:p>
            <a:pPr marL="171450" indent="-171450" algn="ctr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1100" b="1" dirty="0" smtClean="0">
                <a:latin typeface="+mj-ea"/>
              </a:rPr>
              <a:t> P</a:t>
            </a:r>
            <a:r>
              <a:rPr lang="ko-KR" altLang="en-US" sz="1100" b="1" dirty="0">
                <a:latin typeface="+mj-ea"/>
              </a:rPr>
              <a:t>값이 </a:t>
            </a:r>
            <a:r>
              <a:rPr lang="en-US" altLang="ko-KR" sz="1100" b="1" dirty="0">
                <a:latin typeface="+mj-ea"/>
              </a:rPr>
              <a:t>0.05</a:t>
            </a:r>
            <a:r>
              <a:rPr lang="ko-KR" altLang="en-US" sz="1100" b="1" dirty="0">
                <a:latin typeface="+mj-ea"/>
              </a:rPr>
              <a:t>보다 작으므로 </a:t>
            </a:r>
            <a:r>
              <a:rPr lang="ko-KR" altLang="en-US" sz="1100" b="1" dirty="0" err="1">
                <a:latin typeface="+mj-ea"/>
              </a:rPr>
              <a:t>귀무가설</a:t>
            </a:r>
            <a:r>
              <a:rPr lang="ko-KR" altLang="en-US" sz="1100" b="1" dirty="0">
                <a:latin typeface="+mj-ea"/>
              </a:rPr>
              <a:t> </a:t>
            </a:r>
            <a:r>
              <a:rPr lang="ko-KR" altLang="en-US" sz="1100" b="1" dirty="0" smtClean="0">
                <a:latin typeface="+mj-ea"/>
              </a:rPr>
              <a:t>기각</a:t>
            </a:r>
            <a:endParaRPr lang="en-US" altLang="ko-KR" sz="1100" b="1" dirty="0" smtClean="0">
              <a:latin typeface="+mj-ea"/>
            </a:endParaRPr>
          </a:p>
          <a:p>
            <a:pPr marL="171450" indent="-171450" algn="ctr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1100" b="1" dirty="0" smtClean="0"/>
              <a:t> 편도와 왕복</a:t>
            </a:r>
            <a:r>
              <a:rPr lang="en-US" altLang="ko-KR" sz="1100" b="1" dirty="0" smtClean="0"/>
              <a:t>, </a:t>
            </a:r>
            <a:r>
              <a:rPr lang="ko-KR" altLang="en-US" sz="1100" b="1" dirty="0" smtClean="0"/>
              <a:t>연도는 이용시간에 동시에 영향을 줌</a:t>
            </a:r>
            <a:endParaRPr lang="ko-KR" altLang="en-US" sz="1100" b="1" dirty="0"/>
          </a:p>
        </p:txBody>
      </p:sp>
      <p:sp>
        <p:nvSpPr>
          <p:cNvPr id="23" name="직사각형 22"/>
          <p:cNvSpPr/>
          <p:nvPr/>
        </p:nvSpPr>
        <p:spPr>
          <a:xfrm rot="16200000">
            <a:off x="501127" y="304737"/>
            <a:ext cx="666947" cy="457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373" y="271413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06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73757" y="363746"/>
            <a:ext cx="1464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변수 탐색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2195080" y="468999"/>
            <a:ext cx="0" cy="15882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67087" y="394524"/>
            <a:ext cx="24555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연도 별 분석 </a:t>
            </a:r>
            <a:r>
              <a:rPr lang="en-US" altLang="ko-KR" sz="15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5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분산분석</a:t>
            </a:r>
            <a:r>
              <a:rPr lang="en-US" altLang="ko-KR" sz="15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5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7711" y="4224899"/>
            <a:ext cx="4546407" cy="961200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6080" y="4239413"/>
            <a:ext cx="3786108" cy="48240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5662437" y="1482491"/>
            <a:ext cx="46172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편도</a:t>
            </a:r>
            <a:r>
              <a:rPr lang="en-US" altLang="ko-KR" sz="1100" b="1" dirty="0" smtClean="0"/>
              <a:t>			      </a:t>
            </a:r>
            <a:r>
              <a:rPr lang="ko-KR" altLang="en-US" sz="1100" b="1" dirty="0" smtClean="0"/>
              <a:t>왕복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58428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/>
          <p:cNvGrpSpPr/>
          <p:nvPr/>
        </p:nvGrpSpPr>
        <p:grpSpPr>
          <a:xfrm>
            <a:off x="5337369" y="970119"/>
            <a:ext cx="6070863" cy="5887881"/>
            <a:chOff x="324802" y="971362"/>
            <a:chExt cx="2630001" cy="3528594"/>
          </a:xfrm>
        </p:grpSpPr>
        <p:sp>
          <p:nvSpPr>
            <p:cNvPr id="39" name="모서리가 둥근 직사각형 38"/>
            <p:cNvSpPr/>
            <p:nvPr/>
          </p:nvSpPr>
          <p:spPr>
            <a:xfrm>
              <a:off x="390552" y="4100703"/>
              <a:ext cx="2498501" cy="39925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324802" y="1139575"/>
              <a:ext cx="2630001" cy="3094212"/>
            </a:xfrm>
            <a:prstGeom prst="roundRect">
              <a:avLst>
                <a:gd name="adj" fmla="val 8730"/>
              </a:avLst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양쪽 모서리가 둥근 사각형 40"/>
            <p:cNvSpPr/>
            <p:nvPr/>
          </p:nvSpPr>
          <p:spPr>
            <a:xfrm rot="10800000">
              <a:off x="814881" y="973220"/>
              <a:ext cx="1613922" cy="212004"/>
            </a:xfrm>
            <a:prstGeom prst="round2SameRect">
              <a:avLst>
                <a:gd name="adj1" fmla="val 39343"/>
                <a:gd name="adj2" fmla="val 0"/>
              </a:avLst>
            </a:prstGeom>
            <a:gradFill flip="none" rotWithShape="1">
              <a:gsLst>
                <a:gs pos="0">
                  <a:srgbClr val="00B0F0"/>
                </a:gs>
                <a:gs pos="100000">
                  <a:srgbClr val="0070C0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각 삼각형 41"/>
            <p:cNvSpPr/>
            <p:nvPr/>
          </p:nvSpPr>
          <p:spPr>
            <a:xfrm>
              <a:off x="2428803" y="973220"/>
              <a:ext cx="82188" cy="166355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각 삼각형 42"/>
            <p:cNvSpPr/>
            <p:nvPr/>
          </p:nvSpPr>
          <p:spPr>
            <a:xfrm flipH="1">
              <a:off x="732693" y="973220"/>
              <a:ext cx="82188" cy="166355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96846" y="971362"/>
              <a:ext cx="1643751" cy="221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상호작용 분석</a:t>
              </a:r>
              <a:endParaRPr lang="ko-KR" altLang="en-US" sz="1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716691" y="970119"/>
            <a:ext cx="4149227" cy="5887881"/>
            <a:chOff x="324802" y="971362"/>
            <a:chExt cx="2630001" cy="3528594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390552" y="4100703"/>
              <a:ext cx="2498501" cy="39925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324802" y="1139575"/>
              <a:ext cx="2630001" cy="3094212"/>
            </a:xfrm>
            <a:prstGeom prst="roundRect">
              <a:avLst>
                <a:gd name="adj" fmla="val 8730"/>
              </a:avLst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양쪽 모서리가 둥근 사각형 31"/>
            <p:cNvSpPr/>
            <p:nvPr/>
          </p:nvSpPr>
          <p:spPr>
            <a:xfrm rot="10800000">
              <a:off x="814881" y="973220"/>
              <a:ext cx="1613922" cy="212004"/>
            </a:xfrm>
            <a:prstGeom prst="round2SameRect">
              <a:avLst>
                <a:gd name="adj1" fmla="val 39343"/>
                <a:gd name="adj2" fmla="val 0"/>
              </a:avLst>
            </a:prstGeom>
            <a:gradFill flip="none" rotWithShape="1">
              <a:gsLst>
                <a:gs pos="0">
                  <a:srgbClr val="00B0F0"/>
                </a:gs>
                <a:gs pos="100000">
                  <a:srgbClr val="0070C0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각 삼각형 32"/>
            <p:cNvSpPr/>
            <p:nvPr/>
          </p:nvSpPr>
          <p:spPr>
            <a:xfrm>
              <a:off x="2428803" y="973220"/>
              <a:ext cx="82188" cy="166355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각 삼각형 33"/>
            <p:cNvSpPr/>
            <p:nvPr/>
          </p:nvSpPr>
          <p:spPr>
            <a:xfrm flipH="1">
              <a:off x="732693" y="973220"/>
              <a:ext cx="82188" cy="166355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96846" y="971362"/>
              <a:ext cx="1643751" cy="221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주 효과 분석</a:t>
              </a:r>
              <a:endParaRPr lang="ko-KR" altLang="en-US" sz="1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96747" y="4971221"/>
            <a:ext cx="2922595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latin typeface="+mj-ea"/>
                <a:ea typeface="+mj-ea"/>
              </a:rPr>
              <a:t>분산분석 수행 결과</a:t>
            </a:r>
            <a:endParaRPr lang="en-US" altLang="ko-KR" sz="1400" b="1" dirty="0" smtClean="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latin typeface="+mj-ea"/>
                <a:ea typeface="+mj-ea"/>
              </a:rPr>
              <a:t>-</a:t>
            </a:r>
            <a:r>
              <a:rPr lang="ko-KR" altLang="en-US" sz="1200" b="1" dirty="0" smtClean="0">
                <a:latin typeface="+mj-ea"/>
                <a:ea typeface="+mj-ea"/>
              </a:rPr>
              <a:t>월로 나누어서 분석 수행</a:t>
            </a:r>
            <a:r>
              <a:rPr lang="en-US" altLang="ko-KR" sz="1400" b="1" dirty="0" smtClean="0">
                <a:latin typeface="+mj-ea"/>
                <a:ea typeface="+mj-ea"/>
              </a:rPr>
              <a:t> </a:t>
            </a:r>
          </a:p>
          <a:p>
            <a:pPr marL="171450" indent="-171450" algn="ctr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1100" b="1" dirty="0" smtClean="0">
                <a:latin typeface="+mj-ea"/>
                <a:ea typeface="+mj-ea"/>
              </a:rPr>
              <a:t> P</a:t>
            </a:r>
            <a:r>
              <a:rPr lang="ko-KR" altLang="en-US" sz="1100" b="1" dirty="0" smtClean="0">
                <a:latin typeface="+mj-ea"/>
                <a:ea typeface="+mj-ea"/>
              </a:rPr>
              <a:t>값이 </a:t>
            </a:r>
            <a:r>
              <a:rPr lang="en-US" altLang="ko-KR" sz="1100" b="1" dirty="0" smtClean="0">
                <a:latin typeface="+mj-ea"/>
                <a:ea typeface="+mj-ea"/>
              </a:rPr>
              <a:t>0.05</a:t>
            </a:r>
            <a:r>
              <a:rPr lang="ko-KR" altLang="en-US" sz="1100" b="1" dirty="0" smtClean="0">
                <a:latin typeface="+mj-ea"/>
                <a:ea typeface="+mj-ea"/>
              </a:rPr>
              <a:t>보다 작으므로 </a:t>
            </a:r>
            <a:r>
              <a:rPr lang="ko-KR" altLang="en-US" sz="1100" b="1" dirty="0" err="1" smtClean="0">
                <a:latin typeface="+mj-ea"/>
                <a:ea typeface="+mj-ea"/>
              </a:rPr>
              <a:t>귀무가설</a:t>
            </a:r>
            <a:r>
              <a:rPr lang="ko-KR" altLang="en-US" sz="1100" b="1" dirty="0" smtClean="0">
                <a:latin typeface="+mj-ea"/>
                <a:ea typeface="+mj-ea"/>
              </a:rPr>
              <a:t> 기각</a:t>
            </a:r>
            <a:endParaRPr lang="en-US" altLang="ko-KR" sz="1100" b="1" dirty="0">
              <a:latin typeface="+mj-ea"/>
              <a:ea typeface="+mj-ea"/>
            </a:endParaRPr>
          </a:p>
          <a:p>
            <a:pPr marL="171450" indent="-171450" algn="ctr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1100" b="1" dirty="0" smtClean="0">
                <a:latin typeface="+mj-ea"/>
                <a:ea typeface="+mj-ea"/>
              </a:rPr>
              <a:t> </a:t>
            </a:r>
            <a:r>
              <a:rPr lang="ko-KR" altLang="en-US" sz="1100" b="1" dirty="0" smtClean="0">
                <a:latin typeface="+mj-ea"/>
                <a:ea typeface="+mj-ea"/>
              </a:rPr>
              <a:t>즉 그룹 내 값이 같지 않음을 확인</a:t>
            </a:r>
            <a:endParaRPr lang="ko-KR" altLang="en-US" sz="1100" b="1" dirty="0">
              <a:latin typeface="+mj-ea"/>
              <a:ea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723951" y="5276021"/>
            <a:ext cx="32976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/>
              <a:t>이원 분산분석 수행 결과</a:t>
            </a:r>
            <a:endParaRPr lang="en-US" altLang="ko-KR" sz="1400" b="1" dirty="0" smtClean="0"/>
          </a:p>
          <a:p>
            <a:pPr marL="171450" indent="-171450" algn="ctr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1100" b="1" dirty="0" smtClean="0">
                <a:latin typeface="+mj-ea"/>
              </a:rPr>
              <a:t> P</a:t>
            </a:r>
            <a:r>
              <a:rPr lang="ko-KR" altLang="en-US" sz="1100" b="1" dirty="0">
                <a:latin typeface="+mj-ea"/>
              </a:rPr>
              <a:t>값이 </a:t>
            </a:r>
            <a:r>
              <a:rPr lang="en-US" altLang="ko-KR" sz="1100" b="1" dirty="0">
                <a:latin typeface="+mj-ea"/>
              </a:rPr>
              <a:t>0.05</a:t>
            </a:r>
            <a:r>
              <a:rPr lang="ko-KR" altLang="en-US" sz="1100" b="1" dirty="0">
                <a:latin typeface="+mj-ea"/>
              </a:rPr>
              <a:t>보다 작으므로 </a:t>
            </a:r>
            <a:r>
              <a:rPr lang="ko-KR" altLang="en-US" sz="1100" b="1" dirty="0" err="1">
                <a:latin typeface="+mj-ea"/>
              </a:rPr>
              <a:t>귀무가설</a:t>
            </a:r>
            <a:r>
              <a:rPr lang="ko-KR" altLang="en-US" sz="1100" b="1" dirty="0">
                <a:latin typeface="+mj-ea"/>
              </a:rPr>
              <a:t> </a:t>
            </a:r>
            <a:r>
              <a:rPr lang="ko-KR" altLang="en-US" sz="1100" b="1" dirty="0" smtClean="0">
                <a:latin typeface="+mj-ea"/>
              </a:rPr>
              <a:t>기각</a:t>
            </a:r>
            <a:endParaRPr lang="en-US" altLang="ko-KR" sz="1100" b="1" dirty="0" smtClean="0">
              <a:latin typeface="+mj-ea"/>
            </a:endParaRPr>
          </a:p>
          <a:p>
            <a:pPr marL="171450" indent="-171450" algn="ctr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1100" b="1" dirty="0" smtClean="0"/>
              <a:t> 편도와 왕복</a:t>
            </a:r>
            <a:r>
              <a:rPr lang="en-US" altLang="ko-KR" sz="1100" b="1" dirty="0" smtClean="0"/>
              <a:t>, </a:t>
            </a:r>
            <a:r>
              <a:rPr lang="ko-KR" altLang="en-US" sz="1100" b="1" dirty="0" smtClean="0"/>
              <a:t>월은 이용시간에 동시에 영향을 줌</a:t>
            </a:r>
            <a:endParaRPr lang="ko-KR" altLang="en-US" sz="1100" b="1" dirty="0"/>
          </a:p>
        </p:txBody>
      </p:sp>
      <p:sp>
        <p:nvSpPr>
          <p:cNvPr id="23" name="직사각형 22"/>
          <p:cNvSpPr/>
          <p:nvPr/>
        </p:nvSpPr>
        <p:spPr>
          <a:xfrm rot="16200000">
            <a:off x="501127" y="304737"/>
            <a:ext cx="666947" cy="457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373" y="271413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06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73757" y="363746"/>
            <a:ext cx="1464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변수 탐색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2195080" y="468999"/>
            <a:ext cx="0" cy="15882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267087" y="394524"/>
            <a:ext cx="24555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월 별 분석 </a:t>
            </a:r>
            <a:r>
              <a:rPr lang="en-US" altLang="ko-KR" sz="15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5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분산분석</a:t>
            </a:r>
            <a:r>
              <a:rPr lang="en-US" altLang="ko-KR" sz="15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5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817" y="1360187"/>
            <a:ext cx="3240126" cy="3240126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551" y="4247822"/>
            <a:ext cx="3560250" cy="482400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704" y="1614683"/>
            <a:ext cx="2704329" cy="2752810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169" y="1591427"/>
            <a:ext cx="2696917" cy="2767591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6522" y="4265896"/>
            <a:ext cx="4756161" cy="9612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662437" y="1482491"/>
            <a:ext cx="46172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편도</a:t>
            </a:r>
            <a:r>
              <a:rPr lang="en-US" altLang="ko-KR" sz="1100" b="1" dirty="0" smtClean="0"/>
              <a:t>			      </a:t>
            </a:r>
            <a:r>
              <a:rPr lang="ko-KR" altLang="en-US" sz="1100" b="1" dirty="0" smtClean="0"/>
              <a:t>왕복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87236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/>
          <p:cNvGrpSpPr/>
          <p:nvPr/>
        </p:nvGrpSpPr>
        <p:grpSpPr>
          <a:xfrm>
            <a:off x="5337369" y="970119"/>
            <a:ext cx="6070863" cy="5887881"/>
            <a:chOff x="324802" y="971362"/>
            <a:chExt cx="2630001" cy="3528594"/>
          </a:xfrm>
        </p:grpSpPr>
        <p:sp>
          <p:nvSpPr>
            <p:cNvPr id="39" name="모서리가 둥근 직사각형 38"/>
            <p:cNvSpPr/>
            <p:nvPr/>
          </p:nvSpPr>
          <p:spPr>
            <a:xfrm>
              <a:off x="390552" y="4100703"/>
              <a:ext cx="2498501" cy="39925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324802" y="1139575"/>
              <a:ext cx="2630001" cy="3094212"/>
            </a:xfrm>
            <a:prstGeom prst="roundRect">
              <a:avLst>
                <a:gd name="adj" fmla="val 8730"/>
              </a:avLst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양쪽 모서리가 둥근 사각형 40"/>
            <p:cNvSpPr/>
            <p:nvPr/>
          </p:nvSpPr>
          <p:spPr>
            <a:xfrm rot="10800000">
              <a:off x="814881" y="973220"/>
              <a:ext cx="1613922" cy="212004"/>
            </a:xfrm>
            <a:prstGeom prst="round2SameRect">
              <a:avLst>
                <a:gd name="adj1" fmla="val 39343"/>
                <a:gd name="adj2" fmla="val 0"/>
              </a:avLst>
            </a:prstGeom>
            <a:gradFill flip="none" rotWithShape="1">
              <a:gsLst>
                <a:gs pos="0">
                  <a:srgbClr val="00B0F0"/>
                </a:gs>
                <a:gs pos="100000">
                  <a:srgbClr val="0070C0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각 삼각형 41"/>
            <p:cNvSpPr/>
            <p:nvPr/>
          </p:nvSpPr>
          <p:spPr>
            <a:xfrm>
              <a:off x="2428803" y="973220"/>
              <a:ext cx="82188" cy="166355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각 삼각형 42"/>
            <p:cNvSpPr/>
            <p:nvPr/>
          </p:nvSpPr>
          <p:spPr>
            <a:xfrm flipH="1">
              <a:off x="732693" y="973220"/>
              <a:ext cx="82188" cy="166355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96846" y="971362"/>
              <a:ext cx="1643751" cy="221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상호작용 분석</a:t>
              </a:r>
              <a:endParaRPr lang="ko-KR" altLang="en-US" sz="1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058" y="1597479"/>
            <a:ext cx="2665371" cy="2752219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733" y="1614683"/>
            <a:ext cx="2730821" cy="2749529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716691" y="970119"/>
            <a:ext cx="4149227" cy="5887881"/>
            <a:chOff x="324802" y="971362"/>
            <a:chExt cx="2630001" cy="3528594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390552" y="4100703"/>
              <a:ext cx="2498501" cy="39925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324802" y="1139575"/>
              <a:ext cx="2630001" cy="3094212"/>
            </a:xfrm>
            <a:prstGeom prst="roundRect">
              <a:avLst>
                <a:gd name="adj" fmla="val 8730"/>
              </a:avLst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양쪽 모서리가 둥근 사각형 31"/>
            <p:cNvSpPr/>
            <p:nvPr/>
          </p:nvSpPr>
          <p:spPr>
            <a:xfrm rot="10800000">
              <a:off x="814881" y="973220"/>
              <a:ext cx="1613922" cy="212004"/>
            </a:xfrm>
            <a:prstGeom prst="round2SameRect">
              <a:avLst>
                <a:gd name="adj1" fmla="val 39343"/>
                <a:gd name="adj2" fmla="val 0"/>
              </a:avLst>
            </a:prstGeom>
            <a:gradFill flip="none" rotWithShape="1">
              <a:gsLst>
                <a:gs pos="0">
                  <a:srgbClr val="00B0F0"/>
                </a:gs>
                <a:gs pos="100000">
                  <a:srgbClr val="0070C0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각 삼각형 32"/>
            <p:cNvSpPr/>
            <p:nvPr/>
          </p:nvSpPr>
          <p:spPr>
            <a:xfrm>
              <a:off x="2428803" y="973220"/>
              <a:ext cx="82188" cy="166355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각 삼각형 33"/>
            <p:cNvSpPr/>
            <p:nvPr/>
          </p:nvSpPr>
          <p:spPr>
            <a:xfrm flipH="1">
              <a:off x="732693" y="973220"/>
              <a:ext cx="82188" cy="166355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96846" y="971362"/>
              <a:ext cx="1643751" cy="221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주 효과 분석</a:t>
              </a:r>
              <a:endParaRPr lang="ko-KR" altLang="en-US" sz="1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29" name="그림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568" y="1718044"/>
            <a:ext cx="2763773" cy="276377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296747" y="4971221"/>
            <a:ext cx="2922595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latin typeface="+mj-ea"/>
                <a:ea typeface="+mj-ea"/>
              </a:rPr>
              <a:t>분산분석 수행 결과</a:t>
            </a:r>
            <a:endParaRPr lang="en-US" altLang="ko-KR" sz="1400" b="1" dirty="0" smtClean="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latin typeface="+mj-ea"/>
                <a:ea typeface="+mj-ea"/>
              </a:rPr>
              <a:t>-</a:t>
            </a:r>
            <a:r>
              <a:rPr lang="ko-KR" altLang="en-US" sz="1200" b="1" dirty="0" smtClean="0">
                <a:latin typeface="+mj-ea"/>
                <a:ea typeface="+mj-ea"/>
              </a:rPr>
              <a:t>시간으로 나누어서 분석 수행</a:t>
            </a:r>
            <a:r>
              <a:rPr lang="en-US" altLang="ko-KR" sz="1400" b="1" dirty="0" smtClean="0">
                <a:latin typeface="+mj-ea"/>
                <a:ea typeface="+mj-ea"/>
              </a:rPr>
              <a:t> </a:t>
            </a:r>
          </a:p>
          <a:p>
            <a:pPr marL="171450" indent="-171450" algn="ctr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1100" b="1" dirty="0" smtClean="0">
                <a:latin typeface="+mj-ea"/>
                <a:ea typeface="+mj-ea"/>
              </a:rPr>
              <a:t> P</a:t>
            </a:r>
            <a:r>
              <a:rPr lang="ko-KR" altLang="en-US" sz="1100" b="1" dirty="0" smtClean="0">
                <a:latin typeface="+mj-ea"/>
                <a:ea typeface="+mj-ea"/>
              </a:rPr>
              <a:t>값이 </a:t>
            </a:r>
            <a:r>
              <a:rPr lang="en-US" altLang="ko-KR" sz="1100" b="1" dirty="0" smtClean="0">
                <a:latin typeface="+mj-ea"/>
                <a:ea typeface="+mj-ea"/>
              </a:rPr>
              <a:t>0.05</a:t>
            </a:r>
            <a:r>
              <a:rPr lang="ko-KR" altLang="en-US" sz="1100" b="1" dirty="0" smtClean="0">
                <a:latin typeface="+mj-ea"/>
                <a:ea typeface="+mj-ea"/>
              </a:rPr>
              <a:t>보다 작으므로 </a:t>
            </a:r>
            <a:r>
              <a:rPr lang="ko-KR" altLang="en-US" sz="1100" b="1" dirty="0" err="1" smtClean="0">
                <a:latin typeface="+mj-ea"/>
                <a:ea typeface="+mj-ea"/>
              </a:rPr>
              <a:t>귀무가설</a:t>
            </a:r>
            <a:r>
              <a:rPr lang="ko-KR" altLang="en-US" sz="1100" b="1" dirty="0" smtClean="0">
                <a:latin typeface="+mj-ea"/>
                <a:ea typeface="+mj-ea"/>
              </a:rPr>
              <a:t> 기각</a:t>
            </a:r>
            <a:endParaRPr lang="en-US" altLang="ko-KR" sz="1100" b="1" dirty="0">
              <a:latin typeface="+mj-ea"/>
              <a:ea typeface="+mj-ea"/>
            </a:endParaRPr>
          </a:p>
          <a:p>
            <a:pPr marL="171450" indent="-171450" algn="ctr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1100" b="1" dirty="0" smtClean="0">
                <a:latin typeface="+mj-ea"/>
                <a:ea typeface="+mj-ea"/>
              </a:rPr>
              <a:t> </a:t>
            </a:r>
            <a:r>
              <a:rPr lang="ko-KR" altLang="en-US" sz="1100" b="1" dirty="0" smtClean="0">
                <a:latin typeface="+mj-ea"/>
                <a:ea typeface="+mj-ea"/>
              </a:rPr>
              <a:t>즉 그룹 내 값이 같지 않음을 확인</a:t>
            </a:r>
            <a:endParaRPr lang="ko-KR" altLang="en-US" sz="1100" b="1" dirty="0">
              <a:latin typeface="+mj-ea"/>
              <a:ea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52618" y="5276021"/>
            <a:ext cx="344036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/>
              <a:t>이원 분산분석 결과</a:t>
            </a:r>
            <a:endParaRPr lang="en-US" altLang="ko-KR" sz="1400" b="1" dirty="0" smtClean="0"/>
          </a:p>
          <a:p>
            <a:pPr marL="171450" indent="-171450" algn="ctr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1100" b="1" dirty="0" smtClean="0">
                <a:latin typeface="+mj-ea"/>
              </a:rPr>
              <a:t> P</a:t>
            </a:r>
            <a:r>
              <a:rPr lang="ko-KR" altLang="en-US" sz="1100" b="1" dirty="0">
                <a:latin typeface="+mj-ea"/>
              </a:rPr>
              <a:t>값이 </a:t>
            </a:r>
            <a:r>
              <a:rPr lang="en-US" altLang="ko-KR" sz="1100" b="1" dirty="0">
                <a:latin typeface="+mj-ea"/>
              </a:rPr>
              <a:t>0.05</a:t>
            </a:r>
            <a:r>
              <a:rPr lang="ko-KR" altLang="en-US" sz="1100" b="1" dirty="0">
                <a:latin typeface="+mj-ea"/>
              </a:rPr>
              <a:t>보다 작으므로 </a:t>
            </a:r>
            <a:r>
              <a:rPr lang="ko-KR" altLang="en-US" sz="1100" b="1" dirty="0" err="1">
                <a:latin typeface="+mj-ea"/>
              </a:rPr>
              <a:t>귀무가설</a:t>
            </a:r>
            <a:r>
              <a:rPr lang="ko-KR" altLang="en-US" sz="1100" b="1" dirty="0">
                <a:latin typeface="+mj-ea"/>
              </a:rPr>
              <a:t> </a:t>
            </a:r>
            <a:r>
              <a:rPr lang="ko-KR" altLang="en-US" sz="1100" b="1" dirty="0" smtClean="0">
                <a:latin typeface="+mj-ea"/>
              </a:rPr>
              <a:t>기각</a:t>
            </a:r>
            <a:endParaRPr lang="en-US" altLang="ko-KR" sz="1100" b="1" dirty="0" smtClean="0">
              <a:latin typeface="+mj-ea"/>
            </a:endParaRPr>
          </a:p>
          <a:p>
            <a:pPr marL="171450" indent="-171450" algn="ctr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1100" b="1" dirty="0" smtClean="0"/>
              <a:t> 편도와 왕복</a:t>
            </a:r>
            <a:r>
              <a:rPr lang="en-US" altLang="ko-KR" sz="1100" b="1" dirty="0" smtClean="0"/>
              <a:t>, </a:t>
            </a:r>
            <a:r>
              <a:rPr lang="ko-KR" altLang="en-US" sz="1100" b="1" dirty="0" smtClean="0"/>
              <a:t>시간은 이용시간에 동시에 영향을 줌</a:t>
            </a:r>
            <a:endParaRPr lang="ko-KR" altLang="en-US" sz="1100" b="1" dirty="0"/>
          </a:p>
        </p:txBody>
      </p:sp>
      <p:sp>
        <p:nvSpPr>
          <p:cNvPr id="23" name="직사각형 22"/>
          <p:cNvSpPr/>
          <p:nvPr/>
        </p:nvSpPr>
        <p:spPr>
          <a:xfrm rot="16200000">
            <a:off x="501127" y="304737"/>
            <a:ext cx="666947" cy="457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373" y="271413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06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73757" y="363746"/>
            <a:ext cx="1464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변수 탐색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2195080" y="468999"/>
            <a:ext cx="0" cy="15882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791" y="4259595"/>
            <a:ext cx="3837271" cy="48240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267087" y="394524"/>
            <a:ext cx="24555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시간 별 분석 </a:t>
            </a:r>
            <a:r>
              <a:rPr lang="en-US" altLang="ko-KR" sz="15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5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분산분석</a:t>
            </a:r>
            <a:r>
              <a:rPr lang="en-US" altLang="ko-KR" sz="15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5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7804" y="4221163"/>
            <a:ext cx="4830901" cy="96120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5662437" y="1482491"/>
            <a:ext cx="46172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편도</a:t>
            </a:r>
            <a:r>
              <a:rPr lang="en-US" altLang="ko-KR" sz="1100" b="1" dirty="0" smtClean="0"/>
              <a:t>			      </a:t>
            </a:r>
            <a:r>
              <a:rPr lang="ko-KR" altLang="en-US" sz="1100" b="1" dirty="0" smtClean="0"/>
              <a:t>왕복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18394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871662" y="5046756"/>
            <a:ext cx="7261452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latin typeface="+mj-ea"/>
                <a:ea typeface="+mj-ea"/>
              </a:rPr>
              <a:t>정류소 별 대여 건수를 월 별</a:t>
            </a:r>
            <a:r>
              <a:rPr lang="en-US" altLang="ko-KR" sz="1400" b="1" dirty="0" smtClean="0">
                <a:latin typeface="+mj-ea"/>
                <a:ea typeface="+mj-ea"/>
              </a:rPr>
              <a:t>, </a:t>
            </a:r>
            <a:r>
              <a:rPr lang="ko-KR" altLang="en-US" sz="1400" b="1" dirty="0" smtClean="0">
                <a:latin typeface="+mj-ea"/>
                <a:ea typeface="+mj-ea"/>
              </a:rPr>
              <a:t>요일 별</a:t>
            </a:r>
            <a:r>
              <a:rPr lang="en-US" altLang="ko-KR" sz="1400" b="1" dirty="0" smtClean="0">
                <a:latin typeface="+mj-ea"/>
                <a:ea typeface="+mj-ea"/>
              </a:rPr>
              <a:t>, </a:t>
            </a:r>
            <a:r>
              <a:rPr lang="ko-KR" altLang="en-US" sz="1400" b="1" dirty="0" smtClean="0">
                <a:latin typeface="+mj-ea"/>
                <a:ea typeface="+mj-ea"/>
              </a:rPr>
              <a:t>시간대 별로 합계 후</a:t>
            </a:r>
            <a:r>
              <a:rPr lang="en-US" altLang="ko-KR" sz="1400" b="1" dirty="0" smtClean="0">
                <a:latin typeface="+mj-ea"/>
                <a:ea typeface="+mj-ea"/>
              </a:rPr>
              <a:t> </a:t>
            </a:r>
            <a:r>
              <a:rPr lang="en-US" altLang="ko-KR" sz="1400" b="1" dirty="0" smtClean="0">
                <a:solidFill>
                  <a:srgbClr val="1F1F74"/>
                </a:solidFill>
                <a:latin typeface="+mj-ea"/>
                <a:ea typeface="+mj-ea"/>
              </a:rPr>
              <a:t>K-means </a:t>
            </a:r>
            <a:r>
              <a:rPr lang="ko-KR" altLang="en-US" sz="1400" b="1" dirty="0" err="1" smtClean="0">
                <a:solidFill>
                  <a:srgbClr val="1F1F74"/>
                </a:solidFill>
                <a:latin typeface="+mj-ea"/>
                <a:ea typeface="+mj-ea"/>
              </a:rPr>
              <a:t>클러스터링</a:t>
            </a:r>
            <a:r>
              <a:rPr lang="ko-KR" altLang="en-US" sz="1400" b="1" dirty="0" smtClean="0">
                <a:latin typeface="+mj-ea"/>
                <a:ea typeface="+mj-ea"/>
              </a:rPr>
              <a:t> 수행</a:t>
            </a:r>
            <a:endParaRPr lang="en-US" altLang="ko-KR" sz="1400" b="1" dirty="0" smtClean="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latin typeface="+mj-ea"/>
                <a:ea typeface="+mj-ea"/>
              </a:rPr>
              <a:t>&gt;&gt; </a:t>
            </a:r>
            <a:r>
              <a:rPr lang="ko-KR" altLang="en-US" sz="1400" b="1" dirty="0" smtClean="0">
                <a:solidFill>
                  <a:srgbClr val="1F1F74"/>
                </a:solidFill>
                <a:latin typeface="+mj-ea"/>
                <a:ea typeface="+mj-ea"/>
              </a:rPr>
              <a:t>유사한 정류소 그룹화</a:t>
            </a:r>
            <a:endParaRPr lang="ko-KR" altLang="en-US" sz="1400" b="1" dirty="0">
              <a:solidFill>
                <a:srgbClr val="1F1F74"/>
              </a:solidFill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323" y="2318116"/>
            <a:ext cx="9421540" cy="207674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 rot="16200000">
            <a:off x="501127" y="304737"/>
            <a:ext cx="666947" cy="457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373" y="271413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07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73757" y="363746"/>
            <a:ext cx="248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클러스터링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 </a:t>
            </a:r>
            <a:r>
              <a:rPr lang="en-US" altLang="ko-KR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– K-means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57257" y="394524"/>
            <a:ext cx="24555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분류분석을 위한 전처리</a:t>
            </a:r>
            <a:endParaRPr lang="ko-KR" altLang="en-US" sz="15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3385250" y="468999"/>
            <a:ext cx="0" cy="15882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938733" y="2162743"/>
            <a:ext cx="2443305" cy="2232113"/>
          </a:xfrm>
          <a:prstGeom prst="rect">
            <a:avLst/>
          </a:prstGeom>
          <a:noFill/>
          <a:ln w="19050">
            <a:solidFill>
              <a:srgbClr val="4682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414694" y="2170656"/>
            <a:ext cx="3172648" cy="2232113"/>
          </a:xfrm>
          <a:prstGeom prst="rect">
            <a:avLst/>
          </a:prstGeom>
          <a:noFill/>
          <a:ln w="19050">
            <a:solidFill>
              <a:srgbClr val="4682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619997" y="2170655"/>
            <a:ext cx="3097865" cy="2232113"/>
          </a:xfrm>
          <a:prstGeom prst="rect">
            <a:avLst/>
          </a:prstGeom>
          <a:noFill/>
          <a:ln w="19050">
            <a:solidFill>
              <a:srgbClr val="4682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66140" y="2162743"/>
            <a:ext cx="636197" cy="2232113"/>
          </a:xfrm>
          <a:prstGeom prst="rect">
            <a:avLst/>
          </a:prstGeom>
          <a:noFill/>
          <a:ln w="19050">
            <a:solidFill>
              <a:srgbClr val="4682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13223" y="1669558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정류소 번호</a:t>
            </a:r>
            <a:endParaRPr lang="ko-KR" altLang="en-US" sz="1200" b="1" dirty="0"/>
          </a:p>
        </p:txBody>
      </p:sp>
      <p:cxnSp>
        <p:nvCxnSpPr>
          <p:cNvPr id="7" name="직선 화살표 연결선 6"/>
          <p:cNvCxnSpPr>
            <a:stCxn id="23" idx="0"/>
            <a:endCxn id="5" idx="1"/>
          </p:cNvCxnSpPr>
          <p:nvPr/>
        </p:nvCxnSpPr>
        <p:spPr>
          <a:xfrm flipV="1">
            <a:off x="1584239" y="1808058"/>
            <a:ext cx="328984" cy="354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57257" y="1677471"/>
            <a:ext cx="1213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월 별 대여건수</a:t>
            </a:r>
            <a:endParaRPr lang="ko-KR" altLang="en-US" sz="1200" b="1" dirty="0"/>
          </a:p>
        </p:txBody>
      </p:sp>
      <p:cxnSp>
        <p:nvCxnSpPr>
          <p:cNvPr id="27" name="직선 화살표 연결선 26"/>
          <p:cNvCxnSpPr>
            <a:stCxn id="2" idx="0"/>
            <a:endCxn id="25" idx="1"/>
          </p:cNvCxnSpPr>
          <p:nvPr/>
        </p:nvCxnSpPr>
        <p:spPr>
          <a:xfrm flipV="1">
            <a:off x="3160386" y="1815971"/>
            <a:ext cx="296871" cy="346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314213" y="1677471"/>
            <a:ext cx="13324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요일 별 대여건수</a:t>
            </a:r>
            <a:endParaRPr lang="ko-KR" altLang="en-US" sz="1200" b="1" dirty="0"/>
          </a:p>
        </p:txBody>
      </p:sp>
      <p:cxnSp>
        <p:nvCxnSpPr>
          <p:cNvPr id="30" name="직선 화살표 연결선 29"/>
          <p:cNvCxnSpPr>
            <a:endCxn id="29" idx="1"/>
          </p:cNvCxnSpPr>
          <p:nvPr/>
        </p:nvCxnSpPr>
        <p:spPr>
          <a:xfrm flipV="1">
            <a:off x="6006456" y="1815971"/>
            <a:ext cx="307757" cy="346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385447" y="1677471"/>
            <a:ext cx="1486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시간대 별 대여건수</a:t>
            </a:r>
            <a:endParaRPr lang="ko-KR" altLang="en-US" sz="1200" b="1" dirty="0"/>
          </a:p>
        </p:txBody>
      </p:sp>
      <p:cxnSp>
        <p:nvCxnSpPr>
          <p:cNvPr id="32" name="직선 화살표 연결선 31"/>
          <p:cNvCxnSpPr>
            <a:endCxn id="31" idx="1"/>
          </p:cNvCxnSpPr>
          <p:nvPr/>
        </p:nvCxnSpPr>
        <p:spPr>
          <a:xfrm flipV="1">
            <a:off x="9077690" y="1815971"/>
            <a:ext cx="307757" cy="346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36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221902" y="1392183"/>
            <a:ext cx="9369898" cy="3570166"/>
            <a:chOff x="1102159" y="973814"/>
            <a:chExt cx="10066583" cy="3835620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1102159" y="973814"/>
              <a:ext cx="10066583" cy="3835620"/>
            </a:xfrm>
            <a:prstGeom prst="roundRect">
              <a:avLst>
                <a:gd name="adj" fmla="val 8762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494546" y="1103199"/>
              <a:ext cx="9325853" cy="3671781"/>
              <a:chOff x="1602888" y="818264"/>
              <a:chExt cx="9413362" cy="3706235"/>
            </a:xfrm>
          </p:grpSpPr>
          <p:pic>
            <p:nvPicPr>
              <p:cNvPr id="21" name="그림 2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2977" y="818264"/>
                <a:ext cx="4483273" cy="3706235"/>
              </a:xfrm>
              <a:prstGeom prst="rect">
                <a:avLst/>
              </a:prstGeom>
            </p:spPr>
          </p:pic>
          <p:pic>
            <p:nvPicPr>
              <p:cNvPr id="22" name="그림 2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02888" y="818264"/>
                <a:ext cx="4483273" cy="3706235"/>
              </a:xfrm>
              <a:prstGeom prst="rect">
                <a:avLst/>
              </a:prstGeom>
            </p:spPr>
          </p:pic>
        </p:grpSp>
      </p:grp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915831"/>
              </p:ext>
            </p:extLst>
          </p:nvPr>
        </p:nvGraphicFramePr>
        <p:xfrm>
          <a:off x="1587133" y="5129903"/>
          <a:ext cx="8817429" cy="127687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52369"/>
                <a:gridCol w="1991265"/>
                <a:gridCol w="1991265"/>
                <a:gridCol w="1991265"/>
                <a:gridCol w="1991265"/>
              </a:tblGrid>
              <a:tr h="2321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marL="81949" marR="81949" marT="40974" marB="4097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4682B4"/>
                          </a:solidFill>
                        </a:rPr>
                        <a:t>Group 1</a:t>
                      </a:r>
                      <a:endParaRPr lang="ko-KR" altLang="en-US" sz="1000" dirty="0" smtClean="0">
                        <a:solidFill>
                          <a:srgbClr val="4682B4"/>
                        </a:solidFill>
                      </a:endParaRPr>
                    </a:p>
                  </a:txBody>
                  <a:tcPr marL="81949" marR="81949" marT="40974" marB="4097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B22222"/>
                          </a:solidFill>
                        </a:rPr>
                        <a:t>Group 2</a:t>
                      </a:r>
                      <a:endParaRPr lang="ko-KR" altLang="en-US" sz="1000" dirty="0" smtClean="0">
                        <a:solidFill>
                          <a:srgbClr val="B22222"/>
                        </a:solidFill>
                      </a:endParaRPr>
                    </a:p>
                  </a:txBody>
                  <a:tcPr marL="81949" marR="81949" marT="40974" marB="4097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FFB806"/>
                          </a:solidFill>
                        </a:rPr>
                        <a:t>Group 3</a:t>
                      </a:r>
                      <a:endParaRPr lang="ko-KR" altLang="en-US" sz="1000" dirty="0" smtClean="0">
                        <a:solidFill>
                          <a:srgbClr val="FFB806"/>
                        </a:solidFill>
                      </a:endParaRPr>
                    </a:p>
                  </a:txBody>
                  <a:tcPr marL="81949" marR="81949" marT="40974" marB="4097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1F1F74"/>
                          </a:solidFill>
                        </a:rPr>
                        <a:t>Group 4</a:t>
                      </a:r>
                      <a:endParaRPr lang="ko-KR" altLang="en-US" sz="1000" dirty="0" smtClean="0">
                        <a:solidFill>
                          <a:srgbClr val="1F1F74"/>
                        </a:solidFill>
                      </a:endParaRPr>
                    </a:p>
                  </a:txBody>
                  <a:tcPr marL="81949" marR="81949" marT="40974" marB="40974"/>
                </a:tc>
              </a:tr>
              <a:tr h="530353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250000"/>
                        </a:lnSpc>
                        <a:buFontTx/>
                        <a:buNone/>
                      </a:pPr>
                      <a:r>
                        <a:rPr lang="ko-KR" altLang="en-US" sz="1000" b="1" dirty="0" smtClean="0"/>
                        <a:t>특징</a:t>
                      </a:r>
                      <a:endParaRPr lang="en-US" altLang="ko-KR" sz="1000" b="1" dirty="0" smtClean="0"/>
                    </a:p>
                  </a:txBody>
                  <a:tcPr marL="81949" marR="81949" marT="40974" marB="4097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- </a:t>
                      </a:r>
                      <a:r>
                        <a:rPr lang="ko-KR" altLang="en-US" sz="900" dirty="0" smtClean="0"/>
                        <a:t>서울 외곽 지역</a:t>
                      </a:r>
                      <a:endParaRPr lang="en-US" altLang="ko-KR" sz="9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dirty="0" smtClean="0"/>
                        <a:t>- </a:t>
                      </a:r>
                      <a:r>
                        <a:rPr lang="ko-KR" altLang="en-US" sz="900" dirty="0" smtClean="0"/>
                        <a:t>주거</a:t>
                      </a:r>
                      <a:r>
                        <a:rPr lang="ko-KR" altLang="en-US" sz="900" baseline="0" dirty="0" smtClean="0"/>
                        <a:t> 지역</a:t>
                      </a:r>
                      <a:endParaRPr lang="en-US" altLang="ko-KR" sz="9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baseline="0" dirty="0" smtClean="0"/>
                        <a:t>- </a:t>
                      </a:r>
                      <a:r>
                        <a:rPr lang="ko-KR" altLang="en-US" sz="900" baseline="0" dirty="0" smtClean="0"/>
                        <a:t>가장 많은 정류장 분포</a:t>
                      </a:r>
                      <a:endParaRPr lang="en-US" altLang="ko-KR" sz="900" dirty="0" smtClean="0"/>
                    </a:p>
                  </a:txBody>
                  <a:tcPr marL="81949" marR="81949" marT="40974" marB="40974"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dirty="0" smtClean="0"/>
                        <a:t>- </a:t>
                      </a:r>
                      <a:r>
                        <a:rPr lang="ko-KR" altLang="en-US" sz="900" dirty="0" smtClean="0"/>
                        <a:t>출퇴근 지역</a:t>
                      </a:r>
                      <a:endParaRPr lang="en-US" altLang="ko-KR" sz="9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dirty="0" smtClean="0"/>
                        <a:t>- Group4</a:t>
                      </a:r>
                      <a:r>
                        <a:rPr lang="ko-KR" altLang="en-US" sz="900" dirty="0" smtClean="0"/>
                        <a:t>에 비해 </a:t>
                      </a:r>
                      <a:r>
                        <a:rPr lang="ko-KR" altLang="en-US" sz="900" dirty="0" err="1" smtClean="0"/>
                        <a:t>이용량이</a:t>
                      </a:r>
                      <a:r>
                        <a:rPr lang="ko-KR" altLang="en-US" sz="900" dirty="0" smtClean="0"/>
                        <a:t> 많음</a:t>
                      </a:r>
                      <a:endParaRPr lang="en-US" altLang="ko-KR" sz="9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dirty="0" smtClean="0"/>
                        <a:t>- </a:t>
                      </a:r>
                      <a:r>
                        <a:rPr lang="ko-KR" altLang="en-US" sz="900" dirty="0" err="1" smtClean="0"/>
                        <a:t>역세권</a:t>
                      </a:r>
                      <a:r>
                        <a:rPr lang="ko-KR" altLang="en-US" sz="900" dirty="0" smtClean="0"/>
                        <a:t> </a:t>
                      </a:r>
                      <a:r>
                        <a:rPr lang="en-US" altLang="ko-KR" sz="900" dirty="0" smtClean="0"/>
                        <a:t>+ </a:t>
                      </a:r>
                      <a:r>
                        <a:rPr lang="ko-KR" altLang="en-US" sz="900" dirty="0" smtClean="0"/>
                        <a:t>관광지</a:t>
                      </a:r>
                      <a:endParaRPr lang="en-US" altLang="ko-KR" sz="900" dirty="0" smtClean="0"/>
                    </a:p>
                  </a:txBody>
                  <a:tcPr marL="81949" marR="81949" marT="40974" marB="40974"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dirty="0" smtClean="0"/>
                        <a:t>- </a:t>
                      </a:r>
                      <a:r>
                        <a:rPr lang="ko-KR" altLang="en-US" sz="900" dirty="0" smtClean="0"/>
                        <a:t>한강공원 근처</a:t>
                      </a:r>
                      <a:endParaRPr lang="en-US" altLang="ko-KR" sz="9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dirty="0" smtClean="0"/>
                        <a:t>- </a:t>
                      </a:r>
                      <a:r>
                        <a:rPr lang="ko-KR" altLang="en-US" sz="900" dirty="0" smtClean="0"/>
                        <a:t>유동인구 많음</a:t>
                      </a:r>
                      <a:endParaRPr lang="ko-KR" altLang="en-US" sz="900" dirty="0"/>
                    </a:p>
                  </a:txBody>
                  <a:tcPr marL="81949" marR="81949" marT="40974" marB="4097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- </a:t>
                      </a:r>
                      <a:r>
                        <a:rPr lang="ko-KR" altLang="en-US" sz="900" dirty="0" smtClean="0"/>
                        <a:t>출퇴근 지역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en-US" altLang="ko-KR" sz="900" dirty="0" smtClean="0"/>
                        <a:t>-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dirty="0" err="1" smtClean="0"/>
                        <a:t>역세권</a:t>
                      </a:r>
                      <a:endParaRPr lang="en-US" altLang="ko-KR" sz="900" dirty="0" smtClean="0"/>
                    </a:p>
                  </a:txBody>
                  <a:tcPr marL="81949" marR="81949" marT="40974" marB="40974" anchor="ctr"/>
                </a:tc>
              </a:tr>
              <a:tr h="512178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250000"/>
                        </a:lnSpc>
                        <a:buFontTx/>
                        <a:buNone/>
                      </a:pPr>
                      <a:r>
                        <a:rPr lang="ko-KR" altLang="en-US" sz="1000" b="1" dirty="0" smtClean="0"/>
                        <a:t>대표 정류소</a:t>
                      </a:r>
                      <a:endParaRPr lang="ko-KR" altLang="en-US" sz="1000" b="1" dirty="0"/>
                    </a:p>
                  </a:txBody>
                  <a:tcPr marL="81949" marR="81949" marT="40974" marB="40974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dirty="0" smtClean="0"/>
                        <a:t>- </a:t>
                      </a:r>
                      <a:r>
                        <a:rPr lang="ko-KR" altLang="en-US" sz="900" dirty="0" smtClean="0"/>
                        <a:t>경희궁 자이 </a:t>
                      </a:r>
                      <a:r>
                        <a:rPr lang="en-US" altLang="ko-KR" sz="900" dirty="0" smtClean="0"/>
                        <a:t>3</a:t>
                      </a:r>
                      <a:r>
                        <a:rPr lang="ko-KR" altLang="en-US" sz="900" dirty="0" smtClean="0"/>
                        <a:t>단지</a:t>
                      </a:r>
                      <a:endParaRPr lang="en-US" altLang="ko-KR" sz="9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dirty="0" smtClean="0"/>
                        <a:t>- </a:t>
                      </a:r>
                      <a:r>
                        <a:rPr lang="ko-KR" altLang="en-US" sz="900" dirty="0" err="1" smtClean="0"/>
                        <a:t>보강동</a:t>
                      </a:r>
                      <a:r>
                        <a:rPr lang="ko-KR" altLang="en-US" sz="900" dirty="0" smtClean="0"/>
                        <a:t> </a:t>
                      </a:r>
                      <a:r>
                        <a:rPr lang="ko-KR" altLang="en-US" sz="900" dirty="0" err="1" smtClean="0"/>
                        <a:t>삼성리버빌</a:t>
                      </a:r>
                      <a:r>
                        <a:rPr lang="ko-KR" altLang="en-US" sz="900" dirty="0" smtClean="0"/>
                        <a:t> 아파트 앞</a:t>
                      </a:r>
                      <a:endParaRPr lang="en-US" altLang="ko-KR" sz="9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dirty="0" smtClean="0"/>
                        <a:t>- </a:t>
                      </a:r>
                      <a:r>
                        <a:rPr lang="ko-KR" altLang="en-US" sz="900" dirty="0" smtClean="0"/>
                        <a:t>신도림 </a:t>
                      </a:r>
                      <a:r>
                        <a:rPr lang="en-US" altLang="ko-KR" sz="900" dirty="0" smtClean="0"/>
                        <a:t>2</a:t>
                      </a:r>
                      <a:r>
                        <a:rPr lang="ko-KR" altLang="en-US" sz="900" dirty="0" smtClean="0"/>
                        <a:t>차 </a:t>
                      </a:r>
                      <a:r>
                        <a:rPr lang="en-US" altLang="ko-KR" sz="900" dirty="0" smtClean="0"/>
                        <a:t>e</a:t>
                      </a:r>
                      <a:r>
                        <a:rPr lang="ko-KR" altLang="en-US" sz="900" dirty="0" err="1" smtClean="0"/>
                        <a:t>편한세상</a:t>
                      </a:r>
                      <a:r>
                        <a:rPr lang="ko-KR" altLang="en-US" sz="900" dirty="0" smtClean="0"/>
                        <a:t> 아파트 앞</a:t>
                      </a:r>
                      <a:endParaRPr lang="ko-KR" altLang="en-US" sz="900" dirty="0"/>
                    </a:p>
                  </a:txBody>
                  <a:tcPr marL="81949" marR="81949" marT="40974" marB="40974"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dirty="0" smtClean="0"/>
                        <a:t>- </a:t>
                      </a:r>
                      <a:r>
                        <a:rPr lang="ko-KR" altLang="en-US" sz="900" dirty="0" err="1" smtClean="0"/>
                        <a:t>망원역</a:t>
                      </a:r>
                      <a:r>
                        <a:rPr lang="en-US" altLang="ko-KR" sz="900" dirty="0" smtClean="0"/>
                        <a:t>2</a:t>
                      </a:r>
                      <a:r>
                        <a:rPr lang="ko-KR" altLang="en-US" sz="900" dirty="0" err="1" smtClean="0"/>
                        <a:t>번출구</a:t>
                      </a: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err="1" smtClean="0"/>
                        <a:t>망리단길</a:t>
                      </a:r>
                      <a:r>
                        <a:rPr lang="en-US" altLang="ko-KR" sz="900" dirty="0" smtClean="0"/>
                        <a:t>)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dirty="0" smtClean="0"/>
                        <a:t>- </a:t>
                      </a:r>
                      <a:r>
                        <a:rPr lang="ko-KR" altLang="en-US" sz="900" dirty="0" err="1" smtClean="0"/>
                        <a:t>종각역</a:t>
                      </a:r>
                      <a:r>
                        <a:rPr lang="en-US" altLang="ko-KR" sz="900" dirty="0" smtClean="0"/>
                        <a:t>1</a:t>
                      </a:r>
                      <a:r>
                        <a:rPr lang="ko-KR" altLang="en-US" sz="900" dirty="0" err="1" smtClean="0"/>
                        <a:t>번출구</a:t>
                      </a: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광화문근처</a:t>
                      </a:r>
                      <a:r>
                        <a:rPr lang="en-US" altLang="ko-KR" sz="900" dirty="0" smtClean="0"/>
                        <a:t>)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dirty="0" smtClean="0"/>
                        <a:t>- </a:t>
                      </a:r>
                      <a:r>
                        <a:rPr lang="ko-KR" altLang="en-US" sz="900" dirty="0" err="1" smtClean="0"/>
                        <a:t>롯데월드</a:t>
                      </a:r>
                      <a:r>
                        <a:rPr lang="ko-KR" altLang="en-US" sz="900" dirty="0" smtClean="0"/>
                        <a:t> 타워</a:t>
                      </a:r>
                      <a:endParaRPr lang="ko-KR" altLang="en-US" sz="900" dirty="0"/>
                    </a:p>
                  </a:txBody>
                  <a:tcPr marL="81949" marR="81949" marT="40974" marB="40974"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baseline="0" dirty="0" smtClean="0"/>
                        <a:t>- </a:t>
                      </a:r>
                      <a:r>
                        <a:rPr lang="ko-KR" altLang="en-US" sz="900" baseline="0" dirty="0" err="1" smtClean="0"/>
                        <a:t>홍대입구</a:t>
                      </a:r>
                      <a:r>
                        <a:rPr lang="ko-KR" altLang="en-US" sz="900" baseline="0" dirty="0" smtClean="0"/>
                        <a:t> </a:t>
                      </a:r>
                      <a:r>
                        <a:rPr lang="en-US" altLang="ko-KR" sz="900" baseline="0" dirty="0" smtClean="0"/>
                        <a:t>2</a:t>
                      </a:r>
                      <a:r>
                        <a:rPr lang="ko-KR" altLang="en-US" sz="900" baseline="0" dirty="0" err="1" smtClean="0"/>
                        <a:t>번출구</a:t>
                      </a:r>
                      <a:endParaRPr lang="en-US" altLang="ko-KR" sz="9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baseline="0" dirty="0" smtClean="0"/>
                        <a:t>- </a:t>
                      </a:r>
                      <a:r>
                        <a:rPr lang="ko-KR" altLang="en-US" sz="900" baseline="0" dirty="0" err="1" smtClean="0"/>
                        <a:t>여의나루</a:t>
                      </a:r>
                      <a:r>
                        <a:rPr lang="ko-KR" altLang="en-US" sz="900" baseline="0" dirty="0" smtClean="0"/>
                        <a:t> </a:t>
                      </a:r>
                      <a:r>
                        <a:rPr lang="en-US" altLang="ko-KR" sz="900" baseline="0" dirty="0" smtClean="0"/>
                        <a:t>1</a:t>
                      </a:r>
                      <a:r>
                        <a:rPr lang="ko-KR" altLang="en-US" sz="900" baseline="0" dirty="0" err="1" smtClean="0"/>
                        <a:t>번출구</a:t>
                      </a:r>
                      <a:endParaRPr lang="en-US" altLang="ko-KR" sz="9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baseline="0" dirty="0" smtClean="0"/>
                        <a:t>- </a:t>
                      </a:r>
                      <a:r>
                        <a:rPr lang="ko-KR" altLang="en-US" sz="900" baseline="0" dirty="0" smtClean="0"/>
                        <a:t>뚝섬유원지 </a:t>
                      </a:r>
                      <a:r>
                        <a:rPr lang="en-US" altLang="ko-KR" sz="900" baseline="0" dirty="0" smtClean="0"/>
                        <a:t>1</a:t>
                      </a:r>
                      <a:r>
                        <a:rPr lang="ko-KR" altLang="en-US" sz="900" baseline="0" dirty="0" err="1" smtClean="0"/>
                        <a:t>번출구</a:t>
                      </a:r>
                      <a:endParaRPr lang="ko-KR" altLang="en-US" sz="900" dirty="0"/>
                    </a:p>
                  </a:txBody>
                  <a:tcPr marL="81949" marR="81949" marT="40974" marB="4097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- </a:t>
                      </a:r>
                      <a:r>
                        <a:rPr lang="ko-KR" altLang="en-US" sz="900" dirty="0" smtClean="0"/>
                        <a:t>목동 </a:t>
                      </a:r>
                      <a:r>
                        <a:rPr lang="en-US" altLang="ko-KR" sz="900" dirty="0" smtClean="0"/>
                        <a:t>3</a:t>
                      </a:r>
                      <a:r>
                        <a:rPr lang="ko-KR" altLang="en-US" sz="900" dirty="0" smtClean="0"/>
                        <a:t>단지 시내버스 정류장</a:t>
                      </a:r>
                      <a:endParaRPr lang="en-US" altLang="ko-KR" sz="9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dirty="0" smtClean="0"/>
                        <a:t>- </a:t>
                      </a:r>
                      <a:r>
                        <a:rPr lang="ko-KR" altLang="en-US" sz="900" dirty="0" err="1" smtClean="0"/>
                        <a:t>탑골공원</a:t>
                      </a:r>
                      <a:r>
                        <a:rPr lang="ko-KR" altLang="en-US" sz="900" dirty="0" smtClean="0"/>
                        <a:t> 앞</a:t>
                      </a:r>
                      <a:endParaRPr lang="en-US" altLang="ko-KR" sz="90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dirty="0" smtClean="0"/>
                        <a:t>- </a:t>
                      </a:r>
                      <a:r>
                        <a:rPr lang="ko-KR" altLang="en-US" sz="900" dirty="0" err="1" smtClean="0"/>
                        <a:t>광흥창역</a:t>
                      </a:r>
                      <a:r>
                        <a:rPr lang="ko-KR" altLang="en-US" sz="900" dirty="0" smtClean="0"/>
                        <a:t> </a:t>
                      </a:r>
                      <a:r>
                        <a:rPr lang="en-US" altLang="ko-KR" sz="900" dirty="0" smtClean="0"/>
                        <a:t>2</a:t>
                      </a:r>
                      <a:r>
                        <a:rPr lang="ko-KR" altLang="en-US" sz="900" dirty="0" err="1" smtClean="0"/>
                        <a:t>번출구</a:t>
                      </a:r>
                      <a:endParaRPr lang="ko-KR" altLang="en-US" sz="900" dirty="0"/>
                    </a:p>
                  </a:txBody>
                  <a:tcPr marL="81949" marR="81949" marT="40974" marB="40974" anchor="ctr"/>
                </a:tc>
              </a:tr>
            </a:tbl>
          </a:graphicData>
        </a:graphic>
      </p:graphicFrame>
      <p:sp>
        <p:nvSpPr>
          <p:cNvPr id="34" name="타원 33"/>
          <p:cNvSpPr/>
          <p:nvPr/>
        </p:nvSpPr>
        <p:spPr>
          <a:xfrm flipH="1" flipV="1">
            <a:off x="3003011" y="5192164"/>
            <a:ext cx="108000" cy="108000"/>
          </a:xfrm>
          <a:prstGeom prst="ellipse">
            <a:avLst/>
          </a:prstGeom>
          <a:solidFill>
            <a:srgbClr val="468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5" name="타원 34"/>
          <p:cNvSpPr/>
          <p:nvPr/>
        </p:nvSpPr>
        <p:spPr>
          <a:xfrm flipH="1" flipV="1">
            <a:off x="4979533" y="5192164"/>
            <a:ext cx="108000" cy="108000"/>
          </a:xfrm>
          <a:prstGeom prst="ellipse">
            <a:avLst/>
          </a:prstGeom>
          <a:solidFill>
            <a:srgbClr val="B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6" name="타원 35"/>
          <p:cNvSpPr/>
          <p:nvPr/>
        </p:nvSpPr>
        <p:spPr>
          <a:xfrm flipH="1" flipV="1">
            <a:off x="6989595" y="5192164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7" name="타원 36"/>
          <p:cNvSpPr/>
          <p:nvPr/>
        </p:nvSpPr>
        <p:spPr>
          <a:xfrm flipH="1" flipV="1">
            <a:off x="8970902" y="5192164"/>
            <a:ext cx="108000" cy="108000"/>
          </a:xfrm>
          <a:prstGeom prst="ellipse">
            <a:avLst/>
          </a:prstGeom>
          <a:solidFill>
            <a:srgbClr val="1F1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8" name="직사각형 17"/>
          <p:cNvSpPr/>
          <p:nvPr/>
        </p:nvSpPr>
        <p:spPr>
          <a:xfrm rot="16200000">
            <a:off x="501127" y="304737"/>
            <a:ext cx="666947" cy="457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373" y="271413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07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73757" y="363746"/>
            <a:ext cx="248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클러스터링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 </a:t>
            </a:r>
            <a:r>
              <a:rPr lang="en-US" altLang="ko-KR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– K-means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57257" y="394524"/>
            <a:ext cx="30218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클러스터 별 시각화 및 그룹 특성</a:t>
            </a:r>
            <a:endParaRPr lang="ko-KR" altLang="en-US" sz="15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3385250" y="468999"/>
            <a:ext cx="0" cy="15882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57461" y="982014"/>
            <a:ext cx="7261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+mj-ea"/>
                <a:ea typeface="+mj-ea"/>
              </a:rPr>
              <a:t>- </a:t>
            </a:r>
            <a:r>
              <a:rPr lang="ko-KR" altLang="en-US" sz="1400" b="1" dirty="0" smtClean="0">
                <a:latin typeface="+mj-ea"/>
                <a:ea typeface="+mj-ea"/>
              </a:rPr>
              <a:t>그룹화한 정류소의 위치 시각화 </a:t>
            </a:r>
            <a:r>
              <a:rPr lang="en-US" altLang="ko-KR" sz="1400" b="1" dirty="0" smtClean="0">
                <a:latin typeface="+mj-ea"/>
                <a:ea typeface="+mj-ea"/>
              </a:rPr>
              <a:t>(</a:t>
            </a:r>
            <a:r>
              <a:rPr lang="en-US" altLang="ko-KR" sz="1400" b="1" dirty="0" smtClean="0">
                <a:latin typeface="+mj-ea"/>
              </a:rPr>
              <a:t>R</a:t>
            </a:r>
            <a:r>
              <a:rPr lang="ko-KR" altLang="en-US" sz="1400" b="1" dirty="0" smtClean="0">
                <a:latin typeface="+mj-ea"/>
              </a:rPr>
              <a:t> </a:t>
            </a:r>
            <a:r>
              <a:rPr lang="en-US" altLang="ko-KR" sz="1400" b="1" dirty="0" smtClean="0">
                <a:latin typeface="+mj-ea"/>
              </a:rPr>
              <a:t>– </a:t>
            </a:r>
            <a:r>
              <a:rPr lang="en-US" altLang="ko-KR" sz="1400" b="1" dirty="0" err="1" smtClean="0">
                <a:latin typeface="+mj-ea"/>
              </a:rPr>
              <a:t>ggmap</a:t>
            </a:r>
            <a:r>
              <a:rPr lang="en-US" altLang="ko-KR" sz="1400" b="1" dirty="0" smtClean="0">
                <a:latin typeface="+mj-ea"/>
              </a:rPr>
              <a:t>)</a:t>
            </a:r>
            <a:endParaRPr lang="ko-KR" altLang="en-US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7721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그룹 46"/>
          <p:cNvGrpSpPr/>
          <p:nvPr/>
        </p:nvGrpSpPr>
        <p:grpSpPr>
          <a:xfrm>
            <a:off x="1944518" y="1289791"/>
            <a:ext cx="7936511" cy="5540920"/>
            <a:chOff x="1740889" y="896634"/>
            <a:chExt cx="8488034" cy="5925969"/>
          </a:xfrm>
        </p:grpSpPr>
        <p:grpSp>
          <p:nvGrpSpPr>
            <p:cNvPr id="43" name="그룹 42"/>
            <p:cNvGrpSpPr/>
            <p:nvPr/>
          </p:nvGrpSpPr>
          <p:grpSpPr>
            <a:xfrm>
              <a:off x="1740889" y="907520"/>
              <a:ext cx="4227444" cy="2927187"/>
              <a:chOff x="1740889" y="907520"/>
              <a:chExt cx="4227444" cy="2927187"/>
            </a:xfrm>
          </p:grpSpPr>
          <p:sp>
            <p:nvSpPr>
              <p:cNvPr id="134" name="모서리가 둥근 직사각형 133"/>
              <p:cNvSpPr/>
              <p:nvPr/>
            </p:nvSpPr>
            <p:spPr>
              <a:xfrm>
                <a:off x="1740889" y="907520"/>
                <a:ext cx="4227444" cy="2927187"/>
              </a:xfrm>
              <a:prstGeom prst="roundRect">
                <a:avLst>
                  <a:gd name="adj" fmla="val 8762"/>
                </a:avLst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grpSp>
            <p:nvGrpSpPr>
              <p:cNvPr id="30" name="그룹 29"/>
              <p:cNvGrpSpPr/>
              <p:nvPr/>
            </p:nvGrpSpPr>
            <p:grpSpPr>
              <a:xfrm>
                <a:off x="2623383" y="1075688"/>
                <a:ext cx="3214321" cy="2706696"/>
                <a:chOff x="1548193" y="938360"/>
                <a:chExt cx="3126277" cy="2964184"/>
              </a:xfrm>
            </p:grpSpPr>
            <p:pic>
              <p:nvPicPr>
                <p:cNvPr id="2" name="그림 1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48193" y="938360"/>
                  <a:ext cx="3126277" cy="2779200"/>
                </a:xfrm>
                <a:prstGeom prst="rect">
                  <a:avLst/>
                </a:prstGeom>
              </p:spPr>
            </p:pic>
            <p:grpSp>
              <p:nvGrpSpPr>
                <p:cNvPr id="27" name="그룹 26"/>
                <p:cNvGrpSpPr/>
                <p:nvPr/>
              </p:nvGrpSpPr>
              <p:grpSpPr>
                <a:xfrm>
                  <a:off x="2047947" y="2160459"/>
                  <a:ext cx="2249059" cy="1742085"/>
                  <a:chOff x="4640098" y="1657065"/>
                  <a:chExt cx="2249059" cy="1742085"/>
                </a:xfrm>
              </p:grpSpPr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4640098" y="1657065"/>
                    <a:ext cx="660640" cy="29739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50" b="1" dirty="0"/>
                      <a:t>Group 1</a:t>
                    </a:r>
                    <a:endParaRPr lang="ko-KR" altLang="en-US" sz="1050" b="1" dirty="0"/>
                  </a:p>
                </p:txBody>
              </p: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6228517" y="1657065"/>
                    <a:ext cx="660640" cy="29739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50" b="1" dirty="0"/>
                      <a:t>Group </a:t>
                    </a:r>
                    <a:r>
                      <a:rPr lang="en-US" altLang="ko-KR" sz="1050" b="1" dirty="0" smtClean="0"/>
                      <a:t>2</a:t>
                    </a:r>
                    <a:endParaRPr lang="ko-KR" altLang="en-US" sz="1050" b="1" dirty="0"/>
                  </a:p>
                </p:txBody>
              </p: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4640098" y="3087887"/>
                    <a:ext cx="660640" cy="29739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50" b="1" dirty="0"/>
                      <a:t>Group </a:t>
                    </a:r>
                    <a:r>
                      <a:rPr lang="en-US" altLang="ko-KR" sz="1050" b="1" dirty="0" smtClean="0"/>
                      <a:t>3</a:t>
                    </a:r>
                    <a:endParaRPr lang="ko-KR" altLang="en-US" sz="1050" b="1" dirty="0"/>
                  </a:p>
                </p:txBody>
              </p:sp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6228517" y="3101755"/>
                    <a:ext cx="660640" cy="29739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050" b="1" dirty="0"/>
                      <a:t>Group 4</a:t>
                    </a:r>
                    <a:endParaRPr lang="ko-KR" altLang="en-US" sz="1050" b="1" dirty="0"/>
                  </a:p>
                </p:txBody>
              </p:sp>
            </p:grpSp>
          </p:grpSp>
          <p:sp>
            <p:nvSpPr>
              <p:cNvPr id="79" name="TextBox 78"/>
              <p:cNvSpPr txBox="1"/>
              <p:nvPr/>
            </p:nvSpPr>
            <p:spPr>
              <a:xfrm>
                <a:off x="1793542" y="1102681"/>
                <a:ext cx="881545" cy="279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 smtClean="0"/>
                  <a:t>- </a:t>
                </a:r>
                <a:r>
                  <a:rPr lang="ko-KR" altLang="en-US" sz="1100" b="1" dirty="0" smtClean="0"/>
                  <a:t>대여건수</a:t>
                </a:r>
                <a:endParaRPr lang="ko-KR" altLang="en-US" sz="1100" b="1" dirty="0"/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5995007" y="896634"/>
              <a:ext cx="4227444" cy="2927187"/>
              <a:chOff x="5995007" y="896634"/>
              <a:chExt cx="4227444" cy="2927187"/>
            </a:xfrm>
          </p:grpSpPr>
          <p:sp>
            <p:nvSpPr>
              <p:cNvPr id="135" name="모서리가 둥근 직사각형 134"/>
              <p:cNvSpPr/>
              <p:nvPr/>
            </p:nvSpPr>
            <p:spPr>
              <a:xfrm>
                <a:off x="5995007" y="896634"/>
                <a:ext cx="4227444" cy="2927187"/>
              </a:xfrm>
              <a:prstGeom prst="roundRect">
                <a:avLst>
                  <a:gd name="adj" fmla="val 8762"/>
                </a:avLst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02187" y="1064802"/>
                <a:ext cx="3126277" cy="2537782"/>
              </a:xfrm>
              <a:prstGeom prst="rect">
                <a:avLst/>
              </a:prstGeom>
            </p:spPr>
          </p:pic>
          <p:sp>
            <p:nvSpPr>
              <p:cNvPr id="66" name="TextBox 65"/>
              <p:cNvSpPr txBox="1"/>
              <p:nvPr/>
            </p:nvSpPr>
            <p:spPr>
              <a:xfrm>
                <a:off x="6228838" y="1102681"/>
                <a:ext cx="579810" cy="279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 smtClean="0"/>
                  <a:t>- </a:t>
                </a:r>
                <a:r>
                  <a:rPr lang="ko-KR" altLang="en-US" sz="1100" b="1" dirty="0" smtClean="0"/>
                  <a:t>시간</a:t>
                </a:r>
                <a:endParaRPr lang="ko-KR" altLang="en-US" sz="1100" b="1" dirty="0"/>
              </a:p>
            </p:txBody>
          </p:sp>
          <p:grpSp>
            <p:nvGrpSpPr>
              <p:cNvPr id="34" name="그룹 33"/>
              <p:cNvGrpSpPr/>
              <p:nvPr/>
            </p:nvGrpSpPr>
            <p:grpSpPr>
              <a:xfrm>
                <a:off x="7439509" y="2180741"/>
                <a:ext cx="2278588" cy="1632164"/>
                <a:chOff x="6900444" y="2148671"/>
                <a:chExt cx="2278588" cy="1632164"/>
              </a:xfrm>
            </p:grpSpPr>
            <p:sp>
              <p:nvSpPr>
                <p:cNvPr id="113" name="TextBox 112"/>
                <p:cNvSpPr txBox="1"/>
                <p:nvPr/>
              </p:nvSpPr>
              <p:spPr>
                <a:xfrm>
                  <a:off x="6900444" y="2148671"/>
                  <a:ext cx="679245" cy="2715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b="1" dirty="0"/>
                    <a:t>Group 1</a:t>
                  </a:r>
                  <a:endParaRPr lang="ko-KR" altLang="en-US" sz="1050" b="1" dirty="0"/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8499787" y="2148671"/>
                  <a:ext cx="679245" cy="2715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b="1" dirty="0"/>
                    <a:t>Group </a:t>
                  </a:r>
                  <a:r>
                    <a:rPr lang="en-US" altLang="ko-KR" sz="1050" b="1" dirty="0" smtClean="0"/>
                    <a:t>2</a:t>
                  </a:r>
                  <a:endParaRPr lang="ko-KR" altLang="en-US" sz="1050" b="1" dirty="0"/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6900444" y="3496213"/>
                  <a:ext cx="679245" cy="2715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b="1" dirty="0"/>
                    <a:t>Group </a:t>
                  </a:r>
                  <a:r>
                    <a:rPr lang="en-US" altLang="ko-KR" sz="1050" b="1" dirty="0" smtClean="0"/>
                    <a:t>3</a:t>
                  </a:r>
                  <a:endParaRPr lang="ko-KR" altLang="en-US" sz="1050" b="1" dirty="0"/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8499787" y="3509274"/>
                  <a:ext cx="679245" cy="2715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b="1" dirty="0"/>
                    <a:t>Group 4</a:t>
                  </a:r>
                  <a:endParaRPr lang="ko-KR" altLang="en-US" sz="1050" b="1" dirty="0"/>
                </a:p>
              </p:txBody>
            </p:sp>
          </p:grpSp>
        </p:grpSp>
        <p:grpSp>
          <p:nvGrpSpPr>
            <p:cNvPr id="45" name="그룹 44"/>
            <p:cNvGrpSpPr/>
            <p:nvPr/>
          </p:nvGrpSpPr>
          <p:grpSpPr>
            <a:xfrm>
              <a:off x="6001479" y="3854305"/>
              <a:ext cx="4227444" cy="2927187"/>
              <a:chOff x="6001479" y="3854305"/>
              <a:chExt cx="4227444" cy="2927187"/>
            </a:xfrm>
          </p:grpSpPr>
          <p:sp>
            <p:nvSpPr>
              <p:cNvPr id="137" name="모서리가 둥근 직사각형 136"/>
              <p:cNvSpPr/>
              <p:nvPr/>
            </p:nvSpPr>
            <p:spPr>
              <a:xfrm>
                <a:off x="6001479" y="3854305"/>
                <a:ext cx="4227444" cy="2927187"/>
              </a:xfrm>
              <a:prstGeom prst="roundRect">
                <a:avLst>
                  <a:gd name="adj" fmla="val 8762"/>
                </a:avLst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pic>
            <p:nvPicPr>
              <p:cNvPr id="26" name="그림 2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37463" y="4019634"/>
                <a:ext cx="3035900" cy="2566045"/>
              </a:xfrm>
              <a:prstGeom prst="rect">
                <a:avLst/>
              </a:prstGeom>
            </p:spPr>
          </p:pic>
          <p:sp>
            <p:nvSpPr>
              <p:cNvPr id="63" name="TextBox 62"/>
              <p:cNvSpPr txBox="1"/>
              <p:nvPr/>
            </p:nvSpPr>
            <p:spPr>
              <a:xfrm>
                <a:off x="6228837" y="4135360"/>
                <a:ext cx="579810" cy="279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 smtClean="0"/>
                  <a:t>- </a:t>
                </a:r>
                <a:r>
                  <a:rPr lang="ko-KR" altLang="en-US" sz="1100" b="1" dirty="0" smtClean="0"/>
                  <a:t>요일</a:t>
                </a:r>
                <a:endParaRPr lang="ko-KR" altLang="en-US" sz="1100" b="1" dirty="0"/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>
                <a:off x="7470578" y="5146120"/>
                <a:ext cx="2278588" cy="1619019"/>
                <a:chOff x="6900444" y="5118085"/>
                <a:chExt cx="2278588" cy="1619019"/>
              </a:xfrm>
            </p:grpSpPr>
            <p:sp>
              <p:nvSpPr>
                <p:cNvPr id="119" name="TextBox 118"/>
                <p:cNvSpPr txBox="1"/>
                <p:nvPr/>
              </p:nvSpPr>
              <p:spPr>
                <a:xfrm>
                  <a:off x="6900444" y="5118085"/>
                  <a:ext cx="679245" cy="2715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b="1" dirty="0"/>
                    <a:t>Group 1</a:t>
                  </a:r>
                  <a:endParaRPr lang="ko-KR" altLang="en-US" sz="1050" b="1" dirty="0"/>
                </a:p>
              </p:txBody>
            </p:sp>
            <p:sp>
              <p:nvSpPr>
                <p:cNvPr id="120" name="TextBox 119"/>
                <p:cNvSpPr txBox="1"/>
                <p:nvPr/>
              </p:nvSpPr>
              <p:spPr>
                <a:xfrm>
                  <a:off x="8499787" y="5118085"/>
                  <a:ext cx="679245" cy="2715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b="1" dirty="0"/>
                    <a:t>Group </a:t>
                  </a:r>
                  <a:r>
                    <a:rPr lang="en-US" altLang="ko-KR" sz="1050" b="1" dirty="0" smtClean="0"/>
                    <a:t>2</a:t>
                  </a:r>
                  <a:endParaRPr lang="ko-KR" altLang="en-US" sz="1050" b="1" dirty="0"/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>
                  <a:off x="6900444" y="6452609"/>
                  <a:ext cx="679245" cy="2715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b="1" dirty="0"/>
                    <a:t>Group </a:t>
                  </a:r>
                  <a:r>
                    <a:rPr lang="en-US" altLang="ko-KR" sz="1050" b="1" dirty="0" smtClean="0"/>
                    <a:t>3</a:t>
                  </a:r>
                  <a:endParaRPr lang="ko-KR" altLang="en-US" sz="1050" b="1" dirty="0"/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8499787" y="6465543"/>
                  <a:ext cx="679245" cy="2715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b="1" dirty="0"/>
                    <a:t>Group 4</a:t>
                  </a:r>
                  <a:endParaRPr lang="ko-KR" altLang="en-US" sz="1050" b="1" dirty="0"/>
                </a:p>
              </p:txBody>
            </p:sp>
          </p:grpSp>
        </p:grpSp>
        <p:grpSp>
          <p:nvGrpSpPr>
            <p:cNvPr id="46" name="그룹 45"/>
            <p:cNvGrpSpPr/>
            <p:nvPr/>
          </p:nvGrpSpPr>
          <p:grpSpPr>
            <a:xfrm>
              <a:off x="1753726" y="3860874"/>
              <a:ext cx="4227444" cy="2961729"/>
              <a:chOff x="1753726" y="3860874"/>
              <a:chExt cx="4227444" cy="2961729"/>
            </a:xfrm>
          </p:grpSpPr>
          <p:sp>
            <p:nvSpPr>
              <p:cNvPr id="136" name="모서리가 둥근 직사각형 135"/>
              <p:cNvSpPr/>
              <p:nvPr/>
            </p:nvSpPr>
            <p:spPr>
              <a:xfrm>
                <a:off x="1753726" y="3860874"/>
                <a:ext cx="4227444" cy="2927187"/>
              </a:xfrm>
              <a:prstGeom prst="roundRect">
                <a:avLst>
                  <a:gd name="adj" fmla="val 8762"/>
                </a:avLst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793542" y="4135360"/>
                <a:ext cx="428943" cy="279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 smtClean="0"/>
                  <a:t>- </a:t>
                </a:r>
                <a:r>
                  <a:rPr lang="ko-KR" altLang="en-US" sz="1100" b="1" dirty="0" smtClean="0"/>
                  <a:t>월</a:t>
                </a:r>
                <a:endParaRPr lang="ko-KR" altLang="en-US" sz="1100" b="1" dirty="0"/>
              </a:p>
            </p:txBody>
          </p:sp>
          <p:pic>
            <p:nvPicPr>
              <p:cNvPr id="24" name="그림 2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36219" y="3943768"/>
                <a:ext cx="3211547" cy="2719531"/>
              </a:xfrm>
              <a:prstGeom prst="rect">
                <a:avLst/>
              </a:prstGeom>
            </p:spPr>
          </p:pic>
          <p:grpSp>
            <p:nvGrpSpPr>
              <p:cNvPr id="123" name="그룹 122"/>
              <p:cNvGrpSpPr/>
              <p:nvPr/>
            </p:nvGrpSpPr>
            <p:grpSpPr>
              <a:xfrm>
                <a:off x="3095963" y="5191652"/>
                <a:ext cx="2171336" cy="1630951"/>
                <a:chOff x="4640098" y="1657065"/>
                <a:chExt cx="2310605" cy="1735560"/>
              </a:xfrm>
            </p:grpSpPr>
            <p:sp>
              <p:nvSpPr>
                <p:cNvPr id="124" name="TextBox 123"/>
                <p:cNvSpPr txBox="1"/>
                <p:nvPr/>
              </p:nvSpPr>
              <p:spPr>
                <a:xfrm>
                  <a:off x="4640098" y="1657065"/>
                  <a:ext cx="722186" cy="290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b="1" dirty="0"/>
                    <a:t>Group 1</a:t>
                  </a:r>
                  <a:endParaRPr lang="ko-KR" altLang="en-US" sz="1050" b="1" dirty="0"/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6228517" y="1657065"/>
                  <a:ext cx="722186" cy="290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b="1" dirty="0"/>
                    <a:t>Group </a:t>
                  </a:r>
                  <a:r>
                    <a:rPr lang="en-US" altLang="ko-KR" sz="1050" b="1" dirty="0" smtClean="0"/>
                    <a:t>2</a:t>
                  </a:r>
                  <a:endParaRPr lang="ko-KR" altLang="en-US" sz="1050" b="1" dirty="0"/>
                </a:p>
              </p:txBody>
            </p:sp>
            <p:sp>
              <p:nvSpPr>
                <p:cNvPr id="126" name="TextBox 125"/>
                <p:cNvSpPr txBox="1"/>
                <p:nvPr/>
              </p:nvSpPr>
              <p:spPr>
                <a:xfrm>
                  <a:off x="4640098" y="3087887"/>
                  <a:ext cx="722186" cy="290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b="1" dirty="0"/>
                    <a:t>Group </a:t>
                  </a:r>
                  <a:r>
                    <a:rPr lang="en-US" altLang="ko-KR" sz="1050" b="1" dirty="0" smtClean="0"/>
                    <a:t>3</a:t>
                  </a:r>
                  <a:endParaRPr lang="ko-KR" altLang="en-US" sz="1050" b="1" dirty="0"/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6228517" y="3101755"/>
                  <a:ext cx="722186" cy="290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50" b="1" dirty="0"/>
                    <a:t>Group 4</a:t>
                  </a:r>
                  <a:endParaRPr lang="ko-KR" altLang="en-US" sz="1050" b="1" dirty="0"/>
                </a:p>
              </p:txBody>
            </p:sp>
          </p:grpSp>
        </p:grpSp>
      </p:grpSp>
      <p:sp>
        <p:nvSpPr>
          <p:cNvPr id="129" name="직사각형 128"/>
          <p:cNvSpPr/>
          <p:nvPr/>
        </p:nvSpPr>
        <p:spPr>
          <a:xfrm rot="16200000">
            <a:off x="501127" y="304737"/>
            <a:ext cx="666947" cy="457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65373" y="271413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07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973757" y="363746"/>
            <a:ext cx="248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클러스터링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 </a:t>
            </a:r>
            <a:r>
              <a:rPr lang="en-US" altLang="ko-KR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– K-means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3457257" y="394524"/>
            <a:ext cx="24555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그룹별 통계량</a:t>
            </a:r>
            <a:endParaRPr lang="ko-KR" altLang="en-US" sz="15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3" name="직선 연결선 132"/>
          <p:cNvCxnSpPr/>
          <p:nvPr/>
        </p:nvCxnSpPr>
        <p:spPr>
          <a:xfrm>
            <a:off x="3385250" y="468999"/>
            <a:ext cx="0" cy="15882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857461" y="982014"/>
            <a:ext cx="7261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+mj-ea"/>
                <a:ea typeface="+mj-ea"/>
              </a:rPr>
              <a:t>- </a:t>
            </a:r>
            <a:r>
              <a:rPr lang="ko-KR" altLang="en-US" sz="1400" b="1" dirty="0" smtClean="0">
                <a:latin typeface="+mj-ea"/>
                <a:ea typeface="+mj-ea"/>
              </a:rPr>
              <a:t>그룹화한 정류소의 통계량 시각화 </a:t>
            </a:r>
            <a:r>
              <a:rPr lang="en-US" altLang="ko-KR" sz="1400" b="1" dirty="0">
                <a:latin typeface="+mj-ea"/>
              </a:rPr>
              <a:t>(R</a:t>
            </a:r>
            <a:r>
              <a:rPr lang="ko-KR" altLang="en-US" sz="1400" b="1" dirty="0">
                <a:latin typeface="+mj-ea"/>
              </a:rPr>
              <a:t> </a:t>
            </a:r>
            <a:r>
              <a:rPr lang="en-US" altLang="ko-KR" sz="1400" b="1" dirty="0">
                <a:latin typeface="+mj-ea"/>
              </a:rPr>
              <a:t>– </a:t>
            </a:r>
            <a:r>
              <a:rPr lang="en-US" altLang="ko-KR" sz="1400" b="1" dirty="0" smtClean="0">
                <a:latin typeface="+mj-ea"/>
              </a:rPr>
              <a:t>ggplot2)</a:t>
            </a:r>
            <a:endParaRPr lang="ko-KR" altLang="en-US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4737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57461" y="981339"/>
            <a:ext cx="10236477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따릉이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 이용 패턴에 영향을 줄 것으로 예상되는 요인으로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정류장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위치</a:t>
            </a:r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,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대여 시간대</a:t>
            </a:r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,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월</a:t>
            </a:r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,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요일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 등이 있음</a:t>
            </a:r>
            <a:endParaRPr lang="en-US" altLang="ko-KR" sz="1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정류장의 경우 많은 수가 존재하고 정류장 자체를 변수로 사용하기에는 곤란한 점이 존재하므로</a:t>
            </a:r>
            <a:endParaRPr lang="en-US" altLang="ko-KR" sz="1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 </a:t>
            </a:r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   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주요 정류장을 선정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하여  해당 정류장에서 발생하는 사례를 분석</a:t>
            </a:r>
            <a:endParaRPr lang="en-US" altLang="ko-KR" sz="1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연도의 측면에서 보면 대여 건수의 볼륨이 점점 커지는 추세이므로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특정 년도 별로 분리해서 볼 필요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가 있음</a:t>
            </a:r>
            <a:endParaRPr lang="en-US" altLang="ko-KR" sz="1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이를 고려하여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대여 건수가 가장 많은 </a:t>
            </a:r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207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대여소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의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데이터를 연도별로 </a:t>
            </a:r>
            <a:r>
              <a:rPr lang="ko-KR" altLang="en-US" sz="14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로지스틱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 회귀분석에 투입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 함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+mj-ea"/>
              <a:ea typeface="+mj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63210" y="3402512"/>
            <a:ext cx="7996829" cy="2486659"/>
            <a:chOff x="1684200" y="2942014"/>
            <a:chExt cx="9092660" cy="2827414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1684200" y="3470240"/>
              <a:ext cx="2002971" cy="2299188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latin typeface="+mj-ea"/>
                  <a:ea typeface="+mj-ea"/>
                </a:rPr>
                <a:t>종속변수</a:t>
              </a:r>
              <a:endParaRPr lang="en-US" altLang="ko-KR" sz="1400" b="1" dirty="0" smtClean="0">
                <a:latin typeface="+mj-ea"/>
                <a:ea typeface="+mj-ea"/>
              </a:endParaRPr>
            </a:p>
            <a:p>
              <a:pPr algn="ctr"/>
              <a:r>
                <a:rPr lang="en-US" altLang="ko-KR" sz="1400" b="1" dirty="0" smtClean="0">
                  <a:latin typeface="+mj-ea"/>
                  <a:ea typeface="+mj-ea"/>
                </a:rPr>
                <a:t>Y(0,1)</a:t>
              </a:r>
            </a:p>
            <a:p>
              <a:pPr algn="ctr"/>
              <a:endParaRPr lang="en-US" altLang="ko-KR" sz="1600" b="1" dirty="0" smtClean="0">
                <a:latin typeface="+mj-ea"/>
                <a:ea typeface="+mj-ea"/>
              </a:endParaRPr>
            </a:p>
            <a:p>
              <a:pPr algn="ctr"/>
              <a:r>
                <a:rPr lang="ko-KR" altLang="en-US" sz="1200" b="1" dirty="0" smtClean="0">
                  <a:latin typeface="+mj-ea"/>
                  <a:ea typeface="+mj-ea"/>
                </a:rPr>
                <a:t>자전거의 복귀여부</a:t>
              </a:r>
              <a:endParaRPr lang="ko-KR" altLang="en-US" sz="1200" b="1" dirty="0">
                <a:latin typeface="+mj-ea"/>
                <a:ea typeface="+mj-ea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766765" y="2942014"/>
              <a:ext cx="9010095" cy="4707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모델 설명</a:t>
              </a:r>
              <a:endParaRPr lang="en-US" altLang="ko-KR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3842660" y="3470240"/>
              <a:ext cx="6934200" cy="229918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ko-KR" altLang="en-US" sz="1400" b="1" dirty="0" smtClean="0">
                  <a:latin typeface="+mj-ea"/>
                  <a:ea typeface="+mj-ea"/>
                </a:rPr>
                <a:t>독립변수 </a:t>
              </a:r>
              <a:endParaRPr lang="en-US" altLang="ko-KR" sz="1400" b="1" dirty="0" smtClean="0">
                <a:latin typeface="+mj-ea"/>
                <a:ea typeface="+mj-ea"/>
              </a:endParaRPr>
            </a:p>
            <a:p>
              <a:pPr algn="ctr"/>
              <a:r>
                <a:rPr lang="en-US" altLang="ko-KR" sz="1400" b="1" dirty="0" smtClean="0">
                  <a:latin typeface="+mj-ea"/>
                  <a:ea typeface="+mj-ea"/>
                </a:rPr>
                <a:t>X~</a:t>
              </a:r>
            </a:p>
            <a:p>
              <a:pPr algn="ctr"/>
              <a:endParaRPr lang="ko-KR" altLang="en-US" sz="1200" b="1" dirty="0">
                <a:latin typeface="+mj-ea"/>
                <a:ea typeface="+mj-ea"/>
              </a:endParaRPr>
            </a:p>
          </p:txBody>
        </p: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92713"/>
              </p:ext>
            </p:extLst>
          </p:nvPr>
        </p:nvGraphicFramePr>
        <p:xfrm>
          <a:off x="4206738" y="4619239"/>
          <a:ext cx="5808097" cy="93247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73690"/>
                <a:gridCol w="1456959"/>
                <a:gridCol w="2977448"/>
              </a:tblGrid>
              <a:tr h="295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월 구분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err="1" smtClean="0"/>
                        <a:t>팩터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80420" marR="80420" marT="40210" marB="402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시간 대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err="1" smtClean="0"/>
                        <a:t>팩터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80420" marR="80420" marT="40210" marB="402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요일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err="1" smtClean="0"/>
                        <a:t>팩터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80420" marR="80420" marT="40210" marB="40210" anchor="ctr"/>
                </a:tc>
              </a:tr>
              <a:tr h="3416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수준</a:t>
                      </a:r>
                      <a:endParaRPr lang="en-US" altLang="ko-KR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80420" marR="80420" marT="40210" marB="402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수준 </a:t>
                      </a:r>
                      <a:endParaRPr lang="en-US" altLang="ko-KR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80420" marR="80420" marT="40210" marB="402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수준 </a:t>
                      </a:r>
                      <a:endParaRPr lang="en-US" altLang="ko-KR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80420" marR="80420" marT="40210" marB="40210" anchor="ctr"/>
                </a:tc>
              </a:tr>
              <a:tr h="295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1~12</a:t>
                      </a:r>
                      <a:endParaRPr lang="en-US" altLang="ko-KR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80420" marR="80420" marT="40210" marB="402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0~23</a:t>
                      </a:r>
                      <a:endParaRPr lang="en-US" altLang="ko-KR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80420" marR="80420" marT="40210" marB="402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월</a:t>
                      </a:r>
                      <a:r>
                        <a:rPr lang="en-US" altLang="ko-KR" sz="1200" b="1" dirty="0" smtClean="0"/>
                        <a:t>,</a:t>
                      </a:r>
                      <a:r>
                        <a:rPr lang="ko-KR" altLang="en-US" sz="1200" b="1" dirty="0" smtClean="0"/>
                        <a:t>화</a:t>
                      </a:r>
                      <a:r>
                        <a:rPr lang="en-US" altLang="ko-KR" sz="1200" b="1" dirty="0" smtClean="0"/>
                        <a:t>,</a:t>
                      </a:r>
                      <a:r>
                        <a:rPr lang="ko-KR" altLang="en-US" sz="1200" b="1" dirty="0" smtClean="0"/>
                        <a:t>수</a:t>
                      </a:r>
                      <a:r>
                        <a:rPr lang="en-US" altLang="ko-KR" sz="1200" b="1" dirty="0" smtClean="0"/>
                        <a:t>,</a:t>
                      </a:r>
                      <a:r>
                        <a:rPr lang="ko-KR" altLang="en-US" sz="1200" b="1" dirty="0" smtClean="0"/>
                        <a:t>목</a:t>
                      </a:r>
                      <a:r>
                        <a:rPr lang="en-US" altLang="ko-KR" sz="1200" b="1" dirty="0" smtClean="0"/>
                        <a:t>,</a:t>
                      </a:r>
                      <a:r>
                        <a:rPr lang="ko-KR" altLang="en-US" sz="1200" b="1" dirty="0" smtClean="0"/>
                        <a:t>금</a:t>
                      </a:r>
                      <a:r>
                        <a:rPr lang="en-US" altLang="ko-KR" sz="1200" b="1" dirty="0" smtClean="0"/>
                        <a:t>,</a:t>
                      </a:r>
                      <a:r>
                        <a:rPr lang="ko-KR" altLang="en-US" sz="1200" b="1" dirty="0" smtClean="0"/>
                        <a:t>토</a:t>
                      </a:r>
                      <a:r>
                        <a:rPr lang="en-US" altLang="ko-KR" sz="1200" b="1" dirty="0" smtClean="0"/>
                        <a:t>,</a:t>
                      </a:r>
                      <a:r>
                        <a:rPr lang="ko-KR" altLang="en-US" sz="1200" b="1" dirty="0" smtClean="0"/>
                        <a:t>일 </a:t>
                      </a:r>
                      <a:r>
                        <a:rPr lang="en-US" altLang="ko-KR" sz="1200" b="1" dirty="0" smtClean="0"/>
                        <a:t>(1~7)</a:t>
                      </a:r>
                      <a:endParaRPr lang="ko-KR" alt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80420" marR="80420" marT="40210" marB="40210" anchor="ctr"/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 rot="16200000">
            <a:off x="501127" y="304737"/>
            <a:ext cx="666947" cy="457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373" y="271413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08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73757" y="363746"/>
            <a:ext cx="248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로지스틱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 회귀분석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48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642747" y="2931041"/>
            <a:ext cx="1800200" cy="9959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5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55000">
                      <a:schemeClr val="bg1"/>
                    </a:gs>
                    <a:gs pos="99000">
                      <a:schemeClr val="bg1">
                        <a:lumMod val="85000"/>
                      </a:schemeClr>
                    </a:gs>
                  </a:gsLst>
                  <a:lin ang="5400000" scaled="0"/>
                </a:gradFill>
                <a:effectLst>
                  <a:outerShdw blurRad="88900" dist="25400" dir="2700000" algn="tl" rotWithShape="0">
                    <a:prstClr val="black">
                      <a:alpha val="30000"/>
                    </a:prstClr>
                  </a:outerShdw>
                </a:effectLst>
              </a:rPr>
              <a:t>Index</a:t>
            </a:r>
            <a:endParaRPr lang="ko-KR" altLang="en-US" sz="5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gradFill>
                <a:gsLst>
                  <a:gs pos="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99000">
                    <a:schemeClr val="bg1">
                      <a:lumMod val="85000"/>
                    </a:schemeClr>
                  </a:gs>
                </a:gsLst>
                <a:lin ang="5400000" scaled="0"/>
              </a:gradFill>
              <a:effectLst>
                <a:outerShdw blurRad="88900" dist="25400" dir="270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916235" y="1651591"/>
            <a:ext cx="7432122" cy="3554819"/>
            <a:chOff x="3916235" y="1959973"/>
            <a:chExt cx="7432122" cy="3554819"/>
          </a:xfrm>
        </p:grpSpPr>
        <p:sp>
          <p:nvSpPr>
            <p:cNvPr id="11" name="TextBox 10"/>
            <p:cNvSpPr txBox="1"/>
            <p:nvPr/>
          </p:nvSpPr>
          <p:spPr>
            <a:xfrm>
              <a:off x="4435929" y="1959973"/>
              <a:ext cx="6912428" cy="3554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ko-KR" altLang="en-US" b="1" dirty="0" smtClean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팀 구성원 및 소개</a:t>
              </a:r>
              <a:endParaRPr lang="en-US" altLang="ko-KR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>
                <a:lnSpc>
                  <a:spcPct val="250000"/>
                </a:lnSpc>
              </a:pPr>
              <a:r>
                <a:rPr lang="ko-KR" altLang="en-US" b="1" dirty="0" smtClean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기획 배경 및 목표</a:t>
              </a:r>
              <a:endParaRPr lang="en-US" altLang="ko-KR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>
                <a:lnSpc>
                  <a:spcPct val="250000"/>
                </a:lnSpc>
              </a:pPr>
              <a:r>
                <a:rPr lang="ko-KR" altLang="en-US" b="1" dirty="0" smtClean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추진 계획</a:t>
              </a:r>
              <a:endParaRPr lang="en-US" altLang="ko-KR" b="1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>
                <a:lnSpc>
                  <a:spcPct val="250000"/>
                </a:lnSpc>
              </a:pPr>
              <a:r>
                <a:rPr lang="ko-KR" altLang="en-US" b="1" dirty="0" smtClean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데이터 수집 및 분석</a:t>
              </a:r>
              <a:endParaRPr lang="en-US" altLang="ko-KR" b="1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>
                <a:lnSpc>
                  <a:spcPct val="250000"/>
                </a:lnSpc>
              </a:pPr>
              <a:r>
                <a:rPr lang="ko-KR" altLang="en-US" b="1" dirty="0" smtClean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결과 및 기대 효과</a:t>
              </a:r>
              <a:endParaRPr lang="en-US" altLang="ko-KR" b="1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3916235" y="1959973"/>
              <a:ext cx="532518" cy="35548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en-US" altLang="ko-KR" b="1" dirty="0" smtClean="0">
                  <a:solidFill>
                    <a:srgbClr val="4682B4"/>
                  </a:solidFill>
                  <a:latin typeface="+mj-ea"/>
                  <a:ea typeface="+mj-ea"/>
                </a:rPr>
                <a:t>01</a:t>
              </a:r>
            </a:p>
            <a:p>
              <a:pPr>
                <a:lnSpc>
                  <a:spcPct val="250000"/>
                </a:lnSpc>
              </a:pPr>
              <a:r>
                <a:rPr lang="en-US" altLang="ko-KR" b="1" dirty="0" smtClean="0">
                  <a:solidFill>
                    <a:srgbClr val="4682B4"/>
                  </a:solidFill>
                  <a:latin typeface="+mj-ea"/>
                  <a:ea typeface="+mj-ea"/>
                </a:rPr>
                <a:t>02</a:t>
              </a:r>
            </a:p>
            <a:p>
              <a:pPr>
                <a:lnSpc>
                  <a:spcPct val="250000"/>
                </a:lnSpc>
              </a:pPr>
              <a:r>
                <a:rPr lang="en-US" altLang="ko-KR" b="1" dirty="0" smtClean="0">
                  <a:solidFill>
                    <a:srgbClr val="4682B4"/>
                  </a:solidFill>
                  <a:latin typeface="+mj-ea"/>
                  <a:ea typeface="+mj-ea"/>
                </a:rPr>
                <a:t>03</a:t>
              </a:r>
            </a:p>
            <a:p>
              <a:pPr>
                <a:lnSpc>
                  <a:spcPct val="250000"/>
                </a:lnSpc>
              </a:pPr>
              <a:r>
                <a:rPr lang="en-US" altLang="ko-KR" b="1" dirty="0" smtClean="0">
                  <a:solidFill>
                    <a:srgbClr val="4682B4"/>
                  </a:solidFill>
                  <a:latin typeface="+mj-ea"/>
                  <a:ea typeface="+mj-ea"/>
                </a:rPr>
                <a:t>04</a:t>
              </a:r>
            </a:p>
            <a:p>
              <a:pPr>
                <a:lnSpc>
                  <a:spcPct val="250000"/>
                </a:lnSpc>
              </a:pPr>
              <a:r>
                <a:rPr lang="en-US" altLang="ko-KR" b="1" dirty="0">
                  <a:solidFill>
                    <a:srgbClr val="4682B4"/>
                  </a:solidFill>
                  <a:latin typeface="+mj-ea"/>
                  <a:ea typeface="+mj-ea"/>
                </a:rPr>
                <a:t>05</a:t>
              </a:r>
              <a:r>
                <a:rPr lang="en-US" altLang="ko-KR" b="1" dirty="0" smtClean="0">
                  <a:latin typeface="+mj-ea"/>
                  <a:ea typeface="+mj-ea"/>
                </a:rPr>
                <a:t> </a:t>
              </a:r>
              <a:endParaRPr lang="ko-KR" altLang="en-US" b="1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746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D9AE28A-CC9B-4CB8-8305-C72C23EFF853}"/>
              </a:ext>
            </a:extLst>
          </p:cNvPr>
          <p:cNvSpPr txBox="1"/>
          <p:nvPr/>
        </p:nvSpPr>
        <p:spPr>
          <a:xfrm>
            <a:off x="973757" y="944305"/>
            <a:ext cx="10663071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2015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년의 </a:t>
            </a:r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266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건으로 </a:t>
            </a:r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2016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년의 </a:t>
            </a:r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28946, 2017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년의 </a:t>
            </a:r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40371, 2018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년의 </a:t>
            </a:r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47333, 2019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년의 </a:t>
            </a:r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65143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건 에 대하여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로지스틱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 분석을 실시해 본 결과</a:t>
            </a:r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, 207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번 정류장에 대해서는 적절한 적중률을 보였으나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다른 정류장에 예측모델을 사용할 경우 거의 예측에 성공하지 못함</a:t>
            </a:r>
            <a:endParaRPr lang="en-US" altLang="ko-KR" sz="1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F1F74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클러스터별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로지스틱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 분석의 경우도 </a:t>
            </a:r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50%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이상의 </a:t>
            </a:r>
            <a:r>
              <a:rPr lang="ko-KR" altLang="en-US" sz="14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예측률을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 보여주지 못함</a:t>
            </a:r>
            <a:endParaRPr lang="en-US" altLang="ko-KR" sz="1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F1F74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</a:rPr>
              <a:t>2016~2018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</a:rPr>
              <a:t>년도까지의 데이터를 학습데이터로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</a:rPr>
              <a:t>사용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</a:rPr>
              <a:t>하고</a:t>
            </a:r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</a:rPr>
              <a:t>, </a:t>
            </a:r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</a:rPr>
              <a:t>2019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</a:rPr>
              <a:t>년도 데이터를 테스트데이터로 사용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</a:rPr>
              <a:t>하여 편도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</a:rPr>
              <a:t>/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</a:rPr>
              <a:t>왕복 여부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</a:rPr>
              <a:t>예측해본 결과 </a:t>
            </a:r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</a:rPr>
              <a:t>2019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</a:rPr>
              <a:t>년 전체 데이터에 대해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</a:rPr>
              <a:t>66.4% </a:t>
            </a:r>
            <a:r>
              <a:rPr lang="ko-KR" altLang="en-US" sz="14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</a:rPr>
              <a:t>예측률을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</a:rPr>
              <a:t> 보임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F1F74"/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+mj-ea"/>
              <a:ea typeface="+mj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102559"/>
              </p:ext>
            </p:extLst>
          </p:nvPr>
        </p:nvGraphicFramePr>
        <p:xfrm>
          <a:off x="3181485" y="2076411"/>
          <a:ext cx="3738979" cy="2354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9974"/>
                <a:gridCol w="1699005"/>
              </a:tblGrid>
              <a:tr h="3363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</a:rPr>
                        <a:t>연도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82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</a:rPr>
                        <a:t>적중률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82B4"/>
                    </a:solidFill>
                  </a:tcPr>
                </a:tc>
              </a:tr>
              <a:tr h="336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2015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48%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6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2016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72%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6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2017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71%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6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2018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70%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6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2019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68%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63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전체년도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69%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664630" y="2606560"/>
            <a:ext cx="241114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/>
              <a:t>정류소 번호 </a:t>
            </a:r>
            <a:r>
              <a:rPr lang="en-US" altLang="ko-KR" sz="1400" b="1" dirty="0" smtClean="0"/>
              <a:t>207</a:t>
            </a:r>
          </a:p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1F1F74"/>
                </a:solidFill>
              </a:rPr>
              <a:t>' </a:t>
            </a:r>
            <a:r>
              <a:rPr lang="ko-KR" altLang="en-US" sz="1400" b="1" dirty="0" err="1">
                <a:solidFill>
                  <a:srgbClr val="1F1F74"/>
                </a:solidFill>
              </a:rPr>
              <a:t>여의나루역</a:t>
            </a:r>
            <a:r>
              <a:rPr lang="ko-KR" altLang="en-US" sz="1400" b="1" dirty="0">
                <a:solidFill>
                  <a:srgbClr val="1F1F74"/>
                </a:solidFill>
              </a:rPr>
              <a:t> </a:t>
            </a:r>
            <a:r>
              <a:rPr lang="en-US" altLang="ko-KR" sz="1400" b="1" dirty="0">
                <a:solidFill>
                  <a:srgbClr val="1F1F74"/>
                </a:solidFill>
              </a:rPr>
              <a:t>1</a:t>
            </a:r>
            <a:r>
              <a:rPr lang="ko-KR" altLang="en-US" sz="1400" b="1" dirty="0" err="1">
                <a:solidFill>
                  <a:srgbClr val="1F1F74"/>
                </a:solidFill>
              </a:rPr>
              <a:t>번출구</a:t>
            </a:r>
            <a:r>
              <a:rPr lang="ko-KR" altLang="en-US" sz="1400" b="1" dirty="0">
                <a:solidFill>
                  <a:srgbClr val="1F1F74"/>
                </a:solidFill>
              </a:rPr>
              <a:t> </a:t>
            </a:r>
            <a:r>
              <a:rPr lang="ko-KR" altLang="en-US" sz="1400" b="1" dirty="0" smtClean="0">
                <a:solidFill>
                  <a:srgbClr val="1F1F74"/>
                </a:solidFill>
              </a:rPr>
              <a:t>앞</a:t>
            </a:r>
            <a:r>
              <a:rPr lang="en-US" altLang="ko-KR" sz="1400" b="1" dirty="0" smtClean="0">
                <a:solidFill>
                  <a:srgbClr val="1F1F74"/>
                </a:solidFill>
              </a:rPr>
              <a:t>‘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dirty="0" err="1" smtClean="0"/>
              <a:t>로지스틱</a:t>
            </a:r>
            <a:r>
              <a:rPr lang="ko-KR" altLang="en-US" sz="1400" b="1" dirty="0" smtClean="0"/>
              <a:t> 분석 예측 </a:t>
            </a:r>
            <a:r>
              <a:rPr lang="ko-KR" altLang="en-US" sz="1400" b="1" dirty="0" err="1" smtClean="0"/>
              <a:t>정리표</a:t>
            </a:r>
            <a:r>
              <a:rPr lang="ko-KR" altLang="en-US" sz="1400" b="1" dirty="0" smtClean="0"/>
              <a:t> </a:t>
            </a:r>
            <a:endParaRPr lang="ko-KR" altLang="en-US" sz="1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181485" y="394524"/>
            <a:ext cx="24555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분석결과</a:t>
            </a:r>
            <a:endParaRPr lang="ko-KR" altLang="en-US" sz="15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3109478" y="468999"/>
            <a:ext cx="0" cy="15882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 rot="16200000">
            <a:off x="501127" y="304737"/>
            <a:ext cx="666947" cy="457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373" y="271413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08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3757" y="363746"/>
            <a:ext cx="248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로지스틱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 회귀분석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18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="" xmlns:a16="http://schemas.microsoft.com/office/drawing/2014/main" id="{F6D55155-55F6-4B90-89C4-428ED5A45EC8}"/>
              </a:ext>
            </a:extLst>
          </p:cNvPr>
          <p:cNvSpPr txBox="1"/>
          <p:nvPr/>
        </p:nvSpPr>
        <p:spPr>
          <a:xfrm>
            <a:off x="631388" y="1469080"/>
            <a:ext cx="965329" cy="309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개선 사항</a:t>
            </a:r>
            <a:endParaRPr lang="en-US" altLang="ko-KR" sz="14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1F1F74"/>
              </a:solidFill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D9AE28A-CC9B-4CB8-8305-C72C23EFF853}"/>
              </a:ext>
            </a:extLst>
          </p:cNvPr>
          <p:cNvSpPr txBox="1"/>
          <p:nvPr/>
        </p:nvSpPr>
        <p:spPr>
          <a:xfrm>
            <a:off x="2346169" y="3723544"/>
            <a:ext cx="6000361" cy="102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따릉이</a:t>
            </a:r>
            <a:r>
              <a:rPr lang="ko-KR" altLang="en-US" sz="1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 대여시점의 정보만으로 이후에 대여소로 돌아올 것인지 판별</a:t>
            </a:r>
            <a:endParaRPr lang="en-US" altLang="ko-KR" sz="1400" b="1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1F1F74"/>
              </a:solidFill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재배치 소요량을 적은 정보량으로 판단</a:t>
            </a:r>
            <a:endParaRPr lang="ko-KR" altLang="en-US" sz="14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29323C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대여소 별 특성에 따른 관리로 관리효율을 증대</a:t>
            </a:r>
            <a:r>
              <a:rPr lang="ko-KR" altLang="en-US" sz="1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시킬 수 있음</a:t>
            </a:r>
            <a:endParaRPr lang="en-US" altLang="ko-KR" sz="14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D9AE28A-CC9B-4CB8-8305-C72C23EFF853}"/>
              </a:ext>
            </a:extLst>
          </p:cNvPr>
          <p:cNvSpPr txBox="1"/>
          <p:nvPr/>
        </p:nvSpPr>
        <p:spPr>
          <a:xfrm>
            <a:off x="2346169" y="1307102"/>
            <a:ext cx="7624203" cy="1316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모든 대여소를 검토하지 못한</a:t>
            </a:r>
            <a:r>
              <a:rPr lang="ko-KR" altLang="en-US" sz="1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 결과로 </a:t>
            </a:r>
            <a:r>
              <a:rPr lang="ko-KR" altLang="en-US" sz="1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향후 다양한 대여소를 대상</a:t>
            </a:r>
            <a:r>
              <a:rPr lang="ko-KR" altLang="en-US" sz="1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으로 검토해볼 필요 있음</a:t>
            </a:r>
            <a:endParaRPr lang="en-US" altLang="ko-KR" sz="1400" b="1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29323C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b="1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따릉이</a:t>
            </a:r>
            <a:r>
              <a:rPr lang="ko-KR" altLang="en-US" sz="1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 자체 데이터 이외의 </a:t>
            </a:r>
            <a:r>
              <a:rPr lang="ko-KR" altLang="en-US" sz="1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정보를 추가하여 예측력을 향상</a:t>
            </a:r>
            <a:r>
              <a:rPr lang="ko-KR" altLang="en-US" sz="1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시켜야 함</a:t>
            </a:r>
            <a:endParaRPr lang="en-US" altLang="ko-KR" sz="1400" b="1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29323C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클러스터 별 특성을 반영</a:t>
            </a:r>
            <a:r>
              <a:rPr lang="ko-KR" altLang="en-US" sz="1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한 분석 필요</a:t>
            </a:r>
            <a:endParaRPr lang="en-US" altLang="ko-KR" sz="1400" b="1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29323C"/>
              </a:solidFill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31388" y="3723544"/>
            <a:ext cx="965329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기대 효과</a:t>
            </a:r>
            <a:endParaRPr lang="en-US" altLang="ko-KR" sz="14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1F1F74"/>
              </a:solidFill>
              <a:latin typeface="+mj-ea"/>
              <a:ea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 rot="16200000">
            <a:off x="501127" y="304737"/>
            <a:ext cx="666947" cy="457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373" y="271413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09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73757" y="363746"/>
            <a:ext cx="248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개선사항 및 기대효과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87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593850" y="1643530"/>
            <a:ext cx="9004300" cy="1800200"/>
            <a:chOff x="1593850" y="1597174"/>
            <a:chExt cx="9004300" cy="1800200"/>
          </a:xfrm>
        </p:grpSpPr>
        <p:sp>
          <p:nvSpPr>
            <p:cNvPr id="5" name="TextBox 4"/>
            <p:cNvSpPr txBox="1"/>
            <p:nvPr/>
          </p:nvSpPr>
          <p:spPr>
            <a:xfrm>
              <a:off x="1593850" y="1897400"/>
              <a:ext cx="9004300" cy="149997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4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48000">
                        <a:schemeClr val="tx1">
                          <a:lumMod val="50000"/>
                          <a:lumOff val="50000"/>
                        </a:schemeClr>
                      </a:gs>
                      <a:gs pos="99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0"/>
                  </a:gradFill>
                </a:rPr>
                <a:t>Thank you</a:t>
              </a:r>
              <a:endParaRPr lang="ko-KR" altLang="en-US" sz="4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48000">
                      <a:schemeClr val="tx1">
                        <a:lumMod val="50000"/>
                        <a:lumOff val="50000"/>
                      </a:schemeClr>
                    </a:gs>
                    <a:gs pos="99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807968" y="1597174"/>
              <a:ext cx="576064" cy="7200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3359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8D9AE28A-CC9B-4CB8-8305-C72C23EFF853}"/>
              </a:ext>
            </a:extLst>
          </p:cNvPr>
          <p:cNvSpPr txBox="1"/>
          <p:nvPr/>
        </p:nvSpPr>
        <p:spPr>
          <a:xfrm>
            <a:off x="973758" y="1062420"/>
            <a:ext cx="6656521" cy="5005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권용진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 </a:t>
            </a:r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: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지도 시각화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연구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프로젝트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목적에 맞는 형태로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위치 시각화 이용방법 연구</a:t>
            </a:r>
            <a:endParaRPr lang="en-US" altLang="ko-KR" sz="1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데이터 시각화</a:t>
            </a:r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유지수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 </a:t>
            </a:r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: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전처리</a:t>
            </a:r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변수 정리</a:t>
            </a:r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,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파일형식 통일</a:t>
            </a:r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,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처리속도 향상을 위한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전처리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	</a:t>
            </a:r>
            <a:endParaRPr lang="en-US" altLang="ko-KR" sz="1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데이터 시각화</a:t>
            </a:r>
            <a:endParaRPr lang="en-US" altLang="ko-KR" sz="1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신현정 </a:t>
            </a:r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: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기초 통계량 작업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왕복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,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편도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구분 </a:t>
            </a:r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,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 시간에 따른 </a:t>
            </a:r>
            <a:r>
              <a:rPr lang="ko-KR" altLang="en-US" sz="14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이용량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(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년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,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월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,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일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,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시</a:t>
            </a:r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)</a:t>
            </a:r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센터로 이동되는 불필요 </a:t>
            </a:r>
            <a:r>
              <a:rPr lang="ko-KR" altLang="en-US" sz="14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따릉이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 전처리</a:t>
            </a:r>
            <a:endParaRPr lang="en-US" altLang="ko-KR" sz="1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정재원 </a:t>
            </a:r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: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작업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분배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및 기술적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지원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수행</a:t>
            </a:r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프로젝트 총괄 및 분석 모형 생성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데이터 통합 및 전체적인 데이터 전처리 확인</a:t>
            </a:r>
            <a:endParaRPr lang="en-US" altLang="ko-KR" sz="1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+mj-ea"/>
              <a:ea typeface="+mj-ea"/>
            </a:endParaRPr>
          </a:p>
        </p:txBody>
      </p:sp>
      <p:sp>
        <p:nvSpPr>
          <p:cNvPr id="17" name="직사각형 16"/>
          <p:cNvSpPr/>
          <p:nvPr/>
        </p:nvSpPr>
        <p:spPr>
          <a:xfrm rot="16200000">
            <a:off x="501127" y="304737"/>
            <a:ext cx="666947" cy="457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373" y="271413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01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73758" y="363746"/>
            <a:ext cx="208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팀 구성원 및 소개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71208" y="394524"/>
            <a:ext cx="18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업무분담</a:t>
            </a:r>
            <a:endParaRPr lang="ko-KR" altLang="en-US" sz="15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2999200" y="468999"/>
            <a:ext cx="0" cy="15882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54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7D9DD5B4-0146-4CD1-9291-8A4D9FE2BA6F}"/>
              </a:ext>
            </a:extLst>
          </p:cNvPr>
          <p:cNvSpPr txBox="1"/>
          <p:nvPr/>
        </p:nvSpPr>
        <p:spPr>
          <a:xfrm>
            <a:off x="811740" y="1083504"/>
            <a:ext cx="8313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서울시 공공 데이터 정보를 활용하여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ko-KR" altLang="en-US" sz="20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따릉이</a:t>
            </a:r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 재배치 문제</a:t>
            </a:r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에 대한 해결방안 모색</a:t>
            </a:r>
            <a:endParaRPr lang="en-US" altLang="ko-KR" sz="20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8D9AE28A-CC9B-4CB8-8305-C72C23EFF853}"/>
              </a:ext>
            </a:extLst>
          </p:cNvPr>
          <p:cNvSpPr txBox="1"/>
          <p:nvPr/>
        </p:nvSpPr>
        <p:spPr>
          <a:xfrm>
            <a:off x="2071685" y="2438310"/>
            <a:ext cx="7511993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4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따릉이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정류소에 존재하는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자전거의 수량이 부족하여 이용하지 못하는 경우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가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있음</a:t>
            </a:r>
            <a:endParaRPr lang="en-US" altLang="ko-KR" sz="1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&gt;&gt;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특히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도심에서 외곽으로 이동하는 수요에 자주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발생</a:t>
            </a:r>
            <a:endParaRPr lang="en-US" altLang="ko-KR" sz="1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4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따릉이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재배치 요원이 활동하고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있으나</a:t>
            </a:r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,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특정한 정류소가 텅텅 비는 현상은 빈번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하게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발생</a:t>
            </a:r>
            <a:endParaRPr lang="en-US" altLang="ko-KR" sz="1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&gt;&gt; 149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명의 인원이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3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교대로 활동하고 있다고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함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94026" y="4661196"/>
            <a:ext cx="10322168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lnSpc>
                <a:spcPct val="150000"/>
              </a:lnSpc>
            </a:pPr>
            <a:r>
              <a:rPr lang="ko-KR" altLang="en-US" sz="16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따릉이</a:t>
            </a:r>
            <a:r>
              <a:rPr lang="ko-KR" altLang="en-US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 </a:t>
            </a:r>
            <a:r>
              <a:rPr lang="ko-KR" altLang="en-US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대여 </a:t>
            </a:r>
            <a:r>
              <a:rPr lang="ko-KR" altLang="en-US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시스템 </a:t>
            </a:r>
            <a:r>
              <a:rPr lang="ko-KR" altLang="en-US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</a:rPr>
              <a:t>자체적으로 알 수 있는 정보</a:t>
            </a:r>
            <a:r>
              <a:rPr lang="ko-KR" altLang="en-US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만으로 </a:t>
            </a:r>
            <a:r>
              <a:rPr lang="ko-KR" altLang="en-US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</a:rPr>
              <a:t>재배치에 기여할 수 있는 방안</a:t>
            </a:r>
            <a:r>
              <a:rPr lang="ko-KR" altLang="en-US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 모색</a:t>
            </a:r>
            <a:endParaRPr lang="en-US" altLang="ko-KR" sz="16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+mj-ea"/>
            </a:endParaRPr>
          </a:p>
          <a:p>
            <a:pPr marL="0" lvl="1" algn="ctr">
              <a:lnSpc>
                <a:spcPct val="150000"/>
              </a:lnSpc>
            </a:pPr>
            <a:r>
              <a:rPr lang="ko-KR" altLang="en-US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분석에 </a:t>
            </a:r>
            <a:r>
              <a:rPr lang="ko-KR" altLang="en-US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사용된 데이터 만으로 </a:t>
            </a:r>
            <a:r>
              <a:rPr lang="ko-KR" altLang="en-US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</a:rPr>
              <a:t>해당 </a:t>
            </a:r>
            <a:r>
              <a:rPr lang="ko-KR" altLang="en-US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</a:rPr>
              <a:t>자전거가 정류소로 돌아올지 여부</a:t>
            </a:r>
            <a:r>
              <a:rPr lang="ko-KR" altLang="en-US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를 판단하는 것을 목표로 함</a:t>
            </a:r>
            <a:endParaRPr lang="en-US" altLang="ko-KR" sz="1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 rot="16200000">
            <a:off x="501127" y="304737"/>
            <a:ext cx="666947" cy="457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373" y="271413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02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73757" y="363746"/>
            <a:ext cx="2219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기획배경 및 목표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74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416341" y="3781593"/>
            <a:ext cx="11362948" cy="2241836"/>
            <a:chOff x="878607" y="3872795"/>
            <a:chExt cx="10438416" cy="2059432"/>
          </a:xfrm>
        </p:grpSpPr>
        <p:sp>
          <p:nvSpPr>
            <p:cNvPr id="3" name="화살표: 오각형 2">
              <a:extLst>
                <a:ext uri="{FF2B5EF4-FFF2-40B4-BE49-F238E27FC236}">
                  <a16:creationId xmlns="" xmlns:a16="http://schemas.microsoft.com/office/drawing/2014/main" id="{16213792-A26D-4049-94AC-F2186D592CA6}"/>
                </a:ext>
              </a:extLst>
            </p:cNvPr>
            <p:cNvSpPr/>
            <p:nvPr/>
          </p:nvSpPr>
          <p:spPr>
            <a:xfrm>
              <a:off x="878607" y="3872795"/>
              <a:ext cx="2144545" cy="2059432"/>
            </a:xfrm>
            <a:prstGeom prst="homePlate">
              <a:avLst>
                <a:gd name="adj" fmla="val 19101"/>
              </a:avLst>
            </a:prstGeom>
            <a:solidFill>
              <a:srgbClr val="7C8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화살표: 갈매기형 수장 3">
              <a:extLst>
                <a:ext uri="{FF2B5EF4-FFF2-40B4-BE49-F238E27FC236}">
                  <a16:creationId xmlns="" xmlns:a16="http://schemas.microsoft.com/office/drawing/2014/main" id="{9FFC995C-AFD9-415E-92B8-9D984F210DCB}"/>
                </a:ext>
              </a:extLst>
            </p:cNvPr>
            <p:cNvSpPr/>
            <p:nvPr/>
          </p:nvSpPr>
          <p:spPr>
            <a:xfrm>
              <a:off x="2587475" y="3872796"/>
              <a:ext cx="2497271" cy="2059431"/>
            </a:xfrm>
            <a:prstGeom prst="chevron">
              <a:avLst>
                <a:gd name="adj" fmla="val 19243"/>
              </a:avLst>
            </a:prstGeom>
            <a:solidFill>
              <a:srgbClr val="676D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화살표: 갈매기형 수장 42">
              <a:extLst>
                <a:ext uri="{FF2B5EF4-FFF2-40B4-BE49-F238E27FC236}">
                  <a16:creationId xmlns="" xmlns:a16="http://schemas.microsoft.com/office/drawing/2014/main" id="{76A67F6B-7652-4834-8EBC-5EA9667BEA79}"/>
                </a:ext>
              </a:extLst>
            </p:cNvPr>
            <p:cNvSpPr/>
            <p:nvPr/>
          </p:nvSpPr>
          <p:spPr>
            <a:xfrm>
              <a:off x="4655310" y="3872796"/>
              <a:ext cx="2497271" cy="2059431"/>
            </a:xfrm>
            <a:prstGeom prst="chevron">
              <a:avLst>
                <a:gd name="adj" fmla="val 19243"/>
              </a:avLst>
            </a:prstGeom>
            <a:solidFill>
              <a:srgbClr val="535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화살표: 갈매기형 수장 43">
              <a:extLst>
                <a:ext uri="{FF2B5EF4-FFF2-40B4-BE49-F238E27FC236}">
                  <a16:creationId xmlns="" xmlns:a16="http://schemas.microsoft.com/office/drawing/2014/main" id="{3132B5D2-DB18-475B-ACDC-3E1D124A4D92}"/>
                </a:ext>
              </a:extLst>
            </p:cNvPr>
            <p:cNvSpPr/>
            <p:nvPr/>
          </p:nvSpPr>
          <p:spPr>
            <a:xfrm>
              <a:off x="6722149" y="3872796"/>
              <a:ext cx="2609593" cy="2059431"/>
            </a:xfrm>
            <a:prstGeom prst="chevron">
              <a:avLst>
                <a:gd name="adj" fmla="val 16653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="" xmlns:a16="http://schemas.microsoft.com/office/drawing/2014/main" id="{C442D28F-7123-4889-A6C7-0ED4584D8833}"/>
                </a:ext>
              </a:extLst>
            </p:cNvPr>
            <p:cNvSpPr/>
            <p:nvPr/>
          </p:nvSpPr>
          <p:spPr>
            <a:xfrm>
              <a:off x="8946572" y="3872796"/>
              <a:ext cx="2370451" cy="2059431"/>
            </a:xfrm>
            <a:custGeom>
              <a:avLst/>
              <a:gdLst>
                <a:gd name="connsiteX0" fmla="*/ 0 w 2528533"/>
                <a:gd name="connsiteY0" fmla="*/ 0 h 2059431"/>
                <a:gd name="connsiteX1" fmla="*/ 2057310 w 2528533"/>
                <a:gd name="connsiteY1" fmla="*/ 0 h 2059431"/>
                <a:gd name="connsiteX2" fmla="*/ 2100975 w 2528533"/>
                <a:gd name="connsiteY2" fmla="*/ 0 h 2059431"/>
                <a:gd name="connsiteX3" fmla="*/ 2528533 w 2528533"/>
                <a:gd name="connsiteY3" fmla="*/ 0 h 2059431"/>
                <a:gd name="connsiteX4" fmla="*/ 2528533 w 2528533"/>
                <a:gd name="connsiteY4" fmla="*/ 2059431 h 2059431"/>
                <a:gd name="connsiteX5" fmla="*/ 2100975 w 2528533"/>
                <a:gd name="connsiteY5" fmla="*/ 2059431 h 2059431"/>
                <a:gd name="connsiteX6" fmla="*/ 2057310 w 2528533"/>
                <a:gd name="connsiteY6" fmla="*/ 2059431 h 2059431"/>
                <a:gd name="connsiteX7" fmla="*/ 0 w 2528533"/>
                <a:gd name="connsiteY7" fmla="*/ 2059431 h 2059431"/>
                <a:gd name="connsiteX8" fmla="*/ 396296 w 2528533"/>
                <a:gd name="connsiteY8" fmla="*/ 1029716 h 2059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28533" h="2059431">
                  <a:moveTo>
                    <a:pt x="0" y="0"/>
                  </a:moveTo>
                  <a:lnTo>
                    <a:pt x="2057310" y="0"/>
                  </a:lnTo>
                  <a:lnTo>
                    <a:pt x="2100975" y="0"/>
                  </a:lnTo>
                  <a:lnTo>
                    <a:pt x="2528533" y="0"/>
                  </a:lnTo>
                  <a:lnTo>
                    <a:pt x="2528533" y="2059431"/>
                  </a:lnTo>
                  <a:lnTo>
                    <a:pt x="2100975" y="2059431"/>
                  </a:lnTo>
                  <a:lnTo>
                    <a:pt x="2057310" y="2059431"/>
                  </a:lnTo>
                  <a:lnTo>
                    <a:pt x="0" y="2059431"/>
                  </a:lnTo>
                  <a:lnTo>
                    <a:pt x="396296" y="1029716"/>
                  </a:lnTo>
                  <a:close/>
                </a:path>
              </a:pathLst>
            </a:custGeom>
            <a:solidFill>
              <a:srgbClr val="1729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4" name="직선 연결선 53">
            <a:extLst>
              <a:ext uri="{FF2B5EF4-FFF2-40B4-BE49-F238E27FC236}">
                <a16:creationId xmlns="" xmlns:a16="http://schemas.microsoft.com/office/drawing/2014/main" id="{3B75E251-1ACA-4E99-862B-3053B49BD088}"/>
              </a:ext>
            </a:extLst>
          </p:cNvPr>
          <p:cNvCxnSpPr>
            <a:cxnSpLocks/>
          </p:cNvCxnSpPr>
          <p:nvPr/>
        </p:nvCxnSpPr>
        <p:spPr>
          <a:xfrm>
            <a:off x="866446" y="2111945"/>
            <a:ext cx="1603622" cy="0"/>
          </a:xfrm>
          <a:prstGeom prst="line">
            <a:avLst/>
          </a:prstGeom>
          <a:ln w="38100" cap="rnd">
            <a:solidFill>
              <a:srgbClr val="1F1F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39CB6435-67C1-43CB-B3F5-8A7E59662167}"/>
              </a:ext>
            </a:extLst>
          </p:cNvPr>
          <p:cNvSpPr txBox="1"/>
          <p:nvPr/>
        </p:nvSpPr>
        <p:spPr>
          <a:xfrm>
            <a:off x="777388" y="2174662"/>
            <a:ext cx="393056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A02AA70D-A304-4ECB-AA3B-ADC6AC590303}"/>
              </a:ext>
            </a:extLst>
          </p:cNvPr>
          <p:cNvSpPr txBox="1"/>
          <p:nvPr/>
        </p:nvSpPr>
        <p:spPr>
          <a:xfrm>
            <a:off x="784049" y="2656643"/>
            <a:ext cx="1282723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데이터 이해</a:t>
            </a:r>
            <a:endParaRPr lang="en-US" altLang="ko-KR" sz="1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F1F74"/>
              </a:solidFill>
              <a:latin typeface="+mj-ea"/>
              <a:ea typeface="+mj-ea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="" xmlns:a16="http://schemas.microsoft.com/office/drawing/2014/main" id="{1EB570D5-AEC8-49D7-9EE2-85A419F951BE}"/>
              </a:ext>
            </a:extLst>
          </p:cNvPr>
          <p:cNvCxnSpPr>
            <a:cxnSpLocks/>
          </p:cNvCxnSpPr>
          <p:nvPr/>
        </p:nvCxnSpPr>
        <p:spPr>
          <a:xfrm>
            <a:off x="3073061" y="2111945"/>
            <a:ext cx="1603622" cy="0"/>
          </a:xfrm>
          <a:prstGeom prst="line">
            <a:avLst/>
          </a:prstGeom>
          <a:ln w="38100" cap="rnd">
            <a:solidFill>
              <a:srgbClr val="1F1F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7BB02E9B-83C7-45E1-BD8F-9D492A4510A7}"/>
              </a:ext>
            </a:extLst>
          </p:cNvPr>
          <p:cNvSpPr txBox="1"/>
          <p:nvPr/>
        </p:nvSpPr>
        <p:spPr>
          <a:xfrm>
            <a:off x="2984003" y="2174662"/>
            <a:ext cx="393056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3BBBF260-0E23-419D-92E7-74B58829A02A}"/>
              </a:ext>
            </a:extLst>
          </p:cNvPr>
          <p:cNvSpPr txBox="1"/>
          <p:nvPr/>
        </p:nvSpPr>
        <p:spPr>
          <a:xfrm>
            <a:off x="2990664" y="2656643"/>
            <a:ext cx="1487908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데이터 전처리</a:t>
            </a:r>
            <a:endParaRPr lang="en-US" altLang="ko-KR" sz="1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F1F74"/>
              </a:solidFill>
              <a:latin typeface="+mj-ea"/>
              <a:ea typeface="+mj-ea"/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="" xmlns:a16="http://schemas.microsoft.com/office/drawing/2014/main" id="{32D3017E-8434-403E-BF40-6B6C69A3B210}"/>
              </a:ext>
            </a:extLst>
          </p:cNvPr>
          <p:cNvCxnSpPr>
            <a:cxnSpLocks/>
          </p:cNvCxnSpPr>
          <p:nvPr/>
        </p:nvCxnSpPr>
        <p:spPr>
          <a:xfrm>
            <a:off x="5279676" y="2111945"/>
            <a:ext cx="1603622" cy="0"/>
          </a:xfrm>
          <a:prstGeom prst="line">
            <a:avLst/>
          </a:prstGeom>
          <a:ln w="38100" cap="rnd">
            <a:solidFill>
              <a:srgbClr val="1F1F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F372637E-95D4-44C4-A9C6-ED1BA99A8704}"/>
              </a:ext>
            </a:extLst>
          </p:cNvPr>
          <p:cNvSpPr txBox="1"/>
          <p:nvPr/>
        </p:nvSpPr>
        <p:spPr>
          <a:xfrm>
            <a:off x="5190618" y="2174662"/>
            <a:ext cx="393056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473609D3-B11F-41F9-A756-3E8BCADBEC5A}"/>
              </a:ext>
            </a:extLst>
          </p:cNvPr>
          <p:cNvSpPr txBox="1"/>
          <p:nvPr/>
        </p:nvSpPr>
        <p:spPr>
          <a:xfrm>
            <a:off x="5197279" y="2656643"/>
            <a:ext cx="1632178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탐색적 분석 및 </a:t>
            </a:r>
            <a:endParaRPr lang="en-US" altLang="ko-KR" sz="16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F1F74"/>
              </a:solidFill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ko-KR" altLang="en-US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시각화</a:t>
            </a:r>
            <a:endParaRPr lang="en-US" altLang="ko-KR" sz="1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F1F74"/>
              </a:solidFill>
              <a:latin typeface="+mj-ea"/>
              <a:ea typeface="+mj-ea"/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="" xmlns:a16="http://schemas.microsoft.com/office/drawing/2014/main" id="{6EA15904-89B6-4DDF-8801-3C56434D7F63}"/>
              </a:ext>
            </a:extLst>
          </p:cNvPr>
          <p:cNvCxnSpPr>
            <a:cxnSpLocks/>
          </p:cNvCxnSpPr>
          <p:nvPr/>
        </p:nvCxnSpPr>
        <p:spPr>
          <a:xfrm>
            <a:off x="7486291" y="2111945"/>
            <a:ext cx="1603622" cy="0"/>
          </a:xfrm>
          <a:prstGeom prst="line">
            <a:avLst/>
          </a:prstGeom>
          <a:ln w="38100" cap="rnd">
            <a:solidFill>
              <a:srgbClr val="1F1F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AD15AB99-9693-46D0-9CFE-08D6A457D0F4}"/>
              </a:ext>
            </a:extLst>
          </p:cNvPr>
          <p:cNvSpPr txBox="1"/>
          <p:nvPr/>
        </p:nvSpPr>
        <p:spPr>
          <a:xfrm>
            <a:off x="7397233" y="2174662"/>
            <a:ext cx="393056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185893D3-5B80-4147-8533-B4E3763BDEC8}"/>
              </a:ext>
            </a:extLst>
          </p:cNvPr>
          <p:cNvSpPr txBox="1"/>
          <p:nvPr/>
        </p:nvSpPr>
        <p:spPr>
          <a:xfrm>
            <a:off x="7403894" y="2656643"/>
            <a:ext cx="1560042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분석 모형 생성</a:t>
            </a:r>
            <a:endParaRPr lang="en-US" altLang="ko-KR" sz="1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F1F74"/>
              </a:solidFill>
              <a:latin typeface="+mj-ea"/>
              <a:ea typeface="+mj-ea"/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="" xmlns:a16="http://schemas.microsoft.com/office/drawing/2014/main" id="{66980806-912A-40ED-8C9F-9365C84E9B71}"/>
              </a:ext>
            </a:extLst>
          </p:cNvPr>
          <p:cNvCxnSpPr>
            <a:cxnSpLocks/>
          </p:cNvCxnSpPr>
          <p:nvPr/>
        </p:nvCxnSpPr>
        <p:spPr>
          <a:xfrm>
            <a:off x="9692904" y="2111945"/>
            <a:ext cx="1603622" cy="0"/>
          </a:xfrm>
          <a:prstGeom prst="line">
            <a:avLst/>
          </a:prstGeom>
          <a:ln w="38100" cap="rnd">
            <a:solidFill>
              <a:srgbClr val="1F1F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="" xmlns:a16="http://schemas.microsoft.com/office/drawing/2014/main" id="{6E228053-FE51-479C-BA8A-A1F26F1F2112}"/>
              </a:ext>
            </a:extLst>
          </p:cNvPr>
          <p:cNvSpPr txBox="1"/>
          <p:nvPr/>
        </p:nvSpPr>
        <p:spPr>
          <a:xfrm>
            <a:off x="9603846" y="2174662"/>
            <a:ext cx="393056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05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+mj-ea"/>
              <a:ea typeface="+mj-ea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="" xmlns:a16="http://schemas.microsoft.com/office/drawing/2014/main" id="{812737C8-3A20-4828-A8E1-5F8F35FF2A32}"/>
              </a:ext>
            </a:extLst>
          </p:cNvPr>
          <p:cNvSpPr txBox="1"/>
          <p:nvPr/>
        </p:nvSpPr>
        <p:spPr>
          <a:xfrm>
            <a:off x="9610507" y="2656643"/>
            <a:ext cx="1077539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모델 평가</a:t>
            </a:r>
            <a:endParaRPr lang="en-US" altLang="ko-KR" sz="1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F1F74"/>
              </a:solidFill>
              <a:latin typeface="+mj-ea"/>
              <a:ea typeface="+mj-ea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F3B079FA-8483-4F4D-8255-763A68833933}"/>
              </a:ext>
            </a:extLst>
          </p:cNvPr>
          <p:cNvSpPr txBox="1"/>
          <p:nvPr/>
        </p:nvSpPr>
        <p:spPr>
          <a:xfrm>
            <a:off x="550709" y="4246947"/>
            <a:ext cx="18325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따릉이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정류장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별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좌표 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데이터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확인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  <a:p>
            <a:pPr algn="ctr">
              <a:lnSpc>
                <a:spcPct val="120000"/>
              </a:lnSpc>
            </a:pP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따릉이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대여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데이터에서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기본 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정보 파악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="" xmlns:a16="http://schemas.microsoft.com/office/drawing/2014/main" id="{4114F6E2-AB23-4CB7-89C3-12AD50394F7A}"/>
              </a:ext>
            </a:extLst>
          </p:cNvPr>
          <p:cNvSpPr txBox="1"/>
          <p:nvPr/>
        </p:nvSpPr>
        <p:spPr>
          <a:xfrm>
            <a:off x="2679241" y="4136147"/>
            <a:ext cx="2040943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- 1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차 전처리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데이터 형태 통일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불필요한 요소 제거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  <a:p>
            <a:pPr algn="ctr">
              <a:lnSpc>
                <a:spcPct val="120000"/>
              </a:lnSpc>
            </a:pP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- 2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차 전처리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분석에 필요한 형태로 가공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="" xmlns:a16="http://schemas.microsoft.com/office/drawing/2014/main" id="{5FFE7A62-5764-4F17-91D2-B46A2B985EC6}"/>
              </a:ext>
            </a:extLst>
          </p:cNvPr>
          <p:cNvSpPr txBox="1"/>
          <p:nvPr/>
        </p:nvSpPr>
        <p:spPr>
          <a:xfrm>
            <a:off x="4871842" y="4246947"/>
            <a:ext cx="22124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-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기초적인 통계분석과 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시각화를 통해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특징 파악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  <a:p>
            <a:pPr algn="ctr">
              <a:lnSpc>
                <a:spcPct val="120000"/>
              </a:lnSpc>
            </a:pP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-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기초 통계를 통한 정보 정리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데이터를 범주 별로 분류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="" xmlns:a16="http://schemas.microsoft.com/office/drawing/2014/main" id="{E3552EC4-246C-4654-B60F-A0CCC207A202}"/>
              </a:ext>
            </a:extLst>
          </p:cNvPr>
          <p:cNvSpPr txBox="1"/>
          <p:nvPr/>
        </p:nvSpPr>
        <p:spPr>
          <a:xfrm>
            <a:off x="7135465" y="4136147"/>
            <a:ext cx="2004075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</a:rPr>
              <a:t>-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</a:rPr>
              <a:t>탐색결과를 토대로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</a:rPr>
              <a:t>적절한 방법론 선택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</a:rPr>
              <a:t>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</a:rPr>
              <a:t>및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</a:rPr>
              <a:t>적합한 모형 생성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</a:endParaRPr>
          </a:p>
          <a:p>
            <a:pPr algn="ctr">
              <a:lnSpc>
                <a:spcPct val="120000"/>
              </a:lnSpc>
            </a:pP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</a:rPr>
              <a:t>-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</a:rPr>
              <a:t>논거를 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</a:rPr>
              <a:t>뒷받침할 데이터 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</a:rPr>
              <a:t>처리 및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</a:rPr>
              <a:t>정리</a:t>
            </a:r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E3552EC4-246C-4654-B60F-A0CCC207A202}"/>
              </a:ext>
            </a:extLst>
          </p:cNvPr>
          <p:cNvSpPr txBox="1"/>
          <p:nvPr/>
        </p:nvSpPr>
        <p:spPr>
          <a:xfrm>
            <a:off x="9672001" y="4468546"/>
            <a:ext cx="189905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-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훈련데이터와 학습데이터를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이용하여 모델 평가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및 개선시도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5" name="직사각형 34"/>
          <p:cNvSpPr/>
          <p:nvPr/>
        </p:nvSpPr>
        <p:spPr>
          <a:xfrm rot="16200000">
            <a:off x="501127" y="304737"/>
            <a:ext cx="666947" cy="457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73757" y="363746"/>
            <a:ext cx="2219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추진계획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80001" y="394524"/>
            <a:ext cx="18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진행계획</a:t>
            </a:r>
            <a:endParaRPr lang="ko-KR" altLang="en-US" sz="15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2107993" y="468999"/>
            <a:ext cx="0" cy="15882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5373" y="271413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03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92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6128658" y="1142746"/>
            <a:ext cx="5801842" cy="5170967"/>
            <a:chOff x="326816" y="849086"/>
            <a:chExt cx="5801842" cy="5464628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471862" y="5695077"/>
              <a:ext cx="5511750" cy="61863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326816" y="1106851"/>
              <a:ext cx="5801842" cy="4794438"/>
            </a:xfrm>
            <a:prstGeom prst="roundRect">
              <a:avLst>
                <a:gd name="adj" fmla="val 8730"/>
              </a:avLst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양쪽 모서리가 둥근 사각형 37"/>
            <p:cNvSpPr/>
            <p:nvPr/>
          </p:nvSpPr>
          <p:spPr>
            <a:xfrm rot="10800000">
              <a:off x="1407939" y="849086"/>
              <a:ext cx="3560349" cy="458760"/>
            </a:xfrm>
            <a:prstGeom prst="round2SameRect">
              <a:avLst>
                <a:gd name="adj1" fmla="val 39343"/>
                <a:gd name="adj2" fmla="val 0"/>
              </a:avLst>
            </a:prstGeom>
            <a:gradFill flip="none" rotWithShape="1">
              <a:gsLst>
                <a:gs pos="0">
                  <a:srgbClr val="00B0F0"/>
                </a:gs>
                <a:gs pos="100000">
                  <a:srgbClr val="0070C0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각 삼각형 38"/>
            <p:cNvSpPr/>
            <p:nvPr/>
          </p:nvSpPr>
          <p:spPr>
            <a:xfrm>
              <a:off x="4968290" y="849086"/>
              <a:ext cx="181309" cy="257765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각 삼각형 39"/>
            <p:cNvSpPr/>
            <p:nvPr/>
          </p:nvSpPr>
          <p:spPr>
            <a:xfrm flipH="1">
              <a:off x="1226633" y="849086"/>
              <a:ext cx="181309" cy="257765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375039" y="912381"/>
              <a:ext cx="3626152" cy="325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전처리 이후의 데이터</a:t>
              </a:r>
              <a:endPara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96188" y="1142746"/>
            <a:ext cx="5801842" cy="5170967"/>
            <a:chOff x="326816" y="849086"/>
            <a:chExt cx="5801842" cy="5464628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471862" y="5695077"/>
              <a:ext cx="5511750" cy="61863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326816" y="1106851"/>
              <a:ext cx="5801842" cy="4794438"/>
            </a:xfrm>
            <a:prstGeom prst="roundRect">
              <a:avLst>
                <a:gd name="adj" fmla="val 8730"/>
              </a:avLst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양쪽 모서리가 둥근 사각형 28"/>
            <p:cNvSpPr/>
            <p:nvPr/>
          </p:nvSpPr>
          <p:spPr>
            <a:xfrm rot="10800000">
              <a:off x="1407939" y="849086"/>
              <a:ext cx="3560349" cy="458760"/>
            </a:xfrm>
            <a:prstGeom prst="round2SameRect">
              <a:avLst>
                <a:gd name="adj1" fmla="val 39343"/>
                <a:gd name="adj2" fmla="val 0"/>
              </a:avLst>
            </a:prstGeom>
            <a:gradFill flip="none" rotWithShape="1">
              <a:gsLst>
                <a:gs pos="0">
                  <a:srgbClr val="00B0F0"/>
                </a:gs>
                <a:gs pos="100000">
                  <a:srgbClr val="0070C0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각 삼각형 29"/>
            <p:cNvSpPr/>
            <p:nvPr/>
          </p:nvSpPr>
          <p:spPr>
            <a:xfrm>
              <a:off x="4968290" y="849086"/>
              <a:ext cx="181309" cy="257765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flipH="1">
              <a:off x="1226633" y="849086"/>
              <a:ext cx="181309" cy="257765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375039" y="912381"/>
              <a:ext cx="36261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전처리 이전의 데이터</a:t>
              </a:r>
              <a:endPara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24790" y="1757814"/>
            <a:ext cx="11686501" cy="3785059"/>
            <a:chOff x="355418" y="1692498"/>
            <a:chExt cx="11686501" cy="3785059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2"/>
            <a:srcRect r="55684"/>
            <a:stretch/>
          </p:blipFill>
          <p:spPr>
            <a:xfrm>
              <a:off x="694870" y="1739990"/>
              <a:ext cx="5094941" cy="1485074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3"/>
            <a:srcRect r="52686" b="31546"/>
            <a:stretch/>
          </p:blipFill>
          <p:spPr>
            <a:xfrm>
              <a:off x="6605861" y="1692498"/>
              <a:ext cx="5029444" cy="1580058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8D9AE28A-CC9B-4CB8-8305-C72C23EFF853}"/>
                </a:ext>
              </a:extLst>
            </p:cNvPr>
            <p:cNvSpPr txBox="1"/>
            <p:nvPr/>
          </p:nvSpPr>
          <p:spPr>
            <a:xfrm>
              <a:off x="355418" y="3446232"/>
              <a:ext cx="5628194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 </a:t>
              </a:r>
              <a:r>
                <a:rPr lang="ko-KR" altLang="en-US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이</a:t>
              </a:r>
              <a:r>
                <a:rPr lang="ko-KR" altLang="en-US" sz="12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용</a:t>
              </a:r>
              <a:r>
                <a:rPr lang="ko-KR" altLang="en-US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 데이터 </a:t>
              </a:r>
              <a:r>
                <a:rPr lang="en-US" altLang="ko-KR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서울 열린 데이터 광장 </a:t>
              </a:r>
              <a:r>
                <a:rPr lang="en-US" altLang="ko-KR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-&gt; </a:t>
              </a:r>
              <a:r>
                <a:rPr lang="ko-KR" altLang="en-US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서울 공공 자전거 대여 이력</a:t>
              </a:r>
              <a:endParaRPr lang="en-US" altLang="ko-KR" sz="1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+mj-ea"/>
                <a:ea typeface="+mj-ea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ko-KR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-  2015.09 ~ 2019.11 </a:t>
              </a:r>
              <a:r>
                <a:rPr lang="ko-KR" altLang="en-US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간의 데이터가 축적 되어 있음</a:t>
              </a:r>
              <a:endParaRPr lang="en-US" altLang="ko-KR" sz="1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+mj-ea"/>
                <a:ea typeface="+mj-ea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ko-KR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-  </a:t>
              </a:r>
              <a:r>
                <a:rPr lang="ko-KR" altLang="en-US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자전거 번호</a:t>
              </a:r>
              <a:r>
                <a:rPr lang="en-US" altLang="ko-KR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대여 시간</a:t>
              </a:r>
              <a:r>
                <a:rPr lang="en-US" altLang="ko-KR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대여정류장 번호</a:t>
              </a:r>
              <a:r>
                <a:rPr lang="en-US" altLang="ko-KR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대여정류장 명</a:t>
              </a:r>
              <a:r>
                <a:rPr lang="en-US" altLang="ko-KR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반납시간</a:t>
              </a:r>
              <a:r>
                <a:rPr lang="en-US" altLang="ko-KR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반납 정류장 명</a:t>
              </a:r>
              <a:r>
                <a:rPr lang="en-US" altLang="ko-KR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1200" b="1" dirty="0" err="1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거치대</a:t>
              </a:r>
              <a:r>
                <a:rPr lang="ko-KR" altLang="en-US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 번호</a:t>
              </a:r>
              <a:r>
                <a:rPr lang="en-US" altLang="ko-KR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이용시간</a:t>
              </a:r>
              <a:r>
                <a:rPr lang="en-US" altLang="ko-KR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이용거리 등으로 분류 되어 있음</a:t>
              </a:r>
              <a:endParaRPr lang="en-US" altLang="ko-KR" sz="1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+mj-ea"/>
                <a:ea typeface="+mj-ea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ko-KR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-  47</a:t>
              </a:r>
              <a:r>
                <a:rPr lang="ko-KR" altLang="en-US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여 개의 파일이 </a:t>
              </a:r>
              <a:r>
                <a:rPr lang="en-US" altLang="ko-KR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CSV, XLS </a:t>
              </a:r>
              <a:r>
                <a:rPr lang="ko-KR" altLang="en-US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등으로 제공 중</a:t>
              </a:r>
              <a:endParaRPr lang="en-US" altLang="ko-KR" sz="1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+mj-ea"/>
                <a:ea typeface="+mj-ea"/>
              </a:endParaRPr>
            </a:p>
            <a:p>
              <a:pPr marL="628650" lvl="1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1F74"/>
                  </a:solidFill>
                  <a:latin typeface="+mj-ea"/>
                  <a:ea typeface="+mj-ea"/>
                </a:rPr>
                <a:t>파일 당 </a:t>
              </a:r>
              <a:r>
                <a:rPr lang="en-US" altLang="ko-KR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1F74"/>
                  </a:solidFill>
                  <a:latin typeface="+mj-ea"/>
                  <a:ea typeface="+mj-ea"/>
                </a:rPr>
                <a:t>100</a:t>
              </a:r>
              <a:r>
                <a:rPr lang="ko-KR" altLang="en-US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1F74"/>
                  </a:solidFill>
                  <a:latin typeface="+mj-ea"/>
                  <a:ea typeface="+mj-ea"/>
                </a:rPr>
                <a:t>만 </a:t>
              </a:r>
              <a:r>
                <a:rPr lang="en-US" altLang="ko-KR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1F74"/>
                  </a:solidFill>
                  <a:latin typeface="+mj-ea"/>
                  <a:ea typeface="+mj-ea"/>
                </a:rPr>
                <a:t>~200</a:t>
              </a:r>
              <a:r>
                <a:rPr lang="ko-KR" altLang="en-US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1F74"/>
                  </a:solidFill>
                  <a:latin typeface="+mj-ea"/>
                  <a:ea typeface="+mj-ea"/>
                </a:rPr>
                <a:t>만 건 정도의 레코드가 기록</a:t>
              </a:r>
              <a:r>
                <a:rPr lang="ko-KR" altLang="en-US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되어 있음</a:t>
              </a:r>
              <a:endParaRPr lang="en-US" altLang="ko-KR" sz="1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+mj-ea"/>
                <a:ea typeface="+mj-ea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ko-KR" sz="12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 </a:t>
              </a:r>
              <a:r>
                <a:rPr lang="en-US" altLang="ko-KR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  (</a:t>
              </a:r>
              <a:r>
                <a:rPr lang="ko-KR" altLang="en-US" sz="12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전체 약 </a:t>
              </a:r>
              <a:r>
                <a:rPr lang="en-US" altLang="ko-KR" sz="12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33,000,000</a:t>
              </a:r>
              <a:r>
                <a:rPr lang="ko-KR" altLang="en-US" sz="12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건</a:t>
              </a:r>
              <a:r>
                <a:rPr lang="en-US" altLang="ko-KR" sz="12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)</a:t>
              </a:r>
              <a:endParaRPr lang="en-US" altLang="ko-KR" sz="1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8D9AE28A-CC9B-4CB8-8305-C72C23EFF853}"/>
                </a:ext>
              </a:extLst>
            </p:cNvPr>
            <p:cNvSpPr txBox="1"/>
            <p:nvPr/>
          </p:nvSpPr>
          <p:spPr>
            <a:xfrm>
              <a:off x="6404332" y="3446231"/>
              <a:ext cx="563758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필요한 데이터만 추출하여 분석에 이용하기 편하도록 전처리</a:t>
              </a:r>
              <a:endParaRPr lang="en-US" altLang="ko-KR" sz="1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+mj-ea"/>
                <a:ea typeface="+mj-ea"/>
              </a:endParaRPr>
            </a:p>
            <a:p>
              <a:pPr marL="628650" lvl="1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정류소 일치 변수 생성</a:t>
              </a:r>
              <a:r>
                <a:rPr lang="en-US" altLang="ko-KR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:</a:t>
              </a:r>
            </a:p>
            <a:p>
              <a:pPr lvl="1">
                <a:lnSpc>
                  <a:spcPct val="150000"/>
                </a:lnSpc>
              </a:pPr>
              <a:r>
                <a:rPr lang="en-US" altLang="ko-KR" sz="12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 </a:t>
              </a:r>
              <a:r>
                <a:rPr lang="en-US" altLang="ko-KR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  </a:t>
              </a:r>
              <a:r>
                <a:rPr lang="ko-KR" altLang="en-US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대여 정류소와 반납 정류소 </a:t>
              </a:r>
              <a:r>
                <a:rPr lang="ko-KR" altLang="en-US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1F74"/>
                  </a:solidFill>
                  <a:latin typeface="+mj-ea"/>
                  <a:ea typeface="+mj-ea"/>
                </a:rPr>
                <a:t>일치할 경우 </a:t>
              </a:r>
              <a:r>
                <a:rPr lang="en-US" altLang="ko-KR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1F74"/>
                  </a:solidFill>
                  <a:latin typeface="+mj-ea"/>
                  <a:ea typeface="+mj-ea"/>
                </a:rPr>
                <a:t>1, </a:t>
              </a:r>
              <a:r>
                <a:rPr lang="ko-KR" altLang="en-US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1F74"/>
                  </a:solidFill>
                  <a:latin typeface="+mj-ea"/>
                  <a:ea typeface="+mj-ea"/>
                </a:rPr>
                <a:t>다를 경우 </a:t>
              </a:r>
              <a:r>
                <a:rPr lang="en-US" altLang="ko-KR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1F74"/>
                  </a:solidFill>
                  <a:latin typeface="+mj-ea"/>
                  <a:ea typeface="+mj-ea"/>
                </a:rPr>
                <a:t>0 </a:t>
              </a:r>
              <a:endParaRPr lang="en-US" altLang="ko-KR" sz="1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1F74"/>
                </a:solidFill>
                <a:latin typeface="+mj-ea"/>
                <a:ea typeface="+mj-ea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ko-KR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-  </a:t>
              </a:r>
              <a:r>
                <a:rPr lang="ko-KR" altLang="en-US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기존에 기록 되어 있던 이용시간이 </a:t>
              </a:r>
              <a:r>
                <a:rPr lang="en-US" altLang="ko-KR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0 </a:t>
              </a:r>
              <a:r>
                <a:rPr lang="ko-KR" altLang="en-US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또는 수치 </a:t>
              </a:r>
              <a:r>
                <a:rPr lang="ko-KR" altLang="en-US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1F74"/>
                  </a:solidFill>
                  <a:latin typeface="+mj-ea"/>
                  <a:ea typeface="+mj-ea"/>
                </a:rPr>
                <a:t>오류로 기입된 경우</a:t>
              </a:r>
              <a:r>
                <a:rPr lang="ko-KR" altLang="en-US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가 많아</a:t>
              </a:r>
              <a:r>
                <a:rPr lang="en-US" altLang="ko-KR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반납과 대여 시간 차이를 계산하여 </a:t>
              </a:r>
              <a:r>
                <a:rPr lang="ko-KR" altLang="en-US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1F74"/>
                  </a:solidFill>
                  <a:latin typeface="+mj-ea"/>
                  <a:ea typeface="+mj-ea"/>
                </a:rPr>
                <a:t>이용시간 계산 변수 생성</a:t>
              </a:r>
              <a:endParaRPr lang="en-US" altLang="ko-KR" sz="1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1F74"/>
                </a:solidFill>
                <a:latin typeface="+mj-ea"/>
                <a:ea typeface="+mj-ea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ko-KR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-  </a:t>
              </a:r>
              <a:r>
                <a:rPr lang="ko-KR" altLang="en-US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1F74"/>
                  </a:solidFill>
                  <a:latin typeface="+mj-ea"/>
                  <a:ea typeface="+mj-ea"/>
                </a:rPr>
                <a:t>요일 정보 추가</a:t>
              </a:r>
              <a:r>
                <a:rPr lang="ko-KR" altLang="en-US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하여 저장</a:t>
              </a:r>
              <a:endParaRPr lang="en-US" altLang="ko-KR" sz="1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+mj-ea"/>
                <a:ea typeface="+mj-ea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ko-KR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-  </a:t>
              </a:r>
              <a:r>
                <a:rPr lang="ko-KR" altLang="en-US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323C"/>
                  </a:solidFill>
                  <a:latin typeface="+mj-ea"/>
                  <a:ea typeface="+mj-ea"/>
                </a:rPr>
                <a:t>처리속도 향상을 위해 </a:t>
              </a:r>
              <a:r>
                <a:rPr lang="ko-KR" altLang="en-US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1F74"/>
                  </a:solidFill>
                  <a:latin typeface="+mj-ea"/>
                  <a:ea typeface="+mj-ea"/>
                </a:rPr>
                <a:t>사용하지 않을 정보</a:t>
              </a:r>
              <a:r>
                <a:rPr lang="en-US" altLang="ko-KR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1F74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12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1F1F74"/>
                  </a:solidFill>
                  <a:latin typeface="+mj-ea"/>
                  <a:ea typeface="+mj-ea"/>
                </a:rPr>
                <a:t>한글 등 제거</a:t>
              </a:r>
              <a:endParaRPr lang="en-US" altLang="ko-KR" sz="1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1F74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 rot="16200000">
            <a:off x="501127" y="304737"/>
            <a:ext cx="666947" cy="457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373" y="271413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04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73757" y="363746"/>
            <a:ext cx="2959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데이터 수집 및 전처리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08370" y="2678996"/>
            <a:ext cx="4606687" cy="50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Picture</a:t>
            </a:r>
            <a:endParaRPr lang="ko-KR" altLang="en-US" sz="15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06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130" y="1980505"/>
            <a:ext cx="4162546" cy="30018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D9AE28A-CC9B-4CB8-8305-C72C23EFF853}"/>
              </a:ext>
            </a:extLst>
          </p:cNvPr>
          <p:cNvSpPr txBox="1"/>
          <p:nvPr/>
        </p:nvSpPr>
        <p:spPr>
          <a:xfrm>
            <a:off x="6523187" y="5695184"/>
            <a:ext cx="4808842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-</a:t>
            </a:r>
            <a:r>
              <a:rPr lang="en-US" altLang="ko-KR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 </a:t>
            </a:r>
            <a:r>
              <a:rPr lang="ko-KR" altLang="en-US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시간대 에 따라 이용</a:t>
            </a:r>
            <a:r>
              <a:rPr lang="en-US" altLang="ko-KR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 </a:t>
            </a:r>
            <a:r>
              <a:rPr lang="ko-KR" altLang="en-US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형태에 영향을 줄 수 있음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8D9AE28A-CC9B-4CB8-8305-C72C23EFF853}"/>
              </a:ext>
            </a:extLst>
          </p:cNvPr>
          <p:cNvSpPr txBox="1"/>
          <p:nvPr/>
        </p:nvSpPr>
        <p:spPr>
          <a:xfrm>
            <a:off x="400375" y="5718477"/>
            <a:ext cx="5086025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연도별 볼륨 차이가 크므로</a:t>
            </a:r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 </a:t>
            </a:r>
            <a:r>
              <a:rPr lang="ko-KR" altLang="en-US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나눠서 분석해볼 필요가 있음 </a:t>
            </a:r>
            <a:endParaRPr lang="en-US" altLang="ko-KR" sz="12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- </a:t>
            </a:r>
            <a:r>
              <a:rPr lang="ko-KR" altLang="en-US" sz="1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따릉이</a:t>
            </a:r>
            <a:r>
              <a:rPr lang="ko-KR" altLang="en-US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 이용건수는 매년 대폭 증가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+mj-ea"/>
              <a:ea typeface="+mj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078" y="1739693"/>
            <a:ext cx="2798788" cy="3965943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 rot="16200000">
            <a:off x="501127" y="304737"/>
            <a:ext cx="666947" cy="457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373" y="271413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04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73757" y="363746"/>
            <a:ext cx="1464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탐색적 분석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41257" y="394524"/>
            <a:ext cx="28858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연도</a:t>
            </a:r>
            <a:r>
              <a:rPr lang="en-US" altLang="ko-KR" sz="15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5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  <a:r>
              <a:rPr lang="en-US" altLang="ko-KR" sz="15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5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시간대 별 </a:t>
            </a:r>
            <a:r>
              <a:rPr lang="ko-KR" altLang="en-US" sz="15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이용량</a:t>
            </a:r>
            <a:r>
              <a:rPr lang="ko-KR" altLang="en-US" sz="15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비교</a:t>
            </a:r>
            <a:endParaRPr lang="ko-KR" altLang="en-US" sz="15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369250" y="468999"/>
            <a:ext cx="0" cy="15882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973757" y="1163467"/>
            <a:ext cx="2805576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</a:rPr>
              <a:t>2016~2019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</a:rPr>
              <a:t>4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</a:rPr>
              <a:t>개년</a:t>
            </a:r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</a:rPr>
              <a:t>,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</a:rPr>
              <a:t>월 별 </a:t>
            </a:r>
            <a:r>
              <a:rPr lang="ko-KR" altLang="en-US" sz="14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</a:rPr>
              <a:t>이용량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1"/>
              </a:solidFill>
              <a:latin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719130" y="1163467"/>
            <a:ext cx="1566454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</a:rPr>
              <a:t>시간대 별 </a:t>
            </a:r>
            <a:r>
              <a:rPr lang="ko-KR" altLang="en-US" sz="14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</a:rPr>
              <a:t>이용량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1"/>
              </a:solidFill>
              <a:latin typeface="+mj-ea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030362" y="1589499"/>
            <a:ext cx="271631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784924" y="1589499"/>
            <a:ext cx="154862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72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+mj-ea"/>
                <a:ea typeface="+mj-ea"/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535" y="1879960"/>
            <a:ext cx="6928920" cy="404187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755785" y="1975461"/>
            <a:ext cx="36851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마찬가지로</a:t>
            </a:r>
            <a:r>
              <a:rPr lang="en-US" altLang="ko-KR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, </a:t>
            </a:r>
            <a:r>
              <a:rPr lang="ko-KR" altLang="en-US" sz="1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따릉이</a:t>
            </a:r>
            <a:r>
              <a:rPr lang="ko-KR" altLang="en-US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 </a:t>
            </a: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이용건수는 매년 </a:t>
            </a:r>
            <a:r>
              <a:rPr lang="ko-KR" altLang="en-US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대폭적으로 증가</a:t>
            </a:r>
            <a:r>
              <a:rPr lang="ko-KR" altLang="en-US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하고 있음을 시각화를 </a:t>
            </a: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통해 </a:t>
            </a:r>
            <a:r>
              <a:rPr lang="ko-KR" altLang="en-US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확인 가능</a:t>
            </a:r>
            <a:endParaRPr lang="en-US" altLang="ko-KR" sz="12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또한 </a:t>
            </a:r>
            <a:r>
              <a:rPr lang="ko-KR" altLang="en-US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월별로 이용 형태가 다를 수 있음</a:t>
            </a:r>
            <a:r>
              <a:rPr lang="ko-KR" altLang="en-US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을 암시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+mj-ea"/>
              <a:ea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 rot="16200000">
            <a:off x="501127" y="304737"/>
            <a:ext cx="666947" cy="457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373" y="271413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04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3757" y="363746"/>
            <a:ext cx="1464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탐색적 분석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41257" y="394524"/>
            <a:ext cx="36547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연도</a:t>
            </a:r>
            <a:r>
              <a:rPr lang="en-US" altLang="ko-KR" sz="15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5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월 별 </a:t>
            </a:r>
            <a:r>
              <a:rPr lang="ko-KR" altLang="en-US" sz="15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이용량</a:t>
            </a:r>
            <a:r>
              <a:rPr lang="ko-KR" altLang="en-US" sz="15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증가 추이</a:t>
            </a:r>
            <a:endParaRPr lang="ko-KR" altLang="en-US" sz="15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2369250" y="468999"/>
            <a:ext cx="0" cy="15882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973757" y="1163467"/>
            <a:ext cx="358623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</a:rPr>
              <a:t>2016~2019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</a:rPr>
              <a:t>4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</a:rPr>
              <a:t>개년</a:t>
            </a:r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</a:rPr>
              <a:t>, 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</a:rPr>
              <a:t>월 별 </a:t>
            </a:r>
            <a:r>
              <a:rPr lang="ko-KR" altLang="en-US" sz="14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</a:rPr>
              <a:t>이용량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</a:rPr>
              <a:t> 증가추이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1"/>
              </a:solidFill>
              <a:latin typeface="+mj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030362" y="1589499"/>
            <a:ext cx="341100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07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모서리가 둥근 직사각형 22"/>
          <p:cNvSpPr/>
          <p:nvPr/>
        </p:nvSpPr>
        <p:spPr>
          <a:xfrm>
            <a:off x="2279653" y="1632323"/>
            <a:ext cx="6911970" cy="2853452"/>
          </a:xfrm>
          <a:prstGeom prst="roundRect">
            <a:avLst>
              <a:gd name="adj" fmla="val 8762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>
                <a:latin typeface="+mj-ea"/>
                <a:ea typeface="+mj-ea"/>
              </a:rPr>
              <a:t>9</a:t>
            </a:fld>
            <a:endParaRPr lang="en-US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D9AE28A-CC9B-4CB8-8305-C72C23EFF853}"/>
              </a:ext>
            </a:extLst>
          </p:cNvPr>
          <p:cNvSpPr txBox="1"/>
          <p:nvPr/>
        </p:nvSpPr>
        <p:spPr>
          <a:xfrm>
            <a:off x="2374176" y="4761399"/>
            <a:ext cx="6722923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편도 이용자와 왕복이용자를 구분하여 이용시간 평균을 살펴본 결과</a:t>
            </a:r>
            <a:r>
              <a:rPr lang="en-US" altLang="ko-KR" sz="1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323C"/>
                </a:solidFill>
                <a:latin typeface="+mj-ea"/>
                <a:ea typeface="+mj-ea"/>
              </a:rPr>
              <a:t>편도이용자와 왕복이용자의 </a:t>
            </a:r>
            <a:r>
              <a:rPr lang="ko-KR" altLang="en-US" sz="1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1F74"/>
                </a:solidFill>
                <a:latin typeface="+mj-ea"/>
                <a:ea typeface="+mj-ea"/>
              </a:rPr>
              <a:t>평균 차이가 있을 것으로 예상</a:t>
            </a:r>
            <a:r>
              <a:rPr lang="ko-KR" altLang="en-US" sz="14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됨</a:t>
            </a:r>
            <a:endParaRPr lang="en-US" altLang="ko-KR" sz="14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477699"/>
              </p:ext>
            </p:extLst>
          </p:nvPr>
        </p:nvGraphicFramePr>
        <p:xfrm>
          <a:off x="3002358" y="2051173"/>
          <a:ext cx="2184662" cy="1884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2331"/>
                <a:gridCol w="1092331"/>
              </a:tblGrid>
              <a:tr h="26175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/>
                        <a:t>편도</a:t>
                      </a:r>
                      <a:endParaRPr lang="ko-KR" altLang="en-US" sz="1300" b="1" dirty="0"/>
                    </a:p>
                  </a:txBody>
                  <a:tcPr marL="64541" marR="64541" marT="32270" marB="3227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617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최소값</a:t>
                      </a:r>
                      <a:endParaRPr lang="ko-KR" altLang="en-US" sz="1300" dirty="0"/>
                    </a:p>
                  </a:txBody>
                  <a:tcPr marL="64541" marR="64541" marT="32270" marB="3227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1.0</a:t>
                      </a:r>
                      <a:endParaRPr lang="ko-KR" altLang="en-US" sz="1300" dirty="0"/>
                    </a:p>
                  </a:txBody>
                  <a:tcPr marL="64541" marR="64541" marT="32270" marB="32270"/>
                </a:tc>
              </a:tr>
              <a:tr h="261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</a:t>
                      </a:r>
                      <a:r>
                        <a:rPr lang="ko-KR" altLang="en-US" sz="1300" dirty="0" smtClean="0"/>
                        <a:t>사분위수</a:t>
                      </a:r>
                      <a:endParaRPr lang="ko-KR" altLang="en-US" sz="1300" dirty="0"/>
                    </a:p>
                  </a:txBody>
                  <a:tcPr marL="64541" marR="64541" marT="32270" marB="3227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26.0</a:t>
                      </a:r>
                      <a:endParaRPr lang="ko-KR" altLang="en-US" sz="1300" dirty="0"/>
                    </a:p>
                  </a:txBody>
                  <a:tcPr marL="64541" marR="64541" marT="32270" marB="32270"/>
                </a:tc>
              </a:tr>
              <a:tr h="2617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중앙값</a:t>
                      </a:r>
                      <a:endParaRPr lang="ko-KR" altLang="en-US" sz="1300" b="0" dirty="0"/>
                    </a:p>
                  </a:txBody>
                  <a:tcPr marL="64541" marR="64541" marT="32270" marB="3227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49.0</a:t>
                      </a:r>
                      <a:endParaRPr lang="ko-KR" altLang="en-US" sz="1300" b="0" dirty="0"/>
                    </a:p>
                  </a:txBody>
                  <a:tcPr marL="64541" marR="64541" marT="32270" marB="32270"/>
                </a:tc>
              </a:tr>
              <a:tr h="2617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평균값</a:t>
                      </a:r>
                      <a:endParaRPr lang="ko-KR" altLang="en-US" sz="1600" b="1" dirty="0"/>
                    </a:p>
                  </a:txBody>
                  <a:tcPr marL="64541" marR="64541" marT="32270" marB="3227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54.4</a:t>
                      </a:r>
                      <a:endParaRPr lang="ko-KR" altLang="en-US" sz="1600" b="1" dirty="0"/>
                    </a:p>
                  </a:txBody>
                  <a:tcPr marL="64541" marR="64541" marT="32270" marB="3227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61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3</a:t>
                      </a:r>
                      <a:r>
                        <a:rPr lang="ko-KR" altLang="en-US" sz="1300" dirty="0" smtClean="0"/>
                        <a:t>사분위수</a:t>
                      </a:r>
                      <a:endParaRPr lang="ko-KR" altLang="en-US" sz="1300" dirty="0"/>
                    </a:p>
                  </a:txBody>
                  <a:tcPr marL="64541" marR="64541" marT="32270" marB="3227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73.0</a:t>
                      </a:r>
                      <a:endParaRPr lang="ko-KR" altLang="en-US" sz="1300" dirty="0"/>
                    </a:p>
                  </a:txBody>
                  <a:tcPr marL="64541" marR="64541" marT="32270" marB="32270"/>
                </a:tc>
              </a:tr>
              <a:tr h="2617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최대값</a:t>
                      </a:r>
                      <a:endParaRPr lang="ko-KR" altLang="en-US" sz="1300" dirty="0"/>
                    </a:p>
                  </a:txBody>
                  <a:tcPr marL="64541" marR="64541" marT="32270" marB="3227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6473.0</a:t>
                      </a:r>
                      <a:endParaRPr lang="ko-KR" altLang="en-US" sz="1300" dirty="0"/>
                    </a:p>
                  </a:txBody>
                  <a:tcPr marL="64541" marR="64541" marT="32270" marB="32270"/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525232"/>
              </p:ext>
            </p:extLst>
          </p:nvPr>
        </p:nvGraphicFramePr>
        <p:xfrm>
          <a:off x="6357256" y="2037309"/>
          <a:ext cx="2123316" cy="1839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1658"/>
                <a:gridCol w="1061658"/>
              </a:tblGrid>
              <a:tr h="2544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왕복</a:t>
                      </a:r>
                      <a:endParaRPr lang="ko-KR" altLang="en-US" sz="1200" b="1" dirty="0"/>
                    </a:p>
                  </a:txBody>
                  <a:tcPr marL="62729" marR="62729" marT="31364" marB="31364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54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최소값</a:t>
                      </a:r>
                      <a:endParaRPr lang="ko-KR" altLang="en-US" sz="1200" dirty="0"/>
                    </a:p>
                  </a:txBody>
                  <a:tcPr marL="62729" marR="62729" marT="31364" marB="313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1.0</a:t>
                      </a:r>
                      <a:endParaRPr lang="ko-KR" altLang="en-US" sz="1200" dirty="0"/>
                    </a:p>
                  </a:txBody>
                  <a:tcPr marL="62729" marR="62729" marT="31364" marB="31364"/>
                </a:tc>
              </a:tr>
              <a:tr h="254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사분위수</a:t>
                      </a:r>
                      <a:endParaRPr lang="ko-KR" altLang="en-US" sz="1200" dirty="0"/>
                    </a:p>
                  </a:txBody>
                  <a:tcPr marL="62729" marR="62729" marT="31364" marB="313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8.0</a:t>
                      </a:r>
                      <a:endParaRPr lang="ko-KR" altLang="en-US" sz="1200" dirty="0"/>
                    </a:p>
                  </a:txBody>
                  <a:tcPr marL="62729" marR="62729" marT="31364" marB="31364"/>
                </a:tc>
              </a:tr>
              <a:tr h="254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중앙값</a:t>
                      </a:r>
                      <a:endParaRPr lang="ko-KR" altLang="en-US" sz="1300" b="0" dirty="0"/>
                    </a:p>
                  </a:txBody>
                  <a:tcPr marL="62729" marR="62729" marT="31364" marB="313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16.0</a:t>
                      </a:r>
                      <a:endParaRPr lang="ko-KR" altLang="en-US" sz="1300" b="0" dirty="0"/>
                    </a:p>
                  </a:txBody>
                  <a:tcPr marL="62729" marR="62729" marT="31364" marB="31364"/>
                </a:tc>
              </a:tr>
              <a:tr h="254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평균값</a:t>
                      </a:r>
                      <a:endParaRPr lang="ko-KR" altLang="en-US" sz="1600" b="1" dirty="0"/>
                    </a:p>
                  </a:txBody>
                  <a:tcPr marL="62729" marR="62729" marT="31364" marB="3136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25.3</a:t>
                      </a:r>
                      <a:endParaRPr lang="ko-KR" altLang="en-US" sz="1600" b="1" dirty="0"/>
                    </a:p>
                  </a:txBody>
                  <a:tcPr marL="62729" marR="62729" marT="31364" marB="31364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54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사분위수</a:t>
                      </a:r>
                      <a:endParaRPr lang="ko-KR" altLang="en-US" sz="1200" dirty="0"/>
                    </a:p>
                  </a:txBody>
                  <a:tcPr marL="62729" marR="62729" marT="31364" marB="313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33.0</a:t>
                      </a:r>
                      <a:endParaRPr lang="ko-KR" altLang="en-US" sz="1200" dirty="0"/>
                    </a:p>
                  </a:txBody>
                  <a:tcPr marL="62729" marR="62729" marT="31364" marB="31364"/>
                </a:tc>
              </a:tr>
              <a:tr h="254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최대값</a:t>
                      </a:r>
                      <a:endParaRPr lang="ko-KR" altLang="en-US" sz="1200" dirty="0"/>
                    </a:p>
                  </a:txBody>
                  <a:tcPr marL="62729" marR="62729" marT="31364" marB="313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8671.0</a:t>
                      </a:r>
                      <a:endParaRPr lang="ko-KR" altLang="en-US" sz="1200" dirty="0"/>
                    </a:p>
                  </a:txBody>
                  <a:tcPr marL="62729" marR="62729" marT="31364" marB="31364"/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rot="16200000">
            <a:off x="501127" y="304737"/>
            <a:ext cx="666947" cy="457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373" y="271413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04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73757" y="363746"/>
            <a:ext cx="1464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탐색적 분석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41257" y="394524"/>
            <a:ext cx="24555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편도 왕복 그룹 간 평균비교</a:t>
            </a:r>
            <a:endParaRPr lang="ko-KR" altLang="en-US" sz="15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369250" y="468999"/>
            <a:ext cx="0" cy="15882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1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2494</TotalTime>
  <Words>1411</Words>
  <Application>Microsoft Office PowerPoint</Application>
  <PresentationFormat>와이드스크린</PresentationFormat>
  <Paragraphs>349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맑은 고딕</vt:lpstr>
      <vt:lpstr>Arial</vt:lpstr>
      <vt:lpstr>Calibri</vt:lpstr>
      <vt:lpstr>Calibri Light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 병조</dc:creator>
  <cp:lastModifiedBy>student</cp:lastModifiedBy>
  <cp:revision>265</cp:revision>
  <dcterms:created xsi:type="dcterms:W3CDTF">2019-11-16T09:55:32Z</dcterms:created>
  <dcterms:modified xsi:type="dcterms:W3CDTF">2020-01-07T08:30:53Z</dcterms:modified>
</cp:coreProperties>
</file>