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83" r:id="rId2"/>
    <p:sldId id="285" r:id="rId3"/>
    <p:sldId id="361" r:id="rId4"/>
    <p:sldId id="382" r:id="rId5"/>
    <p:sldId id="383" r:id="rId6"/>
    <p:sldId id="384" r:id="rId7"/>
    <p:sldId id="385" r:id="rId8"/>
    <p:sldId id="362" r:id="rId9"/>
    <p:sldId id="388" r:id="rId10"/>
    <p:sldId id="389" r:id="rId11"/>
    <p:sldId id="387" r:id="rId12"/>
    <p:sldId id="394" r:id="rId13"/>
    <p:sldId id="401" r:id="rId14"/>
    <p:sldId id="395" r:id="rId15"/>
    <p:sldId id="402" r:id="rId16"/>
    <p:sldId id="396" r:id="rId17"/>
    <p:sldId id="403" r:id="rId18"/>
    <p:sldId id="393" r:id="rId19"/>
    <p:sldId id="398" r:id="rId20"/>
    <p:sldId id="400" r:id="rId21"/>
    <p:sldId id="392" r:id="rId22"/>
    <p:sldId id="372" r:id="rId23"/>
    <p:sldId id="373" r:id="rId24"/>
    <p:sldId id="375" r:id="rId25"/>
    <p:sldId id="397" r:id="rId26"/>
    <p:sldId id="374" r:id="rId27"/>
    <p:sldId id="404" r:id="rId28"/>
    <p:sldId id="338" r:id="rId29"/>
    <p:sldId id="405" r:id="rId30"/>
    <p:sldId id="376" r:id="rId31"/>
    <p:sldId id="377" r:id="rId32"/>
    <p:sldId id="30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1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4/30/2025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내장 함수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내장 객체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5652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객체의 부모 역할을 하는 내장 객체</a:t>
            </a:r>
            <a:endParaRPr lang="en-US" altLang="ko-KR" sz="24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생성하거나 객체 관련 작업을 할 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static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들과 모든 객체에서 프로토타입 체인에 의해 호출 할 수 있는 메서드로 구성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키를 배열로 반환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값을 배열로 반환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[string, any]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속성을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쌍의 배열로 반환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object, 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any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sources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객체들의 속성을 복사해서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병합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복사된 속성을 저장할 객체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sources: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복사할 객체들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이곳에 지정한 객체들의 속성이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추가됨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sources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속성들이 복사된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77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F9889-910F-4ADB-A4C5-BDA86D2F1C37}"/>
              </a:ext>
            </a:extLst>
          </p:cNvPr>
          <p:cNvSpPr txBox="1"/>
          <p:nvPr/>
        </p:nvSpPr>
        <p:spPr>
          <a:xfrm>
            <a:off x="1618130" y="1366970"/>
            <a:ext cx="895574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en-US" altLang="ko-KR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['name', 'age']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5]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[['name',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'], ['age', 5]]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fromEntries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8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6 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({},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 6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9F4DD-8FB4-45A2-8EE6-8000D1717F1A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CC97971-256D-4123-A1DA-97F293F970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93C53F-4157-4E7A-B615-5FD430B4B829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01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90524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데이터를 다루기 위한 </a:t>
            </a:r>
            <a:r>
              <a:rPr lang="ko-KR" altLang="en-US" sz="2000" b="0" i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래퍼</a:t>
            </a:r>
            <a:r>
              <a:rPr lang="ko-KR" altLang="en-US" sz="20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다양한 속성과 메서드를 사용할 수 있게함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타입에서 바로 메서드를 호출하면 임시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생성해서 해당 메서드 실행 후 바로 삭제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시작해서 증가하는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글자가 하나씩 저장되어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메서드는 기존의 문자열을 수정하지 않고 새로문 문자열을 만들어서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앞뒤의 공백 제거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위치에 있는 한 글자를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위치에 있는 문자의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(UTF-16)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88C53-B19A-4A4D-90F1-2240BD6FFDF6}"/>
              </a:ext>
            </a:extLst>
          </p:cNvPr>
          <p:cNvSpPr txBox="1"/>
          <p:nvPr/>
        </p:nvSpPr>
        <p:spPr>
          <a:xfrm>
            <a:off x="5773270" y="2642374"/>
            <a:ext cx="567465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 Hello World 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[Hello World]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72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267F434-7CDB-44C8-A9B4-8D1E612B8D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049484-9559-4CB3-8A05-278A598EBA36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40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90524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특정 문자열이나 문자를 왼쪽부터 검색해서 처음 발견된 위치를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검색을 시작할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특정 문자열이나 문자를 오른쪽부터 검색해서 처음 발견된 위치를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검색을 시작할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문자나 부분 문자열을 포함하고 있는지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D8D5F-CD93-41A4-8956-878AC0221760}"/>
              </a:ext>
            </a:extLst>
          </p:cNvPr>
          <p:cNvSpPr txBox="1"/>
          <p:nvPr/>
        </p:nvSpPr>
        <p:spPr>
          <a:xfrm>
            <a:off x="1209964" y="3919647"/>
            <a:ext cx="62622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E0F15EC-D1D9-4B65-8B30-02C2E451FF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9E2EC-0582-49D6-80AA-69261B8ED13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66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문자열이나 문자로 시작하는지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문자열이나 문자로 끝나는지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문자열들을 합쳐서 반환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같은 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92964-5009-4A01-A77A-CFB62563B69E}"/>
              </a:ext>
            </a:extLst>
          </p:cNvPr>
          <p:cNvSpPr txBox="1"/>
          <p:nvPr/>
        </p:nvSpPr>
        <p:spPr>
          <a:xfrm>
            <a:off x="923636" y="3598023"/>
            <a:ext cx="1042511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and'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JavaScript'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 and JavaScript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DAA3D6C8-E7CB-45D0-98EB-EB2AB4E1D0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E4A05B-4A8A-4DCF-8F82-205B3B5270E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18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90998"/>
            <a:ext cx="104251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문자열의 처음부터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찾아서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교체한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replaceAll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모두 찾아서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교체한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count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횟수만큼  반복해서 결합한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30E5E-9DE0-417E-8721-531F81F5D0A7}"/>
              </a:ext>
            </a:extLst>
          </p:cNvPr>
          <p:cNvSpPr txBox="1"/>
          <p:nvPr/>
        </p:nvSpPr>
        <p:spPr>
          <a:xfrm>
            <a:off x="967510" y="3683385"/>
            <a:ext cx="901469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'Hi'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Hi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WorldHello WorldHello World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6A1B0FE-00D4-4B48-A286-7A1FE71E4F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C31D06-DCDA-46A9-A4F9-7CB24D406165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71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기준으로 나눠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반환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반환할 배열의 최대 길이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인덱스부터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인덱스 앞까지 문자를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음수를 지정하면 뒤에서부터 계산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문자열의 끝까지 추출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(length - 1)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생략하면 문자열의 시작부터 끝까지 복사해서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9E5B510-D1A4-4AAA-84A0-6BBEB8BBA8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812-FDEA-4C46-BF1F-E45BA32C080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FFC4B-EC5B-4576-A707-CBA82E7016F8}"/>
              </a:ext>
            </a:extLst>
          </p:cNvPr>
          <p:cNvSpPr txBox="1"/>
          <p:nvPr/>
        </p:nvSpPr>
        <p:spPr>
          <a:xfrm>
            <a:off x="535709" y="3350260"/>
            <a:ext cx="1112058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['Hello', 'World']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Hel(0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(0~2))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or(7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(7~8))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rld(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뒤에서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끝까지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orld(7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뒤에서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5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모두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소문자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모두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9E5B510-D1A4-4AAA-84A0-6BBEB8BBA8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812-FDEA-4C46-BF1F-E45BA32C080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841A2-0435-42B1-A2D8-346B4A8354D5}"/>
              </a:ext>
            </a:extLst>
          </p:cNvPr>
          <p:cNvSpPr txBox="1"/>
          <p:nvPr/>
        </p:nvSpPr>
        <p:spPr>
          <a:xfrm>
            <a:off x="711200" y="2544956"/>
            <a:ext cx="722283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0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ular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ression)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특정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패턴을 검색하거나 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때 사용하는 문법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검증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찾기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바꾸기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자바스크립트에서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다루는 생성자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pattern'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flag'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리터럴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영문자와 숫자의 조합만으로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글자 이상인지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a-z0-9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 설명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^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시작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 집합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[abc] -&gt; a, b, 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 하나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[a-z0-9] -&gt; 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z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또는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까지의 문자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+ 1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 이상 반복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대소문자 구별 안함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4C98CFAA-2A29-4A69-91B2-B62DD900D2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255ADA-30E2-41C4-A514-8F0B93EE8D3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91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주요 패턴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973EF4-C467-48EF-BDC5-D7FD0E1F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80363"/>
              </p:ext>
            </p:extLst>
          </p:nvPr>
        </p:nvGraphicFramePr>
        <p:xfrm>
          <a:off x="694098" y="1353310"/>
          <a:ext cx="10803804" cy="521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930">
                  <a:extLst>
                    <a:ext uri="{9D8B030D-6E8A-4147-A177-3AD203B41FA5}">
                      <a16:colId xmlns:a16="http://schemas.microsoft.com/office/drawing/2014/main" val="2445781321"/>
                    </a:ext>
                  </a:extLst>
                </a:gridCol>
                <a:gridCol w="1761903">
                  <a:extLst>
                    <a:ext uri="{9D8B030D-6E8A-4147-A177-3AD203B41FA5}">
                      <a16:colId xmlns:a16="http://schemas.microsoft.com/office/drawing/2014/main" val="252380629"/>
                    </a:ext>
                  </a:extLst>
                </a:gridCol>
                <a:gridCol w="3075937">
                  <a:extLst>
                    <a:ext uri="{9D8B030D-6E8A-4147-A177-3AD203B41FA5}">
                      <a16:colId xmlns:a16="http://schemas.microsoft.com/office/drawing/2014/main" val="1243623078"/>
                    </a:ext>
                  </a:extLst>
                </a:gridCol>
                <a:gridCol w="5273034">
                  <a:extLst>
                    <a:ext uri="{9D8B030D-6E8A-4147-A177-3AD203B41FA5}">
                      <a16:colId xmlns:a16="http://schemas.microsoft.com/office/drawing/2014/main" val="7544056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패턴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예시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6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.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임의의 한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/a.b/ → aab, acb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임의의 한 문자를 의미하며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개별 문자를 하나씩 대체함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337451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숫자 </a:t>
                      </a:r>
                      <a:r>
                        <a:rPr lang="en-US" altLang="ko-KR" sz="1400" u="none" strike="noStrike">
                          <a:effectLst/>
                        </a:rPr>
                        <a:t>(0~9)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/\d{3}/ → 123, 456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숫자 하나를 의미하며</a:t>
                      </a:r>
                      <a:r>
                        <a:rPr lang="en-US" altLang="ko-KR" sz="1400" u="none" strike="noStrike">
                          <a:effectLst/>
                        </a:rPr>
                        <a:t>, `{}`</a:t>
                      </a:r>
                      <a:r>
                        <a:rPr lang="ko-KR" altLang="en-US" sz="1400" u="none" strike="noStrike">
                          <a:effectLst/>
                        </a:rPr>
                        <a:t>를 사용해 반복횟수 설정 가능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8495077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알파벳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숫자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밑줄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/\w+/ → abc123_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영문자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숫자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밑줄을 포함하는 문자들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41940963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공백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/\s+/ → " " </a:t>
                      </a:r>
                      <a:r>
                        <a:rPr lang="ko-KR" altLang="en-US" sz="1400" u="none" strike="noStrike">
                          <a:effectLst/>
                        </a:rPr>
                        <a:t>공백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공백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탭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줄바꿈 등 공백 문자를 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3528852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^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시작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/^hi/ → hi</a:t>
                      </a:r>
                      <a:r>
                        <a:rPr lang="ko-KR" altLang="en-US" sz="1400" u="none" strike="noStrike">
                          <a:effectLst/>
                        </a:rPr>
                        <a:t>로 시작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시작 부분이 일치하는지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4116298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$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/end$/ → end</a:t>
                      </a:r>
                      <a:r>
                        <a:rPr lang="ko-KR" altLang="en-US" sz="1400" u="none" strike="noStrike">
                          <a:effectLst/>
                        </a:rPr>
                        <a:t>로 끝남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끝 부분이 일치하는지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182428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[]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 집합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/[abc]/ → a, b, c </a:t>
                      </a:r>
                      <a:r>
                        <a:rPr lang="ko-KR" altLang="en-US" sz="1400" u="none" strike="noStrike">
                          <a:effectLst/>
                        </a:rPr>
                        <a:t>중 하나</a:t>
                      </a:r>
                      <a:endParaRPr lang="en-US" altLang="ko-KR" sz="14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/[a-z]/</a:t>
                      </a:r>
                      <a:r>
                        <a:rPr lang="en-US" altLang="ko-KR" sz="1400" u="none" strike="noStrike">
                          <a:effectLst/>
                        </a:rPr>
                        <a:t> → a ~ z </a:t>
                      </a:r>
                      <a:r>
                        <a:rPr lang="ko-KR" altLang="en-US" sz="1400" u="none" strike="noStrike">
                          <a:effectLst/>
                        </a:rPr>
                        <a:t>사이의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대괄호 안의 문자들 중 하나에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9630233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{n,m}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n~m</a:t>
                      </a:r>
                      <a:r>
                        <a:rPr lang="ko-KR" altLang="en-US" sz="1400" u="none" strike="noStrike">
                          <a:effectLst/>
                        </a:rPr>
                        <a:t>회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u="none" strike="noStrike">
                          <a:effectLst/>
                        </a:rPr>
                        <a:t>/a{2,4}/ → aa, aaa, aaaa</a:t>
                      </a:r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n</a:t>
                      </a:r>
                      <a:r>
                        <a:rPr lang="ko-KR" altLang="en-US" sz="1400" u="none" strike="noStrike">
                          <a:effectLst/>
                        </a:rPr>
                        <a:t>번에서 </a:t>
                      </a:r>
                      <a:r>
                        <a:rPr lang="en-US" altLang="ko-KR" sz="1400" u="none" strike="noStrike">
                          <a:effectLst/>
                        </a:rPr>
                        <a:t>m</a:t>
                      </a:r>
                      <a:r>
                        <a:rPr lang="ko-KR" altLang="en-US" sz="1400" u="none" strike="noStrike">
                          <a:effectLst/>
                        </a:rPr>
                        <a:t>번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363750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()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그룹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/(ab)+/ → ab, abab, ababab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그룹화하여 패턴을 묶고 반복할 수 있음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0425783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|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또는 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en-US" sz="1400" u="none" strike="noStrike">
                          <a:effectLst/>
                        </a:rPr>
                        <a:t>OR </a:t>
                      </a:r>
                      <a:r>
                        <a:rPr lang="ko-KR" altLang="en-US" sz="1400" u="none" strike="noStrike">
                          <a:effectLst/>
                        </a:rPr>
                        <a:t>조건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/cat|dog/ → cat </a:t>
                      </a:r>
                      <a:r>
                        <a:rPr lang="ko-KR" altLang="en-US" sz="1400" u="none" strike="noStrike">
                          <a:effectLst/>
                        </a:rPr>
                        <a:t>또는 </a:t>
                      </a:r>
                      <a:r>
                        <a:rPr lang="en-US" sz="1400" u="none" strike="noStrike">
                          <a:effectLst/>
                        </a:rPr>
                        <a:t>dog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OR </a:t>
                      </a:r>
                      <a:r>
                        <a:rPr lang="ko-KR" altLang="en-US" sz="1400" u="none" strike="noStrike">
                          <a:effectLst/>
                        </a:rPr>
                        <a:t>조건으로 둘 중 하나에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0614765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+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/a+/ → a, aa, aaa, 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6478066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*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/a*/ → '', a, aa, aaa, 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0887360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?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또는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/a?/ → '',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또는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46532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5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456546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93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주요 내장 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Date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Array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주요 플래그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973EF4-C467-48EF-BDC5-D7FD0E1F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61197"/>
              </p:ext>
            </p:extLst>
          </p:nvPr>
        </p:nvGraphicFramePr>
        <p:xfrm>
          <a:off x="694098" y="1353310"/>
          <a:ext cx="10803804" cy="107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815">
                  <a:extLst>
                    <a:ext uri="{9D8B030D-6E8A-4147-A177-3AD203B41FA5}">
                      <a16:colId xmlns:a16="http://schemas.microsoft.com/office/drawing/2014/main" val="2445781321"/>
                    </a:ext>
                  </a:extLst>
                </a:gridCol>
                <a:gridCol w="1809018">
                  <a:extLst>
                    <a:ext uri="{9D8B030D-6E8A-4147-A177-3AD203B41FA5}">
                      <a16:colId xmlns:a16="http://schemas.microsoft.com/office/drawing/2014/main" val="252380629"/>
                    </a:ext>
                  </a:extLst>
                </a:gridCol>
                <a:gridCol w="3867505">
                  <a:extLst>
                    <a:ext uri="{9D8B030D-6E8A-4147-A177-3AD203B41FA5}">
                      <a16:colId xmlns:a16="http://schemas.microsoft.com/office/drawing/2014/main" val="1243623078"/>
                    </a:ext>
                  </a:extLst>
                </a:gridCol>
                <a:gridCol w="4481466">
                  <a:extLst>
                    <a:ext uri="{9D8B030D-6E8A-4147-A177-3AD203B41FA5}">
                      <a16:colId xmlns:a16="http://schemas.microsoft.com/office/drawing/2014/main" val="7544056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패턴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예시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6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전역 검색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/ab/g → "ab"</a:t>
                      </a:r>
                      <a:r>
                        <a:rPr lang="ko-KR" altLang="en-US" sz="1400" u="none" strike="noStrike">
                          <a:effectLst/>
                        </a:rPr>
                        <a:t>가 여러 번 나온 경우 모두 선택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전체 문자열에서 일치하는 모든 결과를 찾기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337451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대소문자 구별 없음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/abc/i → "ABC"</a:t>
                      </a:r>
                      <a:r>
                        <a:rPr lang="ko-KR" altLang="en-US" sz="1400" u="none" strike="noStrike">
                          <a:effectLst/>
                        </a:rPr>
                        <a:t>나 </a:t>
                      </a:r>
                      <a:r>
                        <a:rPr lang="en-US" altLang="ko-KR" sz="1400" u="none" strike="noStrike">
                          <a:effectLst/>
                        </a:rPr>
                        <a:t>"aBc" </a:t>
                      </a:r>
                      <a:r>
                        <a:rPr lang="ko-KR" altLang="en-US" sz="1400" u="none" strike="noStrike">
                          <a:effectLst/>
                        </a:rPr>
                        <a:t>모두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대소문자에 상관없이 일치 여부를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8495077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A3270D-B417-4A8B-92FC-594E77FD9ACD}"/>
              </a:ext>
            </a:extLst>
          </p:cNvPr>
          <p:cNvSpPr txBox="1"/>
          <p:nvPr/>
        </p:nvSpPr>
        <p:spPr>
          <a:xfrm>
            <a:off x="628857" y="2682180"/>
            <a:ext cx="1093730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\w.-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\w.-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{2,}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영문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조합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이상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(?=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])(?=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A-Za-z\d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{8,}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nicknameExp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ko-KR" altLang="en-US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가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힣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a-zA-Z0-9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{2,10}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영문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2~10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phoneExp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01\d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{3,4}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시작하고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-3~4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숫자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'uzoolove@gmail.com'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'ab123456'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nicknameExp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phoneExp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'010-1234-5678'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9738EDB5-7FCC-42CE-BE82-F824BA3D7E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179878-7144-4BC9-B42E-AB31F1114A8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3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Date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다룰 때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79FBE-5E13-438F-AE30-760FE737383E}"/>
              </a:ext>
            </a:extLst>
          </p:cNvPr>
          <p:cNvSpPr txBox="1"/>
          <p:nvPr/>
        </p:nvSpPr>
        <p:spPr>
          <a:xfrm>
            <a:off x="1083398" y="1503324"/>
            <a:ext cx="1002520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시간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시간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출력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(UTC)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년도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월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시작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(0: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일요일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~ 6: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토요일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분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getSeconds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1970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월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00:00:00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현재까지의 밀리초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C30465A-581A-49F7-8C55-1CBE3A04FE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CB8B09-D04B-4659-AFE3-79A4F04956D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ex07-09.ts, 09-02, 09-03.js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21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 push(), pop()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위치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items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요소들을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새로운 배열 길이를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요소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68959-7CD8-4B9D-9F99-7C380A75D82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7E7C6-304E-4478-9EB1-C375B4BFC6DF}"/>
              </a:ext>
            </a:extLst>
          </p:cNvPr>
          <p:cNvSpPr txBox="1"/>
          <p:nvPr/>
        </p:nvSpPr>
        <p:spPr>
          <a:xfrm>
            <a:off x="1077362" y="2505995"/>
            <a:ext cx="1004029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newLength, 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9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unshift(), shift()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맨앞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요소들을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새로운 배열 길이를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요소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제거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7E412-FF79-462A-87FF-4E7D94611620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9CCAF-F642-44BD-BEB7-989B6383DDF0}"/>
              </a:ext>
            </a:extLst>
          </p:cNvPr>
          <p:cNvSpPr txBox="1"/>
          <p:nvPr/>
        </p:nvSpPr>
        <p:spPr>
          <a:xfrm>
            <a:off x="1249378" y="2519175"/>
            <a:ext cx="969626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newLength, 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firstFruit, 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4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indexOf(), lastIndexOf()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4746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요소의 인덱스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요소가 없으면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-1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인덱스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요소가 없으면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-1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7BE8195A-4AAD-40C0-B22C-665AA4D411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DF0FA4-644B-47C7-A750-3F1CA0E2F14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B8F43-A38A-418F-9ACE-F96671D972B7}"/>
              </a:ext>
            </a:extLst>
          </p:cNvPr>
          <p:cNvSpPr txBox="1"/>
          <p:nvPr/>
        </p:nvSpPr>
        <p:spPr>
          <a:xfrm>
            <a:off x="2580238" y="3081648"/>
            <a:ext cx="70345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첫번째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위치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마지막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위치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2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includes(), concat()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854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있는지 여부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병합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새로운 배열을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2DDBA7-2C12-41AF-9B82-8772B634C3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305D72-C956-4E33-8CAE-D917747FCB73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FE358-ADA9-4322-A2D0-DAE3C37EC9CF}"/>
              </a:ext>
            </a:extLst>
          </p:cNvPr>
          <p:cNvSpPr txBox="1"/>
          <p:nvPr/>
        </p:nvSpPr>
        <p:spPr>
          <a:xfrm>
            <a:off x="1132913" y="2912844"/>
            <a:ext cx="992919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]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9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splice()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2229"/>
            <a:ext cx="993205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deleteCount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number, ...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배열에서 요소를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인덱스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deleteCount: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제거할 요소 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solidFill>
                  <a:srgbClr val="001080"/>
                </a:solidFill>
                <a:latin typeface="Consolas" panose="020B0609020204030204" pitchFamily="49" charset="0"/>
              </a:rPr>
              <a:t>items: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삽입할 요소 목록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AE6338-53FE-4137-8E9C-9A94FB8150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9463C-0C03-45D7-938A-609A33C8F5AE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A75AB-AD6B-479C-BBEF-A8E2D450BAE0}"/>
              </a:ext>
            </a:extLst>
          </p:cNvPr>
          <p:cNvSpPr txBox="1"/>
          <p:nvPr/>
        </p:nvSpPr>
        <p:spPr>
          <a:xfrm>
            <a:off x="398353" y="2471985"/>
            <a:ext cx="1139831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추출하고 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 추가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83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slice()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2229"/>
            <a:ext cx="993205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지정한 범위를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 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인덱스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end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종료 인덱스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AE6338-53FE-4137-8E9C-9A94FB8150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9463C-0C03-45D7-938A-609A33C8F5AE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AE38-D146-44E5-A426-BDADABD69343}"/>
              </a:ext>
            </a:extLst>
          </p:cNvPr>
          <p:cNvSpPr txBox="1"/>
          <p:nvPr/>
        </p:nvSpPr>
        <p:spPr>
          <a:xfrm>
            <a:off x="986828" y="2086184"/>
            <a:ext cx="1022136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앞까지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앞까지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61330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forEach()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8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요소에 대해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함수의 </a:t>
            </a:r>
            <a:r>
              <a:rPr lang="en-US" altLang="ko-KR" sz="18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배열의 요소가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전달되는 요소의 인덱스가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원본 배열이 전달된다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콜백 함수에서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22B1E96-895B-4D63-8A28-D3DD3B5D58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DFABD-7C51-491F-97B5-55788EE3D3D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4CE7B-A5EF-4BA5-B656-33390722017D}"/>
              </a:ext>
            </a:extLst>
          </p:cNvPr>
          <p:cNvSpPr txBox="1"/>
          <p:nvPr/>
        </p:nvSpPr>
        <p:spPr>
          <a:xfrm>
            <a:off x="1982709" y="2428495"/>
            <a:ext cx="8229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각 요소를 순회하며 실행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'forEach'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400, 900]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03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map()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리턴값이 없지만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map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콜백 함수에서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리턴한 값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만들어서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22B1E96-895B-4D63-8A28-D3DD3B5D58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DFABD-7C51-491F-97B5-55788EE3D3D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B8F0F-30DD-403D-A930-A2FB1B0260BE}"/>
              </a:ext>
            </a:extLst>
          </p:cNvPr>
          <p:cNvSpPr txBox="1"/>
          <p:nvPr/>
        </p:nvSpPr>
        <p:spPr>
          <a:xfrm>
            <a:off x="2154725" y="1931253"/>
            <a:ext cx="788556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각 요소를 순회하며 반환받은 값으로 새로운 배열 생성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요소의 제곱값 반환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'map'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400, 900]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parseInt, parseFloat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2106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정수로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숫자로 변환할 문자열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radix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진수부터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36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진수까지 변환할 진법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숫자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문자열을 부동소수점 방식의 숫자로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80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숫자로 변환할 문자열</a:t>
            </a:r>
            <a:endParaRPr lang="en-US" altLang="ko-KR" sz="180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숫자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49C34-B5E4-4A6E-99E7-C8426CE7779C}"/>
              </a:ext>
            </a:extLst>
          </p:cNvPr>
          <p:cNvSpPr txBox="1"/>
          <p:nvPr/>
        </p:nvSpPr>
        <p:spPr>
          <a:xfrm>
            <a:off x="884221" y="381516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'99.876'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99</a:t>
            </a: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'99.876'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99.876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1D95623-98D7-41D0-AC36-6320C8D318A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710B38-FC34-4DC3-885C-E9B5F8C59F6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263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88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find(), findIndex(), filter()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967912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첫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sz="18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결과로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 sz="1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첫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인덱스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sz="18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결과로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lter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요소만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모아서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새로운 배열로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 sz="1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5F54D23-9E55-41E1-9A71-4000845BB2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8EFF94-3843-4204-8397-7EF2A463FB1D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6D1BE-6EC3-416F-BA60-725988E36CB6}"/>
              </a:ext>
            </a:extLst>
          </p:cNvPr>
          <p:cNvSpPr txBox="1"/>
          <p:nvPr/>
        </p:nvSpPr>
        <p:spPr>
          <a:xfrm>
            <a:off x="896294" y="4971173"/>
            <a:ext cx="75415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</a:t>
            </a:r>
            <a:endParaRPr lang="pt-BR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[8, 4]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88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some(), every()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중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하나라도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전부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반환하지 않으면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전부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중 하나라도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반환하지 않으면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F8D8ADD-BD06-4AA7-ADFD-BA4806263D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F20FD7-6877-44F3-BC8F-393DD69DB031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681F5-F6EB-4352-836D-2E76D6F4F0CB}"/>
              </a:ext>
            </a:extLst>
          </p:cNvPr>
          <p:cNvSpPr txBox="1"/>
          <p:nvPr/>
        </p:nvSpPr>
        <p:spPr>
          <a:xfrm>
            <a:off x="2344848" y="3654802"/>
            <a:ext cx="750532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hasEven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isA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llEven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hasEven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isA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llEven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86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reduce()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A91DC9AB-5D44-40B2-BFD2-1EEE8A6E7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889449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reduce()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제공한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반환값이 다음 리듀서의 인자값으로 전달되며 최종적으로 하나의 결과값을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리듀서가 처음 실행되면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없으므로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reduce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두번째 인자로 전달하는 값을 사용하거나 두번째 인자가 생략될 경우 배열의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지정되고 배열의 두번째 요소부터 리듀서가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3669B-9290-4296-AB98-DA067D3AD733}"/>
              </a:ext>
            </a:extLst>
          </p:cNvPr>
          <p:cNvSpPr txBox="1"/>
          <p:nvPr/>
        </p:nvSpPr>
        <p:spPr>
          <a:xfrm>
            <a:off x="977752" y="3022009"/>
            <a:ext cx="76328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+ 1 + 2 + 3 + 4</a:t>
            </a:r>
          </a:p>
          <a:p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950B1A-E622-44FB-9BF0-1EC13B8B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B967DD4-5750-4DBE-9B79-AF4EF24A74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A64E9A-07A1-41B0-A069-892E5E76BD6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55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setTimeout,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clearTimeout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1132448"/>
            <a:ext cx="11718249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시간이 지난 후 특정 코드를 한 번 실행하도록 예약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비동기적으로 호출되므로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이후의 코드가 먼저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delay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이어도 현재 실행중인 함수의 코드가 먼저 실행된 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지연 후 실행될 코드나 콜백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대기 시간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밀리초 단위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1000ms)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18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함수에 전달될 추가 인자값들</a:t>
            </a:r>
            <a:endParaRPr lang="en-US" altLang="ko-KR" sz="1800" b="0" i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예약을 중지할 때 사용하는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취소할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(setTimeout()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id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타이머 취소가 무시됨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86370-B563-4576-841C-A5AD75B71D83}"/>
              </a:ext>
            </a:extLst>
          </p:cNvPr>
          <p:cNvSpPr txBox="1"/>
          <p:nvPr/>
        </p:nvSpPr>
        <p:spPr>
          <a:xfrm>
            <a:off x="7032280" y="2593185"/>
            <a:ext cx="46376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후 실행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 후 실행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5095374-6A83-4F52-997E-0124893A49C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DBD8A7-EBFA-4C0A-A0BD-39C76F1368F9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77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setInterval, clearInterval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4818"/>
            <a:ext cx="1106639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시간 간격으로 특정 코드를 계속 실행하도록 예약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리턴값은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동일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취소할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(setInterval()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id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타이머 취소가 무시됨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86370-B563-4576-841C-A5AD75B71D83}"/>
              </a:ext>
            </a:extLst>
          </p:cNvPr>
          <p:cNvSpPr txBox="1"/>
          <p:nvPr/>
        </p:nvSpPr>
        <p:spPr>
          <a:xfrm>
            <a:off x="3321422" y="3355863"/>
            <a:ext cx="528917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간격으로 실행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 간격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A1ED9D9-49BE-4EE2-995A-CA5AC180DF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E449AB-3B26-40F4-BFCF-F366378E58A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32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4713514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수학 관련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기능을 제공하는 내장 객체</a:t>
            </a:r>
            <a:endParaRPr lang="en-US" altLang="ko-KR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절대값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반올림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올림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소수 버림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부호 반환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1,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-1, 0: 0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BD04-0618-41A9-A16C-A108CD61A66A}"/>
              </a:ext>
            </a:extLst>
          </p:cNvPr>
          <p:cNvSpPr txBox="1"/>
          <p:nvPr/>
        </p:nvSpPr>
        <p:spPr>
          <a:xfrm>
            <a:off x="5147650" y="1283145"/>
            <a:ext cx="631403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절대값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반올림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올림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내림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내림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-5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버림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-4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버림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양수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1,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음수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-1, 0: 0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-1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6440078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 중 최댓값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 중 최솟값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이상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미만 사이의 난수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거듭제곱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3.141592653589793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삼각함수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b="0" i="0">
                <a:effectLst/>
                <a:latin typeface="Consolas" panose="020B0609020204030204" pitchFamily="49" charset="0"/>
              </a:rPr>
              <a:t>Math</a:t>
            </a:r>
            <a:r>
              <a:rPr lang="en-US" altLang="ko-KR">
                <a:latin typeface="Consolas" panose="020B0609020204030204" pitchFamily="49" charset="0"/>
              </a:rPr>
              <a:t>.sin(), Math.cos(), Math.tan()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93A37-B0FF-498C-AC65-C63AA7E74CD3}"/>
              </a:ext>
            </a:extLst>
          </p:cNvPr>
          <p:cNvSpPr txBox="1"/>
          <p:nvPr/>
        </p:nvSpPr>
        <p:spPr>
          <a:xfrm>
            <a:off x="6268016" y="1295839"/>
            <a:ext cx="576403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이상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미만 사이의 난수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인자값들 중 최대값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인자값들 중 최소값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제곱근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3.141592653589793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A8895304-FA38-49C1-B76A-A368B66BA52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B5638C-6BBE-4875-8721-09B674E8A527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ex07-04.ts, 04-02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73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3554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문자열로 변환하거나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다시 객체로 변환할 때 사용하는 내장 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value, replacer?, space?</a:t>
            </a:r>
            <a:r>
              <a:rPr lang="en-US" altLang="ko-KR" sz="2000">
                <a:latin typeface="Consolas" panose="020B0609020204030204" pitchFamily="49" charset="0"/>
                <a:ea typeface="Noto Sans CJK KR Regular" panose="020B0500000000000000" pitchFamily="34" charset="-127"/>
              </a:rPr>
              <a:t>): 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string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/>
              <a:t> JavaScript </a:t>
            </a:r>
            <a:r>
              <a:rPr lang="ko-KR" altLang="en-US"/>
              <a:t>값이나 </a:t>
            </a:r>
            <a:r>
              <a:rPr lang="ko-KR" altLang="en-US">
                <a:solidFill>
                  <a:srgbClr val="FF9E1B"/>
                </a:solidFill>
              </a:rPr>
              <a:t>객체</a:t>
            </a:r>
            <a:r>
              <a:rPr lang="ko-KR" altLang="en-US"/>
              <a:t>를 </a:t>
            </a:r>
            <a:r>
              <a:rPr lang="en-US" altLang="ko-KR"/>
              <a:t>JSON </a:t>
            </a:r>
            <a:r>
              <a:rPr lang="ko-KR" altLang="en-US"/>
              <a:t>문자열로 변환하는 함수</a:t>
            </a:r>
            <a:endParaRPr lang="en-US" altLang="ko-KR"/>
          </a:p>
          <a:p>
            <a:pPr lvl="1">
              <a:buFontTx/>
              <a:buChar char="•"/>
            </a:pPr>
            <a:r>
              <a:rPr lang="en-US" altLang="ko-KR"/>
              <a:t> </a:t>
            </a:r>
            <a:r>
              <a:rPr lang="ko-KR" altLang="en-US"/>
              <a:t>객체를 네트워크로 전송하거나 파일에 저장할 때 문자열로 변환할 필요가 있음</a:t>
            </a:r>
            <a:r>
              <a:rPr lang="en-US" altLang="ko-KR"/>
              <a:t>(</a:t>
            </a:r>
            <a:r>
              <a:rPr lang="ko-KR" altLang="en-US"/>
              <a:t>직렬화</a:t>
            </a:r>
            <a:r>
              <a:rPr lang="en-US" altLang="ko-KR"/>
              <a:t>)</a:t>
            </a: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매개변수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/>
              <a:t>변환할 값</a:t>
            </a:r>
            <a:r>
              <a:rPr lang="en-US" altLang="ko-KR"/>
              <a:t>(</a:t>
            </a:r>
            <a:r>
              <a:rPr lang="ko-KR" altLang="en-US">
                <a:solidFill>
                  <a:srgbClr val="FF9E1B"/>
                </a:solidFill>
              </a:rPr>
              <a:t>객체</a:t>
            </a:r>
            <a:r>
              <a:rPr lang="en-US" altLang="ko-KR"/>
              <a:t>, </a:t>
            </a:r>
            <a:r>
              <a:rPr lang="ko-KR" altLang="en-US"/>
              <a:t>배열</a:t>
            </a:r>
            <a:r>
              <a:rPr lang="en-US" altLang="ko-KR"/>
              <a:t>, </a:t>
            </a:r>
            <a:r>
              <a:rPr lang="ko-KR" altLang="en-US"/>
              <a:t>숫자</a:t>
            </a:r>
            <a:r>
              <a:rPr lang="en-US" altLang="ko-KR"/>
              <a:t>, </a:t>
            </a:r>
            <a:r>
              <a:rPr lang="ko-KR" altLang="en-US"/>
              <a:t>문자열 등</a:t>
            </a:r>
            <a:r>
              <a:rPr lang="en-US" altLang="ko-KR"/>
              <a:t>)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replacer</a:t>
            </a:r>
          </a:p>
          <a:p>
            <a:pPr lvl="3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/>
              <a:t>함수</a:t>
            </a:r>
            <a:r>
              <a:rPr lang="en-US" altLang="ko-KR"/>
              <a:t>: </a:t>
            </a:r>
            <a:r>
              <a:rPr lang="ko-KR" altLang="en-US"/>
              <a:t>변환하기 전에 값을 수정할 수 있음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/>
              <a:t>배열</a:t>
            </a:r>
            <a:r>
              <a:rPr lang="en-US" altLang="ko-KR"/>
              <a:t>: </a:t>
            </a:r>
            <a:r>
              <a:rPr lang="ko-KR" altLang="en-US"/>
              <a:t>변환에 포함할 속성만 지정 가능</a:t>
            </a:r>
            <a:endParaRPr lang="en-US" altLang="ko-KR"/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space: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들여쓰기 설정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가독성을 위해 공백 추가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</a:t>
            </a:r>
            <a:endParaRPr lang="en-US" altLang="ko-KR" b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형식의 문자열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380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5652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reviver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구문을 분석하고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결과에서 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값이나 객체를 생성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선택적으로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reviver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인수로 전달할 경우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결과를 반환하기 전에 변형할 수 있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text: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객체로 변환할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형식의 문자열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reviver: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변환할 각 속성에 대해 호출되며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reviver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반환한 값이 모여서 최종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parse()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반환값이 됨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AB27A-A734-4BF9-9D70-3502F6106329}"/>
              </a:ext>
            </a:extLst>
          </p:cNvPr>
          <p:cNvSpPr txBox="1"/>
          <p:nvPr/>
        </p:nvSpPr>
        <p:spPr>
          <a:xfrm>
            <a:off x="1211656" y="3061078"/>
            <a:ext cx="97686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5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{"name":"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","age":5}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5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5D97D8A1-5925-4A77-9221-1FBD1E73E5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B5FF5-EF92-469B-9C51-22E3A2EE84D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40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10108</TotalTime>
  <Words>5342</Words>
  <Application>Microsoft Office PowerPoint</Application>
  <PresentationFormat>와이드스크린</PresentationFormat>
  <Paragraphs>629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760</cp:revision>
  <dcterms:created xsi:type="dcterms:W3CDTF">2019-05-07T05:36:17Z</dcterms:created>
  <dcterms:modified xsi:type="dcterms:W3CDTF">2025-04-30T00:00:03Z</dcterms:modified>
</cp:coreProperties>
</file>