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819" r:id="rId2"/>
  </p:sldMasterIdLst>
  <p:notesMasterIdLst>
    <p:notesMasterId r:id="rId14"/>
  </p:notesMasterIdLst>
  <p:sldIdLst>
    <p:sldId id="256" r:id="rId3"/>
    <p:sldId id="257" r:id="rId4"/>
    <p:sldId id="258" r:id="rId5"/>
    <p:sldId id="266" r:id="rId6"/>
    <p:sldId id="259" r:id="rId7"/>
    <p:sldId id="260" r:id="rId8"/>
    <p:sldId id="267" r:id="rId9"/>
    <p:sldId id="261" r:id="rId10"/>
    <p:sldId id="269" r:id="rId11"/>
    <p:sldId id="268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980" autoAdjust="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1941ff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1941ff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9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1941fae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1941fae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1941fae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1941fae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40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1941fa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1941fae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1941fae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1941fae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1941fae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1941fae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54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1941ff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1941ff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1941ff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1941ff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06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3398"/>
            <a:ext cx="6858000" cy="17907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884060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630495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0271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0272"/>
            <a:ext cx="5800725" cy="43588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8894777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61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541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44212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385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637460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010742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630364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59169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2232991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250222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7125225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3299507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1964864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81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4317"/>
            <a:ext cx="7886700" cy="2138406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14475"/>
            <a:ext cx="78867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811770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371600"/>
            <a:ext cx="3886200" cy="3263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600"/>
            <a:ext cx="3886200" cy="3263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733545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261388"/>
            <a:ext cx="3867150" cy="61927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1880663"/>
            <a:ext cx="3867150" cy="27603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88"/>
            <a:ext cx="3886201" cy="61927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663"/>
            <a:ext cx="3886201" cy="27603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84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58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649747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48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49"/>
            <a:ext cx="2948940" cy="28575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409614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5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50"/>
            <a:ext cx="2948940" cy="28575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858879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27432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371600"/>
            <a:ext cx="788670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311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1251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50"/>
        </a:spcBef>
        <a:buClr>
          <a:schemeClr val="tx1"/>
        </a:buClr>
        <a:buSzPct val="80000"/>
        <a:buFont typeface="Corbe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20238"/>
            <a:ext cx="8375100" cy="10070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/>
              <a:t>데이터기반학습 프로젝트 </a:t>
            </a:r>
            <a:r>
              <a:rPr lang="en-US" altLang="ko" sz="4800" b="1" dirty="0"/>
              <a:t>2</a:t>
            </a:r>
            <a:endParaRPr sz="48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40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5조</a:t>
            </a:r>
            <a:endParaRPr lang="en-US" altLang="ko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문현지, 정유민, 한태구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155850" y="1372200"/>
            <a:ext cx="8832300" cy="17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ko-KR" altLang="ko-KR" sz="1400" dirty="0"/>
              <a:t>두 종류의</a:t>
            </a:r>
            <a:r>
              <a:rPr lang="en-US" altLang="ko-KR" sz="1400" dirty="0"/>
              <a:t> Parameter Set</a:t>
            </a:r>
            <a:r>
              <a:rPr lang="ko-KR" altLang="ko-KR" sz="1400" dirty="0"/>
              <a:t>으로 각각의 모델을 만들었을 때보다 두 모델을 </a:t>
            </a:r>
            <a:r>
              <a:rPr lang="ko-KR" altLang="ko-KR" sz="1400" dirty="0" err="1"/>
              <a:t>앙상블한</a:t>
            </a:r>
            <a:r>
              <a:rPr lang="ko-KR" altLang="ko-KR" sz="1400" dirty="0"/>
              <a:t> 경우 성능이 훨씬 </a:t>
            </a:r>
            <a:r>
              <a:rPr lang="ko-KR" altLang="ko-KR" sz="1400" dirty="0" smtClean="0"/>
              <a:t>안정적</a:t>
            </a:r>
            <a:endParaRPr lang="en-US" altLang="ko-KR" sz="1400" dirty="0" smtClean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endParaRPr lang="en-US" altLang="ko-KR" sz="1400" dirty="0" smtClean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ko-KR" altLang="en-US" sz="1400" dirty="0" smtClean="0"/>
              <a:t>예측 값이 </a:t>
            </a:r>
            <a:r>
              <a:rPr lang="ko-KR" altLang="ko-KR" sz="1400" dirty="0" smtClean="0"/>
              <a:t>실제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값에서 </a:t>
            </a:r>
            <a:r>
              <a:rPr lang="ko-KR" altLang="en-US" sz="1400" smtClean="0"/>
              <a:t>멀어졌을 때 </a:t>
            </a:r>
            <a:r>
              <a:rPr lang="ko-KR" altLang="en-US" sz="1400" dirty="0" smtClean="0"/>
              <a:t>다른 모델은 반대 경향을 보여 상호보완하는 것으로 보여짐</a:t>
            </a:r>
            <a:endParaRPr lang="en-US" altLang="ko-KR" sz="1400" dirty="0" smtClean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endParaRPr lang="en-US" altLang="ko-KR" sz="1400" dirty="0" smtClean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ko-KR" altLang="en-US" sz="1400" dirty="0" smtClean="0"/>
              <a:t>두 종류의</a:t>
            </a:r>
            <a:r>
              <a:rPr lang="ko-KR" altLang="ko-KR" sz="1400" dirty="0" smtClean="0"/>
              <a:t> </a:t>
            </a:r>
            <a:r>
              <a:rPr lang="en-US" altLang="ko-KR" sz="1400" dirty="0"/>
              <a:t>Parameter Set</a:t>
            </a:r>
            <a:r>
              <a:rPr lang="ko-KR" altLang="ko-KR" sz="1400" dirty="0"/>
              <a:t>에 대해 모델을</a:t>
            </a:r>
            <a:r>
              <a:rPr lang="en-US" altLang="ko-KR" sz="1400" dirty="0"/>
              <a:t> 10</a:t>
            </a:r>
            <a:r>
              <a:rPr lang="ko-KR" altLang="ko-KR" sz="1400" dirty="0"/>
              <a:t>개 학습한 뒤 테스트 데이터에 대한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mae</a:t>
            </a:r>
            <a:r>
              <a:rPr lang="ko-KR" altLang="ko-KR" sz="1400" dirty="0"/>
              <a:t>값이 </a:t>
            </a:r>
            <a:r>
              <a:rPr lang="ko-KR" altLang="en-US" sz="1400" dirty="0" smtClean="0"/>
              <a:t>낮</a:t>
            </a:r>
            <a:r>
              <a:rPr lang="ko-KR" altLang="ko-KR" sz="1400" dirty="0" smtClean="0"/>
              <a:t>은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3</a:t>
            </a:r>
            <a:r>
              <a:rPr lang="ko-KR" altLang="ko-KR" sz="1400" dirty="0"/>
              <a:t>개를 선정하여 총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개의 모델을 앙상블</a:t>
            </a:r>
            <a:endParaRPr sz="1400" dirty="0"/>
          </a:p>
        </p:txBody>
      </p:sp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32BF35F2-BE44-8541-9FBE-C0E958133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6. Final Model (Ensemble)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13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7</a:t>
            </a:r>
            <a:r>
              <a:rPr lang="ko" dirty="0"/>
              <a:t>. Result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63086" y="2481943"/>
            <a:ext cx="2715410" cy="3417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62330" y="1734315"/>
            <a:ext cx="3516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최종 </a:t>
            </a:r>
            <a:r>
              <a:rPr lang="en-US" altLang="ko-KR" sz="1500" b="1" dirty="0" smtClean="0"/>
              <a:t>Test MAE</a:t>
            </a:r>
            <a:endParaRPr lang="ko-KR" altLang="en-US" sz="1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282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Contents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06312" y="900993"/>
            <a:ext cx="8520600" cy="4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altLang="ko" sz="2400" dirty="0"/>
              <a:t>Data Analyze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/>
              <a:t>Data Preprocessing</a:t>
            </a:r>
            <a:endParaRPr lang="en-US" altLang="ko"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Validation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/>
              <a:t>Feature Selection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/>
              <a:t>Parameter Selection</a:t>
            </a:r>
            <a:endParaRPr lang="en-US" altLang="ko"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Final Model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/>
              <a:t>Result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21428" y="2250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 dirty="0"/>
              <a:t>Data </a:t>
            </a:r>
            <a:r>
              <a:rPr lang="en-US" altLang="ko" dirty="0"/>
              <a:t>Analyze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798083" y="3588887"/>
            <a:ext cx="8520600" cy="1449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ko-KR" altLang="en-US" sz="1400" dirty="0"/>
              <a:t>상관관계 분석</a:t>
            </a:r>
            <a:endParaRPr lang="en-US" altLang="ko-KR"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ko-KR" altLang="en-US" sz="1400" dirty="0"/>
              <a:t>두 경우 모두 상관계수가 작은 경우 후보에서 제외</a:t>
            </a:r>
            <a:endParaRPr lang="en-US" altLang="ko-KR" sz="1400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/>
              <a:t>선택한 후보 </a:t>
            </a:r>
            <a:r>
              <a:rPr lang="en-US" altLang="ko-KR" sz="1400" dirty="0"/>
              <a:t>Symbol : [</a:t>
            </a:r>
            <a:r>
              <a:rPr lang="en-US" altLang="ko-KR" dirty="0"/>
              <a:t>'Platinum', 'Silver', '</a:t>
            </a:r>
            <a:r>
              <a:rPr lang="en-US" altLang="ko-KR" dirty="0" err="1"/>
              <a:t>BrentOil</a:t>
            </a:r>
            <a:r>
              <a:rPr lang="en-US" altLang="ko-KR" dirty="0"/>
              <a:t>', 'Copper', 'AUD', 'JPY', 'USD'</a:t>
            </a:r>
            <a:r>
              <a:rPr lang="en-US" altLang="ko-KR" sz="1400" dirty="0"/>
              <a:t>]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endParaRPr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3" y="775372"/>
            <a:ext cx="1529276" cy="15175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42" y="2142740"/>
            <a:ext cx="1608668" cy="159629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33686"/>
              </p:ext>
            </p:extLst>
          </p:nvPr>
        </p:nvGraphicFramePr>
        <p:xfrm>
          <a:off x="2780420" y="1042198"/>
          <a:ext cx="572516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3770">
                  <a:extLst>
                    <a:ext uri="{9D8B030D-6E8A-4147-A177-3AD203B41FA5}">
                      <a16:colId xmlns:a16="http://schemas.microsoft.com/office/drawing/2014/main" val="303615599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627062032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949769832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1432207093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759356748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829666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Silver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Platinum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NaturalGas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Gasoline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3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1.000000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0.875931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0.580744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0.015455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0.662441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55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solidFill>
                            <a:schemeClr val="bg1"/>
                          </a:solidFill>
                          <a:effectLst/>
                        </a:rPr>
                        <a:t>CrudeOil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Copper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solidFill>
                            <a:schemeClr val="bg1"/>
                          </a:solidFill>
                          <a:effectLst/>
                        </a:rPr>
                        <a:t>BrentOil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AUD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CNY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23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0.571291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0.637232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0.684651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0.737895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0.110185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852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EUR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GBP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HKD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JPY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USD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8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0.471192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0.282497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-0.198179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0.712148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-0.204220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28450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88565"/>
              </p:ext>
            </p:extLst>
          </p:nvPr>
        </p:nvGraphicFramePr>
        <p:xfrm>
          <a:off x="945911" y="2415106"/>
          <a:ext cx="572516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3770">
                  <a:extLst>
                    <a:ext uri="{9D8B030D-6E8A-4147-A177-3AD203B41FA5}">
                      <a16:colId xmlns:a16="http://schemas.microsoft.com/office/drawing/2014/main" val="1389941877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1155651953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1975551284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4047481904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3716626013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848188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Silver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Platinum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NaturalGas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Gasoline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6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1.000000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0.842140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0.758840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-0.419715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0.034640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078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solidFill>
                            <a:schemeClr val="bg1"/>
                          </a:solidFill>
                          <a:effectLst/>
                        </a:rPr>
                        <a:t>CrudeOil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Copper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solidFill>
                            <a:schemeClr val="bg1"/>
                          </a:solidFill>
                          <a:effectLst/>
                        </a:rPr>
                        <a:t>BrentOil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AUD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CNY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66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0.115378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0.777386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-0.265752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0.376456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0.723535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489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EUR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GBP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HKD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JPY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USD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47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0.185400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0.446643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-0.749957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-0.192880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-0.743550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2644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68959" y="658797"/>
            <a:ext cx="81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2010~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6868" y="3463627"/>
            <a:ext cx="81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2018~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185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altLang="ko" dirty="0"/>
              <a:t>2. </a:t>
            </a:r>
            <a:r>
              <a:rPr lang="ko" dirty="0"/>
              <a:t>Data Preprocessing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b="1" dirty="0"/>
              <a:t>Data Cleaning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/>
              <a:t>NA </a:t>
            </a:r>
            <a:r>
              <a:rPr lang="ko-KR" altLang="en-US" sz="1400" dirty="0"/>
              <a:t>데이터의 경우 앞</a:t>
            </a:r>
            <a:r>
              <a:rPr lang="en-US" altLang="ko-KR" sz="1400" dirty="0"/>
              <a:t>, </a:t>
            </a:r>
            <a:r>
              <a:rPr lang="ko-KR" altLang="en-US" sz="1400" dirty="0"/>
              <a:t>뒤 데이터로 </a:t>
            </a:r>
            <a:r>
              <a:rPr lang="en-US" altLang="ko-KR" sz="1400" dirty="0"/>
              <a:t>linear interpolation</a:t>
            </a:r>
            <a:r>
              <a:rPr lang="ko-KR" altLang="en-US" sz="1400" dirty="0"/>
              <a:t>하여 채움</a:t>
            </a:r>
            <a:endParaRPr lang="en-US" altLang="ko-KR" sz="1400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/>
              <a:t>그래도 </a:t>
            </a:r>
            <a:r>
              <a:rPr lang="en-US" altLang="ko-KR" sz="1400" dirty="0"/>
              <a:t>NA </a:t>
            </a:r>
            <a:r>
              <a:rPr lang="ko-KR" altLang="en-US" sz="1400" dirty="0"/>
              <a:t>값이 남은 경우 </a:t>
            </a:r>
            <a:r>
              <a:rPr lang="en-US" altLang="ko-KR" sz="1400" dirty="0"/>
              <a:t>Drop</a:t>
            </a:r>
            <a:r>
              <a:rPr lang="ko-KR" altLang="en-US" sz="1400" dirty="0"/>
              <a:t>함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b="1" dirty="0"/>
              <a:t>Normalization</a:t>
            </a:r>
          </a:p>
          <a:p>
            <a:pPr marL="0" indent="0" algn="ctr">
              <a:buNone/>
            </a:pPr>
            <a:r>
              <a:rPr lang="en-US" altLang="ko" sz="1400" dirty="0"/>
              <a:t>[No Normalization] vs [</a:t>
            </a:r>
            <a:r>
              <a:rPr lang="en-US" altLang="ko" sz="1400" dirty="0" err="1"/>
              <a:t>MinMaxScaler</a:t>
            </a:r>
            <a:r>
              <a:rPr lang="en-US" altLang="ko" sz="1400" dirty="0"/>
              <a:t>] vs [</a:t>
            </a:r>
            <a:r>
              <a:rPr lang="en-US" altLang="ko" sz="1400" dirty="0" err="1"/>
              <a:t>StandardScaler</a:t>
            </a:r>
            <a:r>
              <a:rPr lang="en-US" altLang="ko" sz="1400" dirty="0"/>
              <a:t>] </a:t>
            </a:r>
            <a:endParaRPr lang="en-US" altLang="ko-KR"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-US" altLang="ko" sz="1400" dirty="0" err="1"/>
              <a:t>Normaliztion</a:t>
            </a:r>
            <a:r>
              <a:rPr lang="en-US" altLang="ko" sz="1400" dirty="0"/>
              <a:t> </a:t>
            </a:r>
            <a:r>
              <a:rPr lang="ko-KR" altLang="en-US" sz="1400" dirty="0"/>
              <a:t>방식도 하나의 </a:t>
            </a:r>
            <a:r>
              <a:rPr lang="en-US" altLang="ko-KR" sz="1400" dirty="0"/>
              <a:t>Hyper-parameter</a:t>
            </a:r>
            <a:r>
              <a:rPr lang="ko-KR" altLang="en-US" sz="1400" dirty="0"/>
              <a:t>로 설정하여 성능 비교</a:t>
            </a:r>
            <a:endParaRPr lang="en-US" altLang="ko-KR"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-US" sz="1400" dirty="0"/>
              <a:t>Normalization</a:t>
            </a:r>
            <a:r>
              <a:rPr lang="ko-KR" altLang="en-US" sz="1400" dirty="0"/>
              <a:t>을 안하는 경우가 제일 성능이 좋았음</a:t>
            </a:r>
            <a:endParaRPr lang="en-US" sz="1400" dirty="0"/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497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3315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3. Validation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764605" y="1631900"/>
            <a:ext cx="5164972" cy="1699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  <a:p>
            <a:pPr indent="-317500">
              <a:spcBef>
                <a:spcPts val="1600"/>
              </a:spcBef>
              <a:buSzPts val="1400"/>
              <a:buFont typeface="Corbel" pitchFamily="34" charset="0"/>
              <a:buChar char="❖"/>
            </a:pPr>
            <a:r>
              <a:rPr lang="en-US" altLang="ko-KR" sz="1400" dirty="0"/>
              <a:t>walk forward </a:t>
            </a:r>
            <a:r>
              <a:rPr lang="ko-KR" altLang="en-US" sz="1400" dirty="0"/>
              <a:t>방식</a:t>
            </a:r>
            <a:endParaRPr lang="en-US" altLang="ko-KR" sz="1400" dirty="0"/>
          </a:p>
          <a:p>
            <a:pPr indent="-317500">
              <a:spcBef>
                <a:spcPts val="1600"/>
              </a:spcBef>
              <a:buSzPts val="1400"/>
              <a:buFont typeface="Corbel" pitchFamily="34" charset="0"/>
              <a:buChar char="❖"/>
            </a:pPr>
            <a:r>
              <a:rPr lang="en-US" altLang="ko-KR" sz="1400" dirty="0"/>
              <a:t>Time step</a:t>
            </a:r>
            <a:r>
              <a:rPr lang="ko-KR" altLang="en-US" sz="1400" dirty="0"/>
              <a:t>만큼 </a:t>
            </a:r>
            <a:r>
              <a:rPr lang="en-US" altLang="ko-KR" sz="1400" dirty="0" err="1"/>
              <a:t>end_date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자르며 </a:t>
            </a:r>
            <a:r>
              <a:rPr lang="en-US" altLang="ko-KR" sz="1400" dirty="0"/>
              <a:t>k</a:t>
            </a:r>
            <a:r>
              <a:rPr lang="ko-KR" altLang="en-US" sz="1400" dirty="0"/>
              <a:t>개 </a:t>
            </a:r>
            <a:r>
              <a:rPr lang="en-US" altLang="ko-KR" sz="1400" dirty="0"/>
              <a:t>validation set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indent="-317500">
              <a:spcBef>
                <a:spcPts val="1600"/>
              </a:spcBef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 </a:t>
            </a:r>
            <a:r>
              <a:rPr lang="en-US" altLang="ko-KR" sz="1400" dirty="0"/>
              <a:t>validation error</a:t>
            </a:r>
            <a:r>
              <a:rPr lang="ko-KR" altLang="en-US" sz="1400" dirty="0"/>
              <a:t>는 </a:t>
            </a:r>
            <a:r>
              <a:rPr lang="en-US" altLang="ko-KR" sz="1400" dirty="0"/>
              <a:t>k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예측값</a:t>
            </a:r>
            <a:r>
              <a:rPr lang="ko-KR" altLang="en-US" sz="1400" dirty="0"/>
              <a:t> 평균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time step: 10</a:t>
            </a:r>
          </a:p>
          <a:p>
            <a:pPr marL="0" indent="0" algn="ctr">
              <a:buNone/>
            </a:pPr>
            <a:r>
              <a:rPr lang="en-US" altLang="ko-KR" sz="1400" dirty="0"/>
              <a:t>K: 10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endParaRPr lang="en-US" altLang="ko-KR"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587418-AC73-6348-BE62-E5F54A9A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42801"/>
            <a:ext cx="3616999" cy="1759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8E5232AE-D609-C84F-825F-C4E92AB1F3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4</a:t>
            </a:r>
            <a:r>
              <a:rPr lang="ko" dirty="0"/>
              <a:t>. Feature</a:t>
            </a:r>
            <a:r>
              <a:rPr lang="en-US" altLang="ko" dirty="0"/>
              <a:t> </a:t>
            </a:r>
            <a:r>
              <a:rPr lang="ko" dirty="0"/>
              <a:t>Selection</a:t>
            </a:r>
            <a:r>
              <a:rPr lang="en-US" altLang="ko" dirty="0"/>
              <a:t> (Symbol)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0" y="1194681"/>
            <a:ext cx="5133975" cy="1752600"/>
          </a:xfrm>
          <a:prstGeom prst="rect">
            <a:avLst/>
          </a:prstGeom>
        </p:spPr>
      </p:pic>
      <p:sp>
        <p:nvSpPr>
          <p:cNvPr id="10" name="Google Shape;97;p19"/>
          <p:cNvSpPr txBox="1">
            <a:spLocks/>
          </p:cNvSpPr>
          <p:nvPr/>
        </p:nvSpPr>
        <p:spPr>
          <a:xfrm>
            <a:off x="714980" y="3169662"/>
            <a:ext cx="7714033" cy="197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위와 같이 후보 </a:t>
            </a:r>
            <a:r>
              <a:rPr lang="en-US" altLang="ko-KR" sz="1400" dirty="0"/>
              <a:t>Symbol</a:t>
            </a:r>
            <a:r>
              <a:rPr lang="ko-KR" altLang="en-US" sz="1400" dirty="0"/>
              <a:t>들의 모든 조합에 대하여 </a:t>
            </a:r>
            <a:r>
              <a:rPr lang="en-US" altLang="ko-KR" sz="1400" dirty="0"/>
              <a:t>validation set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MAE </a:t>
            </a:r>
            <a:r>
              <a:rPr lang="ko-KR" altLang="en-US" sz="1400" dirty="0"/>
              <a:t>값을 구함</a:t>
            </a: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그 결과 </a:t>
            </a:r>
            <a:r>
              <a:rPr lang="en-US" altLang="ko-KR" sz="1400" dirty="0"/>
              <a:t>[Gold, Silver] </a:t>
            </a:r>
            <a:r>
              <a:rPr lang="ko-KR" altLang="en-US" sz="1400" dirty="0"/>
              <a:t>조합이 </a:t>
            </a:r>
            <a:r>
              <a:rPr lang="en-US" altLang="ko-KR" sz="1400" dirty="0"/>
              <a:t>MAE = 5.9</a:t>
            </a:r>
            <a:r>
              <a:rPr lang="ko-KR" altLang="en-US" sz="1400" dirty="0"/>
              <a:t>로 가장 낮게 나옴</a:t>
            </a: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en-US" altLang="ko-KR" sz="1400" dirty="0"/>
              <a:t>[Gold, Silver]</a:t>
            </a:r>
            <a:r>
              <a:rPr lang="ko-KR" altLang="en-US" sz="1400" dirty="0"/>
              <a:t>와 </a:t>
            </a:r>
            <a:r>
              <a:rPr lang="en-US" altLang="ko-KR" sz="1400" dirty="0"/>
              <a:t>Base Symbol </a:t>
            </a:r>
            <a:r>
              <a:rPr lang="ko-KR" altLang="en-US" sz="1400" dirty="0"/>
              <a:t>조합인 </a:t>
            </a:r>
            <a:r>
              <a:rPr lang="en-US" altLang="ko-KR" sz="1400" dirty="0"/>
              <a:t>[Gold]</a:t>
            </a:r>
            <a:r>
              <a:rPr lang="ko-KR" altLang="en-US" sz="1400" dirty="0"/>
              <a:t>를 이후 </a:t>
            </a:r>
            <a:r>
              <a:rPr lang="en-US" altLang="ko-KR" sz="1400" dirty="0"/>
              <a:t>parameter tuning</a:t>
            </a:r>
            <a:r>
              <a:rPr lang="ko-KR" altLang="en-US" sz="1400" dirty="0"/>
              <a:t>에 사용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8E5232AE-D609-C84F-825F-C4E92AB1F3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4</a:t>
            </a:r>
            <a:r>
              <a:rPr lang="ko" dirty="0"/>
              <a:t>. Feature</a:t>
            </a:r>
            <a:r>
              <a:rPr lang="en-US" altLang="ko" dirty="0"/>
              <a:t> </a:t>
            </a:r>
            <a:r>
              <a:rPr lang="ko" dirty="0"/>
              <a:t>Selection</a:t>
            </a:r>
            <a:endParaRPr dirty="0"/>
          </a:p>
        </p:txBody>
      </p:sp>
      <p:sp>
        <p:nvSpPr>
          <p:cNvPr id="10" name="Google Shape;97;p19"/>
          <p:cNvSpPr txBox="1">
            <a:spLocks/>
          </p:cNvSpPr>
          <p:nvPr/>
        </p:nvSpPr>
        <p:spPr>
          <a:xfrm>
            <a:off x="714983" y="2820357"/>
            <a:ext cx="7714033" cy="197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en-US" altLang="ko-KR" sz="1400" dirty="0"/>
              <a:t>MVA : </a:t>
            </a:r>
            <a:r>
              <a:rPr lang="ko-KR" altLang="en-US" sz="1400" dirty="0" err="1"/>
              <a:t>이동평균</a:t>
            </a:r>
            <a:r>
              <a:rPr lang="en-US" altLang="ko-KR" sz="1400" dirty="0"/>
              <a:t>, </a:t>
            </a:r>
            <a:r>
              <a:rPr lang="ko-KR" altLang="ko-KR" sz="1400" dirty="0"/>
              <a:t>변동성 있는</a:t>
            </a:r>
            <a:r>
              <a:rPr lang="en-US" altLang="ko-KR" sz="1400" dirty="0"/>
              <a:t> price</a:t>
            </a:r>
            <a:r>
              <a:rPr lang="ko-KR" altLang="ko-KR" sz="1400" dirty="0"/>
              <a:t>를 </a:t>
            </a:r>
            <a:r>
              <a:rPr lang="ko-KR" altLang="ko-KR" sz="1400" dirty="0" err="1"/>
              <a:t>스무딩하여</a:t>
            </a:r>
            <a:r>
              <a:rPr lang="ko-KR" altLang="ko-KR" sz="1400" dirty="0"/>
              <a:t> 더 </a:t>
            </a:r>
            <a:r>
              <a:rPr lang="en-US" altLang="ko-KR" sz="1400" dirty="0"/>
              <a:t>robust</a:t>
            </a:r>
            <a:r>
              <a:rPr lang="ko-KR" altLang="en-US" sz="1400" dirty="0"/>
              <a:t>하도록</a:t>
            </a: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en-US" altLang="ko-KR" sz="1400" dirty="0"/>
              <a:t>ROC : </a:t>
            </a:r>
            <a:r>
              <a:rPr lang="ko-KR" altLang="ko-KR" sz="1400" dirty="0"/>
              <a:t>변화율</a:t>
            </a:r>
            <a:r>
              <a:rPr lang="ko-KR" altLang="en-US" sz="1400" dirty="0"/>
              <a:t>로 추세를 파악</a:t>
            </a:r>
            <a:r>
              <a:rPr lang="en-US" altLang="ko-KR" sz="1400" dirty="0"/>
              <a:t>,</a:t>
            </a:r>
            <a:r>
              <a:rPr lang="ko-KR" altLang="ko-KR" sz="1400" dirty="0"/>
              <a:t> </a:t>
            </a:r>
            <a:r>
              <a:rPr lang="ko-KR" altLang="ko-KR" sz="1400" dirty="0" err="1"/>
              <a:t>금일가격과</a:t>
            </a:r>
            <a:r>
              <a:rPr lang="en-US" altLang="ko-KR" sz="1400" dirty="0"/>
              <a:t> n</a:t>
            </a:r>
            <a:r>
              <a:rPr lang="ko-KR" altLang="ko-KR" sz="1400" dirty="0"/>
              <a:t>일 전의 가격을</a:t>
            </a:r>
            <a:r>
              <a:rPr lang="en-US" altLang="ko-KR" sz="1400" dirty="0"/>
              <a:t> n</a:t>
            </a:r>
            <a:r>
              <a:rPr lang="ko-KR" altLang="ko-KR" sz="1400" dirty="0"/>
              <a:t>일 전의 가격으로 나</a:t>
            </a:r>
            <a:r>
              <a:rPr lang="ko-KR" altLang="en-US" sz="1400" dirty="0"/>
              <a:t>눔</a:t>
            </a:r>
            <a:endParaRPr lang="en-US" altLang="ko-KR" sz="1400" dirty="0"/>
          </a:p>
          <a:p>
            <a:pPr indent="-317500">
              <a:lnSpc>
                <a:spcPct val="150000"/>
              </a:lnSpc>
              <a:buSzPts val="1400"/>
              <a:buFont typeface="Corbel" pitchFamily="34" charset="0"/>
              <a:buChar char="❖"/>
            </a:pPr>
            <a:r>
              <a:rPr lang="en-US" altLang="ko-KR" sz="1400" dirty="0"/>
              <a:t>SO : </a:t>
            </a:r>
            <a:r>
              <a:rPr lang="ko-KR" altLang="ko-KR" sz="1400" dirty="0"/>
              <a:t>모멘텀 지표</a:t>
            </a:r>
            <a:r>
              <a:rPr lang="en-US" altLang="ko-KR" sz="1400" dirty="0"/>
              <a:t>,</a:t>
            </a:r>
            <a:r>
              <a:rPr lang="ko-KR" altLang="ko-KR" sz="1400" dirty="0"/>
              <a:t> 금일 가격과 이전</a:t>
            </a:r>
            <a:r>
              <a:rPr lang="en-US" altLang="ko-KR" sz="1400" dirty="0"/>
              <a:t> n</a:t>
            </a:r>
            <a:r>
              <a:rPr lang="ko-KR" altLang="ko-KR" sz="1400" dirty="0"/>
              <a:t>일 가격의 최저가격을</a:t>
            </a:r>
            <a:r>
              <a:rPr lang="en-US" altLang="ko-KR" sz="1400" dirty="0"/>
              <a:t> n</a:t>
            </a:r>
            <a:r>
              <a:rPr lang="ko-KR" altLang="ko-KR" sz="1400" dirty="0"/>
              <a:t>일 최고와 최저의 차이로 나</a:t>
            </a:r>
            <a:r>
              <a:rPr lang="ko-KR" altLang="en-US" sz="1400" dirty="0"/>
              <a:t>눔</a:t>
            </a:r>
            <a:r>
              <a:rPr lang="en-US" altLang="ko-KR" sz="1400" dirty="0"/>
              <a:t>, </a:t>
            </a:r>
            <a:r>
              <a:rPr lang="ko-KR" altLang="ko-KR" sz="1400" dirty="0"/>
              <a:t>급격하게 오르거나 내린 값을 찾기 위</a:t>
            </a:r>
            <a:r>
              <a:rPr lang="ko-KR" altLang="en-US" sz="1400" dirty="0"/>
              <a:t>함</a:t>
            </a:r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95728" y="1550027"/>
            <a:ext cx="1825658" cy="533631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5544766" y="1391054"/>
            <a:ext cx="1834994" cy="8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691349" y="3120613"/>
            <a:ext cx="7761300" cy="17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en-US" altLang="ko-KR" sz="1400" dirty="0"/>
              <a:t>input days=1,3,5 </a:t>
            </a:r>
            <a:r>
              <a:rPr lang="ko-KR" altLang="ko-KR" sz="1400" dirty="0"/>
              <a:t>중 </a:t>
            </a:r>
            <a:r>
              <a:rPr lang="en-US" altLang="ko-KR" sz="1400" dirty="0"/>
              <a:t>1</a:t>
            </a:r>
            <a:r>
              <a:rPr lang="ko-KR" altLang="ko-KR" sz="1400" dirty="0"/>
              <a:t>이 가장 좋은 </a:t>
            </a:r>
            <a:r>
              <a:rPr lang="ko-KR" altLang="ko-KR" sz="1400" dirty="0" smtClean="0"/>
              <a:t>성</a:t>
            </a:r>
            <a:r>
              <a:rPr lang="ko-KR" altLang="en-US" sz="1400" dirty="0" smtClean="0"/>
              <a:t>능</a:t>
            </a:r>
            <a:endParaRPr lang="en-US" altLang="ko-KR" sz="1400" dirty="0" smtClean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en-US" altLang="ko-KR" sz="1400" dirty="0" err="1" smtClean="0"/>
              <a:t>n_comp</a:t>
            </a:r>
            <a:r>
              <a:rPr lang="en-US" altLang="ko-KR" sz="1400" dirty="0" smtClean="0"/>
              <a:t>=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[</a:t>
            </a:r>
            <a:r>
              <a:rPr lang="en-US" altLang="ko-KR" sz="1400" dirty="0"/>
              <a:t>5,10,15]</a:t>
            </a:r>
            <a:r>
              <a:rPr lang="ko-KR" altLang="ko-KR" sz="1400" dirty="0"/>
              <a:t>중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가 가장 좋은 성능</a:t>
            </a:r>
            <a:r>
              <a:rPr lang="en-US" altLang="ko-KR" sz="1400" dirty="0" smtClean="0"/>
              <a:t>, but 3</a:t>
            </a:r>
            <a:r>
              <a:rPr lang="ko-KR" altLang="en-US" sz="1400" dirty="0" smtClean="0"/>
              <a:t>을 따로 테스트 </a:t>
            </a:r>
            <a:r>
              <a:rPr lang="ko-KR" altLang="en-US" sz="1400" dirty="0" smtClean="0"/>
              <a:t>하였을 때 </a:t>
            </a:r>
            <a:r>
              <a:rPr lang="ko-KR" altLang="en-US" sz="1400" dirty="0" smtClean="0"/>
              <a:t>더 좋은 성능</a:t>
            </a:r>
            <a:endParaRPr lang="en-US" altLang="ko-KR" sz="1400" dirty="0" smtClean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en-US" altLang="ko-KR" sz="1400" dirty="0" err="1"/>
              <a:t>mva</a:t>
            </a:r>
            <a:r>
              <a:rPr lang="en-US" altLang="ko-KR" sz="1400" dirty="0"/>
              <a:t> = [X, 5, 10, 15], roc = [X, 1,2,3,4,5], so = [X,1,2,3,4,5]</a:t>
            </a:r>
            <a:r>
              <a:rPr lang="ko-KR" altLang="ko-KR" sz="1400" dirty="0"/>
              <a:t>의 조합으로 </a:t>
            </a:r>
            <a:r>
              <a:rPr lang="ko-KR" altLang="ko-KR" sz="1400" dirty="0" smtClean="0"/>
              <a:t>실험</a:t>
            </a:r>
            <a:endParaRPr lang="en-US" altLang="ko-KR" sz="1400" dirty="0" smtClean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ko-KR" altLang="en-US" sz="1400" dirty="0" smtClean="0"/>
              <a:t>최종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mva</a:t>
            </a:r>
            <a:r>
              <a:rPr lang="en-US" altLang="ko-KR" sz="1400" dirty="0"/>
              <a:t>, roc = [X, X] </a:t>
            </a:r>
            <a:r>
              <a:rPr lang="ko-KR" altLang="ko-KR" sz="1400" dirty="0"/>
              <a:t>또는</a:t>
            </a:r>
            <a:r>
              <a:rPr lang="en-US" altLang="ko-KR" sz="1400" dirty="0"/>
              <a:t> [5, 3] / so =[X]</a:t>
            </a:r>
            <a:endParaRPr sz="1400" dirty="0"/>
          </a:p>
        </p:txBody>
      </p:sp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32BF35F2-BE44-8541-9FBE-C0E958133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5</a:t>
            </a:r>
            <a:r>
              <a:rPr lang="ko" dirty="0"/>
              <a:t>. Parameter Selection</a:t>
            </a:r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1108244"/>
            <a:ext cx="441007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ussian mixture model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96" y="786657"/>
            <a:ext cx="2610057" cy="21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46157" y="2812129"/>
            <a:ext cx="8251684" cy="17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en-US" altLang="ko-KR" sz="1400" dirty="0"/>
              <a:t>GMMHMM </a:t>
            </a:r>
            <a:r>
              <a:rPr lang="ko-KR" altLang="ko-KR" sz="1400" dirty="0"/>
              <a:t>모듈을 </a:t>
            </a:r>
            <a:r>
              <a:rPr lang="ko-KR" altLang="ko-KR" sz="1400" dirty="0" smtClean="0"/>
              <a:t>이용</a:t>
            </a:r>
            <a:r>
              <a:rPr lang="ko-KR" altLang="en-US" sz="1400" dirty="0" smtClean="0"/>
              <a:t>한</a:t>
            </a:r>
            <a:r>
              <a:rPr lang="ko-KR" altLang="ko-KR" sz="1400" dirty="0" smtClean="0"/>
              <a:t> </a:t>
            </a:r>
            <a:r>
              <a:rPr lang="en-US" altLang="ko-KR" sz="1400" dirty="0"/>
              <a:t>Gaussian Mixture </a:t>
            </a:r>
            <a:r>
              <a:rPr lang="ko-KR" altLang="ko-KR" sz="1400" dirty="0" smtClean="0"/>
              <a:t>모델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하나의 </a:t>
            </a:r>
            <a:r>
              <a:rPr lang="en-US" altLang="ko-KR" sz="1400" dirty="0" smtClean="0"/>
              <a:t>Gaussian</a:t>
            </a:r>
            <a:r>
              <a:rPr lang="ko-KR" altLang="en-US" sz="1400" dirty="0" smtClean="0"/>
              <a:t>보다 성능 좋음</a:t>
            </a:r>
            <a:endParaRPr lang="en-US" altLang="ko-KR" sz="1400" dirty="0" smtClean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en-US" altLang="ko-KR" sz="1400" dirty="0" err="1" smtClean="0"/>
              <a:t>n_mix</a:t>
            </a:r>
            <a:r>
              <a:rPr lang="en-US" altLang="ko-KR" sz="1400" dirty="0" smtClean="0"/>
              <a:t> = [2,3]</a:t>
            </a:r>
            <a:r>
              <a:rPr lang="ko-KR" altLang="en-US" sz="1400" dirty="0" smtClean="0"/>
              <a:t>중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이 더 좋은 성능</a:t>
            </a:r>
            <a:endParaRPr lang="en-US" altLang="ko-KR" sz="1400" dirty="0" smtClean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en-US" altLang="ko-KR" sz="1400" dirty="0"/>
              <a:t>input days=1</a:t>
            </a:r>
            <a:r>
              <a:rPr lang="ko-KR" altLang="ko-KR" sz="1400" dirty="0"/>
              <a:t>일 </a:t>
            </a:r>
            <a:r>
              <a:rPr lang="ko-KR" altLang="ko-KR" sz="1400" dirty="0" smtClean="0"/>
              <a:t>때 학습의 </a:t>
            </a:r>
            <a:r>
              <a:rPr lang="ko-KR" altLang="ko-KR" sz="1400" dirty="0"/>
              <a:t>오류 편차가 </a:t>
            </a:r>
            <a:r>
              <a:rPr lang="ko-KR" altLang="en-US" sz="1400" dirty="0" smtClean="0"/>
              <a:t>큼</a:t>
            </a:r>
            <a:endParaRPr lang="en-US" altLang="ko-KR" sz="1400" dirty="0" smtClean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en-US" altLang="ko-KR" sz="1400" dirty="0" err="1"/>
              <a:t>mva</a:t>
            </a:r>
            <a:r>
              <a:rPr lang="en-US" altLang="ko-KR" sz="1400" dirty="0"/>
              <a:t>, roc = [X, X]</a:t>
            </a:r>
            <a:r>
              <a:rPr lang="ko-KR" altLang="ko-KR" sz="1400" dirty="0"/>
              <a:t>일 때는 </a:t>
            </a:r>
            <a:r>
              <a:rPr lang="en-US" altLang="ko-KR" sz="1400" dirty="0"/>
              <a:t>input days=1</a:t>
            </a:r>
            <a:r>
              <a:rPr lang="ko-KR" altLang="ko-KR" sz="1400" dirty="0"/>
              <a:t>일 때 </a:t>
            </a:r>
            <a:r>
              <a:rPr lang="en-US" altLang="ko-KR" sz="1400" dirty="0" err="1"/>
              <a:t>mva</a:t>
            </a:r>
            <a:r>
              <a:rPr lang="en-US" altLang="ko-KR" sz="1400" dirty="0"/>
              <a:t>, roc = [5, 3]</a:t>
            </a:r>
            <a:r>
              <a:rPr lang="ko-KR" altLang="ko-KR" sz="1400" dirty="0"/>
              <a:t>일 때는 </a:t>
            </a:r>
            <a:r>
              <a:rPr lang="en-US" altLang="ko-KR" sz="1400" dirty="0"/>
              <a:t>input days=3</a:t>
            </a:r>
            <a:r>
              <a:rPr lang="ko-KR" altLang="ko-KR" sz="1400" dirty="0"/>
              <a:t>일 때 성능이 가장 </a:t>
            </a:r>
            <a:r>
              <a:rPr lang="ko-KR" altLang="en-US" sz="1400" dirty="0" smtClean="0"/>
              <a:t>좋음</a:t>
            </a:r>
            <a:endParaRPr lang="en-US" altLang="ko-KR" sz="1400" dirty="0" smtClean="0"/>
          </a:p>
          <a:p>
            <a:pPr lvl="0" indent="-317500">
              <a:lnSpc>
                <a:spcPct val="150000"/>
              </a:lnSpc>
              <a:buSzPts val="1400"/>
              <a:buChar char="❖"/>
            </a:pPr>
            <a:r>
              <a:rPr lang="ko-KR" altLang="ko-KR" sz="1400" dirty="0"/>
              <a:t>따라서 </a:t>
            </a:r>
            <a:r>
              <a:rPr lang="en-US" altLang="ko-KR" sz="1400" dirty="0"/>
              <a:t>input/</a:t>
            </a:r>
            <a:r>
              <a:rPr lang="en-US" altLang="ko-KR" sz="1400" dirty="0" err="1"/>
              <a:t>n_mix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n_mva</a:t>
            </a:r>
            <a:r>
              <a:rPr lang="en-US" altLang="ko-KR" sz="1400" dirty="0"/>
              <a:t>/</a:t>
            </a:r>
            <a:r>
              <a:rPr lang="en-US" altLang="ko-KR" sz="1400" dirty="0" err="1"/>
              <a:t>n_roc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n_so</a:t>
            </a:r>
            <a:r>
              <a:rPr lang="en-US" altLang="ko-KR" sz="1400" dirty="0"/>
              <a:t> = (3,3,5,3,x), (1,3,x,x,x) </a:t>
            </a:r>
            <a:endParaRPr sz="1400" dirty="0"/>
          </a:p>
        </p:txBody>
      </p:sp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32BF35F2-BE44-8541-9FBE-C0E958133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5</a:t>
            </a:r>
            <a:r>
              <a:rPr lang="ko" dirty="0"/>
              <a:t>. Parameter Selection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62027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1141</TotalTime>
  <Words>554</Words>
  <Application>Microsoft Office PowerPoint</Application>
  <PresentationFormat>화면 슬라이드 쇼(16:9)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Corbel</vt:lpstr>
      <vt:lpstr>Times New Roman</vt:lpstr>
      <vt:lpstr>Wingdings</vt:lpstr>
      <vt:lpstr>Wingdings 2</vt:lpstr>
      <vt:lpstr>HDOfficeLightV0</vt:lpstr>
      <vt:lpstr>기본</vt:lpstr>
      <vt:lpstr>데이터기반학습 프로젝트 2</vt:lpstr>
      <vt:lpstr>Contents</vt:lpstr>
      <vt:lpstr>Data Analyze</vt:lpstr>
      <vt:lpstr>2. Data Preprocessing</vt:lpstr>
      <vt:lpstr>3. Validation</vt:lpstr>
      <vt:lpstr>4. Feature Selection (Symbol)</vt:lpstr>
      <vt:lpstr>4. Feature Selection</vt:lpstr>
      <vt:lpstr>5. Parameter Selection</vt:lpstr>
      <vt:lpstr>5. Parameter Selection</vt:lpstr>
      <vt:lpstr>6. Final Model (Ensemble)</vt:lpstr>
      <vt:lpstr>7.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데이터기반학습 프로젝트 1</dc:title>
  <dc:creator>HTG</dc:creator>
  <cp:lastModifiedBy>한태구</cp:lastModifiedBy>
  <cp:revision>42</cp:revision>
  <dcterms:modified xsi:type="dcterms:W3CDTF">2019-04-29T11:40:42Z</dcterms:modified>
</cp:coreProperties>
</file>