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  <p:sldMasterId id="2147483819" r:id="rId2"/>
  </p:sldMasterIdLst>
  <p:notesMasterIdLst>
    <p:notesMasterId r:id="rId14"/>
  </p:notesMasterIdLst>
  <p:sldIdLst>
    <p:sldId id="256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43"/>
  </p:normalViewPr>
  <p:slideViewPr>
    <p:cSldViewPr snapToGrid="0">
      <p:cViewPr varScale="1">
        <p:scale>
          <a:sx n="98" d="100"/>
          <a:sy n="98" d="100"/>
        </p:scale>
        <p:origin x="5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1941fae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1941fae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1941fa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1941fa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1941fae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1941fae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40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1941fae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1941fae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1941fae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1941fae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1941ff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1941ff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1941ff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1941ff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1941ff7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1941ff7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3398"/>
            <a:ext cx="6858000" cy="17907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884060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630495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0271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0272"/>
            <a:ext cx="5800725" cy="43588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8894777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161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A51639-B2D6-4652-B8C3-1B4C224A7BA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541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44212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385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637460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010742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9630364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59169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2232991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250222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7125225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53299507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1964864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581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4317"/>
            <a:ext cx="7886700" cy="2138406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14475"/>
            <a:ext cx="78867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0811770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371600"/>
            <a:ext cx="3886200" cy="32635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1600"/>
            <a:ext cx="3886200" cy="32635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733545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261388"/>
            <a:ext cx="3867150" cy="61927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1880663"/>
            <a:ext cx="3867150" cy="27603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88"/>
            <a:ext cx="3886201" cy="61927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0663"/>
            <a:ext cx="3886201" cy="27603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84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58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649747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948940" cy="1200148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2950"/>
            <a:ext cx="4629150" cy="3657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43049"/>
            <a:ext cx="2948940" cy="28575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409614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948940" cy="120015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742950"/>
            <a:ext cx="4629150" cy="3657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43050"/>
            <a:ext cx="2948940" cy="28575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858879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27432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371600"/>
            <a:ext cx="788670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3111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1251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50"/>
        </a:spcBef>
        <a:buClr>
          <a:schemeClr val="tx1"/>
        </a:buClr>
        <a:buSzPct val="80000"/>
        <a:buFont typeface="Corbe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20238"/>
            <a:ext cx="8375100" cy="10070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/>
              <a:t>데이터기반학습 프로젝트 1</a:t>
            </a:r>
            <a:endParaRPr sz="48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406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/>
              <a:t>5조</a:t>
            </a:r>
            <a:endParaRPr lang="en-US" altLang="ko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/>
              <a:t>문현지, 정유민, 한태구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Result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Feature: CrudeOil, </a:t>
            </a:r>
            <a:r>
              <a:rPr lang="ko" sz="1400" dirty="0" smtClean="0"/>
              <a:t>USD</a:t>
            </a:r>
            <a:r>
              <a:rPr lang="ko-KR" altLang="en-US" sz="1400" dirty="0" smtClean="0"/>
              <a:t>의 </a:t>
            </a:r>
            <a:r>
              <a:rPr lang="ko" sz="1400" dirty="0" smtClean="0"/>
              <a:t>Price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/>
              <a:t>Data Normalize: MinMaxScaling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/>
              <a:t>input days: 3일 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/>
              <a:t>hidden_layers: (32,32)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/>
              <a:t>p: </a:t>
            </a:r>
            <a:r>
              <a:rPr lang="ko" sz="1400" dirty="0" smtClean="0"/>
              <a:t>0.0</a:t>
            </a:r>
            <a:endParaRPr lang="en-US" altLang="ko" sz="1400" dirty="0" smtClean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 smtClean="0"/>
              <a:t>Learning rate : 0.01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725" y="3733370"/>
            <a:ext cx="2464550" cy="4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Discussion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None/>
            </a:pPr>
            <a:r>
              <a:rPr lang="ko-KR" altLang="en-US" sz="1400" dirty="0"/>
              <a:t>현재 </a:t>
            </a:r>
            <a:r>
              <a:rPr lang="en-US" altLang="ko-KR" sz="1400" dirty="0"/>
              <a:t>code</a:t>
            </a:r>
            <a:r>
              <a:rPr lang="ko-KR" altLang="en-US" sz="1400" dirty="0"/>
              <a:t>는 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en-US" altLang="ko-KR" sz="1400" b="1" dirty="0"/>
              <a:t>train data</a:t>
            </a:r>
            <a:r>
              <a:rPr lang="ko-KR" altLang="en-US" sz="1400" dirty="0"/>
              <a:t>의 최소 </a:t>
            </a:r>
            <a:r>
              <a:rPr lang="en-US" altLang="ko-KR" sz="1400" dirty="0" err="1"/>
              <a:t>mse</a:t>
            </a:r>
            <a:r>
              <a:rPr lang="ko-KR" altLang="en-US" sz="1400" dirty="0"/>
              <a:t>가 가장 작은 지점 찾음  “</a:t>
            </a:r>
            <a:r>
              <a:rPr lang="en-US" altLang="ko-KR" sz="1400" dirty="0"/>
              <a:t>model optimizes the squared-loss”</a:t>
            </a:r>
            <a:endParaRPr lang="ko-KR" altLang="en-US" sz="1400" dirty="0"/>
          </a:p>
          <a:p>
            <a:pPr lvl="0" indent="0">
              <a:spcBef>
                <a:spcPts val="1600"/>
              </a:spcBef>
              <a:buNone/>
            </a:pPr>
            <a:endParaRPr lang="ko-KR" altLang="en-US" sz="1400" dirty="0"/>
          </a:p>
          <a:p>
            <a:pPr lvl="0" indent="0" algn="ctr">
              <a:spcBef>
                <a:spcPts val="1600"/>
              </a:spcBef>
              <a:buNone/>
            </a:pPr>
            <a:r>
              <a:rPr lang="ko-KR" altLang="en-US" sz="1400" dirty="0"/>
              <a:t>평가 지표인 </a:t>
            </a:r>
            <a:r>
              <a:rPr lang="en-US" altLang="ko-KR" sz="1400" dirty="0" err="1"/>
              <a:t>mae</a:t>
            </a:r>
            <a:r>
              <a:rPr lang="en-US" altLang="ko-KR" sz="1400" dirty="0"/>
              <a:t> </a:t>
            </a:r>
            <a:r>
              <a:rPr lang="ko-KR" altLang="en-US" sz="1400" dirty="0"/>
              <a:t>기준 최적화</a:t>
            </a:r>
          </a:p>
          <a:p>
            <a:pPr lvl="0" indent="0" algn="ctr">
              <a:spcBef>
                <a:spcPts val="1600"/>
              </a:spcBef>
              <a:buNone/>
            </a:pPr>
            <a:endParaRPr lang="ko-KR" altLang="en-US" sz="1400" dirty="0"/>
          </a:p>
          <a:p>
            <a:pPr indent="0" algn="ctr">
              <a:spcBef>
                <a:spcPts val="1600"/>
              </a:spcBef>
              <a:buNone/>
            </a:pPr>
            <a:r>
              <a:rPr lang="en-US" altLang="ko-KR" sz="1400" dirty="0"/>
              <a:t>train data </a:t>
            </a:r>
            <a:r>
              <a:rPr lang="ko-KR" altLang="en-US" sz="1400" dirty="0"/>
              <a:t>아닌 새로운 </a:t>
            </a:r>
            <a:r>
              <a:rPr lang="en-US" altLang="ko-KR" sz="1400" dirty="0"/>
              <a:t>data</a:t>
            </a:r>
            <a:r>
              <a:rPr lang="ko-KR" altLang="en-US" sz="1400" dirty="0"/>
              <a:t>에 대한 </a:t>
            </a:r>
            <a:r>
              <a:rPr lang="en-US" altLang="ko-KR" sz="1400" dirty="0"/>
              <a:t>error </a:t>
            </a:r>
            <a:r>
              <a:rPr lang="ko-KR" altLang="en-US" sz="1400" dirty="0"/>
              <a:t>최소화</a:t>
            </a:r>
          </a:p>
          <a:p>
            <a:pPr indent="0" algn="ctr">
              <a:spcBef>
                <a:spcPts val="1600"/>
              </a:spcBef>
              <a:buNone/>
            </a:pPr>
            <a:endParaRPr lang="ko-KR" altLang="en-US" sz="1400" dirty="0"/>
          </a:p>
          <a:p>
            <a:pPr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sz="1400" dirty="0"/>
              <a:t>여러 </a:t>
            </a:r>
            <a:r>
              <a:rPr lang="en-US" altLang="ko-KR" sz="1400" dirty="0"/>
              <a:t>cross validation </a:t>
            </a:r>
            <a:r>
              <a:rPr lang="ko-KR" altLang="en-US" sz="1400" dirty="0"/>
              <a:t>방식 시도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Contents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54950" y="1209250"/>
            <a:ext cx="8520600" cy="4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altLang="ko" sz="2400" dirty="0" smtClean="0"/>
              <a:t>Data Analyze</a:t>
            </a:r>
            <a:endParaRPr lang="en-US" altLang="ko" sz="2400" dirty="0" smtClean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 smtClean="0"/>
              <a:t>Data </a:t>
            </a:r>
            <a:r>
              <a:rPr lang="ko" sz="2400" dirty="0"/>
              <a:t>Preprocessing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/>
              <a:t>Feature Selection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/>
              <a:t>Parameter Selection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/>
              <a:t>Result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21428" y="2250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 dirty="0"/>
              <a:t>Data </a:t>
            </a:r>
            <a:r>
              <a:rPr lang="en-US" altLang="ko" dirty="0" smtClean="0"/>
              <a:t>Analyze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798083" y="3588887"/>
            <a:ext cx="8520600" cy="1449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ko-KR" altLang="en-US" sz="1400" dirty="0" smtClean="0"/>
              <a:t>상관관계 분석</a:t>
            </a:r>
            <a:endParaRPr lang="en-US" altLang="ko-KR" sz="1400" dirty="0" smtClean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ko-KR" altLang="en-US" sz="1400" dirty="0" smtClean="0"/>
              <a:t>두 경우 모두 상관계수가 작은 경우 후보에서 제외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 smtClean="0"/>
              <a:t>선택한 후보 </a:t>
            </a:r>
            <a:r>
              <a:rPr lang="en-US" altLang="ko-KR" sz="1400" dirty="0" smtClean="0"/>
              <a:t>Symbol : [</a:t>
            </a:r>
            <a:r>
              <a:rPr lang="en-US" altLang="ko-KR" dirty="0"/>
              <a:t>'Platinum', 'Silver', '</a:t>
            </a:r>
            <a:r>
              <a:rPr lang="en-US" altLang="ko-KR" dirty="0" err="1"/>
              <a:t>BrentOil</a:t>
            </a:r>
            <a:r>
              <a:rPr lang="en-US" altLang="ko-KR" dirty="0"/>
              <a:t>', 'Copper', 'AUD', 'JPY', 'USD'</a:t>
            </a:r>
            <a:r>
              <a:rPr lang="en-US" altLang="ko-KR" sz="1400" dirty="0" smtClean="0"/>
              <a:t>]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endParaRPr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3" y="775372"/>
            <a:ext cx="1529276" cy="15175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42" y="2142740"/>
            <a:ext cx="1608668" cy="159629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33686"/>
              </p:ext>
            </p:extLst>
          </p:nvPr>
        </p:nvGraphicFramePr>
        <p:xfrm>
          <a:off x="2780420" y="1042198"/>
          <a:ext cx="5725160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3770">
                  <a:extLst>
                    <a:ext uri="{9D8B030D-6E8A-4147-A177-3AD203B41FA5}">
                      <a16:colId xmlns:a16="http://schemas.microsoft.com/office/drawing/2014/main" val="3036155990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627062032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949769832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1432207093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759356748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829666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Gold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Silver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Platinum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NaturalGas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Gasoline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3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Gold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1.000000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0.875931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0.580744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0.015455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0.662441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557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solidFill>
                            <a:schemeClr val="bg1"/>
                          </a:solidFill>
                          <a:effectLst/>
                        </a:rPr>
                        <a:t>CrudeOil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Copper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solidFill>
                            <a:schemeClr val="bg1"/>
                          </a:solidFill>
                          <a:effectLst/>
                        </a:rPr>
                        <a:t>BrentOil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AUD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CNY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23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Gold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0.571291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0.637232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0.684651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0.737895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0.110185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852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EUR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GBP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HKD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JPY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USD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08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Gold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0.471192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0.282497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-0.198179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0.712148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-0.204220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28450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88565"/>
              </p:ext>
            </p:extLst>
          </p:nvPr>
        </p:nvGraphicFramePr>
        <p:xfrm>
          <a:off x="945911" y="2415106"/>
          <a:ext cx="5725160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3770">
                  <a:extLst>
                    <a:ext uri="{9D8B030D-6E8A-4147-A177-3AD203B41FA5}">
                      <a16:colId xmlns:a16="http://schemas.microsoft.com/office/drawing/2014/main" val="1389941877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1155651953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1975551284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4047481904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3716626013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848188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Gold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Silver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Platinum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NaturalGas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Gasoline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61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Gold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1.000000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0.842140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0.758840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-0.419715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0.034640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078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solidFill>
                            <a:schemeClr val="bg1"/>
                          </a:solidFill>
                          <a:effectLst/>
                        </a:rPr>
                        <a:t>CrudeOil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Copper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solidFill>
                            <a:schemeClr val="bg1"/>
                          </a:solidFill>
                          <a:effectLst/>
                        </a:rPr>
                        <a:t>BrentOil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AUD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CNY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66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Gold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0.115378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0.777386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-0.265752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0.376456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0.723535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489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EUR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GBP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HKD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JPY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USD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47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Gold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0.185400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0.446643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-0.749957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-0.192880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-0.743550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2644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68959" y="658797"/>
            <a:ext cx="81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2010~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6868" y="3463627"/>
            <a:ext cx="81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2018~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185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altLang="ko" smtClean="0"/>
              <a:t>2. </a:t>
            </a:r>
            <a:r>
              <a:rPr lang="ko" smtClean="0"/>
              <a:t>Data </a:t>
            </a:r>
            <a:r>
              <a:rPr lang="ko" dirty="0"/>
              <a:t>Preprocessing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dirty="0"/>
              <a:t>Drop &amp; Imputation</a:t>
            </a:r>
            <a:endParaRPr sz="1400" b="1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/>
              <a:t>USD_Price 데이터 형태 변화: [5일 business day -&gt; 6일 business day]</a:t>
            </a:r>
            <a:endParaRPr sz="1400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/>
              <a:t>월화수목금 -&gt; 월화수목금일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ko" sz="1400" dirty="0"/>
              <a:t>토요일은 date index에서 제외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ko-KR" altLang="en-US" sz="1400" dirty="0" err="1"/>
              <a:t>빈값은</a:t>
            </a:r>
            <a:r>
              <a:rPr lang="ko-KR" altLang="en-US" sz="1400" dirty="0"/>
              <a:t> 전</a:t>
            </a:r>
            <a:r>
              <a:rPr lang="en-US" altLang="ko-KR" sz="1400" dirty="0"/>
              <a:t>,</a:t>
            </a:r>
            <a:r>
              <a:rPr lang="ko-KR" altLang="en-US" sz="1400" dirty="0"/>
              <a:t> 후일의 </a:t>
            </a:r>
            <a:r>
              <a:rPr lang="ko" sz="1400" dirty="0"/>
              <a:t>선형가중평균(p, 1-p)</a:t>
            </a:r>
            <a:r>
              <a:rPr lang="ko" altLang="en-US" sz="1400" dirty="0"/>
              <a:t> </a:t>
            </a:r>
            <a:r>
              <a:rPr lang="en-US" altLang="ko" sz="1400" dirty="0" err="1"/>
              <a:t>fillna</a:t>
            </a:r>
            <a:r>
              <a:rPr lang="en-US" altLang="ko-KR" sz="1400" dirty="0"/>
              <a:t>:</a:t>
            </a:r>
            <a:r>
              <a:rPr lang="ko" sz="1400" dirty="0"/>
              <a:t> 2018년 이전 </a:t>
            </a:r>
            <a:r>
              <a:rPr lang="ko" altLang="en-US" sz="1400" dirty="0"/>
              <a:t>일요일은</a:t>
            </a:r>
            <a:r>
              <a:rPr lang="ko-KR" altLang="en-US" sz="1400" dirty="0"/>
              <a:t> 금</a:t>
            </a:r>
            <a:r>
              <a:rPr lang="en-US" altLang="ko-KR" sz="1400" dirty="0"/>
              <a:t>,</a:t>
            </a:r>
            <a:r>
              <a:rPr lang="ko-KR" altLang="en-US" sz="1400" dirty="0"/>
              <a:t> 월요일로 채워 </a:t>
            </a:r>
            <a:r>
              <a:rPr lang="ko" sz="1400" dirty="0"/>
              <a:t>input</a:t>
            </a:r>
            <a:r>
              <a:rPr lang="ko-KR" altLang="en-US" sz="1400" dirty="0"/>
              <a:t>일관성 부여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ko" sz="1400" dirty="0"/>
              <a:t>p 역시 hyperparameter로 설정하여 </a:t>
            </a:r>
            <a:r>
              <a:rPr lang="ko" sz="1400" dirty="0" smtClean="0"/>
              <a:t>최적화</a:t>
            </a:r>
            <a:r>
              <a:rPr lang="en-US" altLang="ko" sz="1400" dirty="0" smtClean="0"/>
              <a:t> </a:t>
            </a:r>
            <a:r>
              <a:rPr lang="ko" sz="1400" dirty="0" smtClean="0"/>
              <a:t>대상으로 </a:t>
            </a:r>
            <a:r>
              <a:rPr lang="ko" sz="1400" dirty="0"/>
              <a:t>설정</a:t>
            </a:r>
            <a:endParaRPr lang="en-US" altLang="ko"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 dirty="0"/>
              <a:t>Scaling</a:t>
            </a:r>
            <a:r>
              <a:rPr lang="ko" sz="1400" dirty="0"/>
              <a:t> </a:t>
            </a:r>
            <a:endParaRPr sz="1400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/>
              <a:t>[No Normalization] vs [MinMaxScaler] vs [StandardScaler] 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ko" sz="1400" dirty="0"/>
              <a:t>가장 예측성능이 좋은 MinMaxScaler선택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01497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3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2/3. Feature/Model Parameter Selection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(</a:t>
            </a:r>
            <a:r>
              <a:rPr lang="en-US" altLang="ko" dirty="0" smtClean="0"/>
              <a:t>Learning Curve</a:t>
            </a:r>
            <a:r>
              <a:rPr lang="ko" dirty="0" smtClean="0"/>
              <a:t>)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181875" y="3348600"/>
            <a:ext cx="4871100" cy="17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/>
              <a:t>overfitting을 방지 위해  </a:t>
            </a:r>
            <a:r>
              <a:rPr lang="en-US" altLang="ko" sz="1400" dirty="0"/>
              <a:t>validation set</a:t>
            </a:r>
            <a:r>
              <a:rPr lang="ko" altLang="en-US" sz="1400" dirty="0"/>
              <a:t>의</a:t>
            </a:r>
            <a:r>
              <a:rPr lang="ko" sz="1400" dirty="0"/>
              <a:t> loss에 대한 </a:t>
            </a:r>
            <a:endParaRPr sz="1400" dirty="0" smtClean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ko" sz="1400" dirty="0" smtClean="0"/>
              <a:t>Learning curve </a:t>
            </a:r>
            <a:r>
              <a:rPr lang="ko" sz="1400" dirty="0" smtClean="0"/>
              <a:t>그려 </a:t>
            </a:r>
            <a:r>
              <a:rPr lang="ko" altLang="en-US" sz="1400" dirty="0" smtClean="0"/>
              <a:t>학</a:t>
            </a:r>
            <a:r>
              <a:rPr lang="ko-KR" altLang="en-US" sz="1400" dirty="0" err="1" smtClean="0"/>
              <a:t>습과정</a:t>
            </a:r>
            <a:r>
              <a:rPr lang="ko-KR" altLang="en-US" sz="1400" dirty="0" smtClean="0"/>
              <a:t> 모니터링하며</a:t>
            </a:r>
            <a:endParaRPr lang="en-US" altLang="ko-KR" sz="1400" dirty="0" smtClean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ko" sz="1400" dirty="0" smtClean="0"/>
              <a:t>Training </a:t>
            </a:r>
            <a:r>
              <a:rPr lang="ko" sz="1400" dirty="0" smtClean="0"/>
              <a:t>epoch 결정</a:t>
            </a:r>
            <a:endParaRPr sz="1400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700" y="1543950"/>
            <a:ext cx="3379051" cy="21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691350" y="3578225"/>
            <a:ext cx="7761300" cy="1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>
              <a:lnSpc>
                <a:spcPct val="150000"/>
              </a:lnSpc>
              <a:buSzPts val="1400"/>
              <a:buNone/>
            </a:pPr>
            <a:r>
              <a:rPr lang="ko-KR" altLang="en-US" sz="1400" dirty="0"/>
              <a:t>사전 </a:t>
            </a:r>
            <a:r>
              <a:rPr lang="en-US" altLang="ko" sz="1400" dirty="0"/>
              <a:t>grid search </a:t>
            </a:r>
            <a:r>
              <a:rPr lang="ko-KR" altLang="en-US" sz="1400" dirty="0"/>
              <a:t>결과 </a:t>
            </a:r>
            <a:r>
              <a:rPr lang="ko-KR" altLang="en-US" sz="1400" dirty="0" smtClean="0"/>
              <a:t>위와 같은 </a:t>
            </a:r>
            <a:r>
              <a:rPr lang="en-US" altLang="ko" sz="1400" dirty="0" err="1" smtClean="0"/>
              <a:t>symbol_range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price column</a:t>
            </a:r>
            <a:r>
              <a:rPr lang="ko-KR" altLang="en-US" sz="1400" dirty="0" smtClean="0"/>
              <a:t>만 </a:t>
            </a:r>
            <a:r>
              <a:rPr lang="ko-KR" altLang="en-US" sz="1400" dirty="0" err="1" smtClean="0"/>
              <a:t>유의미</a:t>
            </a:r>
            <a:endParaRPr lang="ko-KR" altLang="en-US" sz="1400" dirty="0"/>
          </a:p>
          <a:p>
            <a:pPr marL="139700" lvl="0" indent="0" algn="ctr">
              <a:lnSpc>
                <a:spcPct val="150000"/>
              </a:lnSpc>
              <a:buSzPts val="1400"/>
              <a:buNone/>
            </a:pPr>
            <a:r>
              <a:rPr lang="ko-KR" altLang="en-US" sz="1400" dirty="0"/>
              <a:t>          </a:t>
            </a:r>
            <a:r>
              <a:rPr lang="en-US" altLang="ko-KR" sz="1400" dirty="0"/>
              <a:t>-&gt;</a:t>
            </a:r>
            <a:r>
              <a:rPr lang="ko-KR" altLang="en-US" sz="1400" dirty="0"/>
              <a:t> 해당 범위 에서 </a:t>
            </a:r>
            <a:r>
              <a:rPr lang="en-US" altLang="ko-KR" sz="1400" dirty="0"/>
              <a:t>grid search </a:t>
            </a:r>
            <a:r>
              <a:rPr lang="ko-KR" altLang="en-US" sz="1400" dirty="0"/>
              <a:t>진행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225" y="2050438"/>
            <a:ext cx="26479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225" y="1170125"/>
            <a:ext cx="5981948" cy="7279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2;p16">
            <a:extLst>
              <a:ext uri="{FF2B5EF4-FFF2-40B4-BE49-F238E27FC236}">
                <a16:creationId xmlns:a16="http://schemas.microsoft.com/office/drawing/2014/main" id="{8E5232AE-D609-C84F-825F-C4E92AB1F3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2/3. Feature/Model Parameter Selection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691350" y="2621508"/>
            <a:ext cx="7761300" cy="17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ko" sz="1400" dirty="0"/>
              <a:t>Parameter Selection의 경우에도 마찬가지로 grid search 실시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ko" sz="1400" dirty="0"/>
              <a:t>learning rate와 cross validation할 fold의 개수 k는 최종 성능에 큰 영향이 없다고 보아 고정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ko" sz="1400" dirty="0"/>
              <a:t>p, input_days, hidden layers는 위와 같은 범위에서 grid search를 실시 (본격적인 grid search 이전에 예비 grid search를 해본 결과 input_days가 7이상인 경우와 p가 0.5이상인 경우에는 성능이 잘 나오지 않아 이와 같은 범위를 결정)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ko" sz="1400" dirty="0"/>
              <a:t>grid search시 기준이 되는 scoring은 cross validation 한 뒤 각 mae의 </a:t>
            </a:r>
            <a:r>
              <a:rPr lang="ko" sz="1400" dirty="0" smtClean="0"/>
              <a:t>평균값으로</a:t>
            </a:r>
            <a:r>
              <a:rPr lang="en-US" altLang="ko" sz="1400" dirty="0" smtClean="0"/>
              <a:t> </a:t>
            </a:r>
            <a:r>
              <a:rPr lang="ko-KR" altLang="en-US" sz="1400" dirty="0" smtClean="0"/>
              <a:t>함</a:t>
            </a:r>
            <a:endParaRPr lang="en-US" altLang="ko" sz="1400" dirty="0" smtClean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ko-KR" altLang="en-US" sz="1400" dirty="0" smtClean="0"/>
              <a:t>안정성을 위해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개의 모델을 </a:t>
            </a:r>
            <a:r>
              <a:rPr lang="en-US" altLang="ko-KR" sz="1400" dirty="0" smtClean="0"/>
              <a:t>ensemble</a:t>
            </a:r>
            <a:r>
              <a:rPr lang="ko-KR" altLang="en-US" sz="1400" dirty="0" smtClean="0"/>
              <a:t>하여 사용</a:t>
            </a:r>
            <a:endParaRPr sz="1400" dirty="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00" y="1634250"/>
            <a:ext cx="3639600" cy="89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690" y="1748100"/>
            <a:ext cx="4629525" cy="6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2;p16">
            <a:extLst>
              <a:ext uri="{FF2B5EF4-FFF2-40B4-BE49-F238E27FC236}">
                <a16:creationId xmlns:a16="http://schemas.microsoft.com/office/drawing/2014/main" id="{32BF35F2-BE44-8541-9FBE-C0E9581334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2/3. Feature/Model Parameter Selection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8762" y="767443"/>
            <a:ext cx="2417765" cy="406778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254900" y="1582500"/>
            <a:ext cx="5331300" cy="19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ko" sz="1400" dirty="0"/>
              <a:t>각 symbol의 조합</a:t>
            </a:r>
            <a:r>
              <a:rPr lang="ko-KR" altLang="en-US" sz="1400" dirty="0"/>
              <a:t>에 대해 </a:t>
            </a:r>
            <a:r>
              <a:rPr lang="ko" sz="1400" dirty="0"/>
              <a:t>가장 좋은 mae를 나타내는 </a:t>
            </a:r>
            <a:r>
              <a:rPr lang="en-US" altLang="ko" sz="1400" dirty="0"/>
              <a:t>parameter </a:t>
            </a:r>
            <a:r>
              <a:rPr lang="ko" sz="1400" dirty="0"/>
              <a:t>조합을 mae에 대해 오름차 순으로 정렬한 것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ko" sz="1400" dirty="0"/>
              <a:t>comb = [input_size, (hidden_layers)]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ko" sz="1400" dirty="0"/>
              <a:t>input_days = 3, p = 0 인 조합이 상위권에 압도적으로 많음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ko" sz="1400" dirty="0"/>
              <a:t>hidden_layers의 경우 차이가 그닥 없음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ko" sz="1400" dirty="0"/>
              <a:t>input_days = 3, p = 0, hidden_layers = (32,32)로 최종결정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" name="Google Shape;72;p16">
            <a:extLst>
              <a:ext uri="{FF2B5EF4-FFF2-40B4-BE49-F238E27FC236}">
                <a16:creationId xmlns:a16="http://schemas.microsoft.com/office/drawing/2014/main" id="{D3A3DF6E-F46F-5A4B-9B08-C6D8AB0FCA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2/3. Feature/Model Parameter Selection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664725" y="3287190"/>
            <a:ext cx="7568700" cy="13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ko" sz="1400" dirty="0"/>
              <a:t>symbol (feature)의 경우 선택가능한 feature들이 여러 종류 </a:t>
            </a:r>
            <a:endParaRPr lang="en-US" altLang="ko" sz="1400" dirty="0" smtClean="0"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ko" sz="1400" dirty="0" smtClean="0"/>
              <a:t>위와 </a:t>
            </a:r>
            <a:r>
              <a:rPr lang="ko" sz="1400" dirty="0"/>
              <a:t>같이 환율 추세가 최근 크게 변동했다는 점에 근거해 최근 데이터에 대해 다시 test하여 가장 성능이 좋은</a:t>
            </a:r>
            <a:r>
              <a:rPr lang="en-US" altLang="ko" sz="1400" dirty="0"/>
              <a:t>  </a:t>
            </a:r>
            <a:r>
              <a:rPr lang="ko" sz="1400" dirty="0"/>
              <a:t> feature 2(=CrudeOil)을 </a:t>
            </a:r>
            <a:r>
              <a:rPr lang="ko" sz="1400" dirty="0" smtClean="0"/>
              <a:t>선택</a:t>
            </a:r>
            <a:endParaRPr sz="1400" dirty="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75" y="1085850"/>
            <a:ext cx="4707000" cy="26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2;p16">
            <a:extLst>
              <a:ext uri="{FF2B5EF4-FFF2-40B4-BE49-F238E27FC236}">
                <a16:creationId xmlns:a16="http://schemas.microsoft.com/office/drawing/2014/main" id="{8409FFC4-827E-ED43-B842-4BA8782A59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2/3. Feature/Model Parameter Selection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줄기</Template>
  <TotalTime>243</TotalTime>
  <Words>537</Words>
  <Application>Microsoft Office PowerPoint</Application>
  <PresentationFormat>화면 슬라이드 쇼(16:9)</PresentationFormat>
  <Paragraphs>141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Corbel</vt:lpstr>
      <vt:lpstr>Times New Roman</vt:lpstr>
      <vt:lpstr>Wingdings 2</vt:lpstr>
      <vt:lpstr>HDOfficeLightV0</vt:lpstr>
      <vt:lpstr>기본</vt:lpstr>
      <vt:lpstr>데이터기반학습 프로젝트 1</vt:lpstr>
      <vt:lpstr>Contents</vt:lpstr>
      <vt:lpstr>Data Analyze</vt:lpstr>
      <vt:lpstr>2. Data Preprocessing</vt:lpstr>
      <vt:lpstr>2/3. Feature/Model Parameter Selection (Learning Curve)</vt:lpstr>
      <vt:lpstr>2/3. Feature/Model Parameter Selection</vt:lpstr>
      <vt:lpstr>2/3. Feature/Model Parameter Selection</vt:lpstr>
      <vt:lpstr>2/3. Feature/Model Parameter Selection</vt:lpstr>
      <vt:lpstr>2/3. Feature/Model Parameter Selection</vt:lpstr>
      <vt:lpstr>4. Result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데이터기반학습 프로젝트 1</dc:title>
  <dc:creator>HTG</dc:creator>
  <cp:lastModifiedBy>한태구</cp:lastModifiedBy>
  <cp:revision>26</cp:revision>
  <dcterms:modified xsi:type="dcterms:W3CDTF">2019-04-28T14:17:32Z</dcterms:modified>
</cp:coreProperties>
</file>