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  <p:sldMasterId id="2147483819" r:id="rId2"/>
  </p:sldMasterIdLst>
  <p:notesMasterIdLst>
    <p:notesMasterId r:id="rId16"/>
  </p:notesMasterIdLst>
  <p:sldIdLst>
    <p:sldId id="256" r:id="rId3"/>
    <p:sldId id="257" r:id="rId4"/>
    <p:sldId id="275" r:id="rId5"/>
    <p:sldId id="258" r:id="rId6"/>
    <p:sldId id="276" r:id="rId7"/>
    <p:sldId id="277" r:id="rId8"/>
    <p:sldId id="266" r:id="rId9"/>
    <p:sldId id="278" r:id="rId10"/>
    <p:sldId id="279" r:id="rId11"/>
    <p:sldId id="284" r:id="rId12"/>
    <p:sldId id="280" r:id="rId13"/>
    <p:sldId id="281" r:id="rId14"/>
    <p:sldId id="28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980" autoAdjust="0"/>
  </p:normalViewPr>
  <p:slideViewPr>
    <p:cSldViewPr snapToGrid="0">
      <p:cViewPr varScale="1">
        <p:scale>
          <a:sx n="95" d="100"/>
          <a:sy n="95" d="100"/>
        </p:scale>
        <p:origin x="20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1941fa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1941fae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192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1941fa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1941fae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3765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1941fa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1941fae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442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1941fa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1941fae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50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1941fae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1941fae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1941fa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1941fae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18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1941fa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1941fae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1941fa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1941fae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5409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1941fa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1941fae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721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1941fa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1941fae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401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1941fa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1941fae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879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1941fa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1941fae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611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3398"/>
            <a:ext cx="6858000" cy="17907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4884060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630495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0271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0272"/>
            <a:ext cx="5800725" cy="43588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8894777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1616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DA51639-B2D6-4652-B8C3-1B4C224A7BAF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541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44212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3385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46374609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40107426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96303643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659169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12232991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5250222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7125225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53299507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1964864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58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4317"/>
            <a:ext cx="7886700" cy="2138406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14475"/>
            <a:ext cx="78867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0811770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371600"/>
            <a:ext cx="3886200" cy="32635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1600"/>
            <a:ext cx="3886200" cy="32635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6733545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261388"/>
            <a:ext cx="3867150" cy="619274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1880663"/>
            <a:ext cx="3867150" cy="27603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88"/>
            <a:ext cx="3886201" cy="61927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80663"/>
            <a:ext cx="3886201" cy="27603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847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958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7649747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948940" cy="1200148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2950"/>
            <a:ext cx="4629150" cy="36576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43049"/>
            <a:ext cx="2948940" cy="28575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1409614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948940" cy="120015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742950"/>
            <a:ext cx="4629150" cy="3657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43050"/>
            <a:ext cx="2948940" cy="28575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1858879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274320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371600"/>
            <a:ext cx="788670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3111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51251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1" hangingPunct="1">
        <a:lnSpc>
          <a:spcPct val="90000"/>
        </a:lnSpc>
        <a:spcBef>
          <a:spcPts val="1050"/>
        </a:spcBef>
        <a:buClr>
          <a:schemeClr val="tx1"/>
        </a:buClr>
        <a:buSzPct val="80000"/>
        <a:buFont typeface="Corbe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420238"/>
            <a:ext cx="8375100" cy="10070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 dirty="0"/>
              <a:t>데이터기반학습 프로젝트 </a:t>
            </a:r>
            <a:r>
              <a:rPr lang="en-US" altLang="ko" sz="4800" dirty="0"/>
              <a:t>4</a:t>
            </a:r>
            <a:endParaRPr sz="48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406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/>
              <a:t>5조</a:t>
            </a:r>
            <a:endParaRPr lang="en-US" altLang="ko"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/>
              <a:t>문현지, 정유민, 한태구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3185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/>
            <a:r>
              <a:rPr lang="en-US" altLang="ko" dirty="0" smtClean="0"/>
              <a:t>3. Modeling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974735"/>
            <a:ext cx="8520600" cy="2311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ko-KR" sz="1400" b="1" dirty="0" smtClean="0"/>
              <a:t>(3) Action</a:t>
            </a:r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ko-KR" altLang="en-US" sz="1400" dirty="0"/>
              <a:t>과제의 </a:t>
            </a:r>
            <a:r>
              <a:rPr lang="ko-KR" altLang="en-US" sz="1400" dirty="0" smtClean="0"/>
              <a:t>목표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10</a:t>
            </a:r>
            <a:r>
              <a:rPr lang="ko-KR" altLang="en-US" sz="1400" dirty="0"/>
              <a:t>일 동안의 단기 수익을 내는 </a:t>
            </a:r>
            <a:r>
              <a:rPr lang="ko-KR" altLang="en-US" sz="1400" dirty="0" smtClean="0"/>
              <a:t>것</a:t>
            </a:r>
            <a:endParaRPr lang="en-US" altLang="ko-KR" sz="1400" dirty="0" smtClean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en-US" altLang="ko-KR" sz="1400" dirty="0"/>
              <a:t>Buy / Hold / Sell </a:t>
            </a:r>
            <a:r>
              <a:rPr lang="ko-KR" altLang="en-US" sz="1400" dirty="0"/>
              <a:t>중 </a:t>
            </a:r>
            <a:r>
              <a:rPr lang="en-US" altLang="ko-KR" sz="1400" dirty="0"/>
              <a:t>Sell</a:t>
            </a:r>
            <a:r>
              <a:rPr lang="ko-KR" altLang="en-US" sz="1400" dirty="0"/>
              <a:t>은 </a:t>
            </a:r>
            <a:r>
              <a:rPr lang="en-US" altLang="ko-KR" sz="1400" dirty="0"/>
              <a:t>Buy </a:t>
            </a:r>
            <a:r>
              <a:rPr lang="ko-KR" altLang="en-US" sz="1400" dirty="0"/>
              <a:t>다음 날 무조건 일어난다는 전제 하에 </a:t>
            </a:r>
            <a:r>
              <a:rPr lang="en-US" altLang="ko-KR" sz="1400" dirty="0"/>
              <a:t>Sell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없앰</a:t>
            </a:r>
            <a:endParaRPr lang="en-US" altLang="ko-KR" sz="1400" b="1" dirty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en-US" altLang="ko-KR" sz="1400" i="1" dirty="0"/>
              <a:t>action</a:t>
            </a:r>
            <a:r>
              <a:rPr lang="ko-KR" altLang="en-US" sz="1400" dirty="0"/>
              <a:t>의 수를 줄이기 위해 하루에 한 종목의 주식만 사도록 함</a:t>
            </a:r>
            <a:endParaRPr lang="en-US" altLang="ko-KR" sz="1400" dirty="0" smtClean="0"/>
          </a:p>
          <a:p>
            <a:pPr indent="-317500">
              <a:spcBef>
                <a:spcPts val="1600"/>
              </a:spcBef>
              <a:buSzPts val="1400"/>
              <a:buFont typeface="Corbel" pitchFamily="34" charset="0"/>
              <a:buChar char="❖"/>
            </a:pPr>
            <a:r>
              <a:rPr lang="en-US" altLang="ko-KR" sz="1400" dirty="0"/>
              <a:t>[ </a:t>
            </a:r>
            <a:r>
              <a:rPr lang="ko-KR" altLang="en-US" sz="1400" dirty="0"/>
              <a:t>각 기업의 </a:t>
            </a:r>
            <a:r>
              <a:rPr lang="en-US" altLang="ko-KR" sz="1400" dirty="0"/>
              <a:t>Buy, </a:t>
            </a:r>
            <a:r>
              <a:rPr lang="ko-KR" altLang="en-US" sz="1400" dirty="0"/>
              <a:t>아무 것도 사지 않음</a:t>
            </a:r>
            <a:r>
              <a:rPr lang="en-US" altLang="ko-KR" sz="1400" dirty="0"/>
              <a:t>(Hold) </a:t>
            </a:r>
            <a:r>
              <a:rPr lang="en-US" altLang="ko-KR" sz="1400" dirty="0" smtClean="0"/>
              <a:t>] : </a:t>
            </a:r>
            <a:r>
              <a:rPr lang="en-US" altLang="ko-KR" sz="1400" dirty="0"/>
              <a:t>( </a:t>
            </a:r>
            <a:r>
              <a:rPr lang="ko-KR" altLang="en-US" sz="1400" dirty="0"/>
              <a:t>기업의 수 </a:t>
            </a:r>
            <a:r>
              <a:rPr lang="en-US" altLang="ko-KR" sz="1400" dirty="0"/>
              <a:t>+ 1 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Action</a:t>
            </a:r>
            <a:endParaRPr lang="en-US" altLang="ko-KR" sz="1400" dirty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b="1" dirty="0" smtClean="0"/>
              <a:t>(4) Reward</a:t>
            </a:r>
          </a:p>
          <a:p>
            <a:pPr marL="0" indent="0">
              <a:buNone/>
            </a:pPr>
            <a:endParaRPr lang="en-US" altLang="ko-KR" sz="1400" b="1" dirty="0" smtClean="0"/>
          </a:p>
          <a:p>
            <a:pPr marL="0" indent="0" algn="ctr">
              <a:buNone/>
            </a:pPr>
            <a:r>
              <a:rPr lang="ko-KR" altLang="en-US" sz="1400" dirty="0" err="1" smtClean="0"/>
              <a:t>현금자산에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대한 부분과 주식의 가치에 대한 부분을 합하여 계산</a:t>
            </a:r>
            <a:endParaRPr lang="en-US" altLang="ko-KR" sz="14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400" b="1" dirty="0"/>
          </a:p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-US" sz="1400" dirty="0"/>
          </a:p>
        </p:txBody>
      </p:sp>
      <p:sp>
        <p:nvSpPr>
          <p:cNvPr id="7" name="Google Shape;67;p15"/>
          <p:cNvSpPr txBox="1">
            <a:spLocks/>
          </p:cNvSpPr>
          <p:nvPr/>
        </p:nvSpPr>
        <p:spPr>
          <a:xfrm>
            <a:off x="487409" y="1122858"/>
            <a:ext cx="8495817" cy="12682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rbel" pitchFamily="34" charset="0"/>
              <a:buChar char="●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b="1" dirty="0" smtClean="0"/>
          </a:p>
        </p:txBody>
      </p:sp>
      <p:pic>
        <p:nvPicPr>
          <p:cNvPr id="9218" name="Picture 2" descr="https://lh5.googleusercontent.com/DZkwAnqL7trBFLguxLQgC0qA2NZNm-GaQJzKCVdaQ0ShAQ-sENpkumz_aGSM71SsTelKVPFT-gvCoyRnc4Ws-gAQZwA64vJDLZh8j6u_fW2tEOoAvQMS9uREXHeSkCgZh8Od89G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7" y="4011896"/>
            <a:ext cx="40481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0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3185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/>
            <a:r>
              <a:rPr lang="en-US" altLang="ko" dirty="0"/>
              <a:t>4. Feature Selection/Parameter Tuning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304756"/>
            <a:ext cx="8520600" cy="1637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ko-KR" sz="1400" b="1" dirty="0" smtClean="0"/>
              <a:t>(1) Validation</a:t>
            </a:r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en-US" altLang="ko-KR" sz="1400" dirty="0" smtClean="0"/>
              <a:t>Times-series</a:t>
            </a:r>
            <a:r>
              <a:rPr lang="ko-KR" altLang="en-US" sz="1400" dirty="0" smtClean="0"/>
              <a:t>에 알맞은 </a:t>
            </a:r>
            <a:r>
              <a:rPr lang="en-US" altLang="ko-KR" sz="1400" dirty="0" smtClean="0"/>
              <a:t>walk-forward </a:t>
            </a:r>
            <a:r>
              <a:rPr lang="ko-KR" altLang="en-US" sz="1400" dirty="0" smtClean="0"/>
              <a:t>방식</a:t>
            </a:r>
            <a:endParaRPr lang="en-US" altLang="ko-KR" sz="1400" dirty="0" smtClean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en-US" altLang="ko-KR" sz="1400" dirty="0" smtClean="0"/>
              <a:t>Time-step = 2</a:t>
            </a:r>
            <a:r>
              <a:rPr lang="ko-KR" altLang="en-US" sz="1400" dirty="0" smtClean="0"/>
              <a:t>주</a:t>
            </a:r>
            <a:r>
              <a:rPr lang="en-US" altLang="ko-KR" sz="1400" dirty="0" smtClean="0"/>
              <a:t>, k = 3</a:t>
            </a:r>
          </a:p>
          <a:p>
            <a:pPr marL="139700" lvl="0" indent="0" algn="ctr">
              <a:spcBef>
                <a:spcPts val="1600"/>
              </a:spcBef>
              <a:buSzPts val="1400"/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b="1" dirty="0" smtClean="0"/>
              <a:t>(2) Feature Selection</a:t>
            </a:r>
            <a:endParaRPr lang="en-US" altLang="ko-KR" sz="1400" b="1" dirty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ko-KR" altLang="ko-KR" sz="1400" dirty="0"/>
              <a:t>대부분의 관련 논문에서 사용되는</a:t>
            </a:r>
            <a:r>
              <a:rPr lang="en-US" altLang="ko-KR" sz="1400" dirty="0"/>
              <a:t> S</a:t>
            </a:r>
            <a:r>
              <a:rPr lang="en-US" altLang="ko-KR" sz="1400" dirty="0" smtClean="0"/>
              <a:t>MA</a:t>
            </a:r>
            <a:r>
              <a:rPr lang="ko-KR" altLang="ko-KR" sz="1400" dirty="0"/>
              <a:t>와</a:t>
            </a:r>
            <a:r>
              <a:rPr lang="en-US" altLang="ko-KR" sz="1400" dirty="0"/>
              <a:t> EMA</a:t>
            </a:r>
            <a:r>
              <a:rPr lang="ko-KR" altLang="ko-KR" sz="1400" dirty="0"/>
              <a:t>를 기본으로 </a:t>
            </a:r>
            <a:r>
              <a:rPr lang="ko-KR" altLang="ko-KR" sz="1400" dirty="0" smtClean="0"/>
              <a:t>사용</a:t>
            </a:r>
            <a:endParaRPr lang="en-US" altLang="ko-KR" sz="1400" dirty="0" smtClean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ko-KR" altLang="en-US" sz="1400" dirty="0" smtClean="0"/>
              <a:t>나머지 </a:t>
            </a:r>
            <a:r>
              <a:rPr lang="en-US" altLang="ko-KR" sz="1400" dirty="0" smtClean="0"/>
              <a:t>feature</a:t>
            </a:r>
            <a:r>
              <a:rPr lang="ko-KR" altLang="en-US" sz="1400" dirty="0" smtClean="0"/>
              <a:t>들은 </a:t>
            </a:r>
            <a:r>
              <a:rPr lang="en-US" altLang="ko-KR" sz="1400" dirty="0" smtClean="0"/>
              <a:t>grid-search</a:t>
            </a:r>
            <a:r>
              <a:rPr lang="ko-KR" altLang="en-US" sz="1400" dirty="0" smtClean="0"/>
              <a:t>로 고름</a:t>
            </a:r>
            <a:endParaRPr lang="en-US" altLang="ko-KR" sz="1400" dirty="0" smtClean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ko-KR" altLang="en-US" sz="1400" dirty="0" smtClean="0"/>
              <a:t>최종 </a:t>
            </a:r>
            <a:r>
              <a:rPr lang="en-US" altLang="ko-KR" sz="1400" dirty="0" smtClean="0"/>
              <a:t>feature</a:t>
            </a:r>
            <a:r>
              <a:rPr lang="ko-KR" altLang="en-US" sz="1400" dirty="0" smtClean="0"/>
              <a:t>는 다음과 같음</a:t>
            </a:r>
            <a:endParaRPr lang="en-US" altLang="ko-KR" sz="1400" dirty="0" smtClean="0"/>
          </a:p>
          <a:p>
            <a:pPr marL="139700" lvl="0" indent="0" algn="ctr">
              <a:spcBef>
                <a:spcPts val="1600"/>
              </a:spcBef>
              <a:buSzPts val="1400"/>
              <a:buNone/>
            </a:pPr>
            <a:r>
              <a:rPr lang="en-US" altLang="ko-KR" sz="1400" dirty="0"/>
              <a:t>[ Close / EMA / SMA / MA5 </a:t>
            </a:r>
            <a:r>
              <a:rPr lang="en-US" altLang="ko-KR" sz="1400" dirty="0" smtClean="0"/>
              <a:t>_Close/ </a:t>
            </a:r>
            <a:r>
              <a:rPr lang="en-US" altLang="ko-KR" sz="1400" dirty="0"/>
              <a:t>Momentum Oscillator /KOSPI]</a:t>
            </a:r>
          </a:p>
          <a:p>
            <a:pPr marL="139700" lvl="0" indent="0">
              <a:spcBef>
                <a:spcPts val="1600"/>
              </a:spcBef>
              <a:buSzPts val="1400"/>
              <a:buNone/>
            </a:pPr>
            <a:endParaRPr lang="en-US" altLang="ko-KR" sz="1400" b="1" dirty="0" smtClean="0"/>
          </a:p>
          <a:p>
            <a:pPr marL="342900">
              <a:buFont typeface="Corbel" pitchFamily="34" charset="0"/>
              <a:buAutoNum type="arabicParenBoth"/>
            </a:pPr>
            <a:endParaRPr lang="en-US" altLang="ko-KR" sz="14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400" b="1" dirty="0"/>
          </a:p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-US" sz="1400" dirty="0"/>
          </a:p>
        </p:txBody>
      </p:sp>
      <p:sp>
        <p:nvSpPr>
          <p:cNvPr id="7" name="Google Shape;67;p15"/>
          <p:cNvSpPr txBox="1">
            <a:spLocks/>
          </p:cNvSpPr>
          <p:nvPr/>
        </p:nvSpPr>
        <p:spPr>
          <a:xfrm>
            <a:off x="487409" y="1122858"/>
            <a:ext cx="8495817" cy="12682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rbel" pitchFamily="34" charset="0"/>
              <a:buChar char="●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b="1" dirty="0" smtClean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587418-AC73-6348-BE62-E5F54A9A8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426" y="1183865"/>
            <a:ext cx="3616999" cy="175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3185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/>
            <a:r>
              <a:rPr lang="en-US" altLang="ko" dirty="0"/>
              <a:t>4. Feature Selection/Parameter Tuning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68304"/>
            <a:ext cx="8520600" cy="1637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ko-KR" sz="1400" b="1" dirty="0" smtClean="0"/>
              <a:t>(3) Parameter Tuning</a:t>
            </a:r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en-US" altLang="ko-KR" sz="1400" i="1" dirty="0"/>
              <a:t>Memory </a:t>
            </a:r>
            <a:r>
              <a:rPr lang="en-US" altLang="ko-KR" sz="1400" i="1" dirty="0" smtClean="0"/>
              <a:t>size : </a:t>
            </a:r>
            <a:r>
              <a:rPr lang="ko-KR" altLang="ko-KR" sz="1400" dirty="0" smtClean="0"/>
              <a:t>사용하는 </a:t>
            </a:r>
            <a:r>
              <a:rPr lang="ko-KR" altLang="ko-KR" sz="1400" dirty="0"/>
              <a:t>컴퓨터의 </a:t>
            </a:r>
            <a:r>
              <a:rPr lang="ko-KR" altLang="ko-KR" sz="1400" dirty="0" smtClean="0"/>
              <a:t>한계</a:t>
            </a:r>
            <a:endParaRPr lang="en-US" altLang="ko-KR" sz="1400" dirty="0" smtClean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en-US" altLang="ko-KR" sz="1400" i="1" dirty="0" smtClean="0"/>
              <a:t>Distributional min/max : </a:t>
            </a:r>
            <a:r>
              <a:rPr lang="ko-KR" altLang="ko-KR" sz="1400" dirty="0" smtClean="0"/>
              <a:t>위에서 </a:t>
            </a:r>
            <a:r>
              <a:rPr lang="ko-KR" altLang="ko-KR" sz="1400" dirty="0"/>
              <a:t>정의한</a:t>
            </a:r>
            <a:r>
              <a:rPr lang="en-US" altLang="ko-KR" sz="1400" dirty="0"/>
              <a:t> reward</a:t>
            </a:r>
            <a:r>
              <a:rPr lang="ko-KR" altLang="ko-KR" sz="1400" dirty="0"/>
              <a:t>의</a:t>
            </a:r>
            <a:r>
              <a:rPr lang="en-US" altLang="ko-KR" sz="1400" dirty="0"/>
              <a:t> 0.1</a:t>
            </a:r>
            <a:r>
              <a:rPr lang="ko-KR" altLang="ko-KR" sz="1400" dirty="0"/>
              <a:t>과</a:t>
            </a:r>
            <a:r>
              <a:rPr lang="en-US" altLang="ko-KR" sz="1400" dirty="0"/>
              <a:t> 0.9 </a:t>
            </a:r>
            <a:r>
              <a:rPr lang="ko-KR" altLang="ko-KR" sz="1400" dirty="0" err="1" smtClean="0"/>
              <a:t>분위수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정도에 해당하는</a:t>
            </a:r>
            <a:r>
              <a:rPr lang="en-US" altLang="ko-KR" sz="1400" dirty="0"/>
              <a:t> ± 2*10</a:t>
            </a:r>
            <a:r>
              <a:rPr lang="en-US" altLang="ko-KR" sz="1400" baseline="30000" dirty="0"/>
              <a:t>7</a:t>
            </a:r>
            <a:r>
              <a:rPr lang="ko-KR" altLang="ko-KR" sz="1400" dirty="0"/>
              <a:t>로 </a:t>
            </a:r>
            <a:r>
              <a:rPr lang="ko-KR" altLang="ko-KR" sz="1400" dirty="0" smtClean="0"/>
              <a:t>설정</a:t>
            </a:r>
            <a:endParaRPr lang="en-US" altLang="ko-KR" sz="1400" dirty="0" smtClean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ko-KR" altLang="en-US" sz="1400" dirty="0" smtClean="0"/>
              <a:t>나머지는 선행연구의 범위에서 적절히 </a:t>
            </a:r>
            <a:r>
              <a:rPr lang="en-US" altLang="ko-KR" sz="1400" dirty="0" smtClean="0"/>
              <a:t>grid search</a:t>
            </a:r>
          </a:p>
          <a:p>
            <a:pPr marL="342900">
              <a:buFont typeface="Corbel" pitchFamily="34" charset="0"/>
              <a:buAutoNum type="arabicParenBoth"/>
            </a:pPr>
            <a:endParaRPr lang="en-US" altLang="ko-KR" sz="14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400" b="1" dirty="0"/>
          </a:p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-US" sz="1400" dirty="0"/>
          </a:p>
        </p:txBody>
      </p:sp>
      <p:sp>
        <p:nvSpPr>
          <p:cNvPr id="7" name="Google Shape;67;p15"/>
          <p:cNvSpPr txBox="1">
            <a:spLocks/>
          </p:cNvSpPr>
          <p:nvPr/>
        </p:nvSpPr>
        <p:spPr>
          <a:xfrm>
            <a:off x="487409" y="1122858"/>
            <a:ext cx="8495817" cy="12682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rbel" pitchFamily="34" charset="0"/>
              <a:buChar char="●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b="1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61462" y="17147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009853"/>
              </p:ext>
            </p:extLst>
          </p:nvPr>
        </p:nvGraphicFramePr>
        <p:xfrm>
          <a:off x="1285317" y="2910037"/>
          <a:ext cx="6573365" cy="1999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6567">
                  <a:extLst>
                    <a:ext uri="{9D8B030D-6E8A-4147-A177-3AD203B41FA5}">
                      <a16:colId xmlns:a16="http://schemas.microsoft.com/office/drawing/2014/main" val="1351690084"/>
                    </a:ext>
                  </a:extLst>
                </a:gridCol>
                <a:gridCol w="682142">
                  <a:extLst>
                    <a:ext uri="{9D8B030D-6E8A-4147-A177-3AD203B41FA5}">
                      <a16:colId xmlns:a16="http://schemas.microsoft.com/office/drawing/2014/main" val="775540841"/>
                    </a:ext>
                  </a:extLst>
                </a:gridCol>
                <a:gridCol w="1436632">
                  <a:extLst>
                    <a:ext uri="{9D8B030D-6E8A-4147-A177-3AD203B41FA5}">
                      <a16:colId xmlns:a16="http://schemas.microsoft.com/office/drawing/2014/main" val="1683438214"/>
                    </a:ext>
                  </a:extLst>
                </a:gridCol>
                <a:gridCol w="754490">
                  <a:extLst>
                    <a:ext uri="{9D8B030D-6E8A-4147-A177-3AD203B41FA5}">
                      <a16:colId xmlns:a16="http://schemas.microsoft.com/office/drawing/2014/main" val="1952274454"/>
                    </a:ext>
                  </a:extLst>
                </a:gridCol>
                <a:gridCol w="1684683">
                  <a:extLst>
                    <a:ext uri="{9D8B030D-6E8A-4147-A177-3AD203B41FA5}">
                      <a16:colId xmlns:a16="http://schemas.microsoft.com/office/drawing/2014/main" val="3637752441"/>
                    </a:ext>
                  </a:extLst>
                </a:gridCol>
                <a:gridCol w="888851">
                  <a:extLst>
                    <a:ext uri="{9D8B030D-6E8A-4147-A177-3AD203B41FA5}">
                      <a16:colId xmlns:a16="http://schemas.microsoft.com/office/drawing/2014/main" val="4155323990"/>
                    </a:ext>
                  </a:extLst>
                </a:gridCol>
              </a:tblGrid>
              <a:tr h="3332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Total Epoch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1000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Q learning epoch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20+20n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Target Q Learning Epoch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20+100n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24694978"/>
                  </a:ext>
                </a:extLst>
              </a:tr>
              <a:tr h="3332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Epsilon_start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Epsilon decay rate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0.999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Epsilon min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95381475"/>
                  </a:ext>
                </a:extLst>
              </a:tr>
              <a:tr h="3332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Gamma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0.9996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Memory size 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100000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Batch size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200000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56295770"/>
                  </a:ext>
                </a:extLst>
              </a:tr>
              <a:tr h="3332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Multi step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Distributional atoms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1001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Distributional min/max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± 2*10</a:t>
                      </a:r>
                      <a:r>
                        <a:rPr lang="en-US" sz="1000" baseline="30000">
                          <a:effectLst/>
                        </a:rPr>
                        <a:t>7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09383064"/>
                  </a:ext>
                </a:extLst>
              </a:tr>
              <a:tr h="3332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Learning rate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0.0001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Input days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aseline="30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67608986"/>
                  </a:ext>
                </a:extLst>
              </a:tr>
              <a:tr h="3332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Company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Celltrion</a:t>
                      </a:r>
                      <a:r>
                        <a:rPr lang="en-US" sz="1000" dirty="0">
                          <a:effectLst/>
                        </a:rPr>
                        <a:t> / </a:t>
                      </a:r>
                      <a:r>
                        <a:rPr lang="en-US" sz="1000" dirty="0" err="1">
                          <a:effectLst/>
                        </a:rPr>
                        <a:t>LGChemical</a:t>
                      </a:r>
                      <a:r>
                        <a:rPr lang="en-US" sz="1000" dirty="0">
                          <a:effectLst/>
                        </a:rPr>
                        <a:t> / SamsungElectronics2 / </a:t>
                      </a:r>
                      <a:r>
                        <a:rPr lang="en-US" sz="1000" dirty="0" err="1">
                          <a:effectLst/>
                        </a:rPr>
                        <a:t>Skhynix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67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0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3185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/>
            <a:r>
              <a:rPr lang="en-US" altLang="ko" dirty="0" smtClean="0"/>
              <a:t>5. Result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81071" y="1122858"/>
            <a:ext cx="8520600" cy="1637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ko-KR" altLang="en-US" sz="1400" dirty="0" smtClean="0"/>
              <a:t>중간 값이 가장 높은 </a:t>
            </a:r>
            <a:r>
              <a:rPr lang="en-US" altLang="ko-KR" sz="1400" dirty="0" smtClean="0"/>
              <a:t>147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550 epoch</a:t>
            </a:r>
            <a:r>
              <a:rPr lang="ko-KR" altLang="en-US" sz="1400" dirty="0" smtClean="0"/>
              <a:t>에서 모델 저장</a:t>
            </a:r>
            <a:endParaRPr lang="en-US" altLang="ko-KR" sz="1400" dirty="0" smtClean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ko-KR" altLang="en-US" sz="1400" dirty="0" smtClean="0"/>
              <a:t>두 모델의 성향이 반대라 두 모델을 표준편차</a:t>
            </a:r>
            <a:r>
              <a:rPr lang="en-US" altLang="ko-KR" sz="1400" dirty="0" smtClean="0"/>
              <a:t>(risk)</a:t>
            </a:r>
            <a:r>
              <a:rPr lang="ko-KR" altLang="en-US" sz="1400" dirty="0" smtClean="0"/>
              <a:t>의 </a:t>
            </a:r>
            <a:endParaRPr lang="en-US" altLang="ko-KR" sz="1400" dirty="0" smtClean="0"/>
          </a:p>
          <a:p>
            <a:pPr marL="139700" lvl="0" indent="0">
              <a:spcBef>
                <a:spcPts val="1600"/>
              </a:spcBef>
              <a:buSzPts val="1400"/>
              <a:buNone/>
            </a:pPr>
            <a:r>
              <a:rPr lang="ko-KR" altLang="en-US" sz="1400" dirty="0" smtClean="0"/>
              <a:t>비율의 역수만큼 비중을 두어 </a:t>
            </a:r>
            <a:r>
              <a:rPr lang="en-US" altLang="ko-KR" sz="1400" dirty="0" smtClean="0"/>
              <a:t>budget</a:t>
            </a:r>
            <a:r>
              <a:rPr lang="ko-KR" altLang="en-US" sz="1400" dirty="0" smtClean="0"/>
              <a:t>을 나누고 </a:t>
            </a:r>
            <a:r>
              <a:rPr lang="ko-KR" altLang="en-US" sz="1400" dirty="0" err="1" smtClean="0"/>
              <a:t>앙상블함</a:t>
            </a:r>
            <a:endParaRPr lang="en-US" altLang="ko-KR" sz="1400" dirty="0" smtClean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en-US" altLang="ko-KR" sz="1400" dirty="0" smtClean="0"/>
              <a:t>Validation</a:t>
            </a:r>
            <a:r>
              <a:rPr lang="ko-KR" altLang="en-US" sz="1400" dirty="0" smtClean="0"/>
              <a:t>의 각 </a:t>
            </a:r>
            <a:r>
              <a:rPr lang="en-US" altLang="ko-KR" sz="1400" dirty="0" smtClean="0"/>
              <a:t>fold</a:t>
            </a:r>
            <a:r>
              <a:rPr lang="ko-KR" altLang="en-US" sz="1400" dirty="0" smtClean="0"/>
              <a:t>에서</a:t>
            </a:r>
            <a:r>
              <a:rPr lang="en-US" altLang="ko-KR" sz="1400" dirty="0"/>
              <a:t> 99409250, 100424600</a:t>
            </a:r>
            <a:r>
              <a:rPr lang="en-US" altLang="ko-KR" sz="1400" dirty="0" smtClean="0"/>
              <a:t>, </a:t>
            </a:r>
          </a:p>
          <a:p>
            <a:pPr marL="139700" lvl="0" indent="0">
              <a:spcBef>
                <a:spcPts val="1600"/>
              </a:spcBef>
              <a:buSzPts val="1400"/>
              <a:buNone/>
            </a:pPr>
            <a:r>
              <a:rPr lang="en-US" altLang="ko-KR" sz="1400" dirty="0"/>
              <a:t>101823350.000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의 최종 포트폴리오</a:t>
            </a:r>
            <a:endParaRPr lang="en-US" altLang="ko-KR" sz="1400" dirty="0" smtClean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ko-KR" altLang="en-US" sz="1400" dirty="0" smtClean="0"/>
              <a:t>마지막 </a:t>
            </a:r>
            <a:r>
              <a:rPr lang="en-US" altLang="ko-KR" sz="1400" dirty="0" smtClean="0"/>
              <a:t>fold</a:t>
            </a:r>
            <a:r>
              <a:rPr lang="ko-KR" altLang="en-US" sz="1400" dirty="0" smtClean="0"/>
              <a:t>에서의 각 </a:t>
            </a:r>
            <a:r>
              <a:rPr lang="en-US" altLang="ko-KR" sz="1400" dirty="0" smtClean="0"/>
              <a:t>day</a:t>
            </a:r>
            <a:r>
              <a:rPr lang="ko-KR" altLang="en-US" sz="1400" dirty="0" smtClean="0"/>
              <a:t>마다 거래는 오른쪽과 같음</a:t>
            </a:r>
            <a:endParaRPr lang="en-US" altLang="ko-KR" sz="1400" dirty="0" smtClean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ko-KR" altLang="en-US" sz="1400" dirty="0" smtClean="0"/>
              <a:t>전체 데이터를 봤을 때 </a:t>
            </a:r>
            <a:r>
              <a:rPr lang="en-US" altLang="ko-KR" sz="1400" dirty="0" smtClean="0"/>
              <a:t>147 epoch</a:t>
            </a:r>
            <a:r>
              <a:rPr lang="ko-KR" altLang="en-US" sz="1400" dirty="0" smtClean="0"/>
              <a:t>은 변동이 큰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셀트리온을 </a:t>
            </a:r>
            <a:endParaRPr lang="en-US" altLang="ko-KR" sz="1400" dirty="0" smtClean="0"/>
          </a:p>
          <a:p>
            <a:pPr marL="139700" lvl="0" indent="0">
              <a:spcBef>
                <a:spcPts val="1600"/>
              </a:spcBef>
              <a:buSzPts val="1400"/>
              <a:buNone/>
            </a:pPr>
            <a:r>
              <a:rPr lang="ko-KR" altLang="en-US" sz="1400" dirty="0" smtClean="0"/>
              <a:t>활발하게 거래하는 공격적인 모델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550 epoch</a:t>
            </a:r>
            <a:r>
              <a:rPr lang="ko-KR" altLang="en-US" sz="1400" dirty="0" smtClean="0"/>
              <a:t>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셀트리온을 </a:t>
            </a:r>
            <a:endParaRPr lang="en-US" altLang="ko-KR" sz="1400" dirty="0" smtClean="0"/>
          </a:p>
          <a:p>
            <a:pPr marL="139700" lvl="0" indent="0">
              <a:spcBef>
                <a:spcPts val="1600"/>
              </a:spcBef>
              <a:buSzPts val="1400"/>
              <a:buNone/>
            </a:pPr>
            <a:r>
              <a:rPr lang="ko-KR" altLang="en-US" sz="1400" dirty="0" smtClean="0"/>
              <a:t>제외한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주식들을 활발히 거래하는 보수적인 모델로 보임</a:t>
            </a:r>
            <a:endParaRPr lang="en-US" altLang="ko-KR" sz="1400" dirty="0"/>
          </a:p>
          <a:p>
            <a:pPr marL="139700" lvl="0" indent="0">
              <a:spcBef>
                <a:spcPts val="1600"/>
              </a:spcBef>
              <a:buSzPts val="1400"/>
              <a:buNone/>
            </a:pPr>
            <a:endParaRPr lang="en-US" altLang="ko-KR" sz="1400" dirty="0" smtClean="0"/>
          </a:p>
          <a:p>
            <a:pPr marL="342900">
              <a:buFont typeface="Corbel" pitchFamily="34" charset="0"/>
              <a:buAutoNum type="arabicParenBoth"/>
            </a:pPr>
            <a:endParaRPr lang="en-US" altLang="ko-KR" sz="14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400" b="1" dirty="0"/>
          </a:p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-US" sz="1400" dirty="0"/>
          </a:p>
        </p:txBody>
      </p:sp>
      <p:sp>
        <p:nvSpPr>
          <p:cNvPr id="7" name="Google Shape;67;p15"/>
          <p:cNvSpPr txBox="1">
            <a:spLocks/>
          </p:cNvSpPr>
          <p:nvPr/>
        </p:nvSpPr>
        <p:spPr>
          <a:xfrm>
            <a:off x="487409" y="1122858"/>
            <a:ext cx="8495817" cy="12682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rbel" pitchFamily="34" charset="0"/>
              <a:buChar char="●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b="1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61462" y="17147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360" y="542610"/>
            <a:ext cx="3500562" cy="422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91603" y="1775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Contents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46022" y="890945"/>
            <a:ext cx="8520600" cy="40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150000"/>
              </a:lnSpc>
              <a:buSzPts val="2400"/>
              <a:buAutoNum type="arabicPeriod"/>
            </a:pPr>
            <a:r>
              <a:rPr lang="en-US" altLang="ko-KR" sz="2400" dirty="0"/>
              <a:t>Data Analyze/Background </a:t>
            </a:r>
            <a:r>
              <a:rPr lang="en-US" altLang="ko-KR" sz="2400" dirty="0" smtClean="0"/>
              <a:t>Research</a:t>
            </a:r>
            <a:endParaRPr lang="en-US" altLang="ko" sz="2400" dirty="0" smtClean="0"/>
          </a:p>
          <a:p>
            <a:pPr lvl="0" indent="-381000">
              <a:lnSpc>
                <a:spcPct val="150000"/>
              </a:lnSpc>
              <a:buSzPts val="2400"/>
              <a:buAutoNum type="arabicPeriod"/>
            </a:pPr>
            <a:r>
              <a:rPr lang="en-US" altLang="ko-KR" sz="2400" dirty="0" smtClean="0"/>
              <a:t>Feature Engineering</a:t>
            </a:r>
          </a:p>
          <a:p>
            <a:pPr lvl="0" indent="-381000">
              <a:lnSpc>
                <a:spcPct val="150000"/>
              </a:lnSpc>
              <a:buSzPts val="2400"/>
              <a:buAutoNum type="arabicPeriod"/>
            </a:pPr>
            <a:r>
              <a:rPr lang="en-US" altLang="ko" sz="2400" dirty="0" smtClean="0"/>
              <a:t>Modeling</a:t>
            </a:r>
            <a:endParaRPr lang="en-US" altLang="ko-KR" sz="2400" dirty="0" smtClean="0"/>
          </a:p>
          <a:p>
            <a:pPr lvl="0" indent="-381000">
              <a:lnSpc>
                <a:spcPct val="150000"/>
              </a:lnSpc>
              <a:buSzPts val="2400"/>
              <a:buAutoNum type="arabicPeriod"/>
            </a:pPr>
            <a:r>
              <a:rPr lang="en-US" altLang="ko" sz="2400" dirty="0" smtClean="0"/>
              <a:t>Feature Selection/Hyper-parameter Tuning</a:t>
            </a:r>
            <a:endParaRPr lang="en-US" altLang="ko"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smtClean="0"/>
              <a:t>Result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21428" y="2250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 dirty="0"/>
              <a:t>Data </a:t>
            </a:r>
            <a:r>
              <a:rPr lang="en-US" altLang="ko" dirty="0" smtClean="0"/>
              <a:t>Analyze/Background Research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04225" y="3038549"/>
            <a:ext cx="8737803" cy="1607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ko-KR" altLang="en-US" sz="1400" dirty="0"/>
              <a:t>주어진 </a:t>
            </a:r>
            <a:r>
              <a:rPr lang="en-US" altLang="ko-KR" sz="1400" dirty="0"/>
              <a:t>10</a:t>
            </a:r>
            <a:r>
              <a:rPr lang="ko-KR" altLang="en-US" sz="1400" dirty="0"/>
              <a:t>개의 기업에 대하여 아래와 같이 추세 그래프를 </a:t>
            </a:r>
            <a:r>
              <a:rPr lang="ko-KR" altLang="en-US" sz="1400" dirty="0" smtClean="0"/>
              <a:t>그려 봄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그림은 </a:t>
            </a:r>
            <a:r>
              <a:rPr lang="en-US" altLang="ko-KR" sz="1400" dirty="0" smtClean="0"/>
              <a:t>LG</a:t>
            </a:r>
            <a:r>
              <a:rPr lang="ko-KR" altLang="en-US" sz="1400" dirty="0" smtClean="0"/>
              <a:t>화학</a:t>
            </a:r>
            <a:r>
              <a:rPr lang="en-US" altLang="ko-KR" sz="1400" dirty="0" smtClean="0"/>
              <a:t>)</a:t>
            </a:r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ko-KR" altLang="en-US" sz="1400" dirty="0" smtClean="0"/>
              <a:t>그 결과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개의 기업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신한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현대모비스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현대자동차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포스코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 이자율 현저히 낮음</a:t>
            </a:r>
            <a:endParaRPr lang="en-US" altLang="ko-KR" sz="1400" dirty="0" smtClean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ko-KR" altLang="en-US" sz="1400" dirty="0" smtClean="0"/>
              <a:t>나머지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개 기업만 선택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평균 이자율 </a:t>
            </a:r>
            <a:r>
              <a:rPr lang="en-US" altLang="ko-KR" sz="1400" dirty="0" smtClean="0"/>
              <a:t>= 0.0004</a:t>
            </a:r>
            <a:endParaRPr sz="1400" dirty="0"/>
          </a:p>
        </p:txBody>
      </p:sp>
      <p:pic>
        <p:nvPicPr>
          <p:cNvPr id="1026" name="Picture 2" descr="https://lh6.googleusercontent.com/_HDvPVAm_3UDu_Am7u6gvoD8FhP2--3kwCL7v9G7PDIg3M6QeDLEmXjmM5an6S0xUdNPe8oHbmfuHx39dtPDku7ps9LovxpeSpcUlX5X6hhK80bI50mneaFSyzZQKhDIsmJ-28l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47" y="1376624"/>
            <a:ext cx="6126271" cy="117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35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21428" y="2250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 dirty="0"/>
              <a:t>Data </a:t>
            </a:r>
            <a:r>
              <a:rPr lang="en-US" altLang="ko" dirty="0" smtClean="0"/>
              <a:t>Analyze/Background Research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75084" y="3340000"/>
            <a:ext cx="8737803" cy="1607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en-US" altLang="ko-KR" sz="1400" dirty="0"/>
              <a:t>“Rainbow: Combining Improvements in Deep Reinforcement Learning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논문에선 기존의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가지 </a:t>
            </a:r>
            <a:r>
              <a:rPr lang="en-US" altLang="ko-KR" sz="1400" dirty="0" smtClean="0"/>
              <a:t>DQN</a:t>
            </a:r>
            <a:r>
              <a:rPr lang="ko-KR" altLang="en-US" sz="1400" dirty="0" smtClean="0"/>
              <a:t>모델을 모두 적용하여 </a:t>
            </a:r>
            <a:r>
              <a:rPr lang="en-US" altLang="ko-KR" sz="1400" dirty="0" smtClean="0"/>
              <a:t>‘state of art’</a:t>
            </a:r>
            <a:r>
              <a:rPr lang="ko-KR" altLang="en-US" sz="1400" dirty="0" smtClean="0"/>
              <a:t>를 만듦</a:t>
            </a:r>
            <a:endParaRPr lang="en-US" altLang="ko-KR" sz="1400" dirty="0" smtClean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en-US" altLang="ko-KR" sz="1400" dirty="0" smtClean="0"/>
              <a:t>Double </a:t>
            </a:r>
            <a:r>
              <a:rPr lang="en-US" altLang="ko-KR" sz="1400" dirty="0"/>
              <a:t>DQN, Dueling network architecture, Multi-step </a:t>
            </a:r>
            <a:r>
              <a:rPr lang="en-US" altLang="ko-KR" sz="1400" dirty="0" smtClean="0"/>
              <a:t>bootstrap </a:t>
            </a:r>
            <a:r>
              <a:rPr lang="en-US" altLang="ko-KR" sz="1400" dirty="0"/>
              <a:t>targets, Noisy </a:t>
            </a:r>
            <a:r>
              <a:rPr lang="en-US" altLang="ko-KR" sz="1400" dirty="0" smtClean="0"/>
              <a:t>DQN, </a:t>
            </a:r>
            <a:r>
              <a:rPr lang="en-US" altLang="ko-KR" sz="1400" dirty="0"/>
              <a:t>Prioritized experience </a:t>
            </a:r>
            <a:r>
              <a:rPr lang="en-US" altLang="ko-KR" sz="1400" dirty="0" smtClean="0"/>
              <a:t>replay</a:t>
            </a:r>
            <a:r>
              <a:rPr lang="ko-KR" altLang="en-US" sz="1400" dirty="0" smtClean="0"/>
              <a:t>의 총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가지 알고리즘</a:t>
            </a:r>
            <a:endParaRPr sz="1400" dirty="0"/>
          </a:p>
        </p:txBody>
      </p:sp>
      <p:pic>
        <p:nvPicPr>
          <p:cNvPr id="2050" name="Picture 2" descr="A graph representing the algorithm at 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500" y="1102090"/>
            <a:ext cx="37814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21428" y="2250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 dirty="0"/>
              <a:t>Data </a:t>
            </a:r>
            <a:r>
              <a:rPr lang="en-US" altLang="ko" dirty="0" smtClean="0"/>
              <a:t>Analyze/Background Research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12826" y="908298"/>
            <a:ext cx="8737803" cy="1607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en-US" sz="1400" dirty="0" smtClean="0"/>
              <a:t>Double DQN : Q</a:t>
            </a:r>
            <a:r>
              <a:rPr lang="ko-KR" altLang="en-US" sz="1400" dirty="0" smtClean="0"/>
              <a:t>값을 </a:t>
            </a:r>
            <a:r>
              <a:rPr lang="en-US" altLang="ko-KR" sz="1400" dirty="0" smtClean="0"/>
              <a:t>target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evaluation</a:t>
            </a:r>
            <a:r>
              <a:rPr lang="ko-KR" altLang="en-US" sz="1400" dirty="0" smtClean="0"/>
              <a:t>으로 분리</a:t>
            </a:r>
            <a:endParaRPr lang="en-US" altLang="ko-KR" sz="1400" dirty="0" smtClean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en-US" altLang="ko-KR" sz="1400" dirty="0" smtClean="0"/>
              <a:t>Dueling Network : Q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value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advantage </a:t>
            </a:r>
            <a:r>
              <a:rPr lang="ko-KR" altLang="en-US" sz="1400" dirty="0" smtClean="0"/>
              <a:t>두 개로 나누어 학습</a:t>
            </a:r>
            <a:endParaRPr lang="en-US" altLang="ko-KR" sz="1400" dirty="0" smtClean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en-US" altLang="ko-KR" sz="1400" dirty="0"/>
              <a:t>Multi-step bootstrap targets : </a:t>
            </a:r>
            <a:r>
              <a:rPr lang="ko-KR" altLang="en-US" sz="1400" dirty="0" smtClean="0"/>
              <a:t>향후 </a:t>
            </a:r>
            <a:r>
              <a:rPr lang="en-US" altLang="ko-KR" sz="1400" dirty="0" smtClean="0"/>
              <a:t>n-step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reward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bootstrap</a:t>
            </a:r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en-US" altLang="ko-KR" sz="1400" dirty="0" smtClean="0"/>
              <a:t>Distributional RL : q</a:t>
            </a:r>
            <a:r>
              <a:rPr lang="ko-KR" altLang="en-US" sz="1400" dirty="0" smtClean="0"/>
              <a:t>를 분포로 학습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다음 </a:t>
            </a:r>
            <a:r>
              <a:rPr lang="en-US" altLang="ko-KR" sz="1400" dirty="0" smtClean="0"/>
              <a:t>step</a:t>
            </a:r>
            <a:r>
              <a:rPr lang="ko-KR" altLang="en-US" sz="1400" dirty="0" smtClean="0"/>
              <a:t>의 분포를 </a:t>
            </a:r>
            <a:r>
              <a:rPr lang="en-US" altLang="ko-KR" sz="1400" dirty="0" smtClean="0"/>
              <a:t>current guess</a:t>
            </a:r>
            <a:r>
              <a:rPr lang="ko-KR" altLang="en-US" sz="1400" dirty="0" smtClean="0"/>
              <a:t>에 활용</a:t>
            </a:r>
            <a:endParaRPr lang="en-US" altLang="ko-KR" sz="1400" dirty="0" smtClean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en-US" altLang="ko-KR" sz="1400" dirty="0" smtClean="0"/>
              <a:t>Noise DQN : epsilon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noise</a:t>
            </a:r>
            <a:r>
              <a:rPr lang="ko-KR" altLang="en-US" sz="1400" dirty="0" smtClean="0"/>
              <a:t>를 주며 학습</a:t>
            </a:r>
            <a:endParaRPr lang="en-US" altLang="ko-KR" sz="1400" dirty="0" smtClean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en-US" altLang="ko-KR" sz="1400" dirty="0"/>
              <a:t>Prioritized experience replay 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학습이 </a:t>
            </a:r>
            <a:r>
              <a:rPr lang="ko-KR" altLang="en-US" sz="1400" dirty="0"/>
              <a:t>더 필요한 </a:t>
            </a:r>
            <a:r>
              <a:rPr lang="en-US" altLang="ko-KR" sz="1400" dirty="0"/>
              <a:t>transitions</a:t>
            </a:r>
            <a:r>
              <a:rPr lang="ko-KR" altLang="en-US" sz="1400" dirty="0"/>
              <a:t>을 </a:t>
            </a:r>
            <a:r>
              <a:rPr lang="en-US" altLang="ko-KR" sz="1400" dirty="0"/>
              <a:t>sample</a:t>
            </a:r>
            <a:endParaRPr lang="en-US" altLang="ko-KR" sz="1400" dirty="0" smtClean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endParaRPr lang="en-US" altLang="ko-KR" sz="1400" dirty="0"/>
          </a:p>
          <a:p>
            <a:pPr indent="-317500">
              <a:spcBef>
                <a:spcPts val="1600"/>
              </a:spcBef>
              <a:buSzPts val="1400"/>
              <a:buFont typeface="Corbel" pitchFamily="34" charset="0"/>
              <a:buChar char="❖"/>
            </a:pPr>
            <a:r>
              <a:rPr lang="ko-KR" altLang="en-US" sz="1400" dirty="0"/>
              <a:t>이 중 본 과제에선 </a:t>
            </a:r>
            <a:r>
              <a:rPr lang="en-US" altLang="ko-KR" sz="1400" dirty="0"/>
              <a:t>Double DQN, Dueling network architecture, Multi-step bootstrap targets, Noisy DQN </a:t>
            </a:r>
            <a:r>
              <a:rPr lang="ko-KR" altLang="en-US" sz="1400" dirty="0"/>
              <a:t>사용</a:t>
            </a:r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endParaRPr lang="en-US" altLang="ko-KR" sz="1400" dirty="0" smtClean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endParaRPr lang="en-US" altLang="ko-KR" sz="1400" dirty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endParaRPr lang="en-US" altLang="ko-KR" sz="1400" dirty="0" smtClean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62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3185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/>
            <a:r>
              <a:rPr lang="en-US" altLang="ko" dirty="0"/>
              <a:t>2. </a:t>
            </a:r>
            <a:r>
              <a:rPr lang="en-US" altLang="ko" dirty="0" smtClean="0"/>
              <a:t>Feature Engineering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dirty="0"/>
          </a:p>
        </p:txBody>
      </p:sp>
      <p:sp>
        <p:nvSpPr>
          <p:cNvPr id="7" name="Google Shape;67;p15"/>
          <p:cNvSpPr txBox="1">
            <a:spLocks/>
          </p:cNvSpPr>
          <p:nvPr/>
        </p:nvSpPr>
        <p:spPr>
          <a:xfrm>
            <a:off x="487409" y="1122858"/>
            <a:ext cx="8495817" cy="12682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rbel" pitchFamily="34" charset="0"/>
              <a:buChar char="●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>
              <a:buFont typeface="Corbel" pitchFamily="34" charset="0"/>
              <a:buAutoNum type="arabicParenBoth"/>
            </a:pPr>
            <a:r>
              <a:rPr lang="en-US" altLang="ko-KR" sz="1400" b="1" dirty="0" smtClean="0"/>
              <a:t>Data Preprocessing</a:t>
            </a:r>
          </a:p>
          <a:p>
            <a:pPr marL="342900">
              <a:buFont typeface="Corbel" pitchFamily="34" charset="0"/>
              <a:buAutoNum type="arabicParenBoth"/>
            </a:pPr>
            <a:endParaRPr lang="en-US" altLang="ko-KR" sz="1400" b="1" dirty="0" smtClean="0"/>
          </a:p>
          <a:p>
            <a:pPr marL="342900">
              <a:buFont typeface="Corbel" pitchFamily="34" charset="0"/>
              <a:buAutoNum type="arabicParenBoth"/>
            </a:pPr>
            <a:endParaRPr lang="en-US" altLang="ko-KR" sz="1400" b="1" dirty="0" smtClean="0"/>
          </a:p>
          <a:p>
            <a:pPr marL="0" indent="0" algn="ctr">
              <a:buNone/>
            </a:pPr>
            <a:r>
              <a:rPr lang="ko-KR" altLang="en-US" sz="1400" dirty="0"/>
              <a:t>기본적인 </a:t>
            </a:r>
            <a:r>
              <a:rPr lang="en-US" altLang="ko-KR" sz="1400" dirty="0"/>
              <a:t>Open</a:t>
            </a:r>
            <a:r>
              <a:rPr lang="ko-KR" altLang="en-US" sz="1400" dirty="0"/>
              <a:t>이나 </a:t>
            </a:r>
            <a:r>
              <a:rPr lang="en-US" altLang="ko-KR" sz="1400" dirty="0"/>
              <a:t>Close </a:t>
            </a:r>
            <a:r>
              <a:rPr lang="ko-KR" altLang="en-US" sz="1400" dirty="0"/>
              <a:t>값 이외에도 다음과 같이 가공된 </a:t>
            </a:r>
            <a:r>
              <a:rPr lang="en-US" altLang="ko-KR" sz="1400" dirty="0"/>
              <a:t>feature</a:t>
            </a:r>
            <a:r>
              <a:rPr lang="ko-KR" altLang="en-US" sz="1400" dirty="0"/>
              <a:t>를 생성하여 사용하였다</a:t>
            </a:r>
            <a:r>
              <a:rPr lang="en-US" altLang="ko-KR" sz="1400" dirty="0"/>
              <a:t>.</a:t>
            </a:r>
            <a:endParaRPr lang="en-US" altLang="ko" sz="1400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36974"/>
              </p:ext>
            </p:extLst>
          </p:nvPr>
        </p:nvGraphicFramePr>
        <p:xfrm>
          <a:off x="1379167" y="2391073"/>
          <a:ext cx="6712299" cy="2035760"/>
        </p:xfrm>
        <a:graphic>
          <a:graphicData uri="http://schemas.openxmlformats.org/drawingml/2006/table">
            <a:tbl>
              <a:tblPr/>
              <a:tblGrid>
                <a:gridCol w="921501">
                  <a:extLst>
                    <a:ext uri="{9D8B030D-6E8A-4147-A177-3AD203B41FA5}">
                      <a16:colId xmlns:a16="http://schemas.microsoft.com/office/drawing/2014/main" val="425805292"/>
                    </a:ext>
                  </a:extLst>
                </a:gridCol>
                <a:gridCol w="1853474">
                  <a:extLst>
                    <a:ext uri="{9D8B030D-6E8A-4147-A177-3AD203B41FA5}">
                      <a16:colId xmlns:a16="http://schemas.microsoft.com/office/drawing/2014/main" val="655669841"/>
                    </a:ext>
                  </a:extLst>
                </a:gridCol>
                <a:gridCol w="1539326">
                  <a:extLst>
                    <a:ext uri="{9D8B030D-6E8A-4147-A177-3AD203B41FA5}">
                      <a16:colId xmlns:a16="http://schemas.microsoft.com/office/drawing/2014/main" val="1670290008"/>
                    </a:ext>
                  </a:extLst>
                </a:gridCol>
                <a:gridCol w="2397998">
                  <a:extLst>
                    <a:ext uri="{9D8B030D-6E8A-4147-A177-3AD203B41FA5}">
                      <a16:colId xmlns:a16="http://schemas.microsoft.com/office/drawing/2014/main" val="3278487323"/>
                    </a:ext>
                  </a:extLst>
                </a:gridCol>
              </a:tblGrid>
              <a:tr h="5089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MA, EMA</a:t>
                      </a:r>
                      <a:endParaRPr lang="en-US" sz="10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 간의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이동평균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지수이동평균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O/last_C ratio</a:t>
                      </a:r>
                      <a:endParaRPr lang="en-US" sz="1000" b="1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당일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Open) / 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전날의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Close)</a:t>
                      </a:r>
                      <a:endParaRPr lang="en-US" sz="1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292225"/>
                  </a:ext>
                </a:extLst>
              </a:tr>
              <a:tr h="5089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H/C,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L/C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ratio</a:t>
                      </a:r>
                      <a:endParaRPr lang="en-US" sz="10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당일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High, Low) /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당일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Close)</a:t>
                      </a:r>
                      <a:endParaRPr lang="en-US" sz="1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Volume ratio</a:t>
                      </a:r>
                      <a:endParaRPr lang="en-US" sz="1000" b="1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당일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Volume) / 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전날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Volume)</a:t>
                      </a:r>
                      <a:endParaRPr lang="en-US" sz="1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620015"/>
                  </a:ext>
                </a:extLst>
              </a:tr>
              <a:tr h="5089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MACD</a:t>
                      </a:r>
                      <a:endParaRPr lang="en-US" sz="1000" b="1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이동평균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– 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26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이동평균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Momentum Osciliator</a:t>
                      </a:r>
                      <a:endParaRPr lang="en-US" sz="1000" b="1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당일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Open) / (n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 전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Open)</a:t>
                      </a:r>
                      <a:endParaRPr lang="en-US" sz="1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626929"/>
                  </a:ext>
                </a:extLst>
              </a:tr>
              <a:tr h="5089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BNF</a:t>
                      </a:r>
                      <a:endParaRPr lang="en-US" sz="10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이동평균선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괴리율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Discrete MA, </a:t>
                      </a:r>
                      <a:endParaRPr 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EMA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MACD</a:t>
                      </a:r>
                      <a:endParaRPr lang="en-US" sz="10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MA, EMA, MACD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의 하락세와 상승세를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discrete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하게 변환한 지표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935056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06538" y="22542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9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3185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/>
            <a:r>
              <a:rPr lang="en-US" altLang="ko" dirty="0"/>
              <a:t>2. </a:t>
            </a:r>
            <a:r>
              <a:rPr lang="en-US" altLang="ko" dirty="0" smtClean="0"/>
              <a:t>Feature Engineering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306331"/>
            <a:ext cx="8520600" cy="1637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ko-KR" sz="1400" b="1" dirty="0"/>
              <a:t>(2) </a:t>
            </a:r>
            <a:r>
              <a:rPr lang="en-US" altLang="ko-KR" sz="1400" b="1" dirty="0" smtClean="0"/>
              <a:t>Normalization</a:t>
            </a:r>
            <a:endParaRPr lang="en-US" altLang="ko-KR" sz="1400" b="1" dirty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ko-KR" altLang="en-US" sz="1400" dirty="0" smtClean="0"/>
              <a:t>이전 </a:t>
            </a:r>
            <a:r>
              <a:rPr lang="en-US" altLang="ko-KR" sz="1400" dirty="0" err="1" smtClean="0"/>
              <a:t>Input_days</a:t>
            </a:r>
            <a:r>
              <a:rPr lang="ko-KR" altLang="en-US" sz="1400" dirty="0" smtClean="0"/>
              <a:t>만큼의 데이터를 당일 </a:t>
            </a:r>
            <a:r>
              <a:rPr lang="en-US" altLang="ko-KR" sz="1400" dirty="0" smtClean="0"/>
              <a:t>feature</a:t>
            </a:r>
            <a:r>
              <a:rPr lang="ko-KR" altLang="en-US" sz="1400" dirty="0" smtClean="0"/>
              <a:t>로 사용</a:t>
            </a:r>
            <a:endParaRPr lang="en-US" altLang="ko-KR" sz="1400" dirty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ko-KR" altLang="en-US" sz="1400" dirty="0" smtClean="0"/>
              <a:t>비율이 아닌 </a:t>
            </a:r>
            <a:r>
              <a:rPr lang="en-US" altLang="ko-KR" sz="1400" dirty="0" smtClean="0"/>
              <a:t>feature</a:t>
            </a:r>
            <a:r>
              <a:rPr lang="ko-KR" altLang="en-US" sz="1400" dirty="0" smtClean="0"/>
              <a:t>들은 마지막 날의 값으로 정규화 하여 사용</a:t>
            </a:r>
            <a:endParaRPr lang="en-US" altLang="ko-KR" sz="1400" dirty="0" smtClean="0"/>
          </a:p>
          <a:p>
            <a:pPr marL="139700" lvl="0" indent="0" algn="ctr">
              <a:spcBef>
                <a:spcPts val="1600"/>
              </a:spcBef>
              <a:buSzPts val="1400"/>
              <a:buNone/>
            </a:pPr>
            <a:r>
              <a:rPr lang="en-US" altLang="ko-KR" i="1" dirty="0"/>
              <a:t>normalized-feature </a:t>
            </a:r>
            <a:r>
              <a:rPr lang="en-US" altLang="ko-KR" baseline="-25000" dirty="0"/>
              <a:t>t</a:t>
            </a:r>
            <a:r>
              <a:rPr lang="en-US" altLang="ko-KR" dirty="0"/>
              <a:t> = ( </a:t>
            </a:r>
            <a:r>
              <a:rPr lang="en-US" altLang="ko-KR" i="1" dirty="0"/>
              <a:t>feature </a:t>
            </a:r>
            <a:r>
              <a:rPr lang="en-US" altLang="ko-KR" baseline="-25000" dirty="0"/>
              <a:t>t-</a:t>
            </a:r>
            <a:r>
              <a:rPr lang="en-US" altLang="ko-KR" baseline="-25000" dirty="0" err="1"/>
              <a:t>input_days</a:t>
            </a:r>
            <a:r>
              <a:rPr lang="en-US" altLang="ko-KR" baseline="-25000" dirty="0"/>
              <a:t> : t-2</a:t>
            </a:r>
            <a:r>
              <a:rPr lang="en-US" altLang="ko-KR" dirty="0"/>
              <a:t> – </a:t>
            </a:r>
            <a:r>
              <a:rPr lang="en-US" altLang="ko-KR" i="1" dirty="0"/>
              <a:t>feature </a:t>
            </a:r>
            <a:r>
              <a:rPr lang="en-US" altLang="ko-KR" baseline="-25000" dirty="0"/>
              <a:t>t-1 </a:t>
            </a:r>
            <a:r>
              <a:rPr lang="en-US" altLang="ko-KR" dirty="0"/>
              <a:t>) / </a:t>
            </a:r>
            <a:r>
              <a:rPr lang="en-US" altLang="ko-KR" i="1" dirty="0"/>
              <a:t>feature </a:t>
            </a:r>
            <a:r>
              <a:rPr lang="en-US" altLang="ko-KR" baseline="-25000" dirty="0"/>
              <a:t>t-1</a:t>
            </a:r>
            <a:endParaRPr lang="en-US" altLang="ko-KR" sz="1400" dirty="0" smtClean="0"/>
          </a:p>
          <a:p>
            <a:pPr marL="139700" lvl="0" indent="0">
              <a:spcBef>
                <a:spcPts val="1600"/>
              </a:spcBef>
              <a:buSzPts val="1400"/>
              <a:buNone/>
            </a:pPr>
            <a:endParaRPr lang="en-US" altLang="ko-KR" sz="1400" b="1" dirty="0"/>
          </a:p>
          <a:p>
            <a:pPr marL="342900">
              <a:buFont typeface="Corbel" pitchFamily="34" charset="0"/>
              <a:buAutoNum type="arabicParenBoth"/>
            </a:pP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b="1" dirty="0"/>
              <a:t>(3) Data Cleaning</a:t>
            </a:r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ko-KR" altLang="en-US" sz="1400" dirty="0" smtClean="0"/>
              <a:t>누락된 데이터가 많지 않아 </a:t>
            </a:r>
            <a:r>
              <a:rPr lang="en-US" altLang="ko-KR" sz="1400" dirty="0" err="1" smtClean="0"/>
              <a:t>dropna</a:t>
            </a:r>
            <a:r>
              <a:rPr lang="ko-KR" altLang="en-US" sz="1400" dirty="0" smtClean="0"/>
              <a:t>로 처리함</a:t>
            </a:r>
            <a:endParaRPr lang="en-US" altLang="ko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400" b="1" dirty="0"/>
          </a:p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-US" sz="1400" dirty="0"/>
          </a:p>
        </p:txBody>
      </p:sp>
      <p:sp>
        <p:nvSpPr>
          <p:cNvPr id="7" name="Google Shape;67;p15"/>
          <p:cNvSpPr txBox="1">
            <a:spLocks/>
          </p:cNvSpPr>
          <p:nvPr/>
        </p:nvSpPr>
        <p:spPr>
          <a:xfrm>
            <a:off x="487409" y="1122858"/>
            <a:ext cx="8495817" cy="12682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rbel" pitchFamily="34" charset="0"/>
              <a:buChar char="●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01497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3185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/>
            <a:r>
              <a:rPr lang="en-US" altLang="ko" dirty="0" smtClean="0"/>
              <a:t>3. Modeling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306331"/>
            <a:ext cx="8520600" cy="1637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ko-KR" sz="1400" b="1" dirty="0" smtClean="0"/>
              <a:t>(1) Q-Network</a:t>
            </a:r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ko-KR" altLang="en-US" sz="1400" dirty="0" smtClean="0"/>
              <a:t>기존 </a:t>
            </a:r>
            <a:r>
              <a:rPr lang="en-US" altLang="ko-KR" sz="1400" dirty="0" smtClean="0"/>
              <a:t>Q-learning</a:t>
            </a:r>
            <a:r>
              <a:rPr lang="ko-KR" altLang="en-US" sz="1400" dirty="0" smtClean="0"/>
              <a:t>의 두가지 문제점</a:t>
            </a:r>
            <a:endParaRPr lang="en-US" altLang="ko-KR" sz="1400" dirty="0" smtClean="0"/>
          </a:p>
          <a:p>
            <a:pPr marL="482600" lvl="0">
              <a:spcBef>
                <a:spcPts val="1600"/>
              </a:spcBef>
              <a:buSzPts val="1400"/>
              <a:buAutoNum type="arabicParenR"/>
            </a:pPr>
            <a:r>
              <a:rPr lang="en-US" altLang="ko-KR" sz="1400" dirty="0" smtClean="0"/>
              <a:t>experience </a:t>
            </a:r>
            <a:r>
              <a:rPr lang="en-US" altLang="ko-KR" sz="1400" dirty="0"/>
              <a:t>sample </a:t>
            </a:r>
            <a:r>
              <a:rPr lang="ko-KR" altLang="en-US" sz="1400" dirty="0"/>
              <a:t>들이 서로 </a:t>
            </a:r>
            <a:r>
              <a:rPr lang="ko-KR" altLang="en-US" sz="1400" dirty="0" smtClean="0"/>
              <a:t>연관</a:t>
            </a:r>
            <a:endParaRPr lang="en-US" altLang="ko-KR" sz="1400" dirty="0" smtClean="0"/>
          </a:p>
          <a:p>
            <a:pPr marL="482600" lvl="0">
              <a:spcBef>
                <a:spcPts val="1600"/>
              </a:spcBef>
              <a:buSzPts val="1400"/>
              <a:buAutoNum type="arabicParenR"/>
            </a:pPr>
            <a:r>
              <a:rPr lang="ko-KR" altLang="en-US" sz="1400" dirty="0"/>
              <a:t>최종 학습목표인 </a:t>
            </a:r>
            <a:r>
              <a:rPr lang="en-US" altLang="ko-KR" sz="1400" dirty="0"/>
              <a:t>Q network </a:t>
            </a:r>
            <a:r>
              <a:rPr lang="ko-KR" altLang="en-US" sz="1400" dirty="0"/>
              <a:t>가 고정돼 있지 </a:t>
            </a:r>
            <a:r>
              <a:rPr lang="ko-KR" altLang="en-US" sz="1400" dirty="0" smtClean="0"/>
              <a:t>않</a:t>
            </a:r>
            <a:r>
              <a:rPr lang="ko-KR" altLang="en-US" sz="1400" dirty="0"/>
              <a:t>음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(nonstationary target</a:t>
            </a:r>
            <a:r>
              <a:rPr lang="en-US" altLang="ko-KR" sz="1400" dirty="0" smtClean="0"/>
              <a:t>)</a:t>
            </a:r>
          </a:p>
          <a:p>
            <a:pPr marL="482600" lvl="0">
              <a:spcBef>
                <a:spcPts val="1600"/>
              </a:spcBef>
              <a:buSzPts val="1400"/>
              <a:buAutoNum type="arabicParenR"/>
            </a:pPr>
            <a:endParaRPr lang="en-US" altLang="ko-KR" sz="1400" b="1" dirty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ko-KR" altLang="en-US" sz="1400" dirty="0" smtClean="0"/>
              <a:t>해결방안</a:t>
            </a:r>
            <a:endParaRPr lang="en-US" altLang="ko-KR" sz="1400" dirty="0" smtClean="0"/>
          </a:p>
          <a:p>
            <a:pPr marL="482600" lvl="0">
              <a:spcBef>
                <a:spcPts val="1600"/>
              </a:spcBef>
              <a:buSzPts val="1400"/>
              <a:buAutoNum type="arabicParenR"/>
            </a:pPr>
            <a:r>
              <a:rPr lang="en-US" altLang="ko-KR" sz="1400" dirty="0" smtClean="0"/>
              <a:t>Replay Memory : </a:t>
            </a:r>
            <a:r>
              <a:rPr lang="en-US" altLang="ko-KR" sz="1400" dirty="0"/>
              <a:t>experience = (current state, action, </a:t>
            </a:r>
            <a:r>
              <a:rPr lang="en-US" altLang="ko-KR" sz="1400" dirty="0" smtClean="0"/>
              <a:t>reward, </a:t>
            </a:r>
            <a:r>
              <a:rPr lang="en-US" altLang="ko-KR" sz="1400" dirty="0"/>
              <a:t>next state)</a:t>
            </a:r>
            <a:r>
              <a:rPr lang="ko-KR" altLang="en-US" sz="1400" dirty="0"/>
              <a:t>를 </a:t>
            </a:r>
            <a:r>
              <a:rPr lang="en-US" altLang="ko-KR" sz="1400" dirty="0"/>
              <a:t>replay memory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   저장 </a:t>
            </a:r>
            <a:r>
              <a:rPr lang="ko-KR" altLang="en-US" sz="1400" dirty="0"/>
              <a:t>후 </a:t>
            </a:r>
            <a:r>
              <a:rPr lang="ko-KR" altLang="en-US" sz="1400" dirty="0" smtClean="0"/>
              <a:t>이 </a:t>
            </a:r>
            <a:r>
              <a:rPr lang="ko-KR" altLang="en-US" sz="1400" dirty="0"/>
              <a:t>중 </a:t>
            </a:r>
            <a:r>
              <a:rPr lang="en-US" altLang="ko-KR" sz="1400" dirty="0"/>
              <a:t>1</a:t>
            </a:r>
            <a:r>
              <a:rPr lang="ko-KR" altLang="en-US" sz="1400" dirty="0"/>
              <a:t>개를 </a:t>
            </a:r>
            <a:r>
              <a:rPr lang="ko-KR" altLang="en-US" sz="1400" dirty="0" smtClean="0"/>
              <a:t>랜덤 선택해 </a:t>
            </a:r>
            <a:r>
              <a:rPr lang="ko-KR" altLang="en-US" sz="1400" dirty="0"/>
              <a:t>학습에 반영</a:t>
            </a:r>
            <a:endParaRPr lang="en-US" altLang="ko-KR" sz="1400" dirty="0" smtClean="0"/>
          </a:p>
          <a:p>
            <a:pPr marL="482600" lvl="0">
              <a:spcBef>
                <a:spcPts val="1600"/>
              </a:spcBef>
              <a:buSzPts val="1400"/>
              <a:buAutoNum type="arabicParenR"/>
            </a:pPr>
            <a:r>
              <a:rPr lang="en-US" altLang="ko-KR" sz="1400" dirty="0" smtClean="0"/>
              <a:t>Fixed Target Q : Target Q </a:t>
            </a:r>
            <a:r>
              <a:rPr lang="ko-KR" altLang="en-US" sz="1400" dirty="0"/>
              <a:t>만들어 따로 저장해둔 후 주기적으로 </a:t>
            </a:r>
            <a:r>
              <a:rPr lang="en-US" altLang="ko-KR" sz="1400" dirty="0"/>
              <a:t>update</a:t>
            </a:r>
            <a:endParaRPr lang="en-US" altLang="ko-KR" sz="1400" b="1" dirty="0" smtClean="0"/>
          </a:p>
          <a:p>
            <a:pPr marL="342900">
              <a:buFont typeface="Corbel" pitchFamily="34" charset="0"/>
              <a:buAutoNum type="arabicParenBoth"/>
            </a:pPr>
            <a:endParaRPr lang="en-US" altLang="ko-KR" sz="14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400" b="1" dirty="0"/>
          </a:p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-US" sz="1400" dirty="0"/>
          </a:p>
        </p:txBody>
      </p:sp>
      <p:sp>
        <p:nvSpPr>
          <p:cNvPr id="7" name="Google Shape;67;p15"/>
          <p:cNvSpPr txBox="1">
            <a:spLocks/>
          </p:cNvSpPr>
          <p:nvPr/>
        </p:nvSpPr>
        <p:spPr>
          <a:xfrm>
            <a:off x="487409" y="1122858"/>
            <a:ext cx="8495817" cy="12682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rbel" pitchFamily="34" charset="0"/>
              <a:buChar char="●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1249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3185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/>
            <a:r>
              <a:rPr lang="en-US" altLang="ko" dirty="0" smtClean="0"/>
              <a:t>3. Modeling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306331"/>
            <a:ext cx="8520600" cy="1637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ko-KR" sz="1400" b="1" dirty="0" smtClean="0"/>
              <a:t>(2) State</a:t>
            </a:r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en-US" altLang="ko-KR" sz="1400" dirty="0" err="1"/>
              <a:t>DataGenerator</a:t>
            </a:r>
            <a:r>
              <a:rPr lang="ko-KR" altLang="en-US" sz="1400" dirty="0"/>
              <a:t>를 통해 만들어진 </a:t>
            </a:r>
            <a:r>
              <a:rPr lang="en-US" altLang="ko-KR" sz="1400" dirty="0"/>
              <a:t>Features</a:t>
            </a:r>
            <a:r>
              <a:rPr lang="ko-KR" altLang="en-US" sz="1400" dirty="0"/>
              <a:t>가 </a:t>
            </a:r>
            <a:r>
              <a:rPr lang="en-US" altLang="ko-KR" sz="1400" dirty="0" smtClean="0"/>
              <a:t>State</a:t>
            </a:r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en-US" altLang="ko-KR" sz="1400" dirty="0"/>
              <a:t>t</a:t>
            </a:r>
            <a:r>
              <a:rPr lang="ko-KR" altLang="en-US" sz="1400" dirty="0"/>
              <a:t>시점의 </a:t>
            </a:r>
            <a:r>
              <a:rPr lang="en-US" altLang="ko-KR" sz="1400" dirty="0" err="1"/>
              <a:t>open_price</a:t>
            </a:r>
            <a:r>
              <a:rPr lang="ko-KR" altLang="en-US" sz="1400" dirty="0"/>
              <a:t>나 </a:t>
            </a:r>
            <a:r>
              <a:rPr lang="en-US" altLang="ko-KR" sz="1400" dirty="0"/>
              <a:t>budget, </a:t>
            </a:r>
            <a:r>
              <a:rPr lang="ko-KR" altLang="en-US" sz="1400" dirty="0"/>
              <a:t>혹은 </a:t>
            </a:r>
            <a:r>
              <a:rPr lang="en-US" altLang="ko-KR" sz="1400" dirty="0" err="1"/>
              <a:t>num_stocks</a:t>
            </a:r>
            <a:r>
              <a:rPr lang="ko-KR" altLang="en-US" sz="1400" dirty="0"/>
              <a:t>를 추가할 수 </a:t>
            </a:r>
            <a:r>
              <a:rPr lang="ko-KR" altLang="en-US" sz="1400" dirty="0" smtClean="0"/>
              <a:t>있음</a:t>
            </a:r>
            <a:endParaRPr lang="en-US" altLang="ko-KR" sz="1400" dirty="0" smtClean="0"/>
          </a:p>
          <a:p>
            <a:pPr lvl="0" indent="-317500">
              <a:spcBef>
                <a:spcPts val="1600"/>
              </a:spcBef>
              <a:buSzPts val="1400"/>
              <a:buChar char="❖"/>
            </a:pPr>
            <a:r>
              <a:rPr lang="ko-KR" altLang="en-US" sz="1400" dirty="0" smtClean="0"/>
              <a:t>이 중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Validation</a:t>
            </a:r>
            <a:r>
              <a:rPr lang="ko-KR" altLang="en-US" sz="1400" dirty="0" smtClean="0"/>
              <a:t>을 통해 </a:t>
            </a:r>
            <a:r>
              <a:rPr lang="en-US" altLang="ko-KR" sz="1400" dirty="0" smtClean="0"/>
              <a:t>Case 0 </a:t>
            </a:r>
            <a:r>
              <a:rPr lang="ko-KR" altLang="en-US" sz="1400" dirty="0" smtClean="0"/>
              <a:t>선택</a:t>
            </a:r>
            <a:endParaRPr lang="en-US" altLang="ko-KR" sz="1400" b="1" dirty="0" smtClean="0"/>
          </a:p>
          <a:p>
            <a:pPr marL="342900">
              <a:buFont typeface="Corbel" pitchFamily="34" charset="0"/>
              <a:buAutoNum type="arabicParenBoth"/>
            </a:pPr>
            <a:endParaRPr lang="en-US" altLang="ko-KR" sz="14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400" b="1" dirty="0"/>
          </a:p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-US" sz="1400" dirty="0"/>
          </a:p>
        </p:txBody>
      </p:sp>
      <p:sp>
        <p:nvSpPr>
          <p:cNvPr id="7" name="Google Shape;67;p15"/>
          <p:cNvSpPr txBox="1">
            <a:spLocks/>
          </p:cNvSpPr>
          <p:nvPr/>
        </p:nvSpPr>
        <p:spPr>
          <a:xfrm>
            <a:off x="487409" y="1122858"/>
            <a:ext cx="8495817" cy="12682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rbel" pitchFamily="34" charset="0"/>
              <a:buChar char="●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1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b="1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309193"/>
              </p:ext>
            </p:extLst>
          </p:nvPr>
        </p:nvGraphicFramePr>
        <p:xfrm>
          <a:off x="1346479" y="3359232"/>
          <a:ext cx="6545368" cy="901269"/>
        </p:xfrm>
        <a:graphic>
          <a:graphicData uri="http://schemas.openxmlformats.org/drawingml/2006/table">
            <a:tbl>
              <a:tblPr/>
              <a:tblGrid>
                <a:gridCol w="536174">
                  <a:extLst>
                    <a:ext uri="{9D8B030D-6E8A-4147-A177-3AD203B41FA5}">
                      <a16:colId xmlns:a16="http://schemas.microsoft.com/office/drawing/2014/main" val="1697882716"/>
                    </a:ext>
                  </a:extLst>
                </a:gridCol>
                <a:gridCol w="1031882">
                  <a:extLst>
                    <a:ext uri="{9D8B030D-6E8A-4147-A177-3AD203B41FA5}">
                      <a16:colId xmlns:a16="http://schemas.microsoft.com/office/drawing/2014/main" val="3118129433"/>
                    </a:ext>
                  </a:extLst>
                </a:gridCol>
                <a:gridCol w="1193746">
                  <a:extLst>
                    <a:ext uri="{9D8B030D-6E8A-4147-A177-3AD203B41FA5}">
                      <a16:colId xmlns:a16="http://schemas.microsoft.com/office/drawing/2014/main" val="928408347"/>
                    </a:ext>
                  </a:extLst>
                </a:gridCol>
                <a:gridCol w="1699570">
                  <a:extLst>
                    <a:ext uri="{9D8B030D-6E8A-4147-A177-3AD203B41FA5}">
                      <a16:colId xmlns:a16="http://schemas.microsoft.com/office/drawing/2014/main" val="3722894892"/>
                    </a:ext>
                  </a:extLst>
                </a:gridCol>
                <a:gridCol w="2083996">
                  <a:extLst>
                    <a:ext uri="{9D8B030D-6E8A-4147-A177-3AD203B41FA5}">
                      <a16:colId xmlns:a16="http://schemas.microsoft.com/office/drawing/2014/main" val="4176063020"/>
                    </a:ext>
                  </a:extLst>
                </a:gridCol>
              </a:tblGrid>
              <a:tr h="35407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Case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981800"/>
                  </a:ext>
                </a:extLst>
              </a:tr>
              <a:tr h="5471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State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Features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Features </a:t>
                      </a:r>
                      <a:endParaRPr lang="en-US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+ open_pice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Features </a:t>
                      </a:r>
                      <a:endParaRPr lang="en-US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+ budget + num_stocks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Features +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open_pice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+ budget +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num_stocks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781911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61343" y="3194905"/>
            <a:ext cx="971182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9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줄기</Template>
  <TotalTime>4475</TotalTime>
  <Words>817</Words>
  <Application>Microsoft Office PowerPoint</Application>
  <PresentationFormat>화면 슬라이드 쇼(16:9)</PresentationFormat>
  <Paragraphs>168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맑은 고딕</vt:lpstr>
      <vt:lpstr>맑은 고딕</vt:lpstr>
      <vt:lpstr>Arial</vt:lpstr>
      <vt:lpstr>Calibri</vt:lpstr>
      <vt:lpstr>Calibri Light</vt:lpstr>
      <vt:lpstr>Corbel</vt:lpstr>
      <vt:lpstr>Wingdings 2</vt:lpstr>
      <vt:lpstr>HDOfficeLightV0</vt:lpstr>
      <vt:lpstr>기본</vt:lpstr>
      <vt:lpstr>데이터기반학습 프로젝트 4</vt:lpstr>
      <vt:lpstr>Contents</vt:lpstr>
      <vt:lpstr>Data Analyze/Background Research</vt:lpstr>
      <vt:lpstr>Data Analyze/Background Research</vt:lpstr>
      <vt:lpstr>Data Analyze/Background Research</vt:lpstr>
      <vt:lpstr>2. Feature Engineering </vt:lpstr>
      <vt:lpstr>2. Feature Engineering </vt:lpstr>
      <vt:lpstr>3. Modeling </vt:lpstr>
      <vt:lpstr>3. Modeling </vt:lpstr>
      <vt:lpstr>3. Modeling </vt:lpstr>
      <vt:lpstr>4. Feature Selection/Parameter Tuning </vt:lpstr>
      <vt:lpstr>4. Feature Selection/Parameter Tuning </vt:lpstr>
      <vt:lpstr>5. Result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데이터기반학습 프로젝트 1</dc:title>
  <dc:creator>HTG</dc:creator>
  <cp:lastModifiedBy>한태구</cp:lastModifiedBy>
  <cp:revision>91</cp:revision>
  <dcterms:modified xsi:type="dcterms:W3CDTF">2019-06-06T12:06:39Z</dcterms:modified>
</cp:coreProperties>
</file>