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819" r:id="rId2"/>
  </p:sldMasterIdLst>
  <p:notesMasterIdLst>
    <p:notesMasterId r:id="rId15"/>
  </p:notesMasterIdLst>
  <p:sldIdLst>
    <p:sldId id="256" r:id="rId3"/>
    <p:sldId id="257" r:id="rId4"/>
    <p:sldId id="258" r:id="rId5"/>
    <p:sldId id="266" r:id="rId6"/>
    <p:sldId id="270" r:id="rId7"/>
    <p:sldId id="273" r:id="rId8"/>
    <p:sldId id="275" r:id="rId9"/>
    <p:sldId id="276" r:id="rId10"/>
    <p:sldId id="277" r:id="rId11"/>
    <p:sldId id="278" r:id="rId12"/>
    <p:sldId id="267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/>
    <p:restoredTop sz="91976" autoAdjust="0"/>
  </p:normalViewPr>
  <p:slideViewPr>
    <p:cSldViewPr snapToGrid="0">
      <p:cViewPr varScale="1">
        <p:scale>
          <a:sx n="95" d="100"/>
          <a:sy n="95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1941f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1941f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5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1941fae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1941fae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54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941fa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941fa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1941fa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1941fa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91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80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1941f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1941f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11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1941f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1941f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8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1941f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1941f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7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884060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63049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89477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61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541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4421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385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63746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010742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630364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5916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2232991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25022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7125225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329950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964864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8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81177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73354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84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5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649747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09614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85887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31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125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tx1"/>
        </a:buClr>
        <a:buSzPct val="80000"/>
        <a:buFont typeface="Corbe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0238"/>
            <a:ext cx="8375100" cy="1007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/>
              <a:t>데이터기반학습 프로젝트 </a:t>
            </a:r>
            <a:r>
              <a:rPr lang="en-US" altLang="ko" sz="4800" dirty="0"/>
              <a:t>3</a:t>
            </a:r>
            <a:endParaRPr sz="48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40675"/>
            <a:ext cx="8520600" cy="1152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5조</a:t>
            </a:r>
            <a:endParaRPr lang="en-US" altLang="ko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문현지, 정유민, 한태구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60F1BA2A-57AF-5D4D-B2E6-DD65AD033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sz="2800" dirty="0"/>
              <a:t>6. Parameter Tuning </a:t>
            </a:r>
            <a:r>
              <a:rPr lang="en-US" altLang="ko-KR" sz="2800" dirty="0"/>
              <a:t>(2/2)</a:t>
            </a:r>
            <a:br>
              <a:rPr lang="en-US" altLang="ko-KR" sz="2800" dirty="0"/>
            </a:br>
            <a:endParaRPr sz="2800" dirty="0"/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B5292E3D-4E0B-A148-B15E-1734C8590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6674"/>
            <a:ext cx="8307644" cy="380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/>
              <a:t>SVC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predict_proba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 </a:t>
            </a:r>
            <a:r>
              <a:rPr lang="ko-KR" altLang="en-US" sz="1400" dirty="0" err="1"/>
              <a:t>확률값을</a:t>
            </a:r>
            <a:r>
              <a:rPr lang="ko-KR" altLang="en-US" sz="1400" dirty="0"/>
              <a:t> 찍어 봄</a:t>
            </a:r>
            <a:endParaRPr lang="en-US" altLang="ko-KR" sz="1400" dirty="0"/>
          </a:p>
          <a:p>
            <a:pPr marL="139700" lvl="0" indent="0">
              <a:lnSpc>
                <a:spcPct val="150000"/>
              </a:lnSpc>
              <a:buSzPts val="1400"/>
              <a:buNone/>
            </a:pPr>
            <a:r>
              <a:rPr lang="en-US" altLang="ko-KR" sz="1400" dirty="0"/>
              <a:t>     : probability </a:t>
            </a:r>
            <a:r>
              <a:rPr lang="ko-KR" altLang="en-US" sz="1400" dirty="0"/>
              <a:t>함수가 제대로 작동하지 않는 것을 확인 </a:t>
            </a:r>
            <a:r>
              <a:rPr lang="en-US" altLang="ko-KR" sz="1400" dirty="0"/>
              <a:t>( predict() </a:t>
            </a:r>
            <a:r>
              <a:rPr lang="ko-KR" altLang="en-US" sz="1400" dirty="0"/>
              <a:t>함수 값과 다른 결과 </a:t>
            </a:r>
            <a:r>
              <a:rPr lang="en-US" altLang="ko-KR" sz="1400" dirty="0"/>
              <a:t>)</a:t>
            </a:r>
          </a:p>
          <a:p>
            <a:pPr marL="139700" lvl="0" indent="0">
              <a:lnSpc>
                <a:spcPct val="150000"/>
              </a:lnSpc>
              <a:buSzPts val="1400"/>
              <a:buNone/>
            </a:pPr>
            <a:endParaRPr lang="ko-KR" altLang="en-US" sz="1400" dirty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/>
              <a:t>Why? </a:t>
            </a:r>
          </a:p>
          <a:p>
            <a:pPr marL="139700" lvl="0" indent="0">
              <a:lnSpc>
                <a:spcPct val="150000"/>
              </a:lnSpc>
              <a:buSzPts val="1400"/>
              <a:buNone/>
            </a:pPr>
            <a:r>
              <a:rPr lang="en-US" altLang="ko-KR" sz="1400" dirty="0"/>
              <a:t>     :</a:t>
            </a:r>
            <a:r>
              <a:rPr lang="ko-KR" altLang="en-US" sz="1400" dirty="0"/>
              <a:t> </a:t>
            </a:r>
            <a:r>
              <a:rPr lang="en-US" altLang="ko-KR" sz="1400" dirty="0"/>
              <a:t>SVM</a:t>
            </a:r>
            <a:r>
              <a:rPr lang="ko-KR" altLang="en-US" sz="1400" dirty="0"/>
              <a:t>은 만 개 이상의 샘플을 다룰 때 학습이 제대로 되지 않아 권장하지 않는다고 함</a:t>
            </a:r>
            <a:endParaRPr lang="en-US" altLang="ko-KR" sz="1400" dirty="0"/>
          </a:p>
          <a:p>
            <a:pPr marL="139700" lvl="0" indent="0">
              <a:lnSpc>
                <a:spcPct val="150000"/>
              </a:lnSpc>
              <a:buSzPts val="1400"/>
              <a:buNone/>
            </a:pPr>
            <a:r>
              <a:rPr lang="ko-KR" altLang="en-US" sz="1400" dirty="0"/>
              <a:t>       </a:t>
            </a:r>
            <a:r>
              <a:rPr lang="en-US" altLang="ko-KR" sz="1400" dirty="0"/>
              <a:t>( </a:t>
            </a:r>
            <a:r>
              <a:rPr lang="ko-KR" altLang="en-US" sz="1400" dirty="0"/>
              <a:t>본 학습 </a:t>
            </a:r>
            <a:r>
              <a:rPr lang="ko-KR" altLang="en-US" sz="1400" dirty="0" err="1"/>
              <a:t>데이터셋의</a:t>
            </a:r>
            <a:r>
              <a:rPr lang="ko-KR" altLang="en-US" sz="1400" dirty="0"/>
              <a:t> 크기는 약 </a:t>
            </a:r>
            <a:r>
              <a:rPr lang="en-US" altLang="ko-KR" sz="1400" dirty="0"/>
              <a:t>10800</a:t>
            </a:r>
            <a:r>
              <a:rPr lang="ko-KR" altLang="en-US" sz="1400" dirty="0"/>
              <a:t>개 </a:t>
            </a:r>
            <a:r>
              <a:rPr lang="en-US" altLang="ko-KR" sz="1400" dirty="0"/>
              <a:t>)</a:t>
            </a:r>
          </a:p>
          <a:p>
            <a:pPr marL="139700" lvl="0" indent="0">
              <a:lnSpc>
                <a:spcPct val="150000"/>
              </a:lnSpc>
              <a:buSzPts val="1400"/>
              <a:buNone/>
            </a:pPr>
            <a:endParaRPr lang="ko-KR" altLang="en-US" sz="1400" dirty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en-US" sz="1400" dirty="0"/>
              <a:t>따라서 </a:t>
            </a:r>
            <a:r>
              <a:rPr lang="en-US" altLang="ko-KR" sz="1400" u="sng" dirty="0"/>
              <a:t>positive</a:t>
            </a:r>
            <a:r>
              <a:rPr lang="ko-KR" altLang="en-US" sz="1400" u="sng" dirty="0"/>
              <a:t>와</a:t>
            </a:r>
            <a:r>
              <a:rPr lang="en-US" altLang="ko-KR" sz="1400" u="sng" dirty="0"/>
              <a:t> negative</a:t>
            </a:r>
            <a:r>
              <a:rPr lang="ko-KR" altLang="en-US" sz="1400" u="sng" dirty="0" err="1"/>
              <a:t>를</a:t>
            </a:r>
            <a:r>
              <a:rPr lang="ko-KR" altLang="en-US" sz="1400" u="sng" dirty="0"/>
              <a:t> 동일하게 </a:t>
            </a:r>
            <a:r>
              <a:rPr lang="ko-KR" altLang="en-US" sz="1400" u="sng" dirty="0" err="1"/>
              <a:t>샘플링</a:t>
            </a:r>
            <a:r>
              <a:rPr lang="ko-KR" altLang="en-US" sz="1400" dirty="0" err="1"/>
              <a:t>하고</a:t>
            </a:r>
            <a:r>
              <a:rPr lang="en-US" altLang="ko-KR" sz="1400" dirty="0"/>
              <a:t>, </a:t>
            </a:r>
            <a:r>
              <a:rPr lang="en-US" altLang="ko-KR" sz="1400" u="sng" dirty="0" err="1"/>
              <a:t>class_weight</a:t>
            </a:r>
            <a:r>
              <a:rPr lang="en-US" altLang="ko-KR" sz="1400" u="sng" dirty="0"/>
              <a:t> = None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en-US" sz="1400" dirty="0"/>
              <a:t>샘플링 수</a:t>
            </a:r>
            <a:r>
              <a:rPr lang="en-US" altLang="ko-KR" sz="1400" dirty="0"/>
              <a:t>(N)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각각 </a:t>
            </a:r>
            <a:r>
              <a:rPr lang="en-US" altLang="ko-KR" sz="1400" dirty="0" smtClean="0"/>
              <a:t>1000</a:t>
            </a:r>
            <a:r>
              <a:rPr lang="ko-KR" altLang="en-US" sz="1400" dirty="0"/>
              <a:t>개로 </a:t>
            </a:r>
            <a:r>
              <a:rPr lang="ko-KR" altLang="en-US" sz="1400" dirty="0" smtClean="0"/>
              <a:t>설정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2000</a:t>
            </a:r>
            <a:r>
              <a:rPr lang="ko-KR" altLang="en-US" sz="1400" dirty="0" smtClean="0"/>
              <a:t>천개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139700" lvl="0" indent="0">
              <a:lnSpc>
                <a:spcPct val="150000"/>
              </a:lnSpc>
              <a:buSzPts val="1400"/>
              <a:buNone/>
            </a:pPr>
            <a:r>
              <a:rPr lang="ko-KR" altLang="en-US" sz="1400" dirty="0"/>
              <a:t> 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1000</a:t>
            </a:r>
            <a:r>
              <a:rPr lang="ko-KR" altLang="en-US" sz="1400" dirty="0"/>
              <a:t>개 이하에서는 성능이 떨어지고</a:t>
            </a:r>
            <a:r>
              <a:rPr lang="en-US" altLang="ko-KR" sz="1400" dirty="0"/>
              <a:t>, 1000</a:t>
            </a:r>
            <a:r>
              <a:rPr lang="ko-KR" altLang="en-US" sz="1400" dirty="0"/>
              <a:t>개를 넘으면 성능 차이가 적으므로 </a:t>
            </a:r>
            <a:endParaRPr lang="en-US" altLang="ko" sz="1400" b="1" dirty="0"/>
          </a:p>
        </p:txBody>
      </p:sp>
    </p:spTree>
    <p:extLst>
      <p:ext uri="{BB962C8B-B14F-4D97-AF65-F5344CB8AC3E}">
        <p14:creationId xmlns:p14="http://schemas.microsoft.com/office/powerpoint/2010/main" val="146103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8E5232AE-D609-C84F-825F-C4E92AB1F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7. Final Model</a:t>
            </a:r>
            <a:r>
              <a:rPr lang="en-US" altLang="ko" sz="3200" dirty="0"/>
              <a:t> </a:t>
            </a:r>
            <a:r>
              <a:rPr lang="en-US" altLang="ko-KR" sz="3200" dirty="0"/>
              <a:t>– </a:t>
            </a:r>
            <a:r>
              <a:rPr lang="en-US" altLang="ko" sz="3200" dirty="0"/>
              <a:t>Ensemble </a:t>
            </a:r>
            <a:r>
              <a:rPr lang="en-US" altLang="ko-KR" sz="3200" dirty="0"/>
              <a:t>&amp; Voting</a:t>
            </a:r>
            <a:endParaRPr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3B8DB386-097E-764E-BF72-AF7E55CC9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6674"/>
            <a:ext cx="8307644" cy="380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샘플링 </a:t>
            </a:r>
            <a:r>
              <a:rPr lang="en-US" altLang="ko-KR" sz="1400" dirty="0"/>
              <a:t>: </a:t>
            </a:r>
            <a:r>
              <a:rPr lang="ko-KR" altLang="en-US" sz="1400" dirty="0"/>
              <a:t>어떤 샘플이 </a:t>
            </a:r>
            <a:r>
              <a:rPr lang="ko-KR" altLang="en-US" sz="1400" dirty="0" err="1"/>
              <a:t>선택되느냐가</a:t>
            </a:r>
            <a:r>
              <a:rPr lang="ko-KR" altLang="en-US" sz="1400" dirty="0"/>
              <a:t> 모델의 성능을 좌우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모델에 대해 각기 다른 샘플을 학습 데이터로 사용하도록 함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총 </a:t>
            </a:r>
            <a:r>
              <a:rPr lang="en-US" altLang="ko-KR" sz="1400" u="sng" dirty="0"/>
              <a:t>9</a:t>
            </a:r>
            <a:r>
              <a:rPr lang="ko-KR" altLang="en-US" sz="1400" u="sng" dirty="0"/>
              <a:t>개의 모델을 앙상블</a:t>
            </a:r>
            <a:r>
              <a:rPr lang="ko-KR" altLang="en-US" sz="1400" dirty="0"/>
              <a:t> </a:t>
            </a:r>
            <a:r>
              <a:rPr lang="en-US" altLang="ko-KR" sz="1400" dirty="0"/>
              <a:t>: [‘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’, C=0.8]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r>
              <a:rPr lang="en-US" altLang="ko-KR" sz="1400" dirty="0"/>
              <a:t> + [‘linear’, C=1.0]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대부분의 모델은 </a:t>
            </a:r>
            <a:r>
              <a:rPr lang="en-US" altLang="ko-KR" sz="1400" dirty="0"/>
              <a:t>accuracy</a:t>
            </a:r>
            <a:r>
              <a:rPr lang="ko-KR" altLang="en-US" sz="1400" dirty="0"/>
              <a:t>가 낮고 </a:t>
            </a:r>
            <a:r>
              <a:rPr lang="en-US" altLang="ko-KR" sz="1400" dirty="0"/>
              <a:t>recall</a:t>
            </a:r>
            <a:r>
              <a:rPr lang="ko-KR" altLang="en-US" sz="1400" dirty="0"/>
              <a:t>이 높음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단순히 </a:t>
            </a:r>
            <a:r>
              <a:rPr lang="en-US" altLang="ko-KR" sz="1400" dirty="0"/>
              <a:t>9</a:t>
            </a:r>
            <a:r>
              <a:rPr lang="ko-KR" altLang="en-US" sz="1400" dirty="0"/>
              <a:t>개 모델의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평균내는</a:t>
            </a:r>
            <a:r>
              <a:rPr lang="ko-KR" altLang="en-US" sz="1400" dirty="0"/>
              <a:t> 것은 성능 향상에 도움되지 않음</a:t>
            </a:r>
            <a:endParaRPr lang="en-US" altLang="ko-KR" sz="1400" dirty="0"/>
          </a:p>
          <a:p>
            <a:pPr marL="139700" indent="0">
              <a:lnSpc>
                <a:spcPct val="150000"/>
              </a:lnSpc>
              <a:buSzPts val="1400"/>
              <a:buNone/>
            </a:pPr>
            <a:endParaRPr lang="en-US" altLang="ko-KR" sz="1400" dirty="0"/>
          </a:p>
          <a:p>
            <a:pPr marL="425450" indent="-285750">
              <a:lnSpc>
                <a:spcPct val="150000"/>
              </a:lnSpc>
              <a:buSzPts val="1400"/>
              <a:buFont typeface="Wingdings" pitchFamily="2" charset="2"/>
              <a:buChar char="è"/>
            </a:pPr>
            <a:r>
              <a:rPr lang="en-US" altLang="ko-KR" sz="1400" dirty="0"/>
              <a:t>9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예측값</a:t>
            </a:r>
            <a:r>
              <a:rPr lang="en-US" altLang="ko-KR" sz="1400" dirty="0"/>
              <a:t>(=1</a:t>
            </a:r>
            <a:r>
              <a:rPr lang="ko-KR" altLang="en-US" sz="1400" dirty="0"/>
              <a:t>인 확률</a:t>
            </a:r>
            <a:r>
              <a:rPr lang="en-US" altLang="ko-KR" sz="1400" dirty="0"/>
              <a:t>)</a:t>
            </a:r>
            <a:r>
              <a:rPr lang="ko-KR" altLang="en-US" sz="1400" dirty="0"/>
              <a:t>을 모두 더하고</a:t>
            </a:r>
            <a:r>
              <a:rPr lang="en-US" altLang="ko-KR" sz="1400" dirty="0"/>
              <a:t>, </a:t>
            </a:r>
            <a:r>
              <a:rPr lang="ko-KR" altLang="en-US" sz="1400" u="sng" dirty="0"/>
              <a:t>각 경기 별로 가장 큰 </a:t>
            </a:r>
            <a:r>
              <a:rPr lang="en-US" altLang="ko-KR" sz="1400" u="sng" dirty="0"/>
              <a:t>4</a:t>
            </a:r>
            <a:r>
              <a:rPr lang="ko-KR" altLang="en-US" sz="1400" u="sng" dirty="0"/>
              <a:t>마리만 </a:t>
            </a:r>
            <a:r>
              <a:rPr lang="en-US" altLang="ko-KR" sz="1400" u="sng" dirty="0"/>
              <a:t>1</a:t>
            </a:r>
            <a:r>
              <a:rPr lang="ko-KR" altLang="en-US" sz="1400" u="sng" dirty="0"/>
              <a:t>로 예측</a:t>
            </a:r>
            <a:r>
              <a:rPr lang="ko-KR" altLang="en-US" sz="1400" dirty="0"/>
              <a:t>하도록 함</a:t>
            </a:r>
            <a:endParaRPr lang="en-US" altLang="ko-KR" sz="1400" dirty="0"/>
          </a:p>
          <a:p>
            <a:pPr marL="139700" indent="0">
              <a:lnSpc>
                <a:spcPct val="150000"/>
              </a:lnSpc>
              <a:buSzPts val="1400"/>
              <a:buNone/>
            </a:pPr>
            <a:r>
              <a:rPr lang="en-US" altLang="ko-KR" sz="1400" dirty="0"/>
              <a:t>    ( 4</a:t>
            </a:r>
            <a:r>
              <a:rPr lang="ko-KR" altLang="en-US" sz="1400" dirty="0"/>
              <a:t>마리일 때 </a:t>
            </a:r>
            <a:r>
              <a:rPr lang="en-US" altLang="ko-KR" sz="1400" dirty="0"/>
              <a:t>F1-score </a:t>
            </a:r>
            <a:r>
              <a:rPr lang="ko-KR" altLang="en-US" sz="1400" dirty="0"/>
              <a:t>값이 가장 높았음 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77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8</a:t>
            </a:r>
            <a:r>
              <a:rPr lang="ko" dirty="0"/>
              <a:t>. Result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66039" y="2324417"/>
            <a:ext cx="2654911" cy="655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3D2892-1D1B-C040-BADE-A36E48A1A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6" b="24135"/>
          <a:stretch/>
        </p:blipFill>
        <p:spPr>
          <a:xfrm>
            <a:off x="4631131" y="726713"/>
            <a:ext cx="3974052" cy="3842162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2E31B16-61CF-BF4C-9FA8-0BC2B3785A5F}"/>
              </a:ext>
            </a:extLst>
          </p:cNvPr>
          <p:cNvCxnSpPr/>
          <p:nvPr/>
        </p:nvCxnSpPr>
        <p:spPr>
          <a:xfrm>
            <a:off x="4572000" y="2462756"/>
            <a:ext cx="403318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E701CDE-8A79-314D-8791-B4F5A8248CE7}"/>
              </a:ext>
            </a:extLst>
          </p:cNvPr>
          <p:cNvCxnSpPr/>
          <p:nvPr/>
        </p:nvCxnSpPr>
        <p:spPr>
          <a:xfrm>
            <a:off x="4571999" y="3867776"/>
            <a:ext cx="403318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6891D-537D-6249-A70F-5C6B57172AFE}"/>
              </a:ext>
            </a:extLst>
          </p:cNvPr>
          <p:cNvSpPr/>
          <p:nvPr/>
        </p:nvSpPr>
        <p:spPr>
          <a:xfrm>
            <a:off x="7277725" y="1843790"/>
            <a:ext cx="689547" cy="61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21427" y="3124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Contents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5974" y="967626"/>
            <a:ext cx="8520600" cy="38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-KR" sz="2000" dirty="0"/>
              <a:t>Data Analyze / Background Research</a:t>
            </a:r>
            <a:endParaRPr lang="en-US" altLang="ko" sz="2000" dirty="0"/>
          </a:p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-KR" sz="2000" dirty="0"/>
              <a:t>Column Selection</a:t>
            </a:r>
          </a:p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" sz="2000" dirty="0"/>
              <a:t>Data Preprocessing</a:t>
            </a:r>
            <a:endParaRPr lang="en-US" altLang="ko-KR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ko" sz="2000" dirty="0"/>
              <a:t>Data Selection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ko" sz="2000" dirty="0"/>
              <a:t>Validation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 dirty="0"/>
              <a:t>Parameter Tuning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 dirty="0"/>
              <a:t>Final Model (Ensemble)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ko" sz="2000" dirty="0"/>
              <a:t>Test </a:t>
            </a:r>
            <a:r>
              <a:rPr lang="ko" sz="2000" dirty="0"/>
              <a:t>Result</a:t>
            </a:r>
            <a:endParaRPr lang="en-US" altLang="ko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1427" y="3449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sz="2800" dirty="0"/>
              <a:t>Data </a:t>
            </a:r>
            <a:r>
              <a:rPr lang="en-US" altLang="ko" sz="2800" dirty="0"/>
              <a:t>Analyze/Background Research</a:t>
            </a:r>
            <a:endParaRPr sz="28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75084" y="3340000"/>
            <a:ext cx="8737803" cy="160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>
                <a:latin typeface="+mn-ea"/>
              </a:rPr>
              <a:t>상관관계 분석 결과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대부분 상관계수가 매우 낮아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상관계수를 통한 변수 선택은 생략</a:t>
            </a:r>
            <a:endParaRPr lang="en-US" altLang="ko-KR" sz="1400" dirty="0">
              <a:latin typeface="+mn-ea"/>
            </a:endParaRP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>
                <a:latin typeface="+mn-ea"/>
              </a:rPr>
              <a:t>대신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같은 데이터를 사용한 논문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*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참조</a:t>
            </a:r>
            <a:endParaRPr lang="en-US" altLang="ko-KR" sz="1400" dirty="0">
              <a:latin typeface="+mn-ea"/>
            </a:endParaRP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1. </a:t>
            </a:r>
            <a:r>
              <a:rPr lang="ko-KR" altLang="en-US" sz="1400" dirty="0"/>
              <a:t>말에 관한 변수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마체중</a:t>
            </a:r>
            <a:r>
              <a:rPr lang="en-US" altLang="ko-KR" sz="1400" dirty="0"/>
              <a:t>, </a:t>
            </a:r>
            <a:r>
              <a:rPr lang="ko-KR" altLang="en-US" sz="1400" dirty="0"/>
              <a:t>성별 등</a:t>
            </a:r>
            <a:r>
              <a:rPr lang="en-US" altLang="ko-KR" sz="1400" dirty="0"/>
              <a:t>)   /   2. </a:t>
            </a:r>
            <a:r>
              <a:rPr lang="ko-KR" altLang="en-US" sz="1400" dirty="0"/>
              <a:t>통산 순위 관련 변수 </a:t>
            </a:r>
            <a:r>
              <a:rPr lang="en-US" altLang="ko-KR" sz="1400" dirty="0"/>
              <a:t>(</a:t>
            </a:r>
            <a:r>
              <a:rPr lang="ko-KR" altLang="en-US" sz="1400" dirty="0"/>
              <a:t>기수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위비율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sz="1400" dirty="0"/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17451" y="1023664"/>
            <a:ext cx="4458335" cy="2383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083D1-6F09-1B4E-B648-A0CCC1193F53}"/>
              </a:ext>
            </a:extLst>
          </p:cNvPr>
          <p:cNvSpPr txBox="1"/>
          <p:nvPr/>
        </p:nvSpPr>
        <p:spPr>
          <a:xfrm>
            <a:off x="2929257" y="4732557"/>
            <a:ext cx="6155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</a:t>
            </a:r>
            <a:r>
              <a:rPr lang="en-US" altLang="ko-KR" sz="1050" dirty="0"/>
              <a:t> Analysis of Horse Races: Prediction of Winning Horses in Horse Races Using Statistical Models</a:t>
            </a:r>
            <a:r>
              <a:rPr lang="ko-KR" altLang="ko-KR" sz="1050" dirty="0"/>
              <a:t> </a:t>
            </a:r>
            <a:endParaRPr kumimoji="1" lang="ko-KR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sz="2800" dirty="0"/>
              <a:t>2. </a:t>
            </a:r>
            <a:r>
              <a:rPr lang="en-US" altLang="ko-KR" sz="2800" dirty="0"/>
              <a:t>Column Selection</a:t>
            </a:r>
            <a:br>
              <a:rPr lang="en-US" altLang="ko-KR" sz="2800" dirty="0"/>
            </a:br>
            <a:endParaRPr sz="28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2540220"/>
            <a:ext cx="8520600" cy="2271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/>
              <a:t>범주형 데이터</a:t>
            </a:r>
            <a:endParaRPr lang="en-US" altLang="ko" sz="1400" b="1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논문에서 선택된 변수 중 </a:t>
            </a:r>
            <a:r>
              <a:rPr lang="en-US" altLang="ko-KR" sz="1400" dirty="0"/>
              <a:t>Gender(</a:t>
            </a:r>
            <a:r>
              <a:rPr lang="ko-KR" altLang="en-US" sz="1400" dirty="0"/>
              <a:t>성별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en-US" altLang="ko-KR" sz="1400" dirty="0"/>
              <a:t>Home(</a:t>
            </a:r>
            <a:r>
              <a:rPr lang="ko-KR" altLang="en-US" sz="1400" dirty="0"/>
              <a:t>원산지</a:t>
            </a:r>
            <a:r>
              <a:rPr lang="en-US" altLang="ko-KR" sz="1400" dirty="0"/>
              <a:t>)</a:t>
            </a:r>
            <a:r>
              <a:rPr lang="ko-KR" altLang="en-US" sz="1400" dirty="0"/>
              <a:t>만 선택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endParaRPr lang="en-US" altLang="ko-KR" sz="1400" dirty="0"/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en-US" sz="1400" b="1" dirty="0" err="1"/>
              <a:t>수치형</a:t>
            </a:r>
            <a:r>
              <a:rPr lang="ko-KR" altLang="en-US" sz="1400" b="1" dirty="0"/>
              <a:t> 데이터</a:t>
            </a:r>
            <a:endParaRPr lang="en-US" altLang="ko" sz="1400" b="1" dirty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ko-KR" sz="1400" dirty="0"/>
              <a:t>최대한</a:t>
            </a:r>
            <a:r>
              <a:rPr lang="ko-KR" altLang="en-US" sz="1400" dirty="0"/>
              <a:t> 가지고 있는 모든</a:t>
            </a:r>
            <a:r>
              <a:rPr lang="ko-KR" altLang="ko-KR" sz="1400" dirty="0"/>
              <a:t> 데이터를 사용</a:t>
            </a:r>
            <a:endParaRPr lang="en-US" altLang="ko-KR" sz="1400" dirty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/>
              <a:t>Birth</a:t>
            </a:r>
            <a:r>
              <a:rPr lang="ko-KR" altLang="en-US" sz="1400" dirty="0"/>
              <a:t>와 </a:t>
            </a:r>
            <a:r>
              <a:rPr lang="en-US" altLang="ko-KR" sz="1400" dirty="0"/>
              <a:t>age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비슷한 역할을 하는 중복된 </a:t>
            </a:r>
            <a:r>
              <a:rPr lang="en-US" altLang="ko-KR" sz="1400" dirty="0"/>
              <a:t>column</a:t>
            </a:r>
            <a:r>
              <a:rPr lang="ko-KR" altLang="en-US" sz="1400" dirty="0"/>
              <a:t>은 제외</a:t>
            </a:r>
            <a:endParaRPr lang="en-US" altLang="ko" sz="1400" b="1" dirty="0"/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lnSpc>
                <a:spcPct val="150000"/>
              </a:lnSpc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5" y="1105183"/>
            <a:ext cx="4410691" cy="12765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90722" y="1507939"/>
            <a:ext cx="618979" cy="1105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12902" y="1635467"/>
            <a:ext cx="329921" cy="121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9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91265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범주형 데이터 </a:t>
            </a:r>
            <a:r>
              <a:rPr lang="en-US" altLang="ko-KR" sz="1400" b="1" dirty="0"/>
              <a:t>: one-hot encoding</a:t>
            </a:r>
            <a:endParaRPr lang="en-US" altLang="ko" sz="1400" b="1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Gender : </a:t>
            </a:r>
            <a:r>
              <a:rPr lang="ko-KR" altLang="en-US" sz="1400" dirty="0"/>
              <a:t>암말</a:t>
            </a:r>
            <a:r>
              <a:rPr lang="en-US" altLang="ko-KR" sz="1400" dirty="0"/>
              <a:t>(F), </a:t>
            </a:r>
            <a:r>
              <a:rPr lang="ko-KR" altLang="en-US" sz="1400" dirty="0"/>
              <a:t>수말</a:t>
            </a:r>
            <a:r>
              <a:rPr lang="en-US" altLang="ko-KR" sz="1400" dirty="0"/>
              <a:t>(M), </a:t>
            </a:r>
            <a:r>
              <a:rPr lang="ko-KR" altLang="en-US" sz="1400" dirty="0" err="1"/>
              <a:t>거세말</a:t>
            </a:r>
            <a:r>
              <a:rPr lang="en-US" altLang="ko-KR" sz="1400" dirty="0"/>
              <a:t>(G)</a:t>
            </a:r>
            <a:r>
              <a:rPr lang="ko-KR" altLang="en-US" sz="1400" dirty="0"/>
              <a:t> 모두 사용</a:t>
            </a: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Home : </a:t>
            </a:r>
            <a:r>
              <a:rPr lang="ko-KR" altLang="en-US" sz="1400" dirty="0"/>
              <a:t>대부분이 한국산이므로 한국</a:t>
            </a:r>
            <a:r>
              <a:rPr lang="en-US" altLang="ko-KR" sz="1400" dirty="0"/>
              <a:t>(K)</a:t>
            </a:r>
            <a:r>
              <a:rPr lang="ko-KR" altLang="en-US" sz="1400" dirty="0"/>
              <a:t>인 경우와 아닌 경우로만 분류하여 </a:t>
            </a:r>
            <a:r>
              <a:rPr lang="ko-KR" altLang="en-US" sz="1400" dirty="0" err="1"/>
              <a:t>인코딩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/>
              <a:t>수치형</a:t>
            </a:r>
            <a:r>
              <a:rPr lang="ko-KR" altLang="en-US" sz="1400" b="1" dirty="0"/>
              <a:t> 데이터</a:t>
            </a:r>
            <a:endParaRPr lang="en-US" altLang="ko-KR" sz="1400" b="1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‘</a:t>
            </a:r>
            <a:r>
              <a:rPr lang="ko-KR" altLang="en-US" sz="1400" dirty="0"/>
              <a:t>통산</a:t>
            </a:r>
            <a:r>
              <a:rPr lang="en-US" altLang="ko-KR" sz="1400" dirty="0"/>
              <a:t>/</a:t>
            </a:r>
            <a:r>
              <a:rPr lang="ko-KR" altLang="en-US" sz="1400" dirty="0"/>
              <a:t>최근</a:t>
            </a:r>
            <a:r>
              <a:rPr lang="en-US" altLang="ko-KR" sz="1400" dirty="0"/>
              <a:t> 1</a:t>
            </a:r>
            <a:r>
              <a:rPr lang="ko-KR" altLang="en-US" sz="1400" dirty="0"/>
              <a:t>∙</a:t>
            </a:r>
            <a:r>
              <a:rPr lang="en-US" altLang="ko-KR" sz="1400" dirty="0"/>
              <a:t>2</a:t>
            </a:r>
            <a:r>
              <a:rPr lang="ko-KR" altLang="ko-KR" sz="1400" dirty="0"/>
              <a:t>위</a:t>
            </a:r>
            <a:r>
              <a:rPr lang="ko-KR" altLang="en-US" sz="1400" dirty="0"/>
              <a:t> 횟수</a:t>
            </a:r>
            <a:r>
              <a:rPr lang="en-US" altLang="ko-KR" sz="1400" dirty="0"/>
              <a:t>’</a:t>
            </a:r>
            <a:r>
              <a:rPr lang="ko-KR" altLang="en-US" sz="1400" dirty="0"/>
              <a:t>나 </a:t>
            </a:r>
            <a:r>
              <a:rPr lang="en-US" altLang="ko-KR" sz="1400" dirty="0"/>
              <a:t>‘</a:t>
            </a:r>
            <a:r>
              <a:rPr lang="ko-KR" altLang="en-US" sz="1400" dirty="0"/>
              <a:t>말의 통산 상금</a:t>
            </a:r>
            <a:r>
              <a:rPr lang="en-US" altLang="ko-KR" sz="1400" dirty="0"/>
              <a:t>’</a:t>
            </a:r>
            <a:r>
              <a:rPr lang="ko-KR" altLang="en-US" sz="1400" dirty="0"/>
              <a:t>은 총 경기 수에 </a:t>
            </a:r>
            <a:r>
              <a:rPr lang="en-US" altLang="ko-KR" sz="1400" dirty="0"/>
              <a:t>dependent</a:t>
            </a:r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en-US" altLang="ko-KR" sz="1400" dirty="0"/>
              <a:t>    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en-US" sz="1400" dirty="0"/>
              <a:t>총 </a:t>
            </a:r>
            <a:r>
              <a:rPr lang="ko-KR" altLang="ko-KR" sz="1400" dirty="0"/>
              <a:t>경기</a:t>
            </a:r>
            <a:r>
              <a:rPr lang="en-US" altLang="ko-KR" sz="1400" dirty="0"/>
              <a:t> </a:t>
            </a:r>
            <a:r>
              <a:rPr lang="ko-KR" altLang="ko-KR" sz="1400" dirty="0"/>
              <a:t>수 대비 </a:t>
            </a:r>
            <a:r>
              <a:rPr lang="ko-KR" altLang="en-US" sz="1400" dirty="0"/>
              <a:t>비율</a:t>
            </a:r>
            <a:r>
              <a:rPr lang="ko-KR" altLang="ko-KR" sz="1400" dirty="0"/>
              <a:t>로 바꾸어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/>
              <a:t>말</a:t>
            </a:r>
            <a:r>
              <a:rPr lang="en-US" altLang="ko-KR" sz="1400" dirty="0"/>
              <a:t>&amp;</a:t>
            </a:r>
            <a:r>
              <a:rPr lang="ko-KR" altLang="en-US" sz="1400" dirty="0"/>
              <a:t>기수 </a:t>
            </a:r>
            <a:r>
              <a:rPr lang="en-US" altLang="ko-KR" sz="1400" dirty="0"/>
              <a:t>: </a:t>
            </a:r>
            <a:r>
              <a:rPr lang="ko-KR" altLang="en-US" sz="1400" dirty="0"/>
              <a:t>아주 최근 경기의 성적이 현재 실력을 반영한다고 생각</a:t>
            </a:r>
            <a:endParaRPr lang="en-US" altLang="ko-KR" sz="1400" dirty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en-US" altLang="ko-KR" sz="1400" dirty="0"/>
              <a:t>    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최근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r>
              <a:rPr lang="ko-KR" altLang="ko-KR" sz="1400" dirty="0"/>
              <a:t>의 경기에 대해 </a:t>
            </a:r>
            <a:r>
              <a:rPr lang="en-US" altLang="ko-KR" sz="1400" dirty="0"/>
              <a:t>rank</a:t>
            </a:r>
            <a:r>
              <a:rPr lang="ko-KR" altLang="ko-KR" sz="1400" dirty="0"/>
              <a:t>를 평균 낸 것</a:t>
            </a:r>
            <a:r>
              <a:rPr lang="ko-KR" altLang="en-US" sz="1400" dirty="0"/>
              <a:t>을 추가로 사용</a:t>
            </a:r>
            <a:endParaRPr lang="en-US" sz="1400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78035" y="4139921"/>
            <a:ext cx="5587930" cy="484466"/>
          </a:xfrm>
          <a:prstGeom prst="rect">
            <a:avLst/>
          </a:prstGeom>
        </p:spPr>
      </p:pic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9E6D5524-26AB-264C-8BC8-1F63A9EE8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sz="2800" dirty="0"/>
              <a:t>3. Data</a:t>
            </a:r>
            <a:r>
              <a:rPr lang="en-US" altLang="ko-KR" sz="2800" dirty="0"/>
              <a:t> Preprocessing – feature preprocessing </a:t>
            </a:r>
            <a:br>
              <a:rPr lang="en-US" altLang="ko-KR" sz="2800" dirty="0"/>
            </a:b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1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46674"/>
            <a:ext cx="8307644" cy="380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앞의 </a:t>
            </a:r>
            <a:r>
              <a:rPr lang="en-US" altLang="ko-KR" sz="1400" dirty="0"/>
              <a:t>18</a:t>
            </a:r>
            <a:r>
              <a:rPr lang="ko-KR" altLang="en-US" sz="1400" dirty="0"/>
              <a:t>개 </a:t>
            </a:r>
            <a:r>
              <a:rPr lang="en-US" altLang="ko-KR" sz="1400" dirty="0"/>
              <a:t>feature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전체 학습 데이터에 대하여 </a:t>
            </a:r>
            <a:r>
              <a:rPr lang="en-US" altLang="ko-KR" sz="1400" dirty="0"/>
              <a:t>z-normalization</a:t>
            </a:r>
            <a:r>
              <a:rPr lang="ko-KR" altLang="en-US" sz="1400" dirty="0"/>
              <a:t>하여 사용하도록 함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앞서 만들어진 </a:t>
            </a:r>
            <a:r>
              <a:rPr lang="en-US" altLang="ko-KR" sz="1400" dirty="0"/>
              <a:t>feature</a:t>
            </a:r>
            <a:r>
              <a:rPr lang="ko-KR" altLang="en-US" sz="1400" dirty="0"/>
              <a:t>만을 사용하면</a:t>
            </a:r>
            <a:r>
              <a:rPr lang="en-US" altLang="ko-KR" sz="1400" dirty="0"/>
              <a:t> </a:t>
            </a:r>
            <a:r>
              <a:rPr lang="ko-KR" altLang="en-US" sz="1400" dirty="0"/>
              <a:t>동일한 말</a:t>
            </a:r>
            <a:r>
              <a:rPr lang="en-US" altLang="ko-KR" sz="1400" dirty="0"/>
              <a:t>&amp;</a:t>
            </a:r>
            <a:r>
              <a:rPr lang="ko-KR" altLang="en-US" sz="1400" dirty="0"/>
              <a:t>조교사</a:t>
            </a:r>
            <a:r>
              <a:rPr lang="en-US" altLang="ko-KR" sz="1400" dirty="0"/>
              <a:t>&amp;</a:t>
            </a:r>
            <a:r>
              <a:rPr lang="ko-KR" altLang="en-US" sz="1400" dirty="0"/>
              <a:t>기수</a:t>
            </a:r>
            <a:r>
              <a:rPr lang="en-US" altLang="ko-KR" sz="1400" dirty="0"/>
              <a:t>(x)</a:t>
            </a:r>
            <a:r>
              <a:rPr lang="ko-KR" altLang="en-US" sz="1400" dirty="0"/>
              <a:t>가 누구와 </a:t>
            </a:r>
            <a:r>
              <a:rPr lang="ko-KR" altLang="en-US" sz="1400" dirty="0" err="1"/>
              <a:t>경쟁하냐에</a:t>
            </a:r>
            <a:r>
              <a:rPr lang="ko-KR" altLang="en-US" sz="1400" dirty="0"/>
              <a:t> 관계 없이 다른 </a:t>
            </a:r>
            <a:r>
              <a:rPr lang="ko-KR" altLang="en-US" sz="1400" dirty="0" err="1"/>
              <a:t>순위결과</a:t>
            </a:r>
            <a:r>
              <a:rPr lang="en-US" altLang="ko-KR" sz="1400" dirty="0"/>
              <a:t>(y)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가질 수 있어 학습을 어렵게 만든다</a:t>
            </a:r>
            <a:r>
              <a:rPr lang="en-US" altLang="ko-KR" sz="1400" dirty="0"/>
              <a:t>. </a:t>
            </a:r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따라서 </a:t>
            </a:r>
            <a:r>
              <a:rPr lang="ko-KR" altLang="en-US" sz="1400" dirty="0" err="1"/>
              <a:t>수치형</a:t>
            </a:r>
            <a:r>
              <a:rPr lang="ko-KR" altLang="en-US" sz="1400" dirty="0"/>
              <a:t> 변수 </a:t>
            </a:r>
            <a:r>
              <a:rPr lang="en-US" altLang="ko-KR" sz="1400" dirty="0"/>
              <a:t>('price', '</a:t>
            </a:r>
            <a:r>
              <a:rPr lang="en-US" altLang="ko-KR" sz="1400" dirty="0" err="1"/>
              <a:t>horse_money</a:t>
            </a:r>
            <a:r>
              <a:rPr lang="en-US" altLang="ko-KR" sz="1400" dirty="0"/>
              <a:t>', 'rating', horse_1yr_win', </a:t>
            </a:r>
            <a:r>
              <a:rPr lang="en-US" altLang="ko-KR" sz="1400" dirty="0" err="1"/>
              <a:t>horse_total_win</a:t>
            </a:r>
            <a:r>
              <a:rPr lang="en-US" altLang="ko-KR" sz="1400" dirty="0"/>
              <a:t>', ‘jockey_1yr_win', '</a:t>
            </a:r>
            <a:r>
              <a:rPr lang="en-US" altLang="ko-KR" sz="1400" dirty="0" err="1"/>
              <a:t>jockey_total_win</a:t>
            </a:r>
            <a:r>
              <a:rPr lang="en-US" altLang="ko-KR" sz="1400" dirty="0"/>
              <a:t>', 'trainer_1yr_win', '</a:t>
            </a:r>
            <a:r>
              <a:rPr lang="en-US" altLang="ko-KR" sz="1400" dirty="0" err="1"/>
              <a:t>trainer_total_win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j_rank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h_rank</a:t>
            </a:r>
            <a:r>
              <a:rPr lang="en-US" altLang="ko-KR" sz="1400" dirty="0"/>
              <a:t>’)</a:t>
            </a:r>
            <a:r>
              <a:rPr lang="ko-KR" altLang="en-US" sz="1400" dirty="0"/>
              <a:t>는</a:t>
            </a:r>
            <a:r>
              <a:rPr lang="ko-KR" altLang="ko-KR" sz="1400" dirty="0"/>
              <a:t> </a:t>
            </a:r>
            <a:r>
              <a:rPr lang="ko-KR" altLang="en-US" sz="1400" dirty="0"/>
              <a:t>      </a:t>
            </a:r>
            <a:r>
              <a:rPr lang="ko-KR" altLang="en-US" sz="1400" u="sng" dirty="0"/>
              <a:t>경기 별로 </a:t>
            </a:r>
            <a:r>
              <a:rPr lang="en" altLang="ko-KR" sz="1400" u="sng" dirty="0"/>
              <a:t>z-normalization</a:t>
            </a:r>
            <a:r>
              <a:rPr lang="ko-KR" altLang="en-US" sz="1400" u="sng" dirty="0"/>
              <a:t>을 수행</a:t>
            </a:r>
            <a:r>
              <a:rPr lang="ko-KR" altLang="en-US" sz="1400" dirty="0"/>
              <a:t>하여 ‘</a:t>
            </a:r>
            <a:r>
              <a:rPr lang="en" altLang="ko-KR" sz="1400" dirty="0"/>
              <a:t>norm_’ </a:t>
            </a:r>
            <a:r>
              <a:rPr lang="ko-KR" altLang="en-US" sz="1400" dirty="0"/>
              <a:t>전치사가 붙은 변수로 </a:t>
            </a:r>
            <a:r>
              <a:rPr lang="en" altLang="ko-KR" sz="1400" dirty="0"/>
              <a:t>input</a:t>
            </a:r>
            <a:r>
              <a:rPr lang="ko-KR" altLang="en-US" sz="1400" dirty="0"/>
              <a:t>에 추가</a:t>
            </a:r>
            <a:endParaRPr lang="en-US" altLang="ko-KR" sz="1400" dirty="0"/>
          </a:p>
          <a:p>
            <a:pPr marL="139700" indent="0">
              <a:lnSpc>
                <a:spcPct val="150000"/>
              </a:lnSpc>
              <a:buSzPts val="1400"/>
              <a:buNone/>
            </a:pPr>
            <a:r>
              <a:rPr lang="en-US" altLang="ko-KR" sz="1400" dirty="0">
                <a:sym typeface="Wingdings" pitchFamily="2" charset="2"/>
              </a:rPr>
              <a:t>     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r>
              <a:rPr lang="en-US" altLang="ko-KR" sz="1400" dirty="0">
                <a:sym typeface="Wingdings" pitchFamily="2" charset="2"/>
              </a:rPr>
              <a:t>       </a:t>
            </a:r>
            <a:r>
              <a:rPr lang="ko-KR" altLang="en-US" sz="1400" dirty="0">
                <a:sym typeface="Wingdings" pitchFamily="2" charset="2"/>
              </a:rPr>
              <a:t>총 </a:t>
            </a:r>
            <a:r>
              <a:rPr lang="en-US" altLang="ko-KR" sz="1400" dirty="0">
                <a:sym typeface="Wingdings" pitchFamily="2" charset="2"/>
              </a:rPr>
              <a:t>29</a:t>
            </a:r>
            <a:r>
              <a:rPr lang="ko-KR" altLang="en-US" sz="1400" dirty="0">
                <a:sym typeface="Wingdings" pitchFamily="2" charset="2"/>
              </a:rPr>
              <a:t>개의 변수가 생성됨 </a:t>
            </a:r>
            <a:r>
              <a:rPr lang="en-US" altLang="ko-KR" sz="1400" dirty="0">
                <a:sym typeface="Wingdings" pitchFamily="2" charset="2"/>
              </a:rPr>
              <a:t>( 18</a:t>
            </a:r>
            <a:r>
              <a:rPr lang="ko-KR" altLang="en-US" sz="1400" dirty="0">
                <a:sym typeface="Wingdings" pitchFamily="2" charset="2"/>
              </a:rPr>
              <a:t>개 </a:t>
            </a:r>
            <a:r>
              <a:rPr lang="en-US" altLang="ko-KR" sz="1400" dirty="0">
                <a:sym typeface="Wingdings" pitchFamily="2" charset="2"/>
              </a:rPr>
              <a:t>+ 11</a:t>
            </a:r>
            <a:r>
              <a:rPr lang="ko-KR" altLang="en-US" sz="1400" dirty="0">
                <a:sym typeface="Wingdings" pitchFamily="2" charset="2"/>
              </a:rPr>
              <a:t>개 </a:t>
            </a:r>
            <a:r>
              <a:rPr lang="en-US" altLang="ko-KR" sz="1400" dirty="0">
                <a:sym typeface="Wingdings" pitchFamily="2" charset="2"/>
              </a:rPr>
              <a:t>)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endParaRPr lang="en-US" altLang="ko-KR" sz="1400" dirty="0">
              <a:sym typeface="Wingdings" pitchFamily="2" charset="2"/>
            </a:endParaRPr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en-US" altLang="ko-KR" sz="1400" dirty="0" err="1"/>
              <a:t>NaN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데이터의 경우 </a:t>
            </a:r>
            <a:r>
              <a:rPr lang="en-US" altLang="ko-KR" sz="1400" dirty="0"/>
              <a:t>merge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위해 필요한 말</a:t>
            </a:r>
            <a:r>
              <a:rPr lang="en-US" altLang="ko-KR" sz="1400" dirty="0"/>
              <a:t>, </a:t>
            </a:r>
            <a:r>
              <a:rPr lang="ko-KR" altLang="en-US" sz="1400" dirty="0"/>
              <a:t>기수 등에 대한 데이터의 누락이 대다수 </a:t>
            </a:r>
            <a:endParaRPr lang="en-US" altLang="ko-KR" sz="1400" dirty="0"/>
          </a:p>
          <a:p>
            <a:pPr marL="139700" indent="0">
              <a:spcBef>
                <a:spcPts val="1600"/>
              </a:spcBef>
              <a:buSzPts val="1400"/>
              <a:buNone/>
            </a:pPr>
            <a:r>
              <a:rPr lang="en-US" altLang="ko-KR" sz="1400" dirty="0"/>
              <a:t>     </a:t>
            </a: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ko-KR" sz="1400" dirty="0"/>
              <a:t>이를 </a:t>
            </a:r>
            <a:r>
              <a:rPr lang="en-US" altLang="ko-KR" sz="1400" dirty="0"/>
              <a:t>0</a:t>
            </a:r>
            <a:r>
              <a:rPr lang="ko-KR" altLang="ko-KR" sz="1400" dirty="0" err="1"/>
              <a:t>으로</a:t>
            </a:r>
            <a:r>
              <a:rPr lang="ko-KR" altLang="ko-KR" sz="1400" dirty="0"/>
              <a:t> 채</a:t>
            </a:r>
            <a:r>
              <a:rPr lang="ko-KR" altLang="en-US" sz="1400" dirty="0"/>
              <a:t>우지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전체</a:t>
            </a:r>
            <a:r>
              <a:rPr lang="ko-KR" altLang="ko-KR" sz="1400" dirty="0"/>
              <a:t> 데이터들의 평균</a:t>
            </a:r>
            <a:r>
              <a:rPr lang="ko-KR" altLang="en-US" sz="1400" dirty="0"/>
              <a:t>값</a:t>
            </a:r>
            <a:r>
              <a:rPr lang="ko-KR" altLang="ko-KR" sz="1400" dirty="0"/>
              <a:t>으로 채</a:t>
            </a:r>
            <a:r>
              <a:rPr lang="ko-KR" altLang="en-US" sz="1400" dirty="0"/>
              <a:t>움</a:t>
            </a:r>
            <a:endParaRPr lang="en-US" altLang="ko-KR" sz="1400" dirty="0"/>
          </a:p>
          <a:p>
            <a:pPr marL="139700" indent="0">
              <a:lnSpc>
                <a:spcPct val="150000"/>
              </a:lnSpc>
              <a:buSzPts val="1400"/>
              <a:buNone/>
            </a:pPr>
            <a:endParaRPr lang="en-US" altLang="ko-KR" sz="1400" dirty="0"/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lang="en-US" altLang="ko" sz="1400" b="1" dirty="0"/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366688B1-7BCF-B449-8CB9-8B95EEE19668}"/>
              </a:ext>
            </a:extLst>
          </p:cNvPr>
          <p:cNvSpPr txBox="1">
            <a:spLocks/>
          </p:cNvSpPr>
          <p:nvPr/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50800"/>
            <a:r>
              <a:rPr lang="en-US" altLang="ko" sz="2800" dirty="0"/>
              <a:t>3. Data</a:t>
            </a:r>
            <a:r>
              <a:rPr lang="en-US" altLang="ko-KR" sz="2800" dirty="0"/>
              <a:t> Preprocessing – </a:t>
            </a:r>
            <a:r>
              <a:rPr lang="en-US" altLang="ko-KR" sz="2400" dirty="0"/>
              <a:t>normalization &amp; data cleaning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06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5"/>
          <p:cNvSpPr txBox="1">
            <a:spLocks/>
          </p:cNvSpPr>
          <p:nvPr/>
        </p:nvSpPr>
        <p:spPr>
          <a:xfrm>
            <a:off x="311700" y="946674"/>
            <a:ext cx="8520600" cy="404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en-US" altLang="ko" sz="1400" b="1" dirty="0"/>
              <a:t>L1-norm </a:t>
            </a:r>
            <a:r>
              <a:rPr lang="ko-KR" altLang="en-US" sz="1400" b="1" dirty="0"/>
              <a:t>기반의</a:t>
            </a:r>
            <a:r>
              <a:rPr lang="en-US" altLang="ko" sz="1400" b="1" dirty="0"/>
              <a:t> Linear SVM</a:t>
            </a:r>
            <a:r>
              <a:rPr lang="ko-KR" altLang="en-US" sz="1400" b="1" dirty="0"/>
              <a:t>을 이용한 자동 선별</a:t>
            </a:r>
            <a:endParaRPr lang="en-US" altLang="ko-KR" sz="1400" b="1" dirty="0"/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최종 선택된 </a:t>
            </a:r>
            <a:r>
              <a:rPr lang="en-US" altLang="ko-KR" sz="1400" dirty="0"/>
              <a:t>29</a:t>
            </a:r>
            <a:r>
              <a:rPr lang="ko-KR" altLang="en-US" sz="1400" dirty="0"/>
              <a:t>개의 </a:t>
            </a:r>
            <a:r>
              <a:rPr lang="en-US" altLang="ko-KR" sz="1400" dirty="0"/>
              <a:t>feature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grid search</a:t>
            </a:r>
            <a:r>
              <a:rPr lang="ko-KR" altLang="en-US" sz="1400" dirty="0"/>
              <a:t> 등으로 변수를 선정하지 않고</a:t>
            </a:r>
            <a:r>
              <a:rPr lang="en-US" altLang="ko-KR" sz="1400" dirty="0"/>
              <a:t>,</a:t>
            </a:r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en-US" altLang="ko-KR" sz="1400" dirty="0" err="1"/>
              <a:t>scikit</a:t>
            </a:r>
            <a:r>
              <a:rPr lang="en-US" altLang="ko-KR" sz="1400" dirty="0"/>
              <a:t>-learn</a:t>
            </a:r>
            <a:r>
              <a:rPr lang="ko-KR" altLang="en-US" sz="1400" dirty="0"/>
              <a:t>에서 제공하는 </a:t>
            </a:r>
            <a:r>
              <a:rPr lang="en-US" altLang="ko-KR" sz="1400" dirty="0" err="1"/>
              <a:t>SelectFromModel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이용하여 자동 선별하도록 함</a:t>
            </a:r>
            <a:endParaRPr lang="en-US" altLang="ko-KR" sz="1400" dirty="0"/>
          </a:p>
          <a:p>
            <a:pPr marL="139700" indent="0">
              <a:spcBef>
                <a:spcPts val="1600"/>
              </a:spcBef>
              <a:buSzPts val="1400"/>
              <a:buNone/>
            </a:pPr>
            <a:r>
              <a:rPr lang="en-US" altLang="ko-KR" sz="1400" dirty="0">
                <a:sym typeface="Wingdings" pitchFamily="2" charset="2"/>
              </a:rPr>
              <a:t>     - </a:t>
            </a:r>
            <a:r>
              <a:rPr lang="ko-KR" altLang="en-US" sz="1400" dirty="0">
                <a:sym typeface="Wingdings" pitchFamily="2" charset="2"/>
              </a:rPr>
              <a:t>모델을 학습하는 데에 주요하게 사용된 </a:t>
            </a:r>
            <a:r>
              <a:rPr lang="en-US" altLang="ko-KR" sz="1400" dirty="0">
                <a:sym typeface="Wingdings" pitchFamily="2" charset="2"/>
              </a:rPr>
              <a:t>feature</a:t>
            </a:r>
            <a:r>
              <a:rPr lang="ko-KR" altLang="en-US" sz="1400" dirty="0">
                <a:sym typeface="Wingdings" pitchFamily="2" charset="2"/>
              </a:rPr>
              <a:t>의 중요도를 계산하여 중요하지 않은 변수를 제거</a:t>
            </a:r>
            <a:r>
              <a:rPr lang="en-US" altLang="ko-KR" sz="1400" dirty="0">
                <a:sym typeface="Wingdings" pitchFamily="2" charset="2"/>
              </a:rPr>
              <a:t>     </a:t>
            </a:r>
          </a:p>
          <a:p>
            <a:pPr marL="139700" indent="0">
              <a:spcBef>
                <a:spcPts val="1600"/>
              </a:spcBef>
              <a:buSzPts val="1400"/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139700" indent="0">
              <a:spcBef>
                <a:spcPts val="1600"/>
              </a:spcBef>
              <a:buSzPts val="1400"/>
              <a:buNone/>
            </a:pP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최종 제출 모델에 대해서는 </a:t>
            </a:r>
            <a:r>
              <a:rPr lang="en-US" altLang="ko-KR" sz="1400" dirty="0">
                <a:sym typeface="Wingdings" pitchFamily="2" charset="2"/>
              </a:rPr>
              <a:t>29</a:t>
            </a:r>
            <a:r>
              <a:rPr lang="ko-KR" altLang="en-US" sz="1400" dirty="0">
                <a:sym typeface="Wingdings" pitchFamily="2" charset="2"/>
              </a:rPr>
              <a:t>개 중 </a:t>
            </a:r>
            <a:r>
              <a:rPr lang="en-US" altLang="ko-KR" sz="1400" dirty="0">
                <a:sym typeface="Wingdings" pitchFamily="2" charset="2"/>
              </a:rPr>
              <a:t>20</a:t>
            </a:r>
            <a:r>
              <a:rPr lang="ko-KR" altLang="en-US" sz="1400" dirty="0">
                <a:sym typeface="Wingdings" pitchFamily="2" charset="2"/>
              </a:rPr>
              <a:t>개의 변수가 선택되는 것을 확인</a:t>
            </a:r>
            <a:endParaRPr lang="en-US" altLang="ko-KR" sz="1400" dirty="0"/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60F1BA2A-57AF-5D4D-B2E6-DD65AD033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sz="2800" dirty="0"/>
              <a:t>4. Data</a:t>
            </a:r>
            <a:r>
              <a:rPr lang="en-US" altLang="ko-KR" sz="2800" dirty="0"/>
              <a:t> Selection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5357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60F1BA2A-57AF-5D4D-B2E6-DD65AD033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-KR" sz="2800" dirty="0"/>
              <a:t>5</a:t>
            </a:r>
            <a:r>
              <a:rPr lang="en-US" altLang="ko" sz="2800" dirty="0"/>
              <a:t>. Validation</a:t>
            </a:r>
            <a:endParaRPr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83F16-C697-3A46-B8A7-E5999CD3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66" y="1283152"/>
            <a:ext cx="3616999" cy="1759850"/>
          </a:xfrm>
          <a:prstGeom prst="rect">
            <a:avLst/>
          </a:prstGeom>
        </p:spPr>
      </p:pic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BCADD0E3-E6B7-2A4C-8424-D298C7DF2CD2}"/>
              </a:ext>
            </a:extLst>
          </p:cNvPr>
          <p:cNvSpPr txBox="1">
            <a:spLocks/>
          </p:cNvSpPr>
          <p:nvPr/>
        </p:nvSpPr>
        <p:spPr>
          <a:xfrm>
            <a:off x="311700" y="3043002"/>
            <a:ext cx="8520600" cy="1259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en" altLang="ko-KR" sz="1400" dirty="0"/>
              <a:t>walk forward </a:t>
            </a:r>
            <a:r>
              <a:rPr lang="ko-KR" altLang="en-US" sz="1400" dirty="0"/>
              <a:t>방식</a:t>
            </a:r>
            <a:r>
              <a:rPr lang="en-US" altLang="ko-KR" sz="1400" dirty="0"/>
              <a:t> : 1</a:t>
            </a:r>
            <a:r>
              <a:rPr lang="ko-KR" altLang="en-US" sz="1400" dirty="0"/>
              <a:t>주 간격으로 </a:t>
            </a:r>
            <a:r>
              <a:rPr lang="en-US" altLang="ko-KR" sz="1400" dirty="0"/>
              <a:t>2</a:t>
            </a:r>
            <a:r>
              <a:rPr lang="ko-KR" altLang="en-US" sz="1400" dirty="0"/>
              <a:t>주씩 총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</a:t>
            </a:r>
            <a:r>
              <a:rPr lang="en-US" altLang="ko-KR" sz="1400" dirty="0"/>
              <a:t>fold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생성하여 모델을 평가 </a:t>
            </a:r>
            <a:r>
              <a:rPr lang="en-US" altLang="ko-KR" sz="1400" dirty="0"/>
              <a:t>(</a:t>
            </a:r>
            <a:r>
              <a:rPr lang="ko-KR" altLang="en-US" sz="1400" dirty="0"/>
              <a:t>평균값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23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60F1BA2A-57AF-5D4D-B2E6-DD65AD033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166" y="373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sz="2800" dirty="0"/>
              <a:t>6. Parameter Tuning </a:t>
            </a:r>
            <a:r>
              <a:rPr lang="en-US" altLang="ko-KR" sz="2800" dirty="0"/>
              <a:t>(1/2)</a:t>
            </a:r>
            <a:br>
              <a:rPr lang="en-US" altLang="ko-KR" sz="2800" dirty="0"/>
            </a:br>
            <a:endParaRPr sz="2800" dirty="0"/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B5292E3D-4E0B-A148-B15E-1734C8590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6674"/>
            <a:ext cx="8307644" cy="380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" altLang="ko-KR" sz="1400" dirty="0"/>
              <a:t>Gamma : </a:t>
            </a:r>
            <a:r>
              <a:rPr lang="ko-KR" altLang="en-US" sz="1400" dirty="0"/>
              <a:t>성능이 제일 좋은 ‘</a:t>
            </a:r>
            <a:r>
              <a:rPr lang="en" altLang="ko-KR" sz="1400" dirty="0"/>
              <a:t>auto’</a:t>
            </a:r>
            <a:r>
              <a:rPr lang="ko-KR" altLang="en-US" sz="1400" dirty="0"/>
              <a:t>로 고정</a:t>
            </a:r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" altLang="ko-KR" sz="1400" dirty="0"/>
              <a:t>Kernel : </a:t>
            </a:r>
            <a:r>
              <a:rPr lang="ko-KR" altLang="en-US" sz="1400" dirty="0"/>
              <a:t>성능이 좋지 않은 ‘</a:t>
            </a:r>
            <a:r>
              <a:rPr lang="en" altLang="ko-KR" sz="1400" dirty="0"/>
              <a:t>poly’ </a:t>
            </a:r>
            <a:r>
              <a:rPr lang="ko-KR" altLang="en-US" sz="1400" dirty="0"/>
              <a:t>배제</a:t>
            </a:r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" altLang="ko-KR" sz="1400" dirty="0"/>
              <a:t>C : 100</a:t>
            </a:r>
            <a:r>
              <a:rPr lang="ko-KR" altLang="en-US" sz="1400" dirty="0"/>
              <a:t>을 넘어가면 </a:t>
            </a:r>
            <a:r>
              <a:rPr lang="en-US" altLang="ko-KR" sz="1400" dirty="0"/>
              <a:t>100</a:t>
            </a:r>
            <a:r>
              <a:rPr lang="ko-KR" altLang="en-US" sz="1400" dirty="0"/>
              <a:t>과 성능이 </a:t>
            </a:r>
            <a:r>
              <a:rPr lang="ko-KR" altLang="en-US" sz="1400" dirty="0" err="1"/>
              <a:t>비슷</a:t>
            </a:r>
            <a:r>
              <a:rPr lang="en-US" altLang="ko-KR" sz="1400" dirty="0"/>
              <a:t>, 100 </a:t>
            </a:r>
            <a:r>
              <a:rPr lang="ko-KR" altLang="en-US" sz="1400" dirty="0"/>
              <a:t>미만에 대해서만 </a:t>
            </a:r>
            <a:r>
              <a:rPr lang="en" altLang="ko-KR" sz="1400" dirty="0"/>
              <a:t>search</a:t>
            </a:r>
            <a:endParaRPr lang="en-US" altLang="ko-KR" sz="1400" dirty="0"/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lang="en-US" altLang="ko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C446E3-B945-5E4C-92EA-B4D0ABA137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04844" y="1197086"/>
            <a:ext cx="1714500" cy="4572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06ECC66-F595-A346-AC04-77477E41B840}"/>
              </a:ext>
            </a:extLst>
          </p:cNvPr>
          <p:cNvGrpSpPr/>
          <p:nvPr/>
        </p:nvGrpSpPr>
        <p:grpSpPr>
          <a:xfrm>
            <a:off x="485906" y="2174331"/>
            <a:ext cx="5510766" cy="2473796"/>
            <a:chOff x="660364" y="2136855"/>
            <a:chExt cx="5510766" cy="2473796"/>
          </a:xfrm>
        </p:grpSpPr>
        <p:pic>
          <p:nvPicPr>
            <p:cNvPr id="9" name="그림 6">
              <a:extLst>
                <a:ext uri="{FF2B5EF4-FFF2-40B4-BE49-F238E27FC236}">
                  <a16:creationId xmlns:a16="http://schemas.microsoft.com/office/drawing/2014/main" id="{A8517D63-87C9-AF4F-AFEF-38115FF3C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64" y="2136855"/>
              <a:ext cx="180975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7">
              <a:extLst>
                <a:ext uri="{FF2B5EF4-FFF2-40B4-BE49-F238E27FC236}">
                  <a16:creationId xmlns:a16="http://schemas.microsoft.com/office/drawing/2014/main" id="{A42F01D6-0041-FA42-8362-A5CF5F4BF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3728" y="2146380"/>
              <a:ext cx="17907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1">
              <a:extLst>
                <a:ext uri="{FF2B5EF4-FFF2-40B4-BE49-F238E27FC236}">
                  <a16:creationId xmlns:a16="http://schemas.microsoft.com/office/drawing/2014/main" id="{93681401-1AA0-A64F-873A-941E7CEF5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330" y="2138002"/>
              <a:ext cx="1828800" cy="126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2">
              <a:extLst>
                <a:ext uri="{FF2B5EF4-FFF2-40B4-BE49-F238E27FC236}">
                  <a16:creationId xmlns:a16="http://schemas.microsoft.com/office/drawing/2014/main" id="{00581D68-6AC3-344B-B080-45E50A685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26" y="3343826"/>
              <a:ext cx="1800225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8">
              <a:extLst>
                <a:ext uri="{FF2B5EF4-FFF2-40B4-BE49-F238E27FC236}">
                  <a16:creationId xmlns:a16="http://schemas.microsoft.com/office/drawing/2014/main" id="{18E6E7D9-B1C4-BB43-8BE4-866B98354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153" y="3343826"/>
              <a:ext cx="1828800" cy="126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1D04F32-DE9E-434B-AEB9-8904FF01C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855" y="3334301"/>
              <a:ext cx="1819275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BE5F4F-209A-E642-922C-A38BE34923CE}"/>
              </a:ext>
            </a:extLst>
          </p:cNvPr>
          <p:cNvSpPr/>
          <p:nvPr/>
        </p:nvSpPr>
        <p:spPr>
          <a:xfrm>
            <a:off x="6244246" y="124102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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6C028-917D-B845-8AA7-B23D05F17AD8}"/>
              </a:ext>
            </a:extLst>
          </p:cNvPr>
          <p:cNvSpPr txBox="1"/>
          <p:nvPr/>
        </p:nvSpPr>
        <p:spPr>
          <a:xfrm>
            <a:off x="4353804" y="4659396"/>
            <a:ext cx="1764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  <a:r>
              <a:rPr lang="en-US" altLang="ko-KR" sz="1200" dirty="0"/>
              <a:t>: linear       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rbf</a:t>
            </a:r>
            <a:endParaRPr lang="ko-KR" altLang="en-US" sz="1200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715AFE3-0F18-F94D-9D49-4BA170B36ED2}"/>
              </a:ext>
            </a:extLst>
          </p:cNvPr>
          <p:cNvCxnSpPr/>
          <p:nvPr/>
        </p:nvCxnSpPr>
        <p:spPr>
          <a:xfrm flipH="1">
            <a:off x="5299023" y="4814341"/>
            <a:ext cx="20236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D1E8597-EBE9-7148-ADC5-B92BE61058A0}"/>
              </a:ext>
            </a:extLst>
          </p:cNvPr>
          <p:cNvCxnSpPr/>
          <p:nvPr/>
        </p:nvCxnSpPr>
        <p:spPr>
          <a:xfrm flipH="1">
            <a:off x="4399614" y="4806846"/>
            <a:ext cx="2023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7A5BA5-F597-A14C-B63C-41FD8038D21C}"/>
              </a:ext>
            </a:extLst>
          </p:cNvPr>
          <p:cNvSpPr/>
          <p:nvPr/>
        </p:nvSpPr>
        <p:spPr>
          <a:xfrm>
            <a:off x="6118490" y="2270833"/>
            <a:ext cx="2675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1938">
              <a:buSzPts val="1400"/>
              <a:buFont typeface="Corbel" pitchFamily="34" charset="0"/>
              <a:buChar char="❖"/>
            </a:pPr>
            <a:r>
              <a:rPr lang="en-US" altLang="ko-KR" sz="1200" dirty="0"/>
              <a:t>Kernel : Linear</a:t>
            </a:r>
            <a:r>
              <a:rPr lang="ko-KR" altLang="en-US" sz="1200" dirty="0"/>
              <a:t>가 대체적으로 좋으나</a:t>
            </a:r>
            <a:r>
              <a:rPr lang="en-US" altLang="ko-KR" sz="1200" dirty="0"/>
              <a:t>, C</a:t>
            </a:r>
            <a:r>
              <a:rPr lang="ko-KR" altLang="en-US" sz="1200" dirty="0"/>
              <a:t>가 작을 땐 </a:t>
            </a:r>
            <a:r>
              <a:rPr lang="en-US" altLang="ko-KR" sz="1200" dirty="0" err="1"/>
              <a:t>rbf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비슷</a:t>
            </a:r>
            <a:r>
              <a:rPr lang="ko-KR" altLang="en-US" sz="1200" dirty="0"/>
              <a:t>        </a:t>
            </a:r>
            <a:endParaRPr lang="en-US" altLang="ko-KR" sz="1200" dirty="0"/>
          </a:p>
          <a:p>
            <a:pPr marL="6350">
              <a:buSzPts val="1400"/>
            </a:pPr>
            <a:r>
              <a:rPr lang="en-US" altLang="ko-KR" sz="1200" dirty="0">
                <a:sym typeface="Wingdings" pitchFamily="2" charset="2"/>
              </a:rPr>
              <a:t>     </a:t>
            </a:r>
            <a:r>
              <a:rPr lang="en-US" altLang="ko-KR" sz="1200" dirty="0"/>
              <a:t> </a:t>
            </a:r>
            <a:r>
              <a:rPr lang="ko-KR" altLang="en-US" sz="1200" dirty="0"/>
              <a:t>둘 다 사용</a:t>
            </a:r>
            <a:endParaRPr lang="en-US" altLang="ko-KR" sz="1200" dirty="0"/>
          </a:p>
          <a:p>
            <a:pPr marL="6350">
              <a:buSzPts val="1400"/>
            </a:pPr>
            <a:endParaRPr lang="en-US" altLang="ko-KR" sz="1200" dirty="0"/>
          </a:p>
          <a:p>
            <a:pPr marL="268288" indent="-261938">
              <a:buSzPts val="1400"/>
              <a:buFont typeface="Corbel" pitchFamily="34" charset="0"/>
              <a:buChar char="❖"/>
            </a:pPr>
            <a:r>
              <a:rPr lang="en-US" altLang="ko-KR" sz="1200" dirty="0"/>
              <a:t>C : 1.0</a:t>
            </a:r>
            <a:r>
              <a:rPr lang="ko-KR" altLang="en-US" sz="1200" dirty="0"/>
              <a:t> 근처에서 안정적</a:t>
            </a:r>
            <a:endParaRPr lang="en-US" altLang="ko-KR" sz="1200" dirty="0"/>
          </a:p>
          <a:p>
            <a:pPr marL="268288" indent="-261938">
              <a:buSzPts val="1400"/>
              <a:buFont typeface="Corbel" pitchFamily="34" charset="0"/>
              <a:buChar char="❖"/>
            </a:pPr>
            <a:endParaRPr lang="en-US" altLang="ko-KR" sz="1200" dirty="0"/>
          </a:p>
          <a:p>
            <a:pPr marL="268288" indent="-261938">
              <a:buSzPts val="1400"/>
              <a:buFont typeface="Corbel" pitchFamily="34" charset="0"/>
              <a:buChar char="❖"/>
            </a:pPr>
            <a:r>
              <a:rPr lang="en-US" altLang="ko-KR" sz="1200" u="sng" dirty="0" err="1"/>
              <a:t>Class_weight</a:t>
            </a:r>
            <a:r>
              <a:rPr lang="en-US" altLang="ko-KR" sz="1200" u="sng" dirty="0"/>
              <a:t> : </a:t>
            </a:r>
            <a:r>
              <a:rPr lang="ko-KR" altLang="en-US" sz="1200" u="sng" dirty="0" err="1"/>
              <a:t>비규칙적</a:t>
            </a:r>
            <a:endParaRPr lang="en-US" altLang="ko-KR" sz="1200" u="sng" dirty="0"/>
          </a:p>
        </p:txBody>
      </p:sp>
    </p:spTree>
    <p:extLst>
      <p:ext uri="{BB962C8B-B14F-4D97-AF65-F5344CB8AC3E}">
        <p14:creationId xmlns:p14="http://schemas.microsoft.com/office/powerpoint/2010/main" val="20742808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3579</TotalTime>
  <Words>747</Words>
  <Application>Microsoft Office PowerPoint</Application>
  <PresentationFormat>화면 슬라이드 쇼(16:9)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기본</vt:lpstr>
      <vt:lpstr>데이터기반학습 프로젝트 3</vt:lpstr>
      <vt:lpstr>Contents</vt:lpstr>
      <vt:lpstr>Data Analyze/Background Research</vt:lpstr>
      <vt:lpstr>2. Column Selection </vt:lpstr>
      <vt:lpstr>3. Data Preprocessing – feature preprocessing  </vt:lpstr>
      <vt:lpstr>PowerPoint 프레젠테이션</vt:lpstr>
      <vt:lpstr>4. Data Selection</vt:lpstr>
      <vt:lpstr>5. Validation</vt:lpstr>
      <vt:lpstr>6. Parameter Tuning (1/2) </vt:lpstr>
      <vt:lpstr>6. Parameter Tuning (2/2) </vt:lpstr>
      <vt:lpstr>7. Final Model – Ensemble &amp; Voting</vt:lpstr>
      <vt:lpstr>8.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데이터기반학습 프로젝트 1</dc:title>
  <dc:creator>HTG</dc:creator>
  <cp:lastModifiedBy>한태구</cp:lastModifiedBy>
  <cp:revision>74</cp:revision>
  <dcterms:modified xsi:type="dcterms:W3CDTF">2019-05-13T10:19:14Z</dcterms:modified>
</cp:coreProperties>
</file>