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CC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D3435-0167-43B3-BBC9-80DB7535AF4D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83A3E-0E97-4B4D-B045-5182E7515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7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44F0-257A-4217-A3CA-B70217B85582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F501-5B49-4B16-8117-1B9EF1D25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36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44F0-257A-4217-A3CA-B70217B85582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F501-5B49-4B16-8117-1B9EF1D25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6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44F0-257A-4217-A3CA-B70217B85582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F501-5B49-4B16-8117-1B9EF1D25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88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5074508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1692" y="142513"/>
            <a:ext cx="3608946" cy="275473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800" b="1">
                <a:solidFill>
                  <a:schemeClr val="bg1"/>
                </a:solidFill>
                <a:latin typeface="한림고딕체 Regular" panose="020B0503000000000000" pitchFamily="50" charset="-127"/>
                <a:ea typeface="한림고딕체 Regular" panose="020B0503000000000000" pitchFamily="50" charset="-127"/>
              </a:defRPr>
            </a:lvl1pPr>
          </a:lstStyle>
          <a:p>
            <a:r>
              <a:rPr lang="ko-KR" altLang="en-US" dirty="0" smtClean="0"/>
              <a:t>마스터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</a:t>
            </a:r>
            <a:r>
              <a:rPr lang="ko-KR" altLang="en-US" dirty="0" smtClean="0"/>
              <a:t>편집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361692" y="2905487"/>
            <a:ext cx="3765465" cy="3484606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5271443" y="285026"/>
            <a:ext cx="6467476" cy="623934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한림고딕체 Regular" panose="020B0503000000000000" pitchFamily="50" charset="-127"/>
                <a:ea typeface="한림고딕체 Regular" panose="020B0503000000000000" pitchFamily="50" charset="-127"/>
              </a:defRPr>
            </a:lvl1pPr>
          </a:lstStyle>
          <a:p>
            <a:pPr lvl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91488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44F0-257A-4217-A3CA-B70217B85582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F501-5B49-4B16-8117-1B9EF1D25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8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44F0-257A-4217-A3CA-B70217B85582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F501-5B49-4B16-8117-1B9EF1D25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39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44F0-257A-4217-A3CA-B70217B85582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F501-5B49-4B16-8117-1B9EF1D25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39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44F0-257A-4217-A3CA-B70217B85582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F501-5B49-4B16-8117-1B9EF1D25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4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44F0-257A-4217-A3CA-B70217B85582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F501-5B49-4B16-8117-1B9EF1D25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34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44F0-257A-4217-A3CA-B70217B85582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F501-5B49-4B16-8117-1B9EF1D25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7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44F0-257A-4217-A3CA-B70217B85582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F501-5B49-4B16-8117-1B9EF1D25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7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44F0-257A-4217-A3CA-B70217B85582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F501-5B49-4B16-8117-1B9EF1D25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844F0-257A-4217-A3CA-B70217B85582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AF501-5B49-4B16-8117-1B9EF1D25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04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361692" y="2905487"/>
            <a:ext cx="4068992" cy="3484606"/>
          </a:xfrm>
        </p:spPr>
        <p:txBody>
          <a:bodyPr/>
          <a:lstStyle/>
          <a:p>
            <a:r>
              <a:rPr lang="ko-KR" altLang="ko-KR" dirty="0"/>
              <a:t>개발된 응용 애플리케이션이나 </a:t>
            </a:r>
            <a:r>
              <a:rPr lang="ko-KR" altLang="ko-KR" dirty="0" smtClean="0"/>
              <a:t>시스템이</a:t>
            </a:r>
            <a:endParaRPr lang="en-US" altLang="ko-KR" dirty="0"/>
          </a:p>
          <a:p>
            <a:r>
              <a:rPr lang="ko-KR" altLang="ko-KR" dirty="0" smtClean="0"/>
              <a:t>사용자가 </a:t>
            </a:r>
            <a:r>
              <a:rPr lang="ko-KR" altLang="ko-KR" dirty="0"/>
              <a:t>요구하는 </a:t>
            </a:r>
            <a:r>
              <a:rPr lang="ko-KR" altLang="ko-KR" dirty="0" smtClean="0"/>
              <a:t>기능과</a:t>
            </a:r>
            <a:endParaRPr lang="en-US" altLang="ko-KR" dirty="0" smtClean="0"/>
          </a:p>
          <a:p>
            <a:r>
              <a:rPr lang="ko-KR" altLang="ko-KR" dirty="0" smtClean="0"/>
              <a:t>성능</a:t>
            </a:r>
            <a:r>
              <a:rPr lang="ko-KR" altLang="ko-KR" dirty="0" smtClean="0"/>
              <a:t>,</a:t>
            </a:r>
            <a:r>
              <a:rPr lang="en-US" altLang="ko-KR" dirty="0" smtClean="0"/>
              <a:t> </a:t>
            </a:r>
            <a:r>
              <a:rPr lang="ko-KR" altLang="ko-KR" dirty="0" smtClean="0"/>
              <a:t>사용성</a:t>
            </a:r>
            <a:r>
              <a:rPr lang="ko-KR" altLang="ko-KR" dirty="0"/>
              <a:t>, 안정성 </a:t>
            </a:r>
            <a:r>
              <a:rPr lang="ko-KR" altLang="ko-KR" dirty="0" smtClean="0"/>
              <a:t>등을</a:t>
            </a:r>
            <a:r>
              <a:rPr lang="en-US" altLang="ko-KR" dirty="0"/>
              <a:t> </a:t>
            </a:r>
            <a:r>
              <a:rPr lang="ko-KR" altLang="ko-KR" dirty="0" smtClean="0"/>
              <a:t>만족하는지 </a:t>
            </a:r>
            <a:endParaRPr lang="en-US" altLang="ko-KR" dirty="0" smtClean="0"/>
          </a:p>
          <a:p>
            <a:r>
              <a:rPr lang="ko-KR" altLang="ko-KR" dirty="0" smtClean="0"/>
              <a:t>확인하고</a:t>
            </a:r>
            <a:r>
              <a:rPr lang="ko-KR" altLang="ko-KR" dirty="0" smtClean="0"/>
              <a:t>,</a:t>
            </a:r>
            <a:r>
              <a:rPr lang="en-US" altLang="ko-KR" dirty="0" smtClean="0"/>
              <a:t> </a:t>
            </a:r>
            <a:r>
              <a:rPr lang="ko-KR" altLang="ko-KR" dirty="0" smtClean="0"/>
              <a:t>노출되지 </a:t>
            </a:r>
            <a:r>
              <a:rPr lang="ko-KR" altLang="ko-KR" dirty="0"/>
              <a:t>않은 </a:t>
            </a:r>
            <a:r>
              <a:rPr lang="ko-KR" altLang="ko-KR" dirty="0" smtClean="0"/>
              <a:t>숨어있는</a:t>
            </a:r>
            <a:endParaRPr lang="en-US" altLang="ko-KR" dirty="0" smtClean="0"/>
          </a:p>
          <a:p>
            <a:r>
              <a:rPr lang="ko-KR" altLang="ko-KR" dirty="0" smtClean="0"/>
              <a:t>결함을 </a:t>
            </a:r>
            <a:r>
              <a:rPr lang="ko-KR" altLang="ko-KR" dirty="0"/>
              <a:t>찾아내는</a:t>
            </a:r>
            <a:r>
              <a:rPr lang="en-US" altLang="ko-KR" dirty="0"/>
              <a:t> </a:t>
            </a:r>
            <a:r>
              <a:rPr lang="ko-KR" altLang="en-US" dirty="0" smtClean="0"/>
              <a:t>활동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애플리케이션 테스트는 애플리케이션에 잠재되어 </a:t>
            </a:r>
            <a:r>
              <a:rPr lang="ko-KR" altLang="en-US" dirty="0" smtClean="0"/>
              <a:t>있는</a:t>
            </a:r>
            <a:endParaRPr lang="en-US" altLang="ko-KR" dirty="0" smtClean="0"/>
          </a:p>
          <a:p>
            <a:r>
              <a:rPr lang="ko-KR" altLang="en-US" dirty="0" smtClean="0"/>
              <a:t>결함을 찾아내는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일련의 행위 또는 절차이다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애플리케이션 </a:t>
            </a:r>
            <a:r>
              <a:rPr lang="ko-KR" altLang="en-US" dirty="0"/>
              <a:t>테스트는 개발된 소프트웨어가 고객의 </a:t>
            </a:r>
            <a:r>
              <a:rPr lang="ko-KR" altLang="en-US" dirty="0" smtClean="0"/>
              <a:t>요구사항을</a:t>
            </a:r>
            <a:endParaRPr lang="en-US" altLang="ko-KR" dirty="0" smtClean="0"/>
          </a:p>
          <a:p>
            <a:r>
              <a:rPr lang="ko-KR" altLang="en-US" dirty="0" smtClean="0"/>
              <a:t>만족시키는지</a:t>
            </a:r>
            <a:r>
              <a:rPr lang="en-US" altLang="ko-KR" dirty="0"/>
              <a:t> </a:t>
            </a:r>
            <a:r>
              <a:rPr lang="ko-KR" altLang="en-US" dirty="0" smtClean="0"/>
              <a:t>확인</a:t>
            </a:r>
            <a:r>
              <a:rPr lang="en-US" altLang="ko-KR" dirty="0"/>
              <a:t>(Validation)</a:t>
            </a:r>
            <a:r>
              <a:rPr lang="ko-KR" altLang="en-US" dirty="0"/>
              <a:t> </a:t>
            </a:r>
            <a:r>
              <a:rPr lang="ko-KR" altLang="en-US" dirty="0" smtClean="0"/>
              <a:t>하고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ko-KR" altLang="en-US" dirty="0"/>
              <a:t>소프트웨어가 </a:t>
            </a:r>
            <a:r>
              <a:rPr lang="ko-KR" altLang="en-US" dirty="0" smtClean="0"/>
              <a:t>기능을</a:t>
            </a:r>
            <a:endParaRPr lang="en-US" altLang="ko-KR" dirty="0" smtClean="0"/>
          </a:p>
          <a:p>
            <a:r>
              <a:rPr lang="ko-KR" altLang="en-US" dirty="0" smtClean="0"/>
              <a:t>정확히 </a:t>
            </a:r>
            <a:r>
              <a:rPr lang="ko-KR" altLang="en-US" dirty="0"/>
              <a:t>수행하는지 검증</a:t>
            </a:r>
            <a:r>
              <a:rPr lang="en-US" altLang="ko-KR" dirty="0"/>
              <a:t>(Verification)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8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4256" y="285025"/>
            <a:ext cx="4317249" cy="2840559"/>
          </a:xfrm>
        </p:spPr>
        <p:txBody>
          <a:bodyPr/>
          <a:lstStyle/>
          <a:p>
            <a:r>
              <a:rPr lang="ko-KR" altLang="en-US" dirty="0"/>
              <a:t>프로그램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여부에 </a:t>
            </a:r>
            <a:r>
              <a:rPr lang="ko-KR" altLang="en-US" dirty="0" smtClean="0"/>
              <a:t>따른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54256" y="2952996"/>
            <a:ext cx="4250748" cy="3397928"/>
          </a:xfrm>
        </p:spPr>
        <p:txBody>
          <a:bodyPr/>
          <a:lstStyle/>
          <a:p>
            <a:r>
              <a:rPr lang="ko-KR" altLang="en-US" dirty="0"/>
              <a:t>애플리케이션을 테스트 할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r>
              <a:rPr lang="ko-KR" altLang="en-US" dirty="0" smtClean="0"/>
              <a:t>프로그램의 </a:t>
            </a:r>
            <a:r>
              <a:rPr lang="ko-KR" altLang="en-US" dirty="0" smtClean="0"/>
              <a:t>실행 여부에 </a:t>
            </a:r>
            <a:r>
              <a:rPr lang="ko-KR" altLang="en-US" dirty="0" smtClean="0"/>
              <a:t>따라</a:t>
            </a:r>
            <a:endParaRPr lang="en-US" altLang="ko-KR" dirty="0" smtClean="0"/>
          </a:p>
          <a:p>
            <a:r>
              <a:rPr lang="ko-KR" altLang="en-US" dirty="0" smtClean="0"/>
              <a:t>정적 </a:t>
            </a:r>
            <a:r>
              <a:rPr lang="ko-KR" altLang="en-US" dirty="0"/>
              <a:t>테스트와 </a:t>
            </a:r>
            <a:r>
              <a:rPr lang="ko-KR" altLang="en-US" dirty="0" smtClean="0"/>
              <a:t>동적 </a:t>
            </a:r>
            <a:r>
              <a:rPr lang="ko-KR" altLang="en-US" dirty="0"/>
              <a:t>테스트로 나뉜다</a:t>
            </a:r>
            <a:r>
              <a:rPr lang="en-US" altLang="ko-KR" dirty="0"/>
              <a:t>. </a:t>
            </a:r>
            <a:endParaRPr lang="en-US" altLang="ko-KR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</a:rPr>
              <a:t>정적 테스트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ko-KR" altLang="en-US" dirty="0" smtClean="0"/>
              <a:t>프로그램을 실행하지 않고 명세서나 소스코드를 대상으로 분석하는 테스트이다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소프트웨어 개발 초기에 결함을 발견할 수 있어 소프트웨어의 개발 비용을 낮추는데 도움이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정적 테스트의 종류로는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워크스루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인스펙션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검사 등이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600" dirty="0" smtClean="0">
                <a:solidFill>
                  <a:srgbClr val="002060"/>
                </a:solidFill>
                <a:effectLst/>
              </a:rPr>
              <a:t>동적 테스트</a:t>
            </a:r>
            <a:endParaRPr lang="en-US" altLang="ko-KR" sz="1600" dirty="0" smtClean="0">
              <a:solidFill>
                <a:srgbClr val="002060"/>
              </a:solidFill>
              <a:effectLst/>
            </a:endParaRPr>
          </a:p>
          <a:p>
            <a:r>
              <a:rPr lang="ko-KR" altLang="en-US" dirty="0" smtClean="0">
                <a:effectLst/>
              </a:rPr>
              <a:t>프로그램을 실행하여 오류를 찾는 테스트로</a:t>
            </a:r>
            <a:r>
              <a:rPr lang="en-US" altLang="ko-KR" dirty="0" smtClean="0">
                <a:effectLst/>
              </a:rPr>
              <a:t>, </a:t>
            </a:r>
            <a:r>
              <a:rPr lang="ko-KR" altLang="en-US" dirty="0" smtClean="0">
                <a:effectLst/>
              </a:rPr>
              <a:t>소프트웨어 개발의 모든 단계에서 수행할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동적 테스트의 종류로는 블랙 박스 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화이트 박스 테스트 등이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 smtClean="0">
              <a:effectLst/>
            </a:endParaRPr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3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939" y="290663"/>
            <a:ext cx="4217497" cy="2901423"/>
          </a:xfrm>
        </p:spPr>
        <p:txBody>
          <a:bodyPr/>
          <a:lstStyle/>
          <a:p>
            <a:r>
              <a:rPr lang="ko-KR" altLang="en-US" dirty="0" smtClean="0"/>
              <a:t>테스트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smtClean="0"/>
              <a:t>Test Bases)</a:t>
            </a:r>
            <a:r>
              <a:rPr lang="ko-KR" altLang="en-US" dirty="0" smtClean="0"/>
              <a:t>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따른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312939" y="2658590"/>
            <a:ext cx="4508443" cy="3343199"/>
          </a:xfrm>
        </p:spPr>
        <p:txBody>
          <a:bodyPr/>
          <a:lstStyle/>
          <a:p>
            <a:r>
              <a:rPr lang="ko-KR" altLang="en-US" dirty="0" smtClean="0"/>
              <a:t>애플리케이션은 무엇을 </a:t>
            </a:r>
            <a:r>
              <a:rPr lang="ko-KR" altLang="en-US" dirty="0" smtClean="0"/>
              <a:t>기반으로</a:t>
            </a:r>
            <a:endParaRPr lang="en-US" altLang="ko-KR" dirty="0" smtClean="0"/>
          </a:p>
          <a:p>
            <a:r>
              <a:rPr lang="ko-KR" altLang="en-US" dirty="0" smtClean="0"/>
              <a:t>하느냐에 </a:t>
            </a:r>
            <a:r>
              <a:rPr lang="ko-KR" altLang="en-US" dirty="0" smtClean="0"/>
              <a:t>따라 다음 세 가지 테스트로 나뉜다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5308889" y="275646"/>
            <a:ext cx="6358178" cy="621659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002060"/>
                </a:solidFill>
              </a:rPr>
              <a:t>명세 기반 </a:t>
            </a:r>
            <a:r>
              <a:rPr lang="ko-KR" altLang="en-US" sz="1600" dirty="0" smtClean="0">
                <a:solidFill>
                  <a:srgbClr val="002060"/>
                </a:solidFill>
              </a:rPr>
              <a:t>테스트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ko-KR" altLang="en-US" dirty="0"/>
              <a:t>사용자의 요구사항에 대한 명세를 빠짐없이 테스트 케이스로 만들어 구현하고 있는지 확인하는 테스트</a:t>
            </a:r>
            <a:r>
              <a:rPr lang="en-US" altLang="ko-KR" dirty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종류에는 </a:t>
            </a:r>
            <a:r>
              <a:rPr lang="en-US" altLang="ko-KR" dirty="0"/>
              <a:t>"</a:t>
            </a:r>
            <a:r>
              <a:rPr lang="ko-KR" altLang="en-US" dirty="0"/>
              <a:t>동등 분할</a:t>
            </a:r>
            <a:r>
              <a:rPr lang="en-US" altLang="ko-KR" dirty="0"/>
              <a:t>" , "</a:t>
            </a:r>
            <a:r>
              <a:rPr lang="ko-KR" altLang="en-US" dirty="0" err="1"/>
              <a:t>경계값</a:t>
            </a:r>
            <a:r>
              <a:rPr lang="ko-KR" altLang="en-US" dirty="0"/>
              <a:t> 분석</a:t>
            </a:r>
            <a:r>
              <a:rPr lang="en-US" altLang="ko-KR" dirty="0"/>
              <a:t>"</a:t>
            </a:r>
            <a:r>
              <a:rPr lang="ko-KR" altLang="en-US" dirty="0"/>
              <a:t>등이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sz="1600" dirty="0">
                <a:solidFill>
                  <a:srgbClr val="002060"/>
                </a:solidFill>
              </a:rPr>
              <a:t>구조 기반 </a:t>
            </a:r>
            <a:r>
              <a:rPr lang="ko-KR" altLang="en-US" sz="1600" dirty="0" smtClean="0">
                <a:solidFill>
                  <a:srgbClr val="002060"/>
                </a:solidFill>
              </a:rPr>
              <a:t>테스트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ko-KR" altLang="en-US" dirty="0"/>
              <a:t>소프트웨어 내부의 논리 흐름에 따라 테스트 케이스를 작성하고 확인하는 테스트</a:t>
            </a:r>
            <a:r>
              <a:rPr lang="en-US" altLang="ko-KR" dirty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종류에는 </a:t>
            </a:r>
            <a:r>
              <a:rPr lang="en-US" altLang="ko-KR" dirty="0"/>
              <a:t>"</a:t>
            </a:r>
            <a:r>
              <a:rPr lang="ko-KR" altLang="en-US" dirty="0"/>
              <a:t>구문 기반</a:t>
            </a:r>
            <a:r>
              <a:rPr lang="en-US" altLang="ko-KR" dirty="0"/>
              <a:t>", "</a:t>
            </a:r>
            <a:r>
              <a:rPr lang="ko-KR" altLang="en-US" dirty="0"/>
              <a:t>결정 기반</a:t>
            </a:r>
            <a:r>
              <a:rPr lang="en-US" altLang="ko-KR" dirty="0"/>
              <a:t>", "</a:t>
            </a:r>
            <a:r>
              <a:rPr lang="ko-KR" altLang="en-US" dirty="0"/>
              <a:t>조건 기반</a:t>
            </a:r>
            <a:r>
              <a:rPr lang="en-US" altLang="ko-KR" dirty="0"/>
              <a:t>"</a:t>
            </a:r>
            <a:r>
              <a:rPr lang="ko-KR" altLang="en-US" dirty="0"/>
              <a:t>등이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sz="1600" dirty="0">
                <a:solidFill>
                  <a:srgbClr val="002060"/>
                </a:solidFill>
              </a:rPr>
              <a:t>경험 기반 </a:t>
            </a:r>
            <a:r>
              <a:rPr lang="ko-KR" altLang="en-US" sz="1600" dirty="0" smtClean="0">
                <a:solidFill>
                  <a:srgbClr val="002060"/>
                </a:solidFill>
              </a:rPr>
              <a:t>테스트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ko-KR" altLang="en-US" dirty="0"/>
              <a:t>유사 소프트웨어나 기술 등에 대한 테스터의 경험을 기반으로 수행하는 테스트</a:t>
            </a:r>
            <a:r>
              <a:rPr lang="en-US" altLang="ko-KR" dirty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이는 사용자의 요구사항에 대한 명세서가 불충분하거나</a:t>
            </a:r>
            <a:r>
              <a:rPr lang="en-US" altLang="ko-KR" dirty="0"/>
              <a:t>, </a:t>
            </a:r>
            <a:r>
              <a:rPr lang="ko-KR" altLang="en-US" dirty="0"/>
              <a:t>테스트 시간에 제약이 </a:t>
            </a:r>
            <a:r>
              <a:rPr lang="ko-KR" altLang="en-US" dirty="0" smtClean="0"/>
              <a:t>있는 경우 </a:t>
            </a:r>
            <a:r>
              <a:rPr lang="ko-KR" altLang="en-US" dirty="0"/>
              <a:t>효과적이다</a:t>
            </a:r>
            <a:r>
              <a:rPr lang="en-US" altLang="ko-KR" dirty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/>
              <a:t>종류에는 에러 추정</a:t>
            </a:r>
            <a:r>
              <a:rPr lang="en-US" altLang="ko-KR" dirty="0"/>
              <a:t>, </a:t>
            </a:r>
            <a:r>
              <a:rPr lang="ko-KR" altLang="en-US" dirty="0"/>
              <a:t>체크 리스트</a:t>
            </a:r>
            <a:r>
              <a:rPr lang="en-US" altLang="ko-KR" dirty="0"/>
              <a:t>, </a:t>
            </a:r>
            <a:r>
              <a:rPr lang="ko-KR" altLang="en-US" dirty="0"/>
              <a:t>탐색적 </a:t>
            </a:r>
            <a:r>
              <a:rPr lang="ko-KR" altLang="en-US" dirty="0" err="1"/>
              <a:t>테스팅이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6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시각에 따른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어떤 시각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볼 것 인지에 따라 </a:t>
            </a:r>
            <a:r>
              <a:rPr lang="ko-KR" altLang="en-US" dirty="0"/>
              <a:t>검증 테스트와 확인 테스트로 나뉜다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1600" dirty="0">
                <a:solidFill>
                  <a:srgbClr val="002060"/>
                </a:solidFill>
              </a:rPr>
              <a:t>검증</a:t>
            </a:r>
            <a:r>
              <a:rPr lang="en-US" altLang="ko-KR" sz="1600" dirty="0">
                <a:solidFill>
                  <a:srgbClr val="002060"/>
                </a:solidFill>
              </a:rPr>
              <a:t>(Verification) </a:t>
            </a:r>
            <a:r>
              <a:rPr lang="ko-KR" altLang="en-US" sz="1600" dirty="0" smtClean="0">
                <a:solidFill>
                  <a:srgbClr val="002060"/>
                </a:solidFill>
              </a:rPr>
              <a:t>테스트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ko-KR" altLang="en-US" dirty="0"/>
              <a:t>개발자의 시각에서 제품의 생산 과정을 테스트 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  <a:r>
              <a:rPr lang="ko-KR" altLang="en-US" dirty="0" smtClean="0"/>
              <a:t> 제품이 명세서 대로 </a:t>
            </a:r>
            <a:r>
              <a:rPr lang="ko-KR" altLang="en-US" dirty="0"/>
              <a:t>완성됐는지 테스트한다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sz="1600" dirty="0">
                <a:solidFill>
                  <a:srgbClr val="002060"/>
                </a:solidFill>
              </a:rPr>
              <a:t>확인</a:t>
            </a:r>
            <a:r>
              <a:rPr lang="en-US" altLang="ko-KR" sz="1600" dirty="0">
                <a:solidFill>
                  <a:srgbClr val="002060"/>
                </a:solidFill>
              </a:rPr>
              <a:t>(Validation) </a:t>
            </a:r>
            <a:r>
              <a:rPr lang="ko-KR" altLang="en-US" sz="1600" dirty="0" smtClean="0">
                <a:solidFill>
                  <a:srgbClr val="002060"/>
                </a:solidFill>
              </a:rPr>
              <a:t>테스트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ko-KR" altLang="en-US" dirty="0"/>
              <a:t>사용자의 시각에서 생산된 제품의 결과를 테스트하는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사용자가 </a:t>
            </a:r>
            <a:r>
              <a:rPr lang="ko-KR" altLang="en-US" dirty="0"/>
              <a:t>요구한대로 완성됐는지</a:t>
            </a:r>
            <a:r>
              <a:rPr lang="en-US" altLang="ko-KR" dirty="0"/>
              <a:t>, </a:t>
            </a:r>
            <a:r>
              <a:rPr lang="ko-KR" altLang="en-US" dirty="0"/>
              <a:t>제품이 정상적으로 </a:t>
            </a:r>
            <a:r>
              <a:rPr lang="ko-KR" altLang="en-US" dirty="0" smtClean="0"/>
              <a:t>동작하는지를 </a:t>
            </a:r>
            <a:r>
              <a:rPr lang="ko-KR" altLang="en-US" dirty="0"/>
              <a:t>테스트한다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8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목적에 </a:t>
            </a:r>
            <a:r>
              <a:rPr lang="ko-KR" altLang="en-US" dirty="0" smtClean="0"/>
              <a:t>따른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361692" y="2897249"/>
            <a:ext cx="4443064" cy="3245856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프로그램의 목적에 </a:t>
            </a:r>
            <a:r>
              <a:rPr lang="ko-KR" altLang="en-US" dirty="0" smtClean="0"/>
              <a:t>따라</a:t>
            </a:r>
            <a:endParaRPr lang="en-US" altLang="ko-KR" dirty="0" smtClean="0"/>
          </a:p>
          <a:p>
            <a:r>
              <a:rPr lang="ko-KR" altLang="en-US" dirty="0" smtClean="0"/>
              <a:t>회복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안전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강동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성능</a:t>
            </a:r>
            <a:r>
              <a:rPr lang="en-US" altLang="ko-KR" dirty="0" smtClean="0"/>
              <a:t>,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,</a:t>
            </a:r>
            <a:r>
              <a:rPr lang="ko-KR" altLang="en-US" dirty="0" smtClean="0"/>
              <a:t> 회귀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병행</a:t>
            </a:r>
            <a:endParaRPr lang="en-US" altLang="ko-KR" dirty="0" smtClean="0"/>
          </a:p>
          <a:p>
            <a:r>
              <a:rPr lang="ko-KR" altLang="en-US" dirty="0" smtClean="0"/>
              <a:t>테스트로 나뉜다</a:t>
            </a:r>
            <a:r>
              <a:rPr lang="en-US" altLang="ko-KR" dirty="0"/>
              <a:t>. 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</a:rPr>
              <a:t>회복 </a:t>
            </a:r>
            <a:r>
              <a:rPr lang="ko-KR" altLang="en-US" sz="1600" dirty="0" smtClean="0">
                <a:solidFill>
                  <a:srgbClr val="002060"/>
                </a:solidFill>
              </a:rPr>
              <a:t>테스트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시스템에서 </a:t>
            </a:r>
            <a:r>
              <a:rPr lang="ko-KR" altLang="en-US" dirty="0"/>
              <a:t>여러가지 결함을 주어 실행하도록 한 </a:t>
            </a:r>
            <a:r>
              <a:rPr lang="ko-KR" altLang="en-US" dirty="0" smtClean="0"/>
              <a:t>후 올바르게 </a:t>
            </a:r>
            <a:r>
              <a:rPr lang="ko-KR" altLang="en-US" dirty="0"/>
              <a:t>복구 되는지를 </a:t>
            </a:r>
            <a:r>
              <a:rPr lang="ko-KR" altLang="en-US" dirty="0" smtClean="0"/>
              <a:t>확인하는</a:t>
            </a:r>
            <a:r>
              <a:rPr lang="ko-KR" altLang="en-US" dirty="0"/>
              <a:t> </a:t>
            </a:r>
            <a:r>
              <a:rPr lang="ko-KR" altLang="en-US" dirty="0" smtClean="0"/>
              <a:t>테스트</a:t>
            </a:r>
            <a:endParaRPr lang="en-US" altLang="ko-KR" dirty="0"/>
          </a:p>
          <a:p>
            <a:r>
              <a:rPr lang="ko-KR" altLang="en-US" sz="1600" dirty="0" smtClean="0">
                <a:solidFill>
                  <a:srgbClr val="002060"/>
                </a:solidFill>
              </a:rPr>
              <a:t>안전 </a:t>
            </a:r>
            <a:r>
              <a:rPr lang="ko-KR" altLang="en-US" sz="1600" dirty="0" smtClean="0">
                <a:solidFill>
                  <a:srgbClr val="002060"/>
                </a:solidFill>
              </a:rPr>
              <a:t>테스트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시스템에 </a:t>
            </a:r>
            <a:r>
              <a:rPr lang="ko-KR" altLang="en-US" dirty="0"/>
              <a:t>설치된 </a:t>
            </a:r>
            <a:r>
              <a:rPr lang="ko-KR" altLang="en-US" dirty="0" smtClean="0"/>
              <a:t>시스템 </a:t>
            </a:r>
            <a:r>
              <a:rPr lang="ko-KR" altLang="en-US" dirty="0"/>
              <a:t>보호 도구가 불법적인 </a:t>
            </a:r>
            <a:r>
              <a:rPr lang="ko-KR" altLang="en-US" dirty="0" smtClean="0"/>
              <a:t>침입으로 부터 시스템을 </a:t>
            </a:r>
            <a:r>
              <a:rPr lang="ko-KR" altLang="en-US" dirty="0"/>
              <a:t>보호 할 수 있는지를 확인하는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r>
              <a:rPr lang="ko-KR" altLang="en-US" sz="1600" dirty="0" smtClean="0">
                <a:solidFill>
                  <a:srgbClr val="002060"/>
                </a:solidFill>
              </a:rPr>
              <a:t>강도 </a:t>
            </a:r>
            <a:r>
              <a:rPr lang="ko-KR" altLang="en-US" sz="1600" dirty="0" smtClean="0">
                <a:solidFill>
                  <a:srgbClr val="002060"/>
                </a:solidFill>
              </a:rPr>
              <a:t>테스트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시스템에 </a:t>
            </a:r>
            <a:r>
              <a:rPr lang="ko-KR" altLang="en-US" dirty="0"/>
              <a:t>과도한 정보량이나 빈도 등을 </a:t>
            </a:r>
            <a:r>
              <a:rPr lang="ko-KR" altLang="en-US" dirty="0" smtClean="0"/>
              <a:t>부과하여</a:t>
            </a:r>
            <a:r>
              <a:rPr lang="en-US" altLang="ko-KR" dirty="0"/>
              <a:t> </a:t>
            </a:r>
            <a:r>
              <a:rPr lang="ko-KR" altLang="en-US" dirty="0" smtClean="0"/>
              <a:t>과부하 시에도</a:t>
            </a:r>
            <a:endParaRPr lang="en-US" altLang="ko-KR" dirty="0" smtClean="0"/>
          </a:p>
          <a:p>
            <a:r>
              <a:rPr lang="ko-KR" altLang="en-US" dirty="0" smtClean="0"/>
              <a:t>소프트웨어가 </a:t>
            </a:r>
            <a:r>
              <a:rPr lang="ko-KR" altLang="en-US" dirty="0"/>
              <a:t>정상적으로 </a:t>
            </a:r>
            <a:r>
              <a:rPr lang="ko-KR" altLang="en-US" dirty="0" smtClean="0"/>
              <a:t>실행 </a:t>
            </a:r>
            <a:r>
              <a:rPr lang="ko-KR" altLang="en-US" dirty="0"/>
              <a:t>되는지를 확인하는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r>
              <a:rPr lang="ko-KR" altLang="en-US" sz="1600" dirty="0" smtClean="0">
                <a:solidFill>
                  <a:srgbClr val="002060"/>
                </a:solidFill>
              </a:rPr>
              <a:t>성능 </a:t>
            </a:r>
            <a:r>
              <a:rPr lang="ko-KR" altLang="en-US" sz="1600" dirty="0" smtClean="0">
                <a:solidFill>
                  <a:srgbClr val="002060"/>
                </a:solidFill>
              </a:rPr>
              <a:t>테스트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소프트웨어의 실시간 </a:t>
            </a:r>
            <a:r>
              <a:rPr lang="ko-KR" altLang="en-US" dirty="0"/>
              <a:t>성능이나 전체적인 효율성을 </a:t>
            </a:r>
            <a:r>
              <a:rPr lang="ko-KR" altLang="en-US" dirty="0" smtClean="0"/>
              <a:t>진단하는 테스트로 </a:t>
            </a:r>
            <a:r>
              <a:rPr lang="ko-KR" altLang="en-US" dirty="0"/>
              <a:t>소프트웨어의 응답시간 </a:t>
            </a:r>
            <a:r>
              <a:rPr lang="ko-KR" altLang="en-US" dirty="0" smtClean="0"/>
              <a:t>처리량 등을 테스트</a:t>
            </a:r>
            <a:endParaRPr lang="en-US" altLang="ko-KR" dirty="0"/>
          </a:p>
          <a:p>
            <a:r>
              <a:rPr lang="ko-KR" altLang="en-US" sz="1600" dirty="0">
                <a:solidFill>
                  <a:srgbClr val="002060"/>
                </a:solidFill>
              </a:rPr>
              <a:t>구조 테스트 </a:t>
            </a:r>
            <a:r>
              <a:rPr lang="en-US" altLang="ko-KR" dirty="0"/>
              <a:t>: </a:t>
            </a:r>
            <a:r>
              <a:rPr lang="ko-KR" altLang="en-US" dirty="0"/>
              <a:t>소프트웨어 내부의 논리적인 경로 </a:t>
            </a:r>
            <a:r>
              <a:rPr lang="ko-KR" altLang="en-US" dirty="0" smtClean="0"/>
              <a:t>소스코드의 복잡도 </a:t>
            </a:r>
            <a:r>
              <a:rPr lang="ko-KR" altLang="en-US" dirty="0"/>
              <a:t>등을 평가하는 </a:t>
            </a:r>
            <a:r>
              <a:rPr lang="ko-KR" altLang="en-US" dirty="0" smtClean="0"/>
              <a:t>테스트이다</a:t>
            </a:r>
            <a:r>
              <a:rPr lang="en-US" altLang="ko-KR" dirty="0" smtClean="0"/>
              <a:t>. </a:t>
            </a:r>
            <a:endParaRPr lang="en-US" altLang="ko-KR" dirty="0"/>
          </a:p>
          <a:p>
            <a:r>
              <a:rPr lang="ko-KR" altLang="en-US" sz="1600" dirty="0">
                <a:solidFill>
                  <a:srgbClr val="002060"/>
                </a:solidFill>
              </a:rPr>
              <a:t>회귀 테스트 </a:t>
            </a:r>
            <a:r>
              <a:rPr lang="en-US" altLang="ko-KR" dirty="0"/>
              <a:t>:  </a:t>
            </a:r>
            <a:r>
              <a:rPr lang="ko-KR" altLang="en-US" dirty="0"/>
              <a:t>소프트웨어의 변경 또는 수정된 </a:t>
            </a:r>
            <a:r>
              <a:rPr lang="ko-KR" altLang="en-US" dirty="0" smtClean="0"/>
              <a:t>코드에 새로운 결함이 없음을 </a:t>
            </a:r>
            <a:r>
              <a:rPr lang="ko-KR" altLang="en-US" dirty="0"/>
              <a:t>확인하는 </a:t>
            </a:r>
            <a:r>
              <a:rPr lang="ko-KR" altLang="en-US" dirty="0" smtClean="0"/>
              <a:t>테스트이다</a:t>
            </a:r>
            <a:r>
              <a:rPr lang="en-US" altLang="ko-KR" dirty="0" smtClean="0"/>
              <a:t>. </a:t>
            </a:r>
            <a:endParaRPr lang="en-US" altLang="ko-KR" dirty="0"/>
          </a:p>
          <a:p>
            <a:r>
              <a:rPr lang="ko-KR" altLang="en-US" sz="1600" dirty="0">
                <a:solidFill>
                  <a:srgbClr val="002060"/>
                </a:solidFill>
              </a:rPr>
              <a:t>병행 테스트 </a:t>
            </a:r>
            <a:r>
              <a:rPr lang="en-US" altLang="ko-KR" dirty="0"/>
              <a:t>: </a:t>
            </a:r>
            <a:r>
              <a:rPr lang="ko-KR" altLang="en-US" dirty="0"/>
              <a:t>변경된 소프트웨어와 기존 소프트웨어에 동일한 </a:t>
            </a:r>
            <a:r>
              <a:rPr lang="ko-KR" altLang="en-US" dirty="0" smtClean="0"/>
              <a:t>데이터를 입력하여 </a:t>
            </a:r>
            <a:r>
              <a:rPr lang="ko-KR" altLang="en-US" dirty="0"/>
              <a:t>결과를 비교하는 </a:t>
            </a:r>
            <a:r>
              <a:rPr lang="ko-KR" altLang="en-US" dirty="0" smtClean="0"/>
              <a:t>테스트이다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8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692" y="285025"/>
            <a:ext cx="4027428" cy="2491425"/>
          </a:xfrm>
        </p:spPr>
        <p:txBody>
          <a:bodyPr/>
          <a:lstStyle/>
          <a:p>
            <a:r>
              <a:rPr lang="ko-KR" altLang="en-US" dirty="0" smtClean="0"/>
              <a:t>테스트 </a:t>
            </a:r>
            <a:r>
              <a:rPr lang="ko-KR" altLang="en-US" dirty="0" smtClean="0"/>
              <a:t>기법에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따른 </a:t>
            </a:r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테스트 기법에 </a:t>
            </a:r>
            <a:r>
              <a:rPr lang="ko-KR" altLang="en-US" dirty="0" smtClean="0"/>
              <a:t>따라</a:t>
            </a:r>
            <a:endParaRPr lang="en-US" altLang="ko-KR" dirty="0" smtClean="0"/>
          </a:p>
          <a:p>
            <a:r>
              <a:rPr lang="ko-KR" altLang="en-US" dirty="0" smtClean="0"/>
              <a:t>블랙박스테스트와 화이트 박스</a:t>
            </a:r>
            <a:endParaRPr lang="en-US" altLang="ko-KR" dirty="0" smtClean="0"/>
          </a:p>
          <a:p>
            <a:r>
              <a:rPr lang="ko-KR" altLang="en-US" dirty="0" smtClean="0"/>
              <a:t>테스트로 </a:t>
            </a:r>
            <a:r>
              <a:rPr lang="ko-KR" altLang="en-US" dirty="0" smtClean="0"/>
              <a:t>나뉜다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</a:rPr>
              <a:t>블랙 박스 테스트</a:t>
            </a:r>
            <a:r>
              <a:rPr lang="en-US" altLang="ko-KR" sz="1600" dirty="0" smtClean="0">
                <a:solidFill>
                  <a:srgbClr val="002060"/>
                </a:solidFill>
              </a:rPr>
              <a:t>(Black Box Test)</a:t>
            </a:r>
            <a:r>
              <a:rPr lang="ko-KR" altLang="en-US" sz="1600" dirty="0" smtClean="0">
                <a:solidFill>
                  <a:srgbClr val="002060"/>
                </a:solidFill>
              </a:rPr>
              <a:t> 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ko-KR" altLang="en-US" dirty="0" smtClean="0"/>
              <a:t>소프트웨어의 내부 구조나 작동 원리를 모르는 상태에서 소프트웨어의 동작을 검사하는 방법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요구 사항 검사를 위해 공개된 설계도 등의 대외적으로 공개된 사항들을 통해 검사를 진행하며</a:t>
            </a:r>
            <a:r>
              <a:rPr lang="en-US" altLang="ko-KR" dirty="0" smtClean="0"/>
              <a:t>,</a:t>
            </a:r>
            <a:r>
              <a:rPr lang="ko-KR" altLang="en-US" b="1" dirty="0" smtClean="0"/>
              <a:t> </a:t>
            </a:r>
            <a:endParaRPr lang="ko-KR" altLang="en-US" dirty="0" smtClean="0"/>
          </a:p>
          <a:p>
            <a:r>
              <a:rPr lang="ko-KR" altLang="en-US" dirty="0" smtClean="0"/>
              <a:t>소프트웨어의 특징이나 요구 사항 등에 초점을 맞춰 검사가 이뤄진다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sz="1600" dirty="0" smtClean="0">
                <a:solidFill>
                  <a:srgbClr val="002060"/>
                </a:solidFill>
              </a:rPr>
              <a:t>화이트박스 테스트</a:t>
            </a:r>
            <a:r>
              <a:rPr lang="en-US" altLang="ko-KR" sz="1600" dirty="0" smtClean="0">
                <a:solidFill>
                  <a:srgbClr val="002060"/>
                </a:solidFill>
              </a:rPr>
              <a:t>(White Box Test)</a:t>
            </a:r>
          </a:p>
          <a:p>
            <a:r>
              <a:rPr lang="ko-KR" altLang="en-US" dirty="0" smtClean="0"/>
              <a:t>소프트웨어 혹은 제품의 내부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동작을 세밀하게 검사하는 테스트 방식으로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내부 소스 코드를 테스트하여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사용자가 들여다 볼 수 없는 구간의 코드 단위를 테스트 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설계 단계에서 요구된 사항을 확인하는 개발자 관점의 </a:t>
            </a:r>
            <a:r>
              <a:rPr lang="ko-KR" altLang="en-US" dirty="0" err="1" smtClean="0"/>
              <a:t>단위테스팅</a:t>
            </a:r>
            <a:r>
              <a:rPr lang="ko-KR" altLang="en-US" dirty="0" smtClean="0"/>
              <a:t> 기법이다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101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324</Words>
  <Application>Microsoft Office PowerPoint</Application>
  <PresentationFormat>와이드스크린</PresentationFormat>
  <Paragraphs>69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 Light</vt:lpstr>
      <vt:lpstr>맑은 고딕</vt:lpstr>
      <vt:lpstr>한림고딕체 Regular</vt:lpstr>
      <vt:lpstr>Arial</vt:lpstr>
      <vt:lpstr>Office 테마</vt:lpstr>
      <vt:lpstr>개념</vt:lpstr>
      <vt:lpstr>프로그램 실행 여부에 따른 테스트</vt:lpstr>
      <vt:lpstr>테스트 기반 (Test Bases)에 따른 테스트</vt:lpstr>
      <vt:lpstr>시각에 따른 테스트</vt:lpstr>
      <vt:lpstr>목적에 따른 테스트</vt:lpstr>
      <vt:lpstr>테스트 기법에 따른 테스트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GreenArt</dc:creator>
  <cp:lastModifiedBy>GreenArt</cp:lastModifiedBy>
  <cp:revision>11</cp:revision>
  <dcterms:created xsi:type="dcterms:W3CDTF">2022-05-31T05:14:47Z</dcterms:created>
  <dcterms:modified xsi:type="dcterms:W3CDTF">2022-05-31T06:39:34Z</dcterms:modified>
</cp:coreProperties>
</file>