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media1.gif" ContentType="video/unknown"/>
  <Override PartName="/ppt/media/media2.gif" ContentType="video/unknown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14044"/>
            <a:ext cx="11099800" cy="2238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452955"/>
            <a:ext cx="11099800" cy="656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320106" y="9224291"/>
            <a:ext cx="3034454" cy="5207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/>
            </a:lvl1pPr>
          </a:lstStyle>
          <a:p>
            <a:pPr lvl="0"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video" Target="../media/media1.gif"/><Relationship Id="rId3" Type="http://schemas.microsoft.com/office/2007/relationships/media" Target="../media/media1.gif"/><Relationship Id="rId4" Type="http://schemas.openxmlformats.org/officeDocument/2006/relationships/image" Target="../media/image12.png"/><Relationship Id="rId5" Type="http://schemas.openxmlformats.org/officeDocument/2006/relationships/video" Target="../media/media2.gif"/><Relationship Id="rId6" Type="http://schemas.microsoft.com/office/2007/relationships/media" Target="../media/media2.gif"/><Relationship Id="rId7" Type="http://schemas.openxmlformats.org/officeDocument/2006/relationships/image" Target="../media/image1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://gs.statcounter.com/#desktop-os-ww-monthly-201510-201510-bar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hyperlink" Target="http://venturebeat.com/2015/10/01/windows-10-grabs-6-63-market-share-linux-finally-passes-windows-vista/" TargetMode="External"/><Relationship Id="rId5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asted-image-filter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014598" y="85988"/>
            <a:ext cx="17033996" cy="9581624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8000">
                <a:solidFill>
                  <a:srgbClr val="FFFFFF"/>
                </a:solidFill>
              </a:rPr>
              <a:t>Windows 10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1270000" y="6149759"/>
            <a:ext cx="10464800" cy="1130301"/>
          </a:xfrm>
          <a:prstGeom prst="rect">
            <a:avLst/>
          </a:prstGeom>
        </p:spPr>
        <p:txBody>
          <a:bodyPr/>
          <a:lstStyle/>
          <a:p>
            <a:pPr lvl="0" algn="r" defTabSz="554990">
              <a:defRPr sz="1800">
                <a:solidFill>
                  <a:srgbClr val="000000"/>
                </a:solidFill>
              </a:defRPr>
            </a:pPr>
            <a:r>
              <a:rPr b="1" sz="304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Group 5</a:t>
            </a:r>
            <a:br>
              <a:rPr b="1" sz="304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</a:br>
            <a:r>
              <a:rPr b="1" sz="304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박병준, 이동우, 정태호, 정현진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60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Features - Edge</a:t>
            </a:r>
          </a:p>
        </p:txBody>
      </p:sp>
      <p:pic>
        <p:nvPicPr>
          <p:cNvPr id="97" name="edge_1.gif"/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329720" y="4080443"/>
            <a:ext cx="5783058" cy="3258532"/>
          </a:xfrm>
          <a:prstGeom prst="rect">
            <a:avLst/>
          </a:prstGeom>
        </p:spPr>
      </p:pic>
      <p:pic>
        <p:nvPicPr>
          <p:cNvPr id="98" name="edge_2.gif"/>
          <p:cNvPicPr/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>
            <a:extLst/>
          </a:blip>
          <a:stretch>
            <a:fillRect/>
          </a:stretch>
        </p:blipFill>
        <p:spPr>
          <a:xfrm>
            <a:off x="6553752" y="4080443"/>
            <a:ext cx="6161586" cy="3258532"/>
          </a:xfrm>
          <a:prstGeom prst="rect">
            <a:avLst/>
          </a:prstGeom>
        </p:spPr>
      </p:pic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mediacall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0" fill="hold"/>
                                        <p:tgtEl>
                                          <p:spTgt spid="9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mediacall" presetSubtype="0" presetID="1" grp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0" fill="hold"/>
                                        <p:tgtEl>
                                          <p:spTgt spid="9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10" fill="hold" display="0">
                  <p:stCondLst>
                    <p:cond delay="indefinite"/>
                  </p:stCondLst>
                </p:cTn>
                <p:tgtEl>
                  <p:spTgt spid="97"/>
                </p:tgtEl>
              </p:cMediaNode>
            </p:video>
            <p:video fullScrn="0">
              <p:cMediaNode mute="0" showWhenStopped="1" numSld="1" vol="100000">
                <p:cTn id="11" fill="hold" display="0">
                  <p:stCondLst>
                    <p:cond delay="indefinite"/>
                  </p:stCondLst>
                </p:cTn>
                <p:tgtEl>
                  <p:spTgt spid="98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8628" y="3368968"/>
            <a:ext cx="10827544" cy="5310585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10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60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Architecture of Windows 10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</a:fld>
          </a:p>
        </p:txBody>
      </p:sp>
      <p:sp>
        <p:nvSpPr>
          <p:cNvPr id="104" name="Shape 104"/>
          <p:cNvSpPr/>
          <p:nvPr/>
        </p:nvSpPr>
        <p:spPr>
          <a:xfrm>
            <a:off x="1955394" y="5914205"/>
            <a:ext cx="6805702" cy="1977893"/>
          </a:xfrm>
          <a:prstGeom prst="rect">
            <a:avLst/>
          </a:prstGeom>
          <a:ln w="63500">
            <a:solidFill>
              <a:srgbClr val="BD1C4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60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Windows Runtime Architecture</a:t>
            </a:r>
          </a:p>
        </p:txBody>
      </p:sp>
      <p:pic>
        <p:nvPicPr>
          <p:cNvPr id="10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7223" y="3211846"/>
            <a:ext cx="11138298" cy="5548314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60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Windows Runtime Architecture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862330" indent="-862330" defTabSz="566673">
              <a:spcBef>
                <a:spcPts val="4000"/>
              </a:spcBef>
              <a:buClr>
                <a:srgbClr val="FFFFFF"/>
              </a:buClr>
              <a:buFont typeface="Arial Unicode MS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C++ Object oriented design</a:t>
            </a:r>
            <a:endParaRPr sz="3600">
              <a:solidFill>
                <a:srgbClr val="FFFFFF"/>
              </a:solidFill>
              <a:latin typeface="Arial Unicode MS"/>
              <a:ea typeface="Arial Unicode MS"/>
              <a:cs typeface="Arial Unicode MS"/>
              <a:sym typeface="Arial Unicode MS"/>
            </a:endParaRPr>
          </a:p>
          <a:p>
            <a:pPr lvl="0" marL="862330" indent="-862330" defTabSz="566673">
              <a:spcBef>
                <a:spcPts val="4000"/>
              </a:spcBef>
              <a:buClr>
                <a:srgbClr val="FFFFFF"/>
              </a:buClr>
              <a:buFont typeface="Arial Unicode MS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API based on Component Object Model (COM)</a:t>
            </a:r>
            <a:endParaRPr sz="3600">
              <a:solidFill>
                <a:srgbClr val="FFFFFF"/>
              </a:solidFill>
              <a:latin typeface="Arial Unicode MS"/>
              <a:ea typeface="Arial Unicode MS"/>
              <a:cs typeface="Arial Unicode MS"/>
              <a:sym typeface="Arial Unicode MS"/>
            </a:endParaRPr>
          </a:p>
          <a:p>
            <a:pPr lvl="0" marL="862330" indent="-862330" defTabSz="566673">
              <a:spcBef>
                <a:spcPts val="4000"/>
              </a:spcBef>
              <a:buClr>
                <a:srgbClr val="FFFFFF"/>
              </a:buClr>
              <a:buFont typeface="Arial Unicode MS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API definitions stored in ‘.winmd’ files</a:t>
            </a:r>
          </a:p>
          <a:p>
            <a:pPr lvl="0" marL="862330" indent="-862330" defTabSz="566673">
              <a:spcBef>
                <a:spcPts val="4000"/>
              </a:spcBef>
              <a:buClr>
                <a:srgbClr val="FFFFFF"/>
              </a:buClr>
              <a:buFont typeface="Arial Unicode MS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Applications run within a sandbox for protection</a:t>
            </a:r>
            <a:endParaRPr sz="3600">
              <a:solidFill>
                <a:srgbClr val="FFFFFF"/>
              </a:solidFill>
              <a:latin typeface="Arial Unicode MS"/>
              <a:ea typeface="Arial Unicode MS"/>
              <a:cs typeface="Arial Unicode MS"/>
              <a:sym typeface="Arial Unicode MS"/>
            </a:endParaRPr>
          </a:p>
          <a:p>
            <a:pPr lvl="0" marL="862330" indent="-862330" defTabSz="566673">
              <a:spcBef>
                <a:spcPts val="4000"/>
              </a:spcBef>
              <a:buClr>
                <a:srgbClr val="FFFFFF"/>
              </a:buClr>
              <a:buFont typeface="Arial Unicode MS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Applications are packaged in .appx file format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1270000" y="4137894"/>
            <a:ext cx="10464800" cy="1477812"/>
          </a:xfrm>
          <a:prstGeom prst="rect">
            <a:avLst/>
          </a:prstGeom>
        </p:spPr>
        <p:txBody>
          <a:bodyPr/>
          <a:lstStyle>
            <a:lvl1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Thank you!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60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862330" indent="-862330" defTabSz="566673">
              <a:spcBef>
                <a:spcPts val="4000"/>
              </a:spcBef>
              <a:buClr>
                <a:srgbClr val="FFFFFF"/>
              </a:buClr>
              <a:buFont typeface="Arial Unicode MS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About Windows 10</a:t>
            </a:r>
            <a:endParaRPr sz="3600">
              <a:solidFill>
                <a:srgbClr val="FFFFFF"/>
              </a:solidFill>
              <a:latin typeface="Arial Unicode MS"/>
              <a:ea typeface="Arial Unicode MS"/>
              <a:cs typeface="Arial Unicode MS"/>
              <a:sym typeface="Arial Unicode MS"/>
            </a:endParaRPr>
          </a:p>
          <a:p>
            <a:pPr lvl="0" marL="862330" indent="-862330" defTabSz="566673">
              <a:spcBef>
                <a:spcPts val="4000"/>
              </a:spcBef>
              <a:buClr>
                <a:srgbClr val="FFFFFF"/>
              </a:buClr>
              <a:buFont typeface="Arial Unicode MS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Usage of operating system</a:t>
            </a:r>
          </a:p>
          <a:p>
            <a:pPr lvl="0" marL="862330" indent="-862330" defTabSz="566673">
              <a:spcBef>
                <a:spcPts val="4000"/>
              </a:spcBef>
              <a:buClr>
                <a:srgbClr val="FFFFFF"/>
              </a:buClr>
              <a:buFont typeface="Arial Unicode MS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Comparison with Windows 8</a:t>
            </a:r>
            <a:endParaRPr sz="3600">
              <a:solidFill>
                <a:srgbClr val="FFFFFF"/>
              </a:solidFill>
              <a:latin typeface="Arial Unicode MS"/>
              <a:ea typeface="Arial Unicode MS"/>
              <a:cs typeface="Arial Unicode MS"/>
              <a:sym typeface="Arial Unicode MS"/>
            </a:endParaRPr>
          </a:p>
          <a:p>
            <a:pPr lvl="0" marL="862330" indent="-862330" defTabSz="566673">
              <a:spcBef>
                <a:spcPts val="4000"/>
              </a:spcBef>
              <a:buClr>
                <a:srgbClr val="FFFFFF"/>
              </a:buClr>
              <a:buFont typeface="Arial Unicode MS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Features of Windows 10</a:t>
            </a:r>
            <a:endParaRPr sz="3600">
              <a:latin typeface="Arial Unicode MS"/>
              <a:ea typeface="Arial Unicode MS"/>
              <a:cs typeface="Arial Unicode MS"/>
              <a:sym typeface="Arial Unicode MS"/>
            </a:endParaRPr>
          </a:p>
          <a:p>
            <a:pPr lvl="0" marL="862330" indent="-862330" defTabSz="566673">
              <a:spcBef>
                <a:spcPts val="4000"/>
              </a:spcBef>
              <a:buClr>
                <a:srgbClr val="FFFFFF"/>
              </a:buClr>
              <a:buFont typeface="Arial Unicode MS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Architecture of Windows 10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60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About Windows 10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810590" indent="-810590" defTabSz="532673">
              <a:spcBef>
                <a:spcPts val="3700"/>
              </a:spcBef>
              <a:buClr>
                <a:srgbClr val="FFFFFF"/>
              </a:buClr>
              <a:buFont typeface="Arial Unicode MS"/>
              <a:defRPr sz="1800">
                <a:solidFill>
                  <a:srgbClr val="000000"/>
                </a:solidFill>
              </a:defRPr>
            </a:pPr>
            <a:r>
              <a:rPr sz="3384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Released in July 29, 2015 by Microsoft</a:t>
            </a:r>
            <a:endParaRPr sz="1692"/>
          </a:p>
          <a:p>
            <a:pPr lvl="0" marL="810590" indent="-810590" defTabSz="532673">
              <a:spcBef>
                <a:spcPts val="3700"/>
              </a:spcBef>
              <a:buClr>
                <a:srgbClr val="FFFFFF"/>
              </a:buClr>
              <a:buFont typeface="Arial Unicode MS"/>
              <a:defRPr sz="1800">
                <a:solidFill>
                  <a:srgbClr val="000000"/>
                </a:solidFill>
              </a:defRPr>
            </a:pPr>
            <a:r>
              <a:rPr sz="3384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Windows : Graphical operating system</a:t>
            </a:r>
            <a:br>
              <a:rPr sz="3384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</a:br>
            <a:r>
              <a:rPr sz="2444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Operating system shell for MS-DOS in GUI (Graphical User Interface)</a:t>
            </a:r>
            <a:endParaRPr sz="1692"/>
          </a:p>
          <a:p>
            <a:pPr lvl="0" marL="810590" indent="-810590" defTabSz="532673">
              <a:spcBef>
                <a:spcPts val="3700"/>
              </a:spcBef>
              <a:buClr>
                <a:srgbClr val="FFFFFF"/>
              </a:buClr>
              <a:buFont typeface="Arial Unicode MS"/>
              <a:defRPr sz="1800">
                <a:solidFill>
                  <a:srgbClr val="000000"/>
                </a:solidFill>
              </a:defRPr>
            </a:pPr>
            <a:r>
              <a:rPr sz="3384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Developed language : C++, C#, C</a:t>
            </a:r>
            <a:endParaRPr sz="3384">
              <a:latin typeface="Arial Unicode MS"/>
              <a:ea typeface="Arial Unicode MS"/>
              <a:cs typeface="Arial Unicode MS"/>
              <a:sym typeface="Arial Unicode MS"/>
            </a:endParaRPr>
          </a:p>
          <a:p>
            <a:pPr lvl="0" marL="810590" indent="-810590" defTabSz="532673">
              <a:spcBef>
                <a:spcPts val="3700"/>
              </a:spcBef>
              <a:buClr>
                <a:srgbClr val="FFFFFF"/>
              </a:buClr>
              <a:buFont typeface="Arial Unicode MS"/>
              <a:defRPr sz="1800">
                <a:solidFill>
                  <a:srgbClr val="000000"/>
                </a:solidFill>
              </a:defRPr>
            </a:pPr>
            <a:r>
              <a:rPr sz="3384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Supporting platform : IA-32, x86-64</a:t>
            </a:r>
            <a:endParaRPr sz="3384">
              <a:solidFill>
                <a:srgbClr val="FFFFFF"/>
              </a:solidFill>
              <a:latin typeface="Arial Unicode MS"/>
              <a:ea typeface="Arial Unicode MS"/>
              <a:cs typeface="Arial Unicode MS"/>
              <a:sym typeface="Arial Unicode MS"/>
            </a:endParaRPr>
          </a:p>
          <a:p>
            <a:pPr lvl="0" marL="810590" indent="-810590" defTabSz="532673">
              <a:spcBef>
                <a:spcPts val="3700"/>
              </a:spcBef>
              <a:buClr>
                <a:srgbClr val="FFFFFF"/>
              </a:buClr>
              <a:buFont typeface="Arial Unicode MS"/>
              <a:defRPr sz="1800">
                <a:solidFill>
                  <a:srgbClr val="000000"/>
                </a:solidFill>
              </a:defRPr>
            </a:pPr>
            <a:r>
              <a:rPr sz="3384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Priority based preemptive thread scheduling</a:t>
            </a:r>
            <a:endParaRPr sz="3384">
              <a:solidFill>
                <a:srgbClr val="FFFFFF"/>
              </a:solidFill>
              <a:latin typeface="Arial Unicode MS"/>
              <a:ea typeface="Arial Unicode MS"/>
              <a:cs typeface="Arial Unicode MS"/>
              <a:sym typeface="Arial Unicode MS"/>
            </a:endParaRPr>
          </a:p>
          <a:p>
            <a:pPr lvl="0" marL="810590" indent="-810590" defTabSz="532673">
              <a:spcBef>
                <a:spcPts val="3700"/>
              </a:spcBef>
              <a:buClr>
                <a:srgbClr val="FFFFFF"/>
              </a:buClr>
              <a:buFont typeface="Arial Unicode MS"/>
              <a:defRPr sz="1800">
                <a:solidFill>
                  <a:srgbClr val="000000"/>
                </a:solidFill>
              </a:defRPr>
            </a:pPr>
            <a:r>
              <a:rPr sz="3384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Completely asynchronous I/O model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60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Usage of Operating System</a:t>
            </a:r>
          </a:p>
        </p:txBody>
      </p:sp>
      <p:grpSp>
        <p:nvGrpSpPr>
          <p:cNvPr id="52" name="Group 52"/>
          <p:cNvGrpSpPr/>
          <p:nvPr/>
        </p:nvGrpSpPr>
        <p:grpSpPr>
          <a:xfrm>
            <a:off x="7122788" y="4171029"/>
            <a:ext cx="2848471" cy="2120530"/>
            <a:chOff x="0" y="0"/>
            <a:chExt cx="2848470" cy="2120529"/>
          </a:xfrm>
        </p:grpSpPr>
        <p:pic>
          <p:nvPicPr>
            <p:cNvPr id="50" name="pasted-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848471" cy="14115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" name="Shape 51"/>
            <p:cNvSpPr/>
            <p:nvPr/>
          </p:nvSpPr>
          <p:spPr>
            <a:xfrm>
              <a:off x="782401" y="1409329"/>
              <a:ext cx="1410668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FFFFF"/>
                  </a:solidFill>
                </a:rPr>
                <a:t>9.02%</a:t>
              </a:r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10633774" y="4152666"/>
            <a:ext cx="1410668" cy="2138893"/>
            <a:chOff x="-102" y="0"/>
            <a:chExt cx="1410667" cy="2138892"/>
          </a:xfrm>
        </p:grpSpPr>
        <p:pic>
          <p:nvPicPr>
            <p:cNvPr id="53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0977" y="0"/>
              <a:ext cx="1248508" cy="14482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" name="Shape 54"/>
            <p:cNvSpPr/>
            <p:nvPr/>
          </p:nvSpPr>
          <p:spPr>
            <a:xfrm>
              <a:off x="-103" y="1427692"/>
              <a:ext cx="1410668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FFFFF"/>
                  </a:solidFill>
                </a:rPr>
                <a:t>1.57%</a:t>
              </a: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1046458" y="4383522"/>
            <a:ext cx="5332735" cy="1908038"/>
            <a:chOff x="0" y="0"/>
            <a:chExt cx="5332733" cy="1908036"/>
          </a:xfrm>
        </p:grpSpPr>
        <p:pic>
          <p:nvPicPr>
            <p:cNvPr id="56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332734" cy="9865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" name="Shape 57"/>
            <p:cNvSpPr/>
            <p:nvPr/>
          </p:nvSpPr>
          <p:spPr>
            <a:xfrm>
              <a:off x="1833896" y="1196836"/>
              <a:ext cx="1664941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FFFFF"/>
                  </a:solidFill>
                </a:rPr>
                <a:t>86.27%</a:t>
              </a:r>
            </a:p>
          </p:txBody>
        </p:sp>
      </p:grpSp>
      <p:sp>
        <p:nvSpPr>
          <p:cNvPr id="59" name="Shape 59"/>
          <p:cNvSpPr/>
          <p:nvPr/>
        </p:nvSpPr>
        <p:spPr>
          <a:xfrm>
            <a:off x="2831956" y="8420100"/>
            <a:ext cx="950210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i="1" sz="13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Stat Counter Global Stats (Operating System), </a:t>
            </a:r>
            <a:r>
              <a:rPr i="1" sz="13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  <a:hlinkClick r:id="rId5" invalidUrl="" action="" tgtFrame="" tooltip="" history="1" highlightClick="0" endSnd="0"/>
              </a:rPr>
              <a:t>http://gs.statcounter.com/#desktop-os-ww-monthly-201510-201510-bar</a:t>
            </a:r>
            <a:r>
              <a:rPr i="1" sz="13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, Oct 2015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60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Usage in Windows</a:t>
            </a:r>
          </a:p>
        </p:txBody>
      </p:sp>
      <p:grpSp>
        <p:nvGrpSpPr>
          <p:cNvPr id="65" name="Group 65"/>
          <p:cNvGrpSpPr/>
          <p:nvPr/>
        </p:nvGrpSpPr>
        <p:grpSpPr>
          <a:xfrm>
            <a:off x="727970" y="4000500"/>
            <a:ext cx="2263188" cy="2294887"/>
            <a:chOff x="0" y="0"/>
            <a:chExt cx="2263186" cy="2294886"/>
          </a:xfrm>
        </p:grpSpPr>
        <p:pic>
          <p:nvPicPr>
            <p:cNvPr id="63" name="pasted-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263187" cy="1760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" name="Shape 64"/>
            <p:cNvSpPr/>
            <p:nvPr/>
          </p:nvSpPr>
          <p:spPr>
            <a:xfrm>
              <a:off x="318672" y="1583686"/>
              <a:ext cx="1664941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FFFFF"/>
                  </a:solidFill>
                </a:rPr>
                <a:t>62.44%</a:t>
              </a:r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6917747" y="4365521"/>
            <a:ext cx="5332734" cy="1908038"/>
            <a:chOff x="0" y="0"/>
            <a:chExt cx="5332733" cy="1908036"/>
          </a:xfrm>
        </p:grpSpPr>
        <p:pic>
          <p:nvPicPr>
            <p:cNvPr id="66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332734" cy="9865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7" name="Shape 67"/>
            <p:cNvSpPr/>
            <p:nvPr/>
          </p:nvSpPr>
          <p:spPr>
            <a:xfrm>
              <a:off x="1961032" y="1196836"/>
              <a:ext cx="1410669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FFFFF"/>
                  </a:solidFill>
                </a:rPr>
                <a:t>7.32%</a:t>
              </a:r>
            </a:p>
          </p:txBody>
        </p:sp>
      </p:grpSp>
      <p:sp>
        <p:nvSpPr>
          <p:cNvPr id="69" name="Shape 69"/>
          <p:cNvSpPr/>
          <p:nvPr/>
        </p:nvSpPr>
        <p:spPr>
          <a:xfrm>
            <a:off x="1169492" y="8413242"/>
            <a:ext cx="1118108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i="1" sz="13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Venture Beat, Emil Protalinski, </a:t>
            </a:r>
            <a:r>
              <a:rPr i="1" sz="1300" u="sng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  <a:hlinkClick r:id="rId4" invalidUrl="" action="" tgtFrame="" tooltip="" history="1" highlightClick="0" endSnd="0"/>
              </a:rPr>
              <a:t>http://venturebeat.com/2015/10/01/windows-10-grabs-6-63-market-share-linux-finally-passes-windows-vista/</a:t>
            </a:r>
            <a:r>
              <a:rPr i="1" sz="13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, Oct 1 2015</a:t>
            </a:r>
          </a:p>
        </p:txBody>
      </p:sp>
      <p:grpSp>
        <p:nvGrpSpPr>
          <p:cNvPr id="72" name="Group 72"/>
          <p:cNvGrpSpPr/>
          <p:nvPr/>
        </p:nvGrpSpPr>
        <p:grpSpPr>
          <a:xfrm>
            <a:off x="3811224" y="4102100"/>
            <a:ext cx="2032456" cy="2184552"/>
            <a:chOff x="0" y="0"/>
            <a:chExt cx="2032455" cy="2184551"/>
          </a:xfrm>
        </p:grpSpPr>
        <p:pic>
          <p:nvPicPr>
            <p:cNvPr id="70" name="pasted-image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2032456" cy="15395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1" name="Shape 71"/>
            <p:cNvSpPr/>
            <p:nvPr/>
          </p:nvSpPr>
          <p:spPr>
            <a:xfrm>
              <a:off x="183757" y="1473351"/>
              <a:ext cx="1664941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FFFFF"/>
                  </a:solidFill>
                </a:rPr>
                <a:t>14.71%</a:t>
              </a:r>
            </a:p>
          </p:txBody>
        </p:sp>
      </p:grpSp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60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Comparison with Windows 8</a:t>
            </a:r>
          </a:p>
        </p:txBody>
      </p:sp>
      <p:graphicFrame>
        <p:nvGraphicFramePr>
          <p:cNvPr id="76" name="Table 76"/>
          <p:cNvGraphicFramePr/>
          <p:nvPr/>
        </p:nvGraphicFramePr>
        <p:xfrm>
          <a:off x="920003" y="2353788"/>
          <a:ext cx="11173267" cy="687845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3720188"/>
                <a:gridCol w="3720188"/>
                <a:gridCol w="3720188"/>
              </a:tblGrid>
              <a:tr h="980822">
                <a:tc>
                  <a:txBody>
                    <a:bodyPr/>
                    <a:lstStyle/>
                    <a:p>
                      <a:pPr lvl="0"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Features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Windows 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Windows 10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80822">
                <a:tc>
                  <a:txBody>
                    <a:bodyPr/>
                    <a:lstStyle/>
                    <a:p>
                      <a:pPr lvl="0"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Types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4 Types</a:t>
                      </a:r>
                      <a:endParaRPr sz="2200">
                        <a:solidFill>
                          <a:srgbClr val="FFFFFF"/>
                        </a:solidFill>
                        <a:latin typeface="Arial Unicode MS"/>
                        <a:ea typeface="Arial Unicode MS"/>
                        <a:cs typeface="Arial Unicode MS"/>
                        <a:sym typeface="Arial Unicode MS"/>
                      </a:endParaRPr>
                    </a:p>
                    <a:p>
                      <a:pPr lvl="0"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x86 Software (64bit, 32bit),</a:t>
                      </a:r>
                      <a:br>
                        <a:rPr sz="1500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500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Windows RT, Windows phone 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Universal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80822">
                <a:tc>
                  <a:txBody>
                    <a:bodyPr/>
                    <a:lstStyle/>
                    <a:p>
                      <a:pPr lvl="0"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Start Menu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Full screen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Partial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80822">
                <a:tc>
                  <a:txBody>
                    <a:bodyPr/>
                    <a:lstStyle/>
                    <a:p>
                      <a:pPr lvl="0"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Assistance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Cortana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80822">
                <a:tc>
                  <a:txBody>
                    <a:bodyPr/>
                    <a:lstStyle/>
                    <a:p>
                      <a:pPr lvl="0"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Search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In start menu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Next to start menu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80822">
                <a:tc>
                  <a:txBody>
                    <a:bodyPr/>
                    <a:lstStyle/>
                    <a:p>
                      <a:pPr lvl="0"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Splitting screen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Full screen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Up to four apps</a:t>
                      </a:r>
                      <a:endParaRPr sz="2200">
                        <a:solidFill>
                          <a:srgbClr val="FFFFFF"/>
                        </a:solidFill>
                        <a:latin typeface="Arial Unicode MS"/>
                        <a:ea typeface="Arial Unicode MS"/>
                        <a:cs typeface="Arial Unicode MS"/>
                        <a:sym typeface="Arial Unicode MS"/>
                      </a:endParaRPr>
                    </a:p>
                    <a:p>
                      <a:pPr lvl="0"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(Virtual desktop system)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80822">
                <a:tc>
                  <a:txBody>
                    <a:bodyPr/>
                    <a:lstStyle/>
                    <a:p>
                      <a:pPr lvl="0"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X Box Apps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Limited usage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Built-in X Box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60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Features - Universal</a:t>
            </a:r>
          </a:p>
        </p:txBody>
      </p:sp>
      <p:pic>
        <p:nvPicPr>
          <p:cNvPr id="8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196" y="2988217"/>
            <a:ext cx="11765129" cy="5988790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60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Features - Start Menu</a:t>
            </a:r>
          </a:p>
        </p:txBody>
      </p:sp>
      <p:grpSp>
        <p:nvGrpSpPr>
          <p:cNvPr id="86" name="Group 86"/>
          <p:cNvGrpSpPr/>
          <p:nvPr/>
        </p:nvGrpSpPr>
        <p:grpSpPr>
          <a:xfrm>
            <a:off x="444291" y="3830511"/>
            <a:ext cx="5706398" cy="3900235"/>
            <a:chOff x="-142" y="-31750"/>
            <a:chExt cx="5706396" cy="3900234"/>
          </a:xfrm>
        </p:grpSpPr>
        <p:pic>
          <p:nvPicPr>
            <p:cNvPr id="84" name="pasted-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1727" y="738342"/>
              <a:ext cx="5674527" cy="31301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5" name="Shape 85"/>
            <p:cNvSpPr/>
            <p:nvPr/>
          </p:nvSpPr>
          <p:spPr>
            <a:xfrm>
              <a:off x="-143" y="-31751"/>
              <a:ext cx="2350294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FFFFF"/>
                  </a:solidFill>
                </a:rPr>
                <a:t>Windows 8</a:t>
              </a:r>
            </a:p>
          </p:txBody>
        </p:sp>
      </p:grpSp>
      <p:grpSp>
        <p:nvGrpSpPr>
          <p:cNvPr id="89" name="Group 89"/>
          <p:cNvGrpSpPr/>
          <p:nvPr/>
        </p:nvGrpSpPr>
        <p:grpSpPr>
          <a:xfrm>
            <a:off x="6725008" y="3830511"/>
            <a:ext cx="5590839" cy="3900235"/>
            <a:chOff x="-177" y="-31750"/>
            <a:chExt cx="5590837" cy="3900234"/>
          </a:xfrm>
        </p:grpSpPr>
        <p:pic>
          <p:nvPicPr>
            <p:cNvPr id="87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5964" y="738342"/>
              <a:ext cx="5564697" cy="31301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8" name="Shape 88"/>
            <p:cNvSpPr/>
            <p:nvPr/>
          </p:nvSpPr>
          <p:spPr>
            <a:xfrm>
              <a:off x="-178" y="-31751"/>
              <a:ext cx="2604567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FFFFF"/>
                  </a:solidFill>
                </a:rPr>
                <a:t>Windows 10</a:t>
              </a:r>
            </a:p>
          </p:txBody>
        </p:sp>
      </p:grp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569" y="2565375"/>
            <a:ext cx="11583327" cy="6757989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60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Features - Cortana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