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75" r:id="rId4"/>
    <p:sldId id="269" r:id="rId5"/>
    <p:sldId id="270" r:id="rId6"/>
    <p:sldId id="271" r:id="rId7"/>
    <p:sldId id="260" r:id="rId8"/>
    <p:sldId id="278" r:id="rId9"/>
    <p:sldId id="279" r:id="rId10"/>
    <p:sldId id="281" r:id="rId11"/>
    <p:sldId id="282" r:id="rId12"/>
    <p:sldId id="280" r:id="rId13"/>
    <p:sldId id="283" r:id="rId14"/>
    <p:sldId id="273" r:id="rId15"/>
    <p:sldId id="274" r:id="rId16"/>
    <p:sldId id="264" r:id="rId17"/>
    <p:sldId id="285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78" d="100"/>
          <a:sy n="78" d="100"/>
        </p:scale>
        <p:origin x="17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ED607-98E9-4A5E-9DCF-5890D2BC5283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8E25B-B283-4DD5-BE6E-608029AAB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16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8E25B-B283-4DD5-BE6E-608029AABB8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29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9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43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4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0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5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33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6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17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6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7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47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323EA-5F7D-4668-90B3-69D1488BC5F0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19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Operating System</a:t>
            </a:r>
            <a:br>
              <a:rPr lang="en-US" altLang="ko-KR" dirty="0" smtClean="0"/>
            </a:br>
            <a:r>
              <a:rPr lang="en-US" altLang="ko-KR" dirty="0" smtClean="0"/>
              <a:t>Project #1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Fall </a:t>
            </a:r>
            <a:r>
              <a:rPr lang="en-US" altLang="ko-KR" dirty="0" smtClean="0"/>
              <a:t>2015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70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Pintos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00068"/>
            <a:ext cx="8208912" cy="4909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98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Removing Busy Waiting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6" y="1340768"/>
            <a:ext cx="8208910" cy="497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779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Re-implement it to avoid busy waiting</a:t>
            </a:r>
          </a:p>
          <a:p>
            <a:pPr lvl="2"/>
            <a:r>
              <a:rPr lang="en-US" altLang="ko-KR" dirty="0" smtClean="0"/>
              <a:t>When </a:t>
            </a:r>
            <a:r>
              <a:rPr lang="en-US" altLang="ko-KR" dirty="0" err="1" smtClean="0"/>
              <a:t>thread_sleep</a:t>
            </a:r>
            <a:r>
              <a:rPr lang="en-US" altLang="ko-KR" dirty="0" smtClean="0"/>
              <a:t>() is called</a:t>
            </a:r>
          </a:p>
          <a:p>
            <a:pPr lvl="3"/>
            <a:r>
              <a:rPr lang="en-US" altLang="ko-KR" dirty="0" smtClean="0"/>
              <a:t>thread block </a:t>
            </a:r>
            <a:r>
              <a:rPr lang="en-US" altLang="ko-KR" dirty="0" smtClean="0">
                <a:sym typeface="Wingdings" pitchFamily="2" charset="2"/>
              </a:rPr>
              <a:t> wait queue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When the timer is elapsed</a:t>
            </a:r>
          </a:p>
          <a:p>
            <a:pPr lvl="3"/>
            <a:r>
              <a:rPr lang="en-US" altLang="ko-KR" dirty="0" smtClean="0">
                <a:sym typeface="Wingdings" pitchFamily="2" charset="2"/>
              </a:rPr>
              <a:t>thread awake  ready queue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887818"/>
            <a:ext cx="7344816" cy="2372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r>
              <a:rPr lang="en-US" altLang="ko-KR" sz="2000" dirty="0" err="1" smtClean="0">
                <a:latin typeface="Consolas" pitchFamily="49" charset="0"/>
                <a:cs typeface="Consolas" pitchFamily="49" charset="0"/>
              </a:rPr>
              <a:t>Timer_sleep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(int64_t ticks)</a:t>
            </a:r>
          </a:p>
          <a:p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/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int64_t start=</a:t>
            </a:r>
            <a:r>
              <a:rPr lang="en-US" altLang="ko-KR" sz="2000" dirty="0" err="1" smtClean="0">
                <a:latin typeface="Consolas" pitchFamily="49" charset="0"/>
                <a:cs typeface="Consolas" pitchFamily="49" charset="0"/>
              </a:rPr>
              <a:t>timer_ticks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/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ASSERT (</a:t>
            </a:r>
            <a:r>
              <a:rPr lang="en-US" altLang="ko-KR" sz="2000" dirty="0" err="1" smtClean="0">
                <a:latin typeface="Consolas" pitchFamily="49" charset="0"/>
                <a:cs typeface="Consolas" pitchFamily="49" charset="0"/>
              </a:rPr>
              <a:t>intr_get_level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()==INTR_ON);</a:t>
            </a:r>
          </a:p>
          <a:p>
            <a:pPr lvl="1"/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while(</a:t>
            </a:r>
            <a:r>
              <a:rPr lang="en-US" altLang="ko-KR" sz="2000" dirty="0" err="1" smtClean="0">
                <a:latin typeface="Consolas" pitchFamily="49" charset="0"/>
                <a:cs typeface="Consolas" pitchFamily="49" charset="0"/>
              </a:rPr>
              <a:t>timer_elapsed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(start) &lt; ticks)</a:t>
            </a:r>
          </a:p>
          <a:p>
            <a:pPr lvl="1"/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2000" dirty="0" err="1" smtClean="0">
                <a:latin typeface="Consolas" pitchFamily="49" charset="0"/>
                <a:cs typeface="Consolas" pitchFamily="49" charset="0"/>
              </a:rPr>
              <a:t>thread_yield</a:t>
            </a:r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31640" y="5176822"/>
            <a:ext cx="6192688" cy="6284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6142981" y="5733256"/>
            <a:ext cx="2101427" cy="525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/>
                </a:solidFill>
                <a:cs typeface="Consolas" pitchFamily="49" charset="0"/>
              </a:rPr>
              <a:t>Busy Waiting!</a:t>
            </a:r>
            <a:endParaRPr lang="ko-KR" altLang="en-US" sz="2000" b="1" dirty="0" smtClean="0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98572" y="5867535"/>
            <a:ext cx="2592288" cy="53595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thread_sleep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();</a:t>
            </a:r>
            <a:endParaRPr lang="ko-KR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원호 8"/>
          <p:cNvSpPr/>
          <p:nvPr/>
        </p:nvSpPr>
        <p:spPr>
          <a:xfrm rot="10800000">
            <a:off x="2801207" y="5445224"/>
            <a:ext cx="936104" cy="936104"/>
          </a:xfrm>
          <a:prstGeom prst="arc">
            <a:avLst>
              <a:gd name="adj1" fmla="val 13255991"/>
              <a:gd name="adj2" fmla="val 0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9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Designing and Implementing</a:t>
            </a:r>
            <a:br>
              <a:rPr lang="en-US" altLang="ko-KR" dirty="0" smtClean="0"/>
            </a:br>
            <a:r>
              <a:rPr lang="en-US" altLang="ko-KR" dirty="0" smtClean="0"/>
              <a:t>Thread-awake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Design an efficient thread block-awake algorithm</a:t>
            </a:r>
          </a:p>
          <a:p>
            <a:pPr lvl="1"/>
            <a:r>
              <a:rPr lang="en-US" altLang="ko-KR" sz="2000" dirty="0" smtClean="0"/>
              <a:t>Depending on implementation process of Pintos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Test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39789" r="15884" b="7159"/>
          <a:stretch>
            <a:fillRect/>
          </a:stretch>
        </p:blipFill>
        <p:spPr bwMode="auto">
          <a:xfrm>
            <a:off x="827584" y="3717032"/>
            <a:ext cx="5760640" cy="230425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492896"/>
            <a:ext cx="4400550" cy="183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211960" y="3861048"/>
            <a:ext cx="1728192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5576" y="5445224"/>
            <a:ext cx="4608512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290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Priority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ready_queue</a:t>
            </a:r>
            <a:endParaRPr lang="en-US" altLang="ko-KR" dirty="0" smtClean="0"/>
          </a:p>
          <a:p>
            <a:pPr marL="914400" lvl="1" indent="-514350"/>
            <a:r>
              <a:rPr lang="en-US" altLang="ko-KR" dirty="0" smtClean="0"/>
              <a:t>When a scheduler pushes threads to ready queue, should sort the threads according to priority</a:t>
            </a:r>
          </a:p>
          <a:p>
            <a:pPr marL="914400" lvl="1" indent="-514350"/>
            <a:r>
              <a:rPr lang="en-US" altLang="ko-KR" dirty="0" smtClean="0"/>
              <a:t>When priority is changed or a thread is created or terminated</a:t>
            </a:r>
          </a:p>
          <a:p>
            <a:pPr marL="1314450" lvl="2" indent="-514350"/>
            <a:r>
              <a:rPr lang="en-US" altLang="ko-KR" dirty="0" smtClean="0"/>
              <a:t>Change the running thread immediately according to priority</a:t>
            </a:r>
          </a:p>
          <a:p>
            <a:r>
              <a:rPr lang="en-US" altLang="ko-KR" dirty="0"/>
              <a:t>priority donation</a:t>
            </a:r>
          </a:p>
          <a:p>
            <a:pPr marL="914400" lvl="1" indent="-514350"/>
            <a:r>
              <a:rPr lang="en-US" altLang="ko-KR" dirty="0"/>
              <a:t>Modify 'lock' in </a:t>
            </a:r>
            <a:r>
              <a:rPr lang="en-US" altLang="ko-KR" dirty="0" err="1"/>
              <a:t>synch.c</a:t>
            </a:r>
            <a:r>
              <a:rPr lang="en-US" altLang="ko-KR" dirty="0"/>
              <a:t> and </a:t>
            </a:r>
            <a:r>
              <a:rPr lang="en-US" altLang="ko-KR" dirty="0" err="1" smtClean="0"/>
              <a:t>synch.h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8857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Note) list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8919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Overview</a:t>
            </a:r>
          </a:p>
          <a:p>
            <a:pPr marL="514350" indent="-514350">
              <a:buFont typeface="+mj-lt"/>
              <a:buAutoNum type="arabicParenR"/>
            </a:pPr>
            <a:endParaRPr lang="en-US" altLang="ko-KR" dirty="0"/>
          </a:p>
          <a:p>
            <a:pPr marL="514350" indent="-514350">
              <a:buFont typeface="+mj-lt"/>
              <a:buAutoNum type="arabicParenR"/>
            </a:pPr>
            <a:endParaRPr lang="en-US" altLang="ko-KR" dirty="0" smtClean="0"/>
          </a:p>
          <a:p>
            <a:pPr marL="514350" indent="-514350">
              <a:buFont typeface="+mj-lt"/>
              <a:buAutoNum type="arabicParenR"/>
            </a:pPr>
            <a:endParaRPr lang="en-US" altLang="ko-KR" dirty="0"/>
          </a:p>
          <a:p>
            <a:pPr marL="514350" indent="-514350">
              <a:buFont typeface="+mj-lt"/>
              <a:buAutoNum type="arabicParenR"/>
            </a:pPr>
            <a:endParaRPr lang="en-US" altLang="ko-KR" dirty="0" smtClean="0"/>
          </a:p>
          <a:p>
            <a:pPr marL="514350" indent="-514350">
              <a:buFont typeface="+mj-lt"/>
              <a:buAutoNum type="arabicParenR"/>
            </a:pPr>
            <a:endParaRPr lang="en-US" altLang="ko-KR" dirty="0" smtClean="0"/>
          </a:p>
          <a:p>
            <a:pPr marL="514350" indent="-514350">
              <a:buFont typeface="+mj-lt"/>
              <a:buAutoNum type="arabicParenR"/>
            </a:pPr>
            <a:endParaRPr lang="en-US" altLang="ko-KR" dirty="0"/>
          </a:p>
          <a:p>
            <a:pPr marL="514350" indent="-514350">
              <a:buFont typeface="+mj-lt"/>
              <a:buAutoNum type="arabicParenR"/>
            </a:pPr>
            <a:endParaRPr lang="en-US" altLang="ko-KR" dirty="0" smtClean="0"/>
          </a:p>
          <a:p>
            <a:pPr marL="514350" indent="-514350">
              <a:buFont typeface="+mj-lt"/>
              <a:buAutoNum type="arabicParenR"/>
            </a:pPr>
            <a:endParaRPr lang="en-US" altLang="ko-KR" dirty="0" smtClean="0"/>
          </a:p>
          <a:p>
            <a:pPr marL="514350" indent="-514350">
              <a:buFont typeface="+mj-lt"/>
              <a:buAutoNum type="arabicParenR"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for loop</a:t>
            </a:r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1115616" y="1782107"/>
            <a:ext cx="6696744" cy="2150949"/>
            <a:chOff x="899592" y="1628800"/>
            <a:chExt cx="6696744" cy="2150949"/>
          </a:xfrm>
        </p:grpSpPr>
        <p:grpSp>
          <p:nvGrpSpPr>
            <p:cNvPr id="54" name="그룹 53"/>
            <p:cNvGrpSpPr/>
            <p:nvPr/>
          </p:nvGrpSpPr>
          <p:grpSpPr>
            <a:xfrm>
              <a:off x="2123728" y="2060848"/>
              <a:ext cx="5472608" cy="1718901"/>
              <a:chOff x="2123728" y="2060848"/>
              <a:chExt cx="5472608" cy="1718901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4355976" y="2173506"/>
                <a:ext cx="1440160" cy="1183486"/>
                <a:chOff x="2915816" y="2173506"/>
                <a:chExt cx="1440160" cy="1183486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2915816" y="2173506"/>
                  <a:ext cx="1440160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thread a</a:t>
                  </a:r>
                  <a:endParaRPr lang="ko-KR" altLang="en-US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2915816" y="2542838"/>
                  <a:ext cx="1440160" cy="814154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noAutofit/>
                </a:bodyPr>
                <a:lstStyle/>
                <a:p>
                  <a:r>
                    <a:rPr lang="en-US" altLang="ko-KR" sz="1200" dirty="0" err="1" smtClean="0"/>
                    <a:t>tid_t</a:t>
                  </a:r>
                  <a:r>
                    <a:rPr lang="en-US" altLang="ko-KR" sz="1200" dirty="0" smtClean="0"/>
                    <a:t> </a:t>
                  </a:r>
                  <a:r>
                    <a:rPr lang="en-US" altLang="ko-KR" sz="1200" dirty="0" err="1" smtClean="0"/>
                    <a:t>tid</a:t>
                  </a:r>
                  <a:r>
                    <a:rPr lang="en-US" altLang="ko-KR" sz="1200" dirty="0" smtClean="0"/>
                    <a:t>;</a:t>
                  </a:r>
                </a:p>
                <a:p>
                  <a:r>
                    <a:rPr lang="en-US" altLang="ko-KR" sz="1200" dirty="0" smtClean="0"/>
                    <a:t>…</a:t>
                  </a:r>
                </a:p>
                <a:p>
                  <a:r>
                    <a:rPr lang="en-US" altLang="ko-KR" sz="1200" dirty="0" err="1" smtClean="0"/>
                    <a:t>list_elem</a:t>
                  </a:r>
                  <a:r>
                    <a:rPr lang="en-US" altLang="ko-KR" sz="1200" dirty="0" smtClean="0"/>
                    <a:t> </a:t>
                  </a:r>
                  <a:r>
                    <a:rPr lang="en-US" altLang="ko-KR" sz="1200" dirty="0" err="1" smtClean="0"/>
                    <a:t>all_elem</a:t>
                  </a:r>
                  <a:r>
                    <a:rPr lang="en-US" altLang="ko-KR" sz="1200" dirty="0" smtClean="0"/>
                    <a:t>;</a:t>
                  </a:r>
                </a:p>
                <a:p>
                  <a:r>
                    <a:rPr lang="en-US" altLang="ko-KR" sz="1200" dirty="0" err="1" smtClean="0"/>
                    <a:t>list_elem</a:t>
                  </a:r>
                  <a:r>
                    <a:rPr lang="en-US" altLang="ko-KR" sz="1200" dirty="0" smtClean="0"/>
                    <a:t> </a:t>
                  </a:r>
                  <a:r>
                    <a:rPr lang="en-US" altLang="ko-KR" sz="1200" dirty="0" err="1" smtClean="0"/>
                    <a:t>elem</a:t>
                  </a:r>
                  <a:r>
                    <a:rPr lang="en-US" altLang="ko-KR" sz="1200" dirty="0" smtClean="0"/>
                    <a:t>;</a:t>
                  </a:r>
                  <a:endParaRPr lang="ko-KR" altLang="en-US" sz="1200" dirty="0"/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6156176" y="2173506"/>
                <a:ext cx="1440160" cy="1183486"/>
                <a:chOff x="2915816" y="2173506"/>
                <a:chExt cx="1440160" cy="1183486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2915816" y="2173506"/>
                  <a:ext cx="1440160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thread b</a:t>
                  </a:r>
                  <a:endParaRPr lang="ko-KR" alt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915816" y="2542838"/>
                  <a:ext cx="1440160" cy="814154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noAutofit/>
                </a:bodyPr>
                <a:lstStyle/>
                <a:p>
                  <a:r>
                    <a:rPr lang="en-US" altLang="ko-KR" sz="1200" dirty="0" err="1" smtClean="0"/>
                    <a:t>tid_t</a:t>
                  </a:r>
                  <a:r>
                    <a:rPr lang="en-US" altLang="ko-KR" sz="1200" dirty="0" smtClean="0"/>
                    <a:t> </a:t>
                  </a:r>
                  <a:r>
                    <a:rPr lang="en-US" altLang="ko-KR" sz="1200" dirty="0" err="1" smtClean="0"/>
                    <a:t>tid</a:t>
                  </a:r>
                  <a:r>
                    <a:rPr lang="en-US" altLang="ko-KR" sz="1200" dirty="0" smtClean="0"/>
                    <a:t>;</a:t>
                  </a:r>
                </a:p>
                <a:p>
                  <a:r>
                    <a:rPr lang="en-US" altLang="ko-KR" sz="1200" dirty="0" smtClean="0"/>
                    <a:t>…</a:t>
                  </a:r>
                </a:p>
                <a:p>
                  <a:r>
                    <a:rPr lang="en-US" altLang="ko-KR" sz="1200" dirty="0" err="1" smtClean="0"/>
                    <a:t>list_elem</a:t>
                  </a:r>
                  <a:r>
                    <a:rPr lang="en-US" altLang="ko-KR" sz="1200" dirty="0" smtClean="0"/>
                    <a:t> </a:t>
                  </a:r>
                  <a:r>
                    <a:rPr lang="en-US" altLang="ko-KR" sz="1200" dirty="0" err="1" smtClean="0"/>
                    <a:t>all_elem</a:t>
                  </a:r>
                  <a:r>
                    <a:rPr lang="en-US" altLang="ko-KR" sz="1200" dirty="0" smtClean="0"/>
                    <a:t>;</a:t>
                  </a:r>
                </a:p>
                <a:p>
                  <a:r>
                    <a:rPr lang="en-US" altLang="ko-KR" sz="1200" dirty="0" err="1" smtClean="0"/>
                    <a:t>list_elem</a:t>
                  </a:r>
                  <a:r>
                    <a:rPr lang="en-US" altLang="ko-KR" sz="1200" dirty="0" smtClean="0"/>
                    <a:t> </a:t>
                  </a:r>
                  <a:r>
                    <a:rPr lang="en-US" altLang="ko-KR" sz="1200" dirty="0" err="1" smtClean="0"/>
                    <a:t>elem</a:t>
                  </a:r>
                  <a:r>
                    <a:rPr lang="en-US" altLang="ko-KR" sz="1200" dirty="0" smtClean="0"/>
                    <a:t>;</a:t>
                  </a:r>
                  <a:endParaRPr lang="ko-KR" altLang="en-US" sz="1200" dirty="0"/>
                </a:p>
              </p:txBody>
            </p:sp>
          </p:grpSp>
          <p:grpSp>
            <p:nvGrpSpPr>
              <p:cNvPr id="18" name="그룹 17"/>
              <p:cNvGrpSpPr/>
              <p:nvPr/>
            </p:nvGrpSpPr>
            <p:grpSpPr>
              <a:xfrm>
                <a:off x="2123728" y="2060848"/>
                <a:ext cx="1512168" cy="792088"/>
                <a:chOff x="1259632" y="2060848"/>
                <a:chExt cx="1512168" cy="792088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1259632" y="2060848"/>
                  <a:ext cx="1512168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list </a:t>
                  </a:r>
                  <a:r>
                    <a:rPr lang="en-US" altLang="ko-KR" dirty="0" err="1" smtClean="0"/>
                    <a:t>all_list</a:t>
                  </a:r>
                  <a:endParaRPr lang="ko-KR" altLang="en-US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259632" y="2430179"/>
                  <a:ext cx="1512168" cy="42275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1200" dirty="0" err="1" smtClean="0"/>
                    <a:t>list_elem</a:t>
                  </a:r>
                  <a:r>
                    <a:rPr lang="en-US" altLang="ko-KR" sz="1200" dirty="0" smtClean="0"/>
                    <a:t> head;</a:t>
                  </a:r>
                </a:p>
                <a:p>
                  <a:r>
                    <a:rPr lang="en-US" altLang="ko-KR" sz="1200" dirty="0" err="1" smtClean="0"/>
                    <a:t>list_elem</a:t>
                  </a:r>
                  <a:r>
                    <a:rPr lang="en-US" altLang="ko-KR" sz="1200" dirty="0" smtClean="0"/>
                    <a:t> tail;</a:t>
                  </a:r>
                  <a:endParaRPr lang="ko-KR" altLang="en-US" sz="1200" dirty="0"/>
                </a:p>
              </p:txBody>
            </p:sp>
          </p:grpSp>
          <p:grpSp>
            <p:nvGrpSpPr>
              <p:cNvPr id="17" name="그룹 16"/>
              <p:cNvGrpSpPr/>
              <p:nvPr/>
            </p:nvGrpSpPr>
            <p:grpSpPr>
              <a:xfrm>
                <a:off x="2123728" y="2987660"/>
                <a:ext cx="1512168" cy="792089"/>
                <a:chOff x="1259632" y="2987660"/>
                <a:chExt cx="1512168" cy="792089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1259632" y="2987660"/>
                  <a:ext cx="1512168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list </a:t>
                  </a:r>
                  <a:r>
                    <a:rPr lang="en-US" altLang="ko-KR" dirty="0" err="1" smtClean="0"/>
                    <a:t>ready_list</a:t>
                  </a:r>
                  <a:endParaRPr lang="ko-KR" altLang="en-US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259632" y="3356992"/>
                  <a:ext cx="1512168" cy="42275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1200" dirty="0" err="1" smtClean="0"/>
                    <a:t>list_elem</a:t>
                  </a:r>
                  <a:r>
                    <a:rPr lang="en-US" altLang="ko-KR" sz="1200" dirty="0" smtClean="0"/>
                    <a:t> head;</a:t>
                  </a:r>
                </a:p>
                <a:p>
                  <a:r>
                    <a:rPr lang="en-US" altLang="ko-KR" sz="1200" dirty="0" err="1" smtClean="0"/>
                    <a:t>list_elem</a:t>
                  </a:r>
                  <a:r>
                    <a:rPr lang="en-US" altLang="ko-KR" sz="1200" dirty="0" smtClean="0"/>
                    <a:t> tail;</a:t>
                  </a:r>
                  <a:endParaRPr lang="ko-KR" altLang="en-US" sz="1200" dirty="0"/>
                </a:p>
              </p:txBody>
            </p:sp>
          </p:grpSp>
          <p:cxnSp>
            <p:nvCxnSpPr>
              <p:cNvPr id="20" name="직선 화살표 연결선 19"/>
              <p:cNvCxnSpPr/>
              <p:nvPr/>
            </p:nvCxnSpPr>
            <p:spPr>
              <a:xfrm>
                <a:off x="3203848" y="2542838"/>
                <a:ext cx="1224136" cy="52612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/>
              <p:cNvCxnSpPr/>
              <p:nvPr/>
            </p:nvCxnSpPr>
            <p:spPr>
              <a:xfrm>
                <a:off x="5724128" y="3028310"/>
                <a:ext cx="50405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꺾인 연결선 25"/>
              <p:cNvCxnSpPr/>
              <p:nvPr/>
            </p:nvCxnSpPr>
            <p:spPr>
              <a:xfrm flipH="1" flipV="1">
                <a:off x="3059832" y="2760602"/>
                <a:ext cx="4464496" cy="308358"/>
              </a:xfrm>
              <a:prstGeom prst="bentConnector5">
                <a:avLst>
                  <a:gd name="adj1" fmla="val -5120"/>
                  <a:gd name="adj2" fmla="val 359695"/>
                  <a:gd name="adj3" fmla="val 78251"/>
                </a:avLst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/>
              <p:nvPr/>
            </p:nvCxnSpPr>
            <p:spPr>
              <a:xfrm flipV="1">
                <a:off x="3203848" y="3284984"/>
                <a:ext cx="1224136" cy="216024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/>
              <p:cNvCxnSpPr/>
              <p:nvPr/>
            </p:nvCxnSpPr>
            <p:spPr>
              <a:xfrm>
                <a:off x="5508104" y="3284984"/>
                <a:ext cx="720080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꺾인 연결선 48"/>
              <p:cNvCxnSpPr/>
              <p:nvPr/>
            </p:nvCxnSpPr>
            <p:spPr>
              <a:xfrm flipH="1">
                <a:off x="3059832" y="3273951"/>
                <a:ext cx="4248472" cy="443081"/>
              </a:xfrm>
              <a:prstGeom prst="bentConnector3">
                <a:avLst>
                  <a:gd name="adj1" fmla="val -5381"/>
                </a:avLst>
              </a:prstGeom>
              <a:ln w="1905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사각형 설명선 54"/>
            <p:cNvSpPr/>
            <p:nvPr/>
          </p:nvSpPr>
          <p:spPr>
            <a:xfrm>
              <a:off x="2375756" y="1646973"/>
              <a:ext cx="1656184" cy="225314"/>
            </a:xfrm>
            <a:prstGeom prst="wedgeRectCallout">
              <a:avLst>
                <a:gd name="adj1" fmla="val 73181"/>
                <a:gd name="adj2" fmla="val 563581"/>
              </a:avLst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list_begin</a:t>
              </a:r>
              <a:r>
                <a:rPr lang="en-US" altLang="ko-KR" sz="1200" dirty="0" err="1" smtClean="0">
                  <a:solidFill>
                    <a:schemeClr val="tx1"/>
                  </a:solidFill>
                  <a:sym typeface="Wingdings" panose="05000000000000000000" pitchFamily="2" charset="2"/>
                </a:rPr>
                <a:t>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head.next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사각형 설명선 55"/>
            <p:cNvSpPr/>
            <p:nvPr/>
          </p:nvSpPr>
          <p:spPr>
            <a:xfrm>
              <a:off x="899592" y="2650441"/>
              <a:ext cx="1116124" cy="225314"/>
            </a:xfrm>
            <a:prstGeom prst="wedgeRectCallout">
              <a:avLst>
                <a:gd name="adj1" fmla="val 67729"/>
                <a:gd name="adj2" fmla="val 383"/>
              </a:avLst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list_end</a:t>
              </a:r>
              <a:r>
                <a:rPr lang="en-US" altLang="ko-KR" sz="1200" dirty="0" err="1" smtClean="0">
                  <a:solidFill>
                    <a:schemeClr val="tx1"/>
                  </a:solidFill>
                  <a:sym typeface="Wingdings" panose="05000000000000000000" pitchFamily="2" charset="2"/>
                </a:rPr>
                <a:t>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tail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사각형 설명선 56"/>
            <p:cNvSpPr/>
            <p:nvPr/>
          </p:nvSpPr>
          <p:spPr>
            <a:xfrm>
              <a:off x="4211960" y="1628800"/>
              <a:ext cx="2592288" cy="225314"/>
            </a:xfrm>
            <a:prstGeom prst="wedgeRectCallout">
              <a:avLst>
                <a:gd name="adj1" fmla="val -34988"/>
                <a:gd name="adj2" fmla="val 224006"/>
              </a:avLst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list_entry</a:t>
              </a:r>
              <a:r>
                <a:rPr lang="en-US" altLang="ko-KR" sz="1200" dirty="0" err="1" smtClean="0">
                  <a:solidFill>
                    <a:schemeClr val="tx1"/>
                  </a:solidFill>
                  <a:sym typeface="Wingdings" panose="05000000000000000000" pitchFamily="2" charset="2"/>
                </a:rPr>
                <a:t>stucture</a:t>
              </a:r>
              <a:r>
                <a:rPr lang="en-US" altLang="ko-KR" sz="1200" dirty="0" smtClean="0">
                  <a:solidFill>
                    <a:schemeClr val="tx1"/>
                  </a:solidFill>
                  <a:sym typeface="Wingdings" panose="05000000000000000000" pitchFamily="2" charset="2"/>
                </a:rPr>
                <a:t> including </a:t>
              </a:r>
              <a:r>
                <a:rPr lang="en-US" altLang="ko-KR" sz="1200" dirty="0" err="1" smtClean="0">
                  <a:solidFill>
                    <a:schemeClr val="tx1"/>
                  </a:solidFill>
                  <a:sym typeface="Wingdings" panose="05000000000000000000" pitchFamily="2" charset="2"/>
                </a:rPr>
                <a:t>elem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979712" y="4437112"/>
            <a:ext cx="511256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list_elem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*e;</a:t>
            </a:r>
          </a:p>
          <a:p>
            <a:r>
              <a:rPr lang="en-US" altLang="ko-K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thread *t;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(e = </a:t>
            </a:r>
            <a:r>
              <a:rPr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list_begin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all_list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e != </a:t>
            </a:r>
            <a:r>
              <a:rPr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list_end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all_list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e =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list_next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(e))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t = </a:t>
            </a:r>
            <a:r>
              <a:rPr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list_entry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(e,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thread,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allelem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06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Report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Maximum 2 </a:t>
            </a:r>
            <a:r>
              <a:rPr lang="en-US" altLang="ko-KR" dirty="0"/>
              <a:t>page long for each </a:t>
            </a:r>
            <a:r>
              <a:rPr lang="en-US" altLang="ko-KR" dirty="0" smtClean="0"/>
              <a:t>item</a:t>
            </a:r>
          </a:p>
          <a:p>
            <a:pPr lvl="1">
              <a:buFontTx/>
              <a:buChar char="-"/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wait queue design</a:t>
            </a:r>
          </a:p>
          <a:p>
            <a:pPr lvl="1">
              <a:buFontTx/>
              <a:buChar char="-"/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priority donation design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Testing results </a:t>
            </a:r>
            <a:r>
              <a:rPr lang="en-US" altLang="ko-KR" dirty="0"/>
              <a:t>of '</a:t>
            </a:r>
            <a:r>
              <a:rPr lang="en-US" altLang="ko-KR" i="1" dirty="0"/>
              <a:t>alarm-multiple</a:t>
            </a:r>
            <a:r>
              <a:rPr lang="en-US" altLang="ko-KR" dirty="0" smtClean="0"/>
              <a:t>'</a:t>
            </a:r>
          </a:p>
          <a:p>
            <a:pPr lvl="1">
              <a:buFontTx/>
              <a:buChar char="-"/>
            </a:pPr>
            <a:r>
              <a:rPr lang="en-US" altLang="ko-KR" dirty="0"/>
              <a:t>Testing results of </a:t>
            </a:r>
            <a:r>
              <a:rPr lang="en-US" altLang="ko-KR" dirty="0" smtClean="0"/>
              <a:t>'</a:t>
            </a:r>
            <a:r>
              <a:rPr lang="en-US" altLang="ko-KR" i="1" dirty="0" smtClean="0"/>
              <a:t>alarm-priority</a:t>
            </a:r>
            <a:r>
              <a:rPr lang="en-US" altLang="ko-KR" dirty="0" smtClean="0"/>
              <a:t>'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If a member does not contribute to the project, let me know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4584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Due: </a:t>
            </a:r>
            <a:r>
              <a:rPr lang="en-US" altLang="ko-KR" dirty="0" smtClean="0"/>
              <a:t>2015. </a:t>
            </a:r>
            <a:r>
              <a:rPr lang="en-US" altLang="ko-KR" dirty="0"/>
              <a:t>9</a:t>
            </a:r>
            <a:r>
              <a:rPr lang="en-US" altLang="ko-KR" dirty="0" smtClean="0"/>
              <a:t>. 27 </a:t>
            </a:r>
            <a:r>
              <a:rPr lang="en-US" altLang="ko-KR" dirty="0" smtClean="0"/>
              <a:t>(Sun), 23:59</a:t>
            </a:r>
          </a:p>
          <a:p>
            <a:r>
              <a:rPr lang="en-US" altLang="ko-KR" dirty="0" smtClean="0"/>
              <a:t>E-mail : </a:t>
            </a:r>
            <a:r>
              <a:rPr lang="en-US" altLang="ko-KR" dirty="0" smtClean="0"/>
              <a:t>yj.yu@vision</a:t>
            </a:r>
            <a:r>
              <a:rPr lang="en-US" altLang="ko-KR" dirty="0" smtClean="0"/>
              <a:t>.snu.ac.kr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E-mail title : [</a:t>
            </a:r>
            <a:r>
              <a:rPr lang="en-US" altLang="ko-KR" dirty="0" smtClean="0"/>
              <a:t>os2015fprj1</a:t>
            </a:r>
            <a:r>
              <a:rPr lang="en-US" altLang="ko-KR" dirty="0" smtClean="0"/>
              <a:t>] ID NAME</a:t>
            </a:r>
          </a:p>
          <a:p>
            <a:pPr marL="857250" lvl="2" indent="0">
              <a:buNone/>
            </a:pPr>
            <a:r>
              <a:rPr lang="en-US" altLang="ko-KR" dirty="0" smtClean="0"/>
              <a:t>ex) [</a:t>
            </a:r>
            <a:r>
              <a:rPr lang="en-US" altLang="ko-KR" dirty="0" smtClean="0"/>
              <a:t>os2015fprj1</a:t>
            </a:r>
            <a:r>
              <a:rPr lang="en-US" altLang="ko-KR" dirty="0" smtClean="0"/>
              <a:t>] </a:t>
            </a:r>
            <a:r>
              <a:rPr lang="en-US" altLang="ko-KR" dirty="0" smtClean="0"/>
              <a:t>2013-12345 </a:t>
            </a:r>
            <a:r>
              <a:rPr lang="en-US" altLang="ko-KR" dirty="0" smtClean="0"/>
              <a:t>Hong </a:t>
            </a:r>
            <a:r>
              <a:rPr lang="en-US" altLang="ko-KR" dirty="0" err="1" smtClean="0"/>
              <a:t>Gildong</a:t>
            </a:r>
            <a:endParaRPr lang="en-US" altLang="ko-KR" dirty="0" smtClean="0"/>
          </a:p>
          <a:p>
            <a:r>
              <a:rPr lang="en-US" altLang="ko-KR" dirty="0" smtClean="0"/>
              <a:t>ATTACH YOUR REPORT FILE </a:t>
            </a:r>
          </a:p>
          <a:p>
            <a:pPr lvl="1"/>
            <a:r>
              <a:rPr lang="en-US" altLang="ko-KR" dirty="0" smtClean="0"/>
              <a:t>Report file name : prj1_ID_NAME (.</a:t>
            </a:r>
            <a:r>
              <a:rPr lang="en-US" altLang="ko-KR" dirty="0"/>
              <a:t>doc</a:t>
            </a:r>
            <a:r>
              <a:rPr lang="en-US" altLang="ko-KR" dirty="0" smtClean="0"/>
              <a:t>, .</a:t>
            </a:r>
            <a:r>
              <a:rPr lang="en-US" altLang="ko-KR" dirty="0" err="1" smtClean="0"/>
              <a:t>docx</a:t>
            </a:r>
            <a:r>
              <a:rPr lang="en-US" altLang="ko-KR" dirty="0" smtClean="0"/>
              <a:t>, </a:t>
            </a:r>
            <a:r>
              <a:rPr lang="en-US" altLang="ko-KR" dirty="0"/>
              <a:t>.</a:t>
            </a:r>
            <a:r>
              <a:rPr lang="en-US" altLang="ko-KR" dirty="0" err="1"/>
              <a:t>hwp</a:t>
            </a:r>
            <a:r>
              <a:rPr lang="en-US" altLang="ko-KR" dirty="0"/>
              <a:t>, .pdf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ex) prj1_2011-12345_honggildong.pdf</a:t>
            </a:r>
          </a:p>
        </p:txBody>
      </p:sp>
    </p:spTree>
    <p:extLst>
      <p:ext uri="{BB962C8B-B14F-4D97-AF65-F5344CB8AC3E}">
        <p14:creationId xmlns:p14="http://schemas.microsoft.com/office/powerpoint/2010/main" val="253882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Goals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smtClean="0"/>
              <a:t>Source Control</a:t>
            </a:r>
            <a:endParaRPr lang="en-US" altLang="ko-KR" dirty="0"/>
          </a:p>
          <a:p>
            <a:r>
              <a:rPr lang="en-US" altLang="ko-KR" dirty="0" smtClean="0"/>
              <a:t>Scheduling</a:t>
            </a:r>
          </a:p>
          <a:p>
            <a:pPr lvl="1"/>
            <a:r>
              <a:rPr lang="en-US" altLang="ko-KR" dirty="0" smtClean="0"/>
              <a:t>Implement wait queue</a:t>
            </a:r>
          </a:p>
          <a:p>
            <a:pPr lvl="1"/>
            <a:r>
              <a:rPr lang="en-US" altLang="ko-KR" dirty="0" smtClean="0"/>
              <a:t>Applying Priority</a:t>
            </a:r>
          </a:p>
          <a:p>
            <a:pPr lvl="1"/>
            <a:r>
              <a:rPr lang="en-US" altLang="ko-KR" dirty="0" smtClean="0"/>
              <a:t>Priority inversion prevention</a:t>
            </a:r>
          </a:p>
        </p:txBody>
      </p:sp>
    </p:spTree>
    <p:extLst>
      <p:ext uri="{BB962C8B-B14F-4D97-AF65-F5344CB8AC3E}">
        <p14:creationId xmlns:p14="http://schemas.microsoft.com/office/powerpoint/2010/main" val="289143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/>
              <a:t>Git</a:t>
            </a:r>
            <a:r>
              <a:rPr lang="en-US" altLang="ko-KR" dirty="0"/>
              <a:t> Hub - Start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Configure user information for all local repositories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--global user.name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[GitHub ID]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--global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user.email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[GitHub email]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dirty="0" smtClean="0"/>
              <a:t>Check your </a:t>
            </a:r>
            <a:r>
              <a:rPr lang="en-US" altLang="ko-KR" dirty="0"/>
              <a:t>team's repository in GitHub</a:t>
            </a:r>
          </a:p>
          <a:p>
            <a:r>
              <a:rPr lang="en-US" altLang="ko-KR" dirty="0" smtClean="0"/>
              <a:t>Download </a:t>
            </a:r>
            <a:r>
              <a:rPr lang="en-US" altLang="ko-KR" dirty="0"/>
              <a:t>a project and its entire version history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clone [clone URL]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ex)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clone https://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github.com/snucseos15f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0" lvl="4" indent="0">
              <a:buNone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team01.git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push –u origin master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Results</a:t>
            </a:r>
            <a:endParaRPr lang="ko-KR" altLang="en-US" dirty="0"/>
          </a:p>
          <a:p>
            <a:pPr marL="1371600" lvl="3" indent="0">
              <a:buNone/>
            </a:pP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[new branch]      master -&gt; master</a:t>
            </a:r>
          </a:p>
          <a:p>
            <a:pPr marL="1371600" lvl="3" indent="0">
              <a:buNone/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Branch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master set up to track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remote</a:t>
            </a:r>
          </a:p>
          <a:p>
            <a:pPr marL="1371600" lvl="3" indent="0">
              <a:buNone/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branch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master from origin.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372" y="4437112"/>
            <a:ext cx="2409524" cy="19142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04248" y="5013176"/>
            <a:ext cx="1904648" cy="5760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06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/>
              <a:t>Git</a:t>
            </a:r>
            <a:r>
              <a:rPr lang="en-US" altLang="ko-KR" dirty="0" smtClean="0"/>
              <a:t> Hub – Apply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9079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At the beginning</a:t>
            </a:r>
          </a:p>
          <a:p>
            <a:pPr lvl="1"/>
            <a:r>
              <a:rPr lang="en-US" altLang="ko-KR" dirty="0" smtClean="0"/>
              <a:t>Create a new branch</a:t>
            </a:r>
          </a:p>
          <a:p>
            <a:pPr lvl="2"/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branch [branch name]</a:t>
            </a:r>
          </a:p>
          <a:p>
            <a:pPr lvl="1"/>
            <a:r>
              <a:rPr lang="en-US" altLang="ko-KR" dirty="0" smtClean="0"/>
              <a:t>Move to the new branch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[branch name]</a:t>
            </a:r>
          </a:p>
          <a:p>
            <a:r>
              <a:rPr lang="en-US" altLang="ko-KR" sz="3100" dirty="0"/>
              <a:t>After modifying </a:t>
            </a:r>
            <a:r>
              <a:rPr lang="en-US" altLang="ko-KR" sz="3100" dirty="0" smtClean="0"/>
              <a:t>your local source </a:t>
            </a:r>
            <a:r>
              <a:rPr lang="en-US" altLang="ko-KR" sz="3100" dirty="0"/>
              <a:t>codes</a:t>
            </a:r>
          </a:p>
          <a:p>
            <a:pPr lvl="1"/>
            <a:r>
              <a:rPr lang="en-US" altLang="ko-KR" dirty="0" smtClean="0"/>
              <a:t>Snapshot </a:t>
            </a:r>
            <a:r>
              <a:rPr lang="en-US" altLang="ko-KR" dirty="0"/>
              <a:t>the file in preparation for versioning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[file name]</a:t>
            </a:r>
          </a:p>
          <a:p>
            <a:pPr lvl="1"/>
            <a:r>
              <a:rPr lang="en-US" altLang="ko-KR" dirty="0" smtClean="0"/>
              <a:t>List </a:t>
            </a:r>
            <a:r>
              <a:rPr lang="en-US" altLang="ko-KR" dirty="0"/>
              <a:t>all new or modified files to be committed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</a:p>
          <a:p>
            <a:pPr lvl="1"/>
            <a:r>
              <a:rPr lang="en-US" altLang="ko-KR" dirty="0" smtClean="0"/>
              <a:t>Record </a:t>
            </a:r>
            <a:r>
              <a:rPr lang="en-US" altLang="ko-KR" dirty="0"/>
              <a:t>file snapshots permanently in version history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 –m "[comment]"</a:t>
            </a:r>
          </a:p>
          <a:p>
            <a:pPr lvl="1"/>
            <a:r>
              <a:rPr lang="en-US" altLang="ko-KR" dirty="0" smtClean="0"/>
              <a:t>Upload </a:t>
            </a:r>
            <a:r>
              <a:rPr lang="en-US" altLang="ko-KR" dirty="0"/>
              <a:t>all local branch </a:t>
            </a:r>
            <a:r>
              <a:rPr lang="en-US" altLang="ko-KR" dirty="0" smtClean="0"/>
              <a:t>commits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push origin [branch]</a:t>
            </a:r>
          </a:p>
        </p:txBody>
      </p:sp>
    </p:spTree>
    <p:extLst>
      <p:ext uri="{BB962C8B-B14F-4D97-AF65-F5344CB8AC3E}">
        <p14:creationId xmlns:p14="http://schemas.microsoft.com/office/powerpoint/2010/main" val="416203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663" y="2132856"/>
            <a:ext cx="2905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261" y="3265875"/>
            <a:ext cx="3038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801" y="3159070"/>
            <a:ext cx="2483743" cy="103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/>
              <a:t>Git</a:t>
            </a:r>
            <a:r>
              <a:rPr lang="en-US" altLang="ko-KR" dirty="0" smtClean="0"/>
              <a:t> Hub – Merge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61049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Move to the branch in order to merge</a:t>
            </a:r>
          </a:p>
          <a:p>
            <a:pPr marL="0" indent="0">
              <a:buNone/>
            </a:pP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/>
              <a:t>Pull request (to the repository owner)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Other members review the request and merge</a:t>
            </a:r>
            <a:endParaRPr lang="en-US" altLang="ko-KR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661250"/>
            <a:ext cx="31337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308" y="4976596"/>
            <a:ext cx="23717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941168"/>
            <a:ext cx="21145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99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885034"/>
            <a:ext cx="29051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46336"/>
            <a:ext cx="3384376" cy="180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/>
              <a:t>Git</a:t>
            </a:r>
            <a:r>
              <a:rPr lang="en-US" altLang="ko-KR" dirty="0" smtClean="0"/>
              <a:t> Hub –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Check out each member's contribution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/>
              <a:t>Project progress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553259"/>
            <a:ext cx="8001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 flipV="1">
            <a:off x="6816013" y="3140968"/>
            <a:ext cx="79208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324997" y="4437112"/>
            <a:ext cx="1271339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91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Project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en-US" altLang="ko-KR" dirty="0" smtClean="0"/>
              <a:t>Wait Queue</a:t>
            </a:r>
          </a:p>
          <a:p>
            <a:pPr marL="857250" lvl="1" indent="-457200"/>
            <a:r>
              <a:rPr lang="en-US" altLang="ko-KR" dirty="0" smtClean="0"/>
              <a:t>When a thread goes to sleep state,</a:t>
            </a:r>
            <a:r>
              <a:rPr lang="ko-KR" altLang="en-US" dirty="0" smtClean="0"/>
              <a:t> </a:t>
            </a:r>
            <a:r>
              <a:rPr lang="en-US" altLang="ko-KR" dirty="0" smtClean="0"/>
              <a:t>make Pintos use wait queue</a:t>
            </a:r>
            <a:r>
              <a:rPr lang="ko-KR" altLang="en-US" dirty="0" smtClean="0"/>
              <a:t> </a:t>
            </a:r>
            <a:r>
              <a:rPr lang="en-US" altLang="ko-KR" dirty="0" smtClean="0"/>
              <a:t>(instead of busy wait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marL="857250" lvl="1" indent="-457200"/>
            <a:r>
              <a:rPr lang="en-US" altLang="ko-KR" dirty="0" smtClean="0"/>
              <a:t>It will be used in '</a:t>
            </a:r>
            <a:r>
              <a:rPr lang="en-US" altLang="ko-KR" dirty="0" err="1" smtClean="0"/>
              <a:t>filesys</a:t>
            </a:r>
            <a:r>
              <a:rPr lang="en-US" altLang="ko-KR" dirty="0" smtClean="0"/>
              <a:t>' project</a:t>
            </a:r>
          </a:p>
          <a:p>
            <a:pPr marL="857250" lvl="1" indent="-457200"/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Priority Scheduling</a:t>
            </a:r>
            <a:endParaRPr lang="en-US" altLang="ko-KR" dirty="0"/>
          </a:p>
          <a:p>
            <a:pPr marL="914400" lvl="1" indent="-514350"/>
            <a:r>
              <a:rPr lang="en-US" altLang="ko-KR" dirty="0"/>
              <a:t>Implement priority </a:t>
            </a:r>
            <a:r>
              <a:rPr lang="en-US" altLang="ko-KR" dirty="0" smtClean="0"/>
              <a:t>scheduling</a:t>
            </a:r>
          </a:p>
          <a:p>
            <a:pPr marL="914400" lvl="1" indent="-514350"/>
            <a:r>
              <a:rPr lang="en-US" altLang="ko-KR" dirty="0" smtClean="0"/>
              <a:t>The thread that has higher priority should run first</a:t>
            </a:r>
            <a:r>
              <a:rPr lang="ko-KR" altLang="en-US" dirty="0" smtClean="0"/>
              <a:t> </a:t>
            </a:r>
            <a:r>
              <a:rPr lang="en-US" altLang="ko-KR" dirty="0" smtClean="0"/>
              <a:t>(sort a ready queue according to the priority)</a:t>
            </a:r>
          </a:p>
          <a:p>
            <a:pPr marL="914400" lvl="1" indent="-514350"/>
            <a:r>
              <a:rPr lang="en-US" altLang="ko-KR" dirty="0" smtClean="0"/>
              <a:t>Solve priority-inversion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problem by priority-donation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501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Implementing Wait 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4" y="2224496"/>
            <a:ext cx="7344814" cy="343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459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Replacing Busy Waiting with Block Awake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timer_sleep</a:t>
            </a:r>
            <a:r>
              <a:rPr lang="en-US" altLang="ko-KR" dirty="0" smtClean="0"/>
              <a:t>() in devices/</a:t>
            </a:r>
            <a:r>
              <a:rPr lang="en-US" altLang="ko-KR" dirty="0" err="1" smtClean="0"/>
              <a:t>timer.c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Suspends execution of the calling thread until time has advanced at least x timer ticks</a:t>
            </a:r>
          </a:p>
          <a:p>
            <a:pPr lvl="2"/>
            <a:r>
              <a:rPr lang="en-US" altLang="ko-KR" dirty="0" smtClean="0"/>
              <a:t>The time unit is tick (100 ticks occur per second)</a:t>
            </a:r>
          </a:p>
          <a:p>
            <a:pPr lvl="3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※ The time unit is not a second</a:t>
            </a:r>
          </a:p>
          <a:p>
            <a:pPr lvl="1"/>
            <a:r>
              <a:rPr lang="en-US" altLang="ko-KR" dirty="0" smtClean="0"/>
              <a:t>In original Pintos, </a:t>
            </a:r>
            <a:r>
              <a:rPr lang="en-US" altLang="ko-KR" dirty="0" err="1" smtClean="0"/>
              <a:t>timer_sleep</a:t>
            </a:r>
            <a:r>
              <a:rPr lang="en-US" altLang="ko-KR" dirty="0" smtClean="0"/>
              <a:t>() is implemented by </a:t>
            </a:r>
            <a:r>
              <a:rPr lang="en-US" altLang="ko-KR" b="1" dirty="0" smtClean="0"/>
              <a:t>Busy Wait</a:t>
            </a:r>
          </a:p>
          <a:p>
            <a:pPr lvl="2"/>
            <a:r>
              <a:rPr lang="en-US" altLang="ko-KR" dirty="0" smtClean="0"/>
              <a:t>The thread spins in a loop checking the current time and calling </a:t>
            </a:r>
            <a:r>
              <a:rPr lang="en-US" altLang="ko-KR" dirty="0" err="1" smtClean="0"/>
              <a:t>thread_yield</a:t>
            </a:r>
            <a:r>
              <a:rPr lang="en-US" altLang="ko-KR" dirty="0" smtClean="0"/>
              <a:t>() until enough time has gone by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39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649</Words>
  <Application>Microsoft Office PowerPoint</Application>
  <PresentationFormat>화면 슬라이드 쇼(4:3)</PresentationFormat>
  <Paragraphs>158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Consolas</vt:lpstr>
      <vt:lpstr>Wingdings</vt:lpstr>
      <vt:lpstr>Office 테마</vt:lpstr>
      <vt:lpstr>Operating System Project #1</vt:lpstr>
      <vt:lpstr>Goals</vt:lpstr>
      <vt:lpstr>Git Hub - Start</vt:lpstr>
      <vt:lpstr>Git Hub – Apply</vt:lpstr>
      <vt:lpstr>Git Hub – Merge</vt:lpstr>
      <vt:lpstr>Git Hub – Results</vt:lpstr>
      <vt:lpstr>Project Overview</vt:lpstr>
      <vt:lpstr>Implementing Wait Queue</vt:lpstr>
      <vt:lpstr>Replacing Busy Waiting with Block Awake</vt:lpstr>
      <vt:lpstr>Pintos Scheduling</vt:lpstr>
      <vt:lpstr>Removing Busy Waiting</vt:lpstr>
      <vt:lpstr>PowerPoint 프레젠테이션</vt:lpstr>
      <vt:lpstr>Designing and Implementing Thread-awake Algorithm</vt:lpstr>
      <vt:lpstr>Priority Scheduling</vt:lpstr>
      <vt:lpstr>Note) list structure</vt:lpstr>
      <vt:lpstr>Report</vt:lpstr>
      <vt:lpstr>Submission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Projects</dc:title>
  <dc:creator>zapati</dc:creator>
  <cp:lastModifiedBy>yj</cp:lastModifiedBy>
  <cp:revision>123</cp:revision>
  <dcterms:created xsi:type="dcterms:W3CDTF">2014-06-24T05:52:11Z</dcterms:created>
  <dcterms:modified xsi:type="dcterms:W3CDTF">2015-09-16T03:32:02Z</dcterms:modified>
</cp:coreProperties>
</file>