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72" r:id="rId5"/>
    <p:sldId id="279" r:id="rId6"/>
    <p:sldId id="281" r:id="rId7"/>
    <p:sldId id="280" r:id="rId8"/>
    <p:sldId id="276" r:id="rId9"/>
    <p:sldId id="286" r:id="rId10"/>
    <p:sldId id="287" r:id="rId11"/>
    <p:sldId id="278" r:id="rId12"/>
    <p:sldId id="284" r:id="rId13"/>
    <p:sldId id="285" r:id="rId14"/>
    <p:sldId id="277" r:id="rId15"/>
    <p:sldId id="264" r:id="rId16"/>
    <p:sldId id="282" r:id="rId17"/>
    <p:sldId id="28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23EA-5F7D-4668-90B3-69D1488BC5F0}" type="datetimeFigureOut">
              <a:rPr lang="ko-KR" altLang="en-US" smtClean="0"/>
              <a:t>2015-10-07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Operating System</a:t>
            </a:r>
            <a:br>
              <a:rPr lang="en-US" altLang="ko-KR" dirty="0" smtClean="0"/>
            </a:br>
            <a:r>
              <a:rPr lang="en-US" altLang="ko-KR" dirty="0" smtClean="0"/>
              <a:t>Project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Fall </a:t>
            </a:r>
            <a:r>
              <a:rPr lang="en-US" altLang="ko-KR" dirty="0" smtClean="0"/>
              <a:t>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0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</a:t>
            </a:r>
            <a:r>
              <a:rPr lang="en-US" altLang="ko-KR" dirty="0" smtClean="0"/>
              <a:t>Call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Process Management</a:t>
            </a:r>
          </a:p>
          <a:p>
            <a:pPr lvl="1"/>
            <a:r>
              <a:rPr lang="en-US" altLang="ko-KR" dirty="0"/>
              <a:t>Define state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TASK_STOPPED, TASK_RUNNING, TASK_READY, TASK_ZOMBIE</a:t>
            </a:r>
            <a:r>
              <a:rPr lang="en-US" altLang="ko-KR" dirty="0"/>
              <a:t>, etc.</a:t>
            </a:r>
          </a:p>
          <a:p>
            <a:pPr lvl="1"/>
            <a:r>
              <a:rPr lang="en-US" altLang="ko-KR" dirty="0"/>
              <a:t>Design process relationship</a:t>
            </a:r>
          </a:p>
          <a:p>
            <a:endParaRPr lang="en-US" altLang="ko-KR" dirty="0"/>
          </a:p>
          <a:p>
            <a:r>
              <a:rPr lang="en-US" altLang="ko-KR" dirty="0"/>
              <a:t>Process Termination Message</a:t>
            </a:r>
          </a:p>
          <a:p>
            <a:pPr lvl="1"/>
            <a:r>
              <a:rPr lang="en-US" altLang="ko-KR" dirty="0"/>
              <a:t>Whenever a user process terminates, print the process’s name and exit code</a:t>
            </a:r>
          </a:p>
          <a:p>
            <a:pPr marL="914400" lvl="2" indent="0">
              <a:buNone/>
            </a:pPr>
            <a:r>
              <a:rPr lang="en-US" altLang="ko-KR" dirty="0"/>
              <a:t>ex)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("%s: exit(%d)\n", …)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en-US" altLang="ko-KR" dirty="0" smtClean="0"/>
              <a:t>System Call (4/7)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altLang="ko-KR" dirty="0" smtClean="0"/>
              <a:t>Process system calls </a:t>
            </a:r>
            <a:r>
              <a:rPr lang="en-US" altLang="ko-KR" dirty="0"/>
              <a:t>(Manual p.29~)</a:t>
            </a:r>
            <a:endParaRPr lang="en-US" altLang="ko-KR" dirty="0" smtClean="0"/>
          </a:p>
          <a:p>
            <a:pPr marL="914400" lvl="1" indent="-514350"/>
            <a:r>
              <a:rPr lang="en-US" altLang="ko-KR" dirty="0"/>
              <a:t>void halt (void)</a:t>
            </a:r>
          </a:p>
          <a:p>
            <a:pPr marL="914400" lvl="1" indent="-514350"/>
            <a:r>
              <a:rPr lang="en-US" altLang="ko-KR" dirty="0" smtClean="0"/>
              <a:t>void </a:t>
            </a:r>
            <a:r>
              <a:rPr lang="en-US" altLang="ko-KR" dirty="0"/>
              <a:t>exit (</a:t>
            </a:r>
            <a:r>
              <a:rPr lang="en-US" altLang="ko-KR" dirty="0" err="1"/>
              <a:t>int</a:t>
            </a:r>
            <a:r>
              <a:rPr lang="en-US" altLang="ko-KR" dirty="0"/>
              <a:t> status</a:t>
            </a:r>
            <a:r>
              <a:rPr lang="en-US" altLang="ko-KR" dirty="0" smtClean="0"/>
              <a:t>)</a:t>
            </a:r>
          </a:p>
          <a:p>
            <a:pPr marL="1314450" lvl="2" indent="-514350"/>
            <a:r>
              <a:rPr lang="en-US" altLang="ko-KR" dirty="0"/>
              <a:t>Should be implemented </a:t>
            </a:r>
            <a:r>
              <a:rPr lang="en-US" altLang="ko-KR" dirty="0" smtClean="0"/>
              <a:t>first</a:t>
            </a:r>
          </a:p>
          <a:p>
            <a:pPr marL="914400" lvl="1" indent="-514350"/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/>
              <a:t>exec 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cmd_line</a:t>
            </a:r>
            <a:r>
              <a:rPr lang="en-US" altLang="ko-KR" dirty="0"/>
              <a:t>)</a:t>
            </a:r>
          </a:p>
          <a:p>
            <a:pPr marL="914400" lvl="1" indent="-51435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wait (</a:t>
            </a:r>
            <a:r>
              <a:rPr lang="en-US" altLang="ko-KR" dirty="0" err="1"/>
              <a:t>pid</a:t>
            </a:r>
            <a:r>
              <a:rPr lang="en-US" altLang="ko-KR" dirty="0"/>
              <a:t> t </a:t>
            </a:r>
            <a:r>
              <a:rPr lang="en-US" altLang="ko-KR" dirty="0" err="1"/>
              <a:t>pid</a:t>
            </a:r>
            <a:r>
              <a:rPr lang="en-US" altLang="ko-KR" dirty="0" smtClean="0"/>
              <a:t>)</a:t>
            </a:r>
          </a:p>
          <a:p>
            <a:pPr marL="1314450" lvl="2" indent="-514350"/>
            <a:r>
              <a:rPr lang="en-US" altLang="ko-KR" dirty="0" smtClean="0">
                <a:solidFill>
                  <a:srgbClr val="FF0000"/>
                </a:solidFill>
              </a:rPr>
              <a:t>VERY HARD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5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</a:t>
            </a:r>
            <a:r>
              <a:rPr lang="en-US" altLang="ko-KR" dirty="0" smtClean="0"/>
              <a:t>Call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File descriptors management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US" altLang="ko-KR" sz="2000" dirty="0"/>
              <a:t>: private file information (file offset etc.)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ko-KR" sz="2000" dirty="0"/>
              <a:t>: shared file information (owner, pointer to sectors etc.)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12" y="3116945"/>
            <a:ext cx="6223832" cy="350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8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</a:t>
            </a:r>
            <a:r>
              <a:rPr lang="en-US" altLang="ko-KR" dirty="0" smtClean="0"/>
              <a:t>Call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Design file descriptors management</a:t>
            </a:r>
          </a:p>
          <a:p>
            <a:pPr lvl="1"/>
            <a:r>
              <a:rPr lang="en-US" altLang="ko-KR" sz="2400" dirty="0"/>
              <a:t>0, 1, 2 : pre-defined </a:t>
            </a:r>
            <a:r>
              <a:rPr lang="en-US" altLang="ko-KR" sz="2400" dirty="0" err="1" smtClean="0"/>
              <a:t>fd</a:t>
            </a:r>
            <a:endParaRPr lang="en-US" altLang="ko-KR" sz="2400" dirty="0"/>
          </a:p>
          <a:p>
            <a:pPr lvl="1"/>
            <a:r>
              <a:rPr lang="en-US" altLang="ko-KR" sz="2400" dirty="0"/>
              <a:t>Read :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STDIN_FILENO(0)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input_getc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400" dirty="0"/>
              <a:t>Write :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STDOUT_FILENO(1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2400" dirty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putbuf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sz="2800" dirty="0"/>
          </a:p>
          <a:p>
            <a:r>
              <a:rPr lang="en-US" altLang="ko-KR" sz="2800" dirty="0"/>
              <a:t>Deny writes to executing files</a:t>
            </a:r>
          </a:p>
          <a:p>
            <a:pPr lvl="1"/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file-&gt;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deny_write</a:t>
            </a:r>
            <a:r>
              <a:rPr lang="en-US" altLang="ko-KR" sz="2400" dirty="0"/>
              <a:t>,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deny_write_cnt</a:t>
            </a: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400" dirty="0"/>
              <a:t>When a file is opened, call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file_deny_write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400" dirty="0"/>
              <a:t>When a file is closed, call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file_allow_write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System Call </a:t>
            </a:r>
            <a:r>
              <a:rPr lang="en-US" altLang="ko-KR" dirty="0" smtClean="0"/>
              <a:t>(7/7)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altLang="ko-KR" dirty="0" smtClean="0"/>
              <a:t>File system calls (Manual p.30~)</a:t>
            </a:r>
          </a:p>
          <a:p>
            <a:pPr marL="914400" lvl="1" indent="-514350"/>
            <a:r>
              <a:rPr lang="en-US" altLang="ko-KR" dirty="0" smtClean="0"/>
              <a:t>Manage 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descriptors</a:t>
            </a:r>
          </a:p>
          <a:p>
            <a:pPr marL="914400" lvl="1" indent="-514350"/>
            <a:r>
              <a:rPr lang="en-US" altLang="ko-KR" dirty="0" smtClean="0"/>
              <a:t>Refer to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filesys.h</a:t>
            </a:r>
            <a:r>
              <a:rPr lang="en-US" altLang="ko-KR" dirty="0" smtClean="0"/>
              <a:t> and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/>
            <a:endParaRPr lang="en-US" altLang="ko-KR" dirty="0" smtClean="0"/>
          </a:p>
          <a:p>
            <a:pPr marL="914400" lvl="1" indent="-514350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/>
              <a:t>create (</a:t>
            </a:r>
            <a:r>
              <a:rPr lang="en-US" altLang="ko-KR" dirty="0" err="1"/>
              <a:t>const</a:t>
            </a:r>
            <a:r>
              <a:rPr lang="en-US" altLang="ko-KR" dirty="0"/>
              <a:t> char *file, unsigned </a:t>
            </a:r>
            <a:r>
              <a:rPr lang="en-US" altLang="ko-KR" dirty="0" err="1"/>
              <a:t>initial_size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914400" lvl="1" indent="-514350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/>
              <a:t>remove (</a:t>
            </a:r>
            <a:r>
              <a:rPr lang="en-US" altLang="ko-KR" dirty="0" err="1"/>
              <a:t>const</a:t>
            </a:r>
            <a:r>
              <a:rPr lang="en-US" altLang="ko-KR" dirty="0"/>
              <a:t> char *file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914400" lvl="1" indent="-51435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open (</a:t>
            </a:r>
            <a:r>
              <a:rPr lang="en-US" altLang="ko-KR" dirty="0" err="1"/>
              <a:t>const</a:t>
            </a:r>
            <a:r>
              <a:rPr lang="en-US" altLang="ko-KR" dirty="0"/>
              <a:t> char *file</a:t>
            </a:r>
            <a:r>
              <a:rPr lang="en-US" altLang="ko-KR" dirty="0" smtClean="0"/>
              <a:t>)</a:t>
            </a:r>
          </a:p>
          <a:p>
            <a:pPr marL="914400" lvl="1" indent="-51435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914400" lvl="1" indent="-51435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write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 *buffer, unsigned size</a:t>
            </a:r>
            <a:r>
              <a:rPr lang="en-US" altLang="ko-KR" dirty="0" smtClean="0"/>
              <a:t>)</a:t>
            </a:r>
          </a:p>
          <a:p>
            <a:pPr marL="1314450" lvl="2" indent="-514350"/>
            <a:r>
              <a:rPr lang="en-US" altLang="ko-KR" dirty="0" smtClean="0"/>
              <a:t>Should be implemented first</a:t>
            </a:r>
          </a:p>
          <a:p>
            <a:pPr marL="914400" lvl="1" indent="-514350"/>
            <a:r>
              <a:rPr lang="en-US" altLang="ko-KR" dirty="0" smtClean="0"/>
              <a:t>void </a:t>
            </a:r>
            <a:r>
              <a:rPr lang="en-US" altLang="ko-KR" dirty="0"/>
              <a:t>seek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, unsigned position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914400" lvl="1" indent="-514350"/>
            <a:r>
              <a:rPr lang="en-US" altLang="ko-KR" dirty="0" smtClean="0"/>
              <a:t>unsigned </a:t>
            </a:r>
            <a:r>
              <a:rPr lang="en-US" altLang="ko-KR" dirty="0"/>
              <a:t>tell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914400" lvl="1" indent="-514350"/>
            <a:r>
              <a:rPr lang="en-US" altLang="ko-KR" dirty="0" smtClean="0"/>
              <a:t>void </a:t>
            </a:r>
            <a:r>
              <a:rPr lang="en-US" altLang="ko-KR" dirty="0"/>
              <a:t>close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79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Sample </a:t>
            </a:r>
            <a:r>
              <a:rPr lang="en-US" altLang="ko-KR" dirty="0" smtClean="0"/>
              <a:t>R&amp;R </a:t>
            </a:r>
            <a:r>
              <a:rPr lang="en-US" altLang="ko-KR" sz="2000" dirty="0" smtClean="0"/>
              <a:t>(Roles &amp; Responsibilities)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Argument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Process </a:t>
            </a:r>
            <a:r>
              <a:rPr lang="en-US" altLang="ko-KR" dirty="0">
                <a:sym typeface="Wingdings" panose="05000000000000000000" pitchFamily="2" charset="2"/>
              </a:rPr>
              <a:t>system </a:t>
            </a:r>
            <a:r>
              <a:rPr lang="en-US" altLang="ko-KR" dirty="0" smtClean="0">
                <a:sym typeface="Wingdings" panose="05000000000000000000" pitchFamily="2" charset="2"/>
              </a:rPr>
              <a:t>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System </a:t>
            </a:r>
            <a:r>
              <a:rPr lang="en-US" altLang="ko-KR" dirty="0">
                <a:sym typeface="Wingdings" panose="05000000000000000000" pitchFamily="2" charset="2"/>
              </a:rPr>
              <a:t>call </a:t>
            </a:r>
            <a:r>
              <a:rPr lang="en-US" altLang="ko-KR" dirty="0" smtClean="0">
                <a:sym typeface="Wingdings" panose="05000000000000000000" pitchFamily="2" charset="2"/>
              </a:rPr>
              <a:t>handler </a:t>
            </a:r>
            <a:r>
              <a:rPr lang="en-US" altLang="ko-KR" dirty="0">
                <a:sym typeface="Wingdings" panose="05000000000000000000" pitchFamily="2" charset="2"/>
              </a:rPr>
              <a:t>&amp; File system </a:t>
            </a:r>
            <a:r>
              <a:rPr lang="en-US" altLang="ko-KR" dirty="0" smtClean="0">
                <a:sym typeface="Wingdings" panose="05000000000000000000" pitchFamily="2" charset="2"/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01458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 2 pages </a:t>
            </a:r>
            <a:r>
              <a:rPr lang="en-US" altLang="ko-KR" dirty="0"/>
              <a:t>long for each </a:t>
            </a:r>
            <a:r>
              <a:rPr lang="en-US" altLang="ko-KR" dirty="0" smtClean="0"/>
              <a:t>item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Process </a:t>
            </a:r>
            <a:r>
              <a:rPr lang="en-US" altLang="ko-KR" dirty="0"/>
              <a:t>parent-child </a:t>
            </a:r>
            <a:r>
              <a:rPr lang="en-US" altLang="ko-KR" dirty="0" smtClean="0"/>
              <a:t>management design</a:t>
            </a:r>
          </a:p>
          <a:p>
            <a:pPr lvl="1">
              <a:buFontTx/>
              <a:buChar char="-"/>
            </a:pPr>
            <a:r>
              <a:rPr lang="en-US" altLang="ko-KR" dirty="0"/>
              <a:t>Process wait-exit </a:t>
            </a:r>
            <a:r>
              <a:rPr lang="en-US" altLang="ko-KR" dirty="0" smtClean="0"/>
              <a:t>design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descriptor management design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If a member does not contribute to the project, let me know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81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Due: 2015. </a:t>
            </a:r>
            <a:r>
              <a:rPr lang="en-US" altLang="ko-KR" dirty="0" smtClean="0"/>
              <a:t>10. 18 </a:t>
            </a:r>
            <a:r>
              <a:rPr lang="en-US" altLang="ko-KR" dirty="0" smtClean="0"/>
              <a:t>(Sun), 23:59</a:t>
            </a:r>
          </a:p>
          <a:p>
            <a:r>
              <a:rPr lang="en-US" altLang="ko-KR" dirty="0" smtClean="0"/>
              <a:t>E-mail : yj.yu@vision.snu.ac.kr</a:t>
            </a:r>
          </a:p>
          <a:p>
            <a:pPr lvl="1"/>
            <a:r>
              <a:rPr lang="en-US" altLang="ko-KR" dirty="0" smtClean="0"/>
              <a:t>E-mail title : [</a:t>
            </a:r>
            <a:r>
              <a:rPr lang="en-US" altLang="ko-KR" dirty="0" smtClean="0"/>
              <a:t>os2015fprj2</a:t>
            </a:r>
            <a:r>
              <a:rPr lang="en-US" altLang="ko-KR" dirty="0" smtClean="0"/>
              <a:t>] ID NAME</a:t>
            </a:r>
          </a:p>
          <a:p>
            <a:pPr marL="857250" lvl="2" indent="0">
              <a:buNone/>
            </a:pPr>
            <a:r>
              <a:rPr lang="en-US" altLang="ko-KR" dirty="0" smtClean="0"/>
              <a:t>ex) [</a:t>
            </a:r>
            <a:r>
              <a:rPr lang="en-US" altLang="ko-KR" dirty="0" smtClean="0"/>
              <a:t>os2015fprj2</a:t>
            </a:r>
            <a:r>
              <a:rPr lang="en-US" altLang="ko-KR" dirty="0" smtClean="0"/>
              <a:t>] 2011-12345 Hong </a:t>
            </a:r>
            <a:r>
              <a:rPr lang="en-US" altLang="ko-KR" dirty="0" err="1" smtClean="0"/>
              <a:t>Gildong</a:t>
            </a:r>
            <a:endParaRPr lang="en-US" altLang="ko-KR" dirty="0" smtClean="0"/>
          </a:p>
          <a:p>
            <a:r>
              <a:rPr lang="en-US" altLang="ko-KR" dirty="0" smtClean="0"/>
              <a:t>ATTACH YOUR REPORT FILE </a:t>
            </a:r>
          </a:p>
          <a:p>
            <a:pPr lvl="1"/>
            <a:r>
              <a:rPr lang="en-US" altLang="ko-KR" dirty="0" smtClean="0"/>
              <a:t>Report file name : prj2_ID_NAME (.</a:t>
            </a:r>
            <a:r>
              <a:rPr lang="en-US" altLang="ko-KR" dirty="0"/>
              <a:t>doc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, .pdf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ex) </a:t>
            </a:r>
            <a:r>
              <a:rPr lang="en-US" altLang="ko-KR" dirty="0" smtClean="0">
                <a:sym typeface="Wingdings" panose="05000000000000000000" pitchFamily="2" charset="2"/>
              </a:rPr>
              <a:t>prj2_2013-12345_honggildong.pdf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Create the branch to submit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Branch name: project2_submit</a:t>
            </a:r>
          </a:p>
        </p:txBody>
      </p:sp>
    </p:spTree>
    <p:extLst>
      <p:ext uri="{BB962C8B-B14F-4D97-AF65-F5344CB8AC3E}">
        <p14:creationId xmlns:p14="http://schemas.microsoft.com/office/powerpoint/2010/main" val="297387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understand the process</a:t>
            </a:r>
          </a:p>
          <a:p>
            <a:pPr lvl="1"/>
            <a:r>
              <a:rPr lang="en-US" altLang="ko-KR" dirty="0" smtClean="0"/>
              <a:t>Load user program (Argument passing)</a:t>
            </a:r>
          </a:p>
          <a:p>
            <a:pPr lvl="1"/>
            <a:r>
              <a:rPr lang="en-US" altLang="ko-KR" dirty="0" smtClean="0"/>
              <a:t>Wait &amp; Exit</a:t>
            </a:r>
            <a:endParaRPr lang="en-US" altLang="ko-KR" dirty="0"/>
          </a:p>
          <a:p>
            <a:r>
              <a:rPr lang="en-US" altLang="ko-KR" smtClean="0"/>
              <a:t>To </a:t>
            </a:r>
            <a:r>
              <a:rPr lang="en-US" altLang="ko-KR" dirty="0" smtClean="0"/>
              <a:t>understand </a:t>
            </a:r>
            <a:r>
              <a:rPr lang="en-US" altLang="ko-KR" dirty="0"/>
              <a:t>s</a:t>
            </a:r>
            <a:r>
              <a:rPr lang="en-US" altLang="ko-KR" dirty="0" smtClean="0"/>
              <a:t>ystem calls</a:t>
            </a:r>
          </a:p>
          <a:p>
            <a:pPr lvl="1"/>
            <a:r>
              <a:rPr lang="en-US" altLang="ko-KR" dirty="0" smtClean="0"/>
              <a:t>Use typical memory layout</a:t>
            </a:r>
          </a:p>
          <a:p>
            <a:pPr lvl="1"/>
            <a:r>
              <a:rPr lang="en-US" altLang="ko-KR" dirty="0" smtClean="0"/>
              <a:t>User memory passing</a:t>
            </a:r>
          </a:p>
        </p:txBody>
      </p:sp>
    </p:spTree>
    <p:extLst>
      <p:ext uri="{BB962C8B-B14F-4D97-AF65-F5344CB8AC3E}">
        <p14:creationId xmlns:p14="http://schemas.microsoft.com/office/powerpoint/2010/main" val="28914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altLang="ko-KR" dirty="0" smtClean="0"/>
              <a:t>Build and test in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userprog</a:t>
            </a:r>
            <a:r>
              <a:rPr lang="en-US" altLang="ko-KR" dirty="0"/>
              <a:t>/</a:t>
            </a:r>
            <a:endParaRPr lang="en-US" altLang="ko-KR" dirty="0" smtClean="0"/>
          </a:p>
          <a:p>
            <a:pPr marL="514350" indent="-514350"/>
            <a:r>
              <a:rPr lang="en-US" altLang="ko-KR" dirty="0" smtClean="0"/>
              <a:t>Use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/tests/</a:t>
            </a:r>
            <a:r>
              <a:rPr lang="en-US" altLang="ko-KR" dirty="0" err="1" smtClean="0"/>
              <a:t>userprog</a:t>
            </a:r>
            <a:r>
              <a:rPr lang="en-US" altLang="ko-KR" dirty="0" smtClean="0"/>
              <a:t> for test</a:t>
            </a:r>
            <a:endParaRPr lang="en-US" altLang="ko-KR" dirty="0"/>
          </a:p>
          <a:p>
            <a:pPr marL="514350" indent="-514350"/>
            <a:r>
              <a:rPr lang="en-US" altLang="ko-KR" dirty="0" smtClean="0"/>
              <a:t>We will re-use it later</a:t>
            </a:r>
          </a:p>
          <a:p>
            <a:pPr marL="514350" indent="-514350"/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Use 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Load User Program</a:t>
            </a:r>
          </a:p>
          <a:p>
            <a:pPr marL="914400" lvl="1" indent="-514350"/>
            <a:r>
              <a:rPr lang="en-US" altLang="ko-KR" dirty="0" smtClean="0"/>
              <a:t>Argument passing (Parse string &amp; Compose stack)</a:t>
            </a:r>
          </a:p>
          <a:p>
            <a:pPr marL="914400" lvl="1" indent="-514350"/>
            <a:r>
              <a:rPr lang="en-US" altLang="ko-KR" dirty="0" smtClean="0"/>
              <a:t>Protect execution file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System call</a:t>
            </a:r>
          </a:p>
          <a:p>
            <a:pPr marL="914400" lvl="1" indent="-514350"/>
            <a:r>
              <a:rPr lang="en-US" altLang="ko-KR" dirty="0" smtClean="0"/>
              <a:t>System call handler</a:t>
            </a:r>
          </a:p>
          <a:p>
            <a:pPr marL="914400" lvl="1" indent="-514350"/>
            <a:r>
              <a:rPr lang="en-US" altLang="ko-KR" dirty="0"/>
              <a:t>Process-related (halt(), exit(), wait(), exec())</a:t>
            </a:r>
          </a:p>
          <a:p>
            <a:pPr marL="914400" lvl="1" indent="-514350"/>
            <a:r>
              <a:rPr lang="en-US" altLang="ko-KR" dirty="0" smtClean="0"/>
              <a:t>File-related (write(), create(), open(), …)</a:t>
            </a:r>
          </a:p>
        </p:txBody>
      </p:sp>
    </p:spTree>
    <p:extLst>
      <p:ext uri="{BB962C8B-B14F-4D97-AF65-F5344CB8AC3E}">
        <p14:creationId xmlns:p14="http://schemas.microsoft.com/office/powerpoint/2010/main" val="165501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Use </a:t>
            </a:r>
            <a:r>
              <a:rPr lang="en-US" altLang="ko-KR" dirty="0"/>
              <a:t>File </a:t>
            </a:r>
            <a:r>
              <a:rPr lang="en-US" altLang="ko-KR" dirty="0" smtClean="0"/>
              <a:t>System (1/2)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Use a simple file system (built in pintos)</a:t>
            </a:r>
          </a:p>
          <a:p>
            <a:pPr marL="914400" lvl="1" indent="-514350"/>
            <a:r>
              <a:rPr lang="en-US" altLang="ko-KR" dirty="0" smtClean="0"/>
              <a:t>Simple file system constraints</a:t>
            </a:r>
          </a:p>
          <a:p>
            <a:pPr marL="1314450" lvl="2" indent="-514350"/>
            <a:r>
              <a:rPr lang="en-US" altLang="ko-KR" dirty="0" smtClean="0"/>
              <a:t>Up to 16 files</a:t>
            </a:r>
          </a:p>
          <a:p>
            <a:pPr marL="1314450" lvl="2" indent="-514350"/>
            <a:r>
              <a:rPr lang="en-US" altLang="ko-KR" dirty="0" smtClean="0"/>
              <a:t>Fixed file size</a:t>
            </a:r>
          </a:p>
          <a:p>
            <a:pPr marL="1314450" lvl="2" indent="-514350"/>
            <a:r>
              <a:rPr lang="en-US" altLang="ko-KR" dirty="0" smtClean="0"/>
              <a:t>The length of file name is up to 14 letters</a:t>
            </a:r>
          </a:p>
          <a:p>
            <a:pPr marL="1314450" lvl="2" indent="-514350"/>
            <a:r>
              <a:rPr lang="en-US" altLang="ko-KR" dirty="0"/>
              <a:t>No sub directory</a:t>
            </a:r>
          </a:p>
          <a:p>
            <a:pPr marL="1314450" lvl="2" indent="-514350"/>
            <a:r>
              <a:rPr lang="en-US" altLang="ko-KR" dirty="0" smtClean="0"/>
              <a:t>No </a:t>
            </a:r>
            <a:r>
              <a:rPr lang="en-US" altLang="ko-KR" dirty="0"/>
              <a:t>synchronization</a:t>
            </a:r>
          </a:p>
          <a:p>
            <a:pPr marL="1314450" lvl="2" indent="-514350"/>
            <a:r>
              <a:rPr lang="en-US" altLang="ko-KR" dirty="0" smtClean="0"/>
              <a:t>No error recovery</a:t>
            </a:r>
          </a:p>
          <a:p>
            <a:pPr marL="1314450" lvl="2" indent="-514350"/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Create a disk</a:t>
            </a:r>
          </a:p>
          <a:p>
            <a:pPr marL="914400" lvl="1" indent="-514350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userprog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/build</a:t>
            </a:r>
          </a:p>
          <a:p>
            <a:pPr marL="914400" lvl="1" indent="-514350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pintos-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mkdisk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filesys.dsk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-size=2</a:t>
            </a:r>
          </a:p>
        </p:txBody>
      </p:sp>
    </p:spTree>
    <p:extLst>
      <p:ext uri="{BB962C8B-B14F-4D97-AF65-F5344CB8AC3E}">
        <p14:creationId xmlns:p14="http://schemas.microsoft.com/office/powerpoint/2010/main" val="19371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Use File </a:t>
            </a:r>
            <a:r>
              <a:rPr lang="en-US" altLang="ko-KR" dirty="0" smtClean="0"/>
              <a:t>System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Format the disk</a:t>
            </a:r>
          </a:p>
          <a:p>
            <a:pPr marL="914400" lvl="1" indent="-514350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 -f –q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Copy a file and execute it</a:t>
            </a:r>
            <a:endParaRPr lang="en-US" altLang="ko-KR" dirty="0"/>
          </a:p>
          <a:p>
            <a:pPr marL="914400" lvl="1" indent="-514350"/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pintos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-p &lt;filename&gt; -a &lt;newname&gt; -- -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pintos -q run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Setup aliases</a:t>
            </a:r>
            <a:endParaRPr lang="en-US" altLang="ko-KR" dirty="0">
              <a:solidFill>
                <a:prstClr val="black"/>
              </a:solidFill>
            </a:endParaRPr>
          </a:p>
          <a:p>
            <a:pPr marL="914400" lvl="1" indent="-514350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TEST_EMUL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qemu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514350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PINTOS_PRJ</a:t>
            </a:r>
            <a:r>
              <a:rPr lang="en-US" altLang="ko-KR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userprog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914400" lvl="1" indent="-514350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TEST_DIR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userprog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Load </a:t>
            </a:r>
            <a:r>
              <a:rPr lang="en-US" altLang="ko-KR" dirty="0"/>
              <a:t>User </a:t>
            </a:r>
            <a:r>
              <a:rPr lang="en-US" altLang="ko-KR" dirty="0" smtClean="0"/>
              <a:t>Program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Argument passing (</a:t>
            </a:r>
            <a:r>
              <a:rPr lang="en-US" altLang="ko-KR" dirty="0" err="1"/>
              <a:t>process.c</a:t>
            </a:r>
            <a:r>
              <a:rPr lang="en-US" altLang="ko-KR" dirty="0"/>
              <a:t>)</a:t>
            </a:r>
          </a:p>
          <a:p>
            <a:pPr marL="914400" lvl="1" indent="-514350"/>
            <a:r>
              <a:rPr lang="en-US" altLang="ko-KR" dirty="0"/>
              <a:t>Modify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start_process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_)</a:t>
            </a:r>
            <a:r>
              <a:rPr lang="en-US" altLang="ko-KR" dirty="0" smtClean="0"/>
              <a:t>'</a:t>
            </a:r>
            <a:endParaRPr lang="en-US" altLang="ko-KR" dirty="0"/>
          </a:p>
          <a:p>
            <a:pPr marL="1314450" lvl="2" indent="-514350"/>
            <a:r>
              <a:rPr lang="en-US" altLang="ko-KR" dirty="0"/>
              <a:t>Modify </a:t>
            </a:r>
            <a:r>
              <a:rPr lang="en-US" altLang="ko-KR" dirty="0" smtClean="0"/>
              <a:t>it so as to be able to </a:t>
            </a:r>
            <a:r>
              <a:rPr lang="en-US" altLang="ko-KR" dirty="0"/>
              <a:t>pass not only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ko-KR" dirty="0" smtClean="0"/>
              <a:t>', </a:t>
            </a:r>
            <a:r>
              <a:rPr lang="en-US" altLang="ko-KR" dirty="0"/>
              <a:t>but also command line arguments (</a:t>
            </a:r>
            <a:r>
              <a:rPr lang="en-US" altLang="ko-KR" dirty="0" err="1"/>
              <a:t>argc</a:t>
            </a:r>
            <a:r>
              <a:rPr lang="en-US" altLang="ko-KR" dirty="0"/>
              <a:t> and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914400" lvl="1" indent="-514350"/>
            <a:r>
              <a:rPr lang="en-US" altLang="ko-KR" dirty="0"/>
              <a:t>Parse command line </a:t>
            </a:r>
            <a:r>
              <a:rPr lang="en-US" altLang="ko-KR" dirty="0" smtClean="0"/>
              <a:t>arguments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4450" lvl="2" indent="-514350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strtok_r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914400" lvl="1" indent="-514350"/>
            <a:r>
              <a:rPr lang="en-US" altLang="ko-KR" dirty="0"/>
              <a:t>Push command line arguments </a:t>
            </a:r>
            <a:r>
              <a:rPr lang="en-US" altLang="ko-KR" dirty="0" smtClean="0"/>
              <a:t>onto </a:t>
            </a:r>
            <a:r>
              <a:rPr lang="en-US" altLang="ko-KR" dirty="0"/>
              <a:t>a stack according to </a:t>
            </a:r>
            <a:r>
              <a:rPr lang="en-US" altLang="ko-KR" dirty="0" smtClean="0"/>
              <a:t>'x86 Calling Convention'</a:t>
            </a:r>
          </a:p>
          <a:p>
            <a:pPr marL="1314450" lvl="2" indent="-514350"/>
            <a:r>
              <a:rPr lang="en-US" altLang="ko-KR" dirty="0" smtClean="0"/>
              <a:t>4 byte-aligned access</a:t>
            </a:r>
          </a:p>
          <a:p>
            <a:pPr marL="1314450" lvl="2" indent="-514350"/>
            <a:r>
              <a:rPr lang="en-US" altLang="ko-KR" dirty="0"/>
              <a:t>Stack pointer: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if_.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altLang="ko-KR" dirty="0" smtClean="0"/>
          </a:p>
          <a:p>
            <a:pPr marL="1771650" lvl="3" indent="-514350"/>
            <a:r>
              <a:rPr lang="en-US" altLang="ko-KR" dirty="0" smtClean="0"/>
              <a:t>Modify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PHYS_BASE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setup_stack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to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PHYS_BASE –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ko-KR" dirty="0" smtClean="0"/>
              <a:t> </a:t>
            </a:r>
            <a:r>
              <a:rPr lang="en-US" altLang="ko-KR" dirty="0"/>
              <a:t>to get </a:t>
            </a:r>
            <a:r>
              <a:rPr lang="en-US" altLang="ko-KR" dirty="0" smtClean="0"/>
              <a:t>started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2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Load User Program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29196"/>
            <a:ext cx="8353425" cy="479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5517232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204" y="242088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-l foo bar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System Call </a:t>
            </a:r>
            <a:r>
              <a:rPr lang="en-US" altLang="ko-KR" dirty="0" smtClean="0"/>
              <a:t>(1/7)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System call handler (</a:t>
            </a:r>
            <a:r>
              <a:rPr lang="en-US" altLang="ko-KR" dirty="0" err="1" smtClean="0"/>
              <a:t>syscall.c</a:t>
            </a:r>
            <a:r>
              <a:rPr lang="en-US" altLang="ko-KR" dirty="0" smtClean="0"/>
              <a:t>)</a:t>
            </a:r>
          </a:p>
          <a:p>
            <a:pPr marL="914400" lvl="1" indent="-514350"/>
            <a:r>
              <a:rPr lang="en-US" altLang="ko-KR" dirty="0" smtClean="0"/>
              <a:t>Put a return value in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f-&gt;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/>
              <a:t>when it is terminated</a:t>
            </a:r>
          </a:p>
          <a:p>
            <a:pPr marL="914400" lvl="1" indent="-514350"/>
            <a:r>
              <a:rPr lang="en-US" altLang="ko-KR" dirty="0" smtClean="0"/>
              <a:t>Verify pointer values which a user inputs</a:t>
            </a:r>
          </a:p>
          <a:p>
            <a:pPr marL="914400" lvl="1" indent="-514350"/>
            <a:endParaRPr lang="en-US" altLang="ko-KR" dirty="0" smtClean="0"/>
          </a:p>
          <a:p>
            <a:pPr marL="800100" lvl="2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syscall_handler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structintr_frame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*f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nsyscall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ret;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*)f-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&lt;check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valid&gt;</a:t>
            </a:r>
          </a:p>
          <a:p>
            <a:pPr marL="800100" lvl="2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nsyscall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*(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pPr marL="800100" lvl="2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 marL="800100" lvl="2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f-&gt;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ret;</a:t>
            </a:r>
          </a:p>
          <a:p>
            <a:pPr marL="800100" lvl="2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6300192" y="4005064"/>
            <a:ext cx="1944216" cy="1738935"/>
            <a:chOff x="6300192" y="4005064"/>
            <a:chExt cx="1944216" cy="1738935"/>
          </a:xfrm>
        </p:grpSpPr>
        <p:sp>
          <p:nvSpPr>
            <p:cNvPr id="5" name="TextBox 4"/>
            <p:cNvSpPr txBox="1"/>
            <p:nvPr/>
          </p:nvSpPr>
          <p:spPr>
            <a:xfrm>
              <a:off x="6300192" y="5043663"/>
              <a:ext cx="1944216" cy="350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System call number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0192" y="5393831"/>
              <a:ext cx="1944216" cy="350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(return address)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00192" y="4705329"/>
              <a:ext cx="1944216" cy="350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 err="1"/>
                <a:t>A</a:t>
              </a:r>
              <a:r>
                <a:rPr lang="en-US" altLang="ko-KR" sz="1400" dirty="0" err="1" smtClean="0"/>
                <a:t>rg</a:t>
              </a:r>
              <a:r>
                <a:rPr lang="en-US" altLang="ko-KR" sz="1400" dirty="0" smtClean="0"/>
                <a:t> #1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0192" y="4355232"/>
              <a:ext cx="1944216" cy="350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 err="1"/>
                <a:t>A</a:t>
              </a:r>
              <a:r>
                <a:rPr lang="en-US" altLang="ko-KR" sz="1400" dirty="0" err="1" smtClean="0"/>
                <a:t>rg</a:t>
              </a:r>
              <a:r>
                <a:rPr lang="en-US" altLang="ko-KR" sz="1400" dirty="0" smtClean="0"/>
                <a:t> #2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00192" y="4005064"/>
              <a:ext cx="1944216" cy="350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2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</a:t>
            </a:r>
            <a:r>
              <a:rPr lang="en-US" altLang="ko-KR" dirty="0" smtClean="0"/>
              <a:t>Call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Process control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851919" y="2154299"/>
            <a:ext cx="1440161" cy="411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parent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18" y="3246287"/>
            <a:ext cx="1440161" cy="411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child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6648" y="3246285"/>
            <a:ext cx="1440161" cy="411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older child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4184" y="3246285"/>
            <a:ext cx="1440161" cy="411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younger child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5" idx="0"/>
            <a:endCxn id="4" idx="2"/>
          </p:cNvCxnSpPr>
          <p:nvPr/>
        </p:nvCxnSpPr>
        <p:spPr>
          <a:xfrm rot="5400000" flipH="1" flipV="1">
            <a:off x="4231634" y="2905922"/>
            <a:ext cx="680731" cy="1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  <a:endCxn id="6" idx="0"/>
          </p:cNvCxnSpPr>
          <p:nvPr/>
        </p:nvCxnSpPr>
        <p:spPr>
          <a:xfrm>
            <a:off x="5292080" y="2359928"/>
            <a:ext cx="2014649" cy="886357"/>
          </a:xfrm>
          <a:prstGeom prst="bent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1"/>
            <a:endCxn id="7" idx="0"/>
          </p:cNvCxnSpPr>
          <p:nvPr/>
        </p:nvCxnSpPr>
        <p:spPr>
          <a:xfrm rot="10800000" flipV="1">
            <a:off x="1834265" y="2359927"/>
            <a:ext cx="2017654" cy="886357"/>
          </a:xfrm>
          <a:prstGeom prst="bent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2554345" y="3368040"/>
            <a:ext cx="1297573" cy="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1709" y="2020676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/>
              <a:t>children.prev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2621" y="2020676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children.next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4340" y="3651254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thread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9648" y="3651253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thread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3090" y="3651252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thread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5215" y="3018395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sibling.next</a:t>
            </a:r>
            <a:endParaRPr lang="ko-KR" altLang="en-US" dirty="0"/>
          </a:p>
        </p:txBody>
      </p:sp>
      <p:cxnSp>
        <p:nvCxnSpPr>
          <p:cNvPr id="18" name="꺾인 연결선 17"/>
          <p:cNvCxnSpPr/>
          <p:nvPr/>
        </p:nvCxnSpPr>
        <p:spPr>
          <a:xfrm rot="10800000" flipV="1">
            <a:off x="2553736" y="3516922"/>
            <a:ext cx="1294569" cy="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5301207" y="3368040"/>
            <a:ext cx="1297573" cy="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72077" y="3018395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sibling.next</a:t>
            </a:r>
            <a:endParaRPr lang="ko-KR" altLang="en-US" dirty="0"/>
          </a:p>
        </p:txBody>
      </p:sp>
      <p:cxnSp>
        <p:nvCxnSpPr>
          <p:cNvPr id="21" name="꺾인 연결선 20"/>
          <p:cNvCxnSpPr/>
          <p:nvPr/>
        </p:nvCxnSpPr>
        <p:spPr>
          <a:xfrm rot="10800000" flipV="1">
            <a:off x="5300598" y="3516922"/>
            <a:ext cx="1294569" cy="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5215" y="3507771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sibling.prev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72077" y="3507771"/>
            <a:ext cx="1552829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err="1" smtClean="0"/>
              <a:t>sibling.prev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051720" y="2565556"/>
            <a:ext cx="2376264" cy="680729"/>
            <a:chOff x="2051720" y="2400097"/>
            <a:chExt cx="2376264" cy="680729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4427984" y="2400097"/>
              <a:ext cx="0" cy="34036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051720" y="2740463"/>
              <a:ext cx="237626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051720" y="2740463"/>
              <a:ext cx="0" cy="34036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flipH="1">
            <a:off x="4716014" y="2560358"/>
            <a:ext cx="2376266" cy="680729"/>
            <a:chOff x="2051720" y="2400097"/>
            <a:chExt cx="2376264" cy="680729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4427984" y="2400097"/>
              <a:ext cx="0" cy="340366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051720" y="2740463"/>
              <a:ext cx="237626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51720" y="2740463"/>
              <a:ext cx="0" cy="34036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716014" y="2546058"/>
            <a:ext cx="2376265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parent, </a:t>
            </a:r>
            <a:r>
              <a:rPr lang="en-US" altLang="ko-KR" dirty="0" err="1" smtClean="0"/>
              <a:t>sibling.next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1716" y="2560916"/>
            <a:ext cx="2376265" cy="3392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 anchor="ctr" anchorCtr="0">
            <a:no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parent, </a:t>
            </a:r>
            <a:r>
              <a:rPr lang="en-US" altLang="ko-KR" dirty="0" err="1" smtClean="0"/>
              <a:t>sibling.prev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0104" y="4185086"/>
            <a:ext cx="4159981" cy="97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exec (char *filename) {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	...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Initialize the relationship of processes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tid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0103" y="5360558"/>
            <a:ext cx="4159981" cy="1308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exit (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status) {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release resources: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state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TASK_ZOMBIE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assign the parent of all children to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process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wake up the parent process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8782" y="4186922"/>
            <a:ext cx="4303698" cy="2305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wait (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pid_t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if there is an error, return -1</a:t>
            </a:r>
          </a:p>
          <a:p>
            <a:pPr>
              <a:lnSpc>
                <a:spcPct val="90000"/>
              </a:lnSpc>
            </a:pP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while (1) {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if (the child is a zombie) {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     release the child's resource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    print and return the child's exit code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   push wait queue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947</Words>
  <Application>Microsoft Office PowerPoint</Application>
  <PresentationFormat>화면 슬라이드 쇼(4:3)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Operating System Project #2</vt:lpstr>
      <vt:lpstr>Goals</vt:lpstr>
      <vt:lpstr>Project Overview</vt:lpstr>
      <vt:lpstr>1. Use File System (1/2)</vt:lpstr>
      <vt:lpstr>1. Use File System (2/2)</vt:lpstr>
      <vt:lpstr>2. Load User Program (1/2)</vt:lpstr>
      <vt:lpstr>2. Load User Program (2/2)</vt:lpstr>
      <vt:lpstr>3. System Call (1/7)</vt:lpstr>
      <vt:lpstr>3. System Call (2/7)</vt:lpstr>
      <vt:lpstr>3. System Call (3/7)</vt:lpstr>
      <vt:lpstr>3. System Call (4/7)</vt:lpstr>
      <vt:lpstr>3. System Call (5/7)</vt:lpstr>
      <vt:lpstr>3. System Call (6/7)</vt:lpstr>
      <vt:lpstr>3. System Call (7/7)</vt:lpstr>
      <vt:lpstr>Sample R&amp;R (Roles &amp; Responsibilities)</vt:lpstr>
      <vt:lpstr>Report</vt:lpstr>
      <vt:lpstr>Submission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Projects</dc:title>
  <dc:creator>zapati</dc:creator>
  <cp:lastModifiedBy>yj</cp:lastModifiedBy>
  <cp:revision>129</cp:revision>
  <dcterms:created xsi:type="dcterms:W3CDTF">2014-06-24T05:52:11Z</dcterms:created>
  <dcterms:modified xsi:type="dcterms:W3CDTF">2015-10-07T05:45:19Z</dcterms:modified>
</cp:coreProperties>
</file>