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9" r:id="rId2"/>
    <p:sldId id="256" r:id="rId3"/>
    <p:sldId id="262" r:id="rId4"/>
    <p:sldId id="264" r:id="rId5"/>
    <p:sldId id="265" r:id="rId6"/>
    <p:sldId id="266" r:id="rId7"/>
    <p:sldId id="267" r:id="rId8"/>
    <p:sldId id="268" r:id="rId9"/>
    <p:sldId id="294" r:id="rId10"/>
    <p:sldId id="269" r:id="rId11"/>
    <p:sldId id="270" r:id="rId12"/>
    <p:sldId id="271" r:id="rId13"/>
    <p:sldId id="291" r:id="rId14"/>
    <p:sldId id="293" r:id="rId15"/>
    <p:sldId id="290" r:id="rId16"/>
    <p:sldId id="277" r:id="rId17"/>
    <p:sldId id="278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75" autoAdjust="0"/>
  </p:normalViewPr>
  <p:slideViewPr>
    <p:cSldViewPr>
      <p:cViewPr>
        <p:scale>
          <a:sx n="100" d="100"/>
          <a:sy n="100" d="100"/>
        </p:scale>
        <p:origin x="-1230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125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9E9-2F41-4961-888F-5FEC1AAFCA16}" type="datetimeFigureOut">
              <a:rPr lang="ko-KR" altLang="en-US" smtClean="0"/>
              <a:pPr/>
              <a:t>2013-03-12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278D-E45B-4C15-A374-98EA7EEB10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73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12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5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8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4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F2201-EC1C-49CE-A1D9-35D95EE29BF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9288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42910" y="3714752"/>
            <a:ext cx="7858180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158" y="1142984"/>
            <a:ext cx="4138642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210080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0" name="바닥글 개체 틀 4"/>
          <p:cNvSpPr txBox="1">
            <a:spLocks/>
          </p:cNvSpPr>
          <p:nvPr userDrawn="1"/>
        </p:nvSpPr>
        <p:spPr>
          <a:xfrm>
            <a:off x="5929322" y="6500834"/>
            <a:ext cx="128588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Practice   Week 1</a:t>
            </a:r>
            <a:endParaRPr kumimoji="0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2786050" y="6500834"/>
            <a:ext cx="3143272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Digital Computer Concept and Practice</a:t>
            </a:r>
            <a:endParaRPr lang="ko-KR" altLang="en-US" dirty="0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8001024" y="6500834"/>
            <a:ext cx="8572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B36F7-12B5-40B2-856F-0C53703F56D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■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●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−"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0" latinLnBrk="0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tp://ftp.vim.org/pub/vim/doc/book/vimbook-OPL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emacs/manual/html_node/emacs/index.html" TargetMode="External"/><Relationship Id="rId5" Type="http://schemas.openxmlformats.org/officeDocument/2006/relationships/hyperlink" Target="http://www.gnu.org/software/emacs/tour/" TargetMode="External"/><Relationship Id="rId4" Type="http://schemas.openxmlformats.org/officeDocument/2006/relationships/hyperlink" Target="http://www.gnu.org/software/emacs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Practice: Linux and Text Editor</a:t>
            </a:r>
            <a:br>
              <a:rPr lang="en-US" altLang="ko-KR" dirty="0" smtClean="0"/>
            </a:br>
            <a:r>
              <a:rPr lang="en-US" altLang="ko-KR" dirty="0" smtClean="0"/>
              <a:t>(Week 1)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Logging in &amp; Changing Password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150019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 smtClean="0"/>
              <a:t>Login using your ID</a:t>
            </a:r>
          </a:p>
          <a:p>
            <a:pPr lvl="0"/>
            <a:r>
              <a:rPr lang="en-US" altLang="ko-KR" dirty="0" smtClean="0"/>
              <a:t>The default shell will be loaded: bash</a:t>
            </a:r>
          </a:p>
          <a:p>
            <a:r>
              <a:rPr lang="en-US" altLang="ko-KR" dirty="0" smtClean="0"/>
              <a:t>Change your password </a:t>
            </a:r>
            <a:r>
              <a:rPr lang="en-US" altLang="ko-KR" dirty="0" smtClean="0"/>
              <a:t>immediately : </a:t>
            </a:r>
            <a:r>
              <a:rPr lang="en-US" altLang="ko-KR" dirty="0" err="1" smtClean="0">
                <a:solidFill>
                  <a:srgbClr val="FF0000"/>
                </a:solidFill>
              </a:rPr>
              <a:t>passwd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8" y="3104381"/>
            <a:ext cx="6248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3096"/>
            <a:ext cx="6219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483768" y="429272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07704" y="3356992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39952" y="3518718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Directory Structure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192882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All files are grouped together in the directory structure</a:t>
            </a:r>
          </a:p>
          <a:p>
            <a:r>
              <a:rPr lang="en-US" altLang="ko-KR" dirty="0" smtClean="0"/>
              <a:t>The top of the directory hierarchy is traditionally called root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834" y="3357562"/>
            <a:ext cx="61491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Unix Directory Structure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28596" y="1181561"/>
            <a:ext cx="771525" cy="321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/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07240" y="1567324"/>
            <a:ext cx="771525" cy="321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boot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07240" y="1953086"/>
            <a:ext cx="771525" cy="321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home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007240" y="2338849"/>
            <a:ext cx="771525" cy="321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root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07240" y="2724611"/>
            <a:ext cx="771525" cy="321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bin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007240" y="3110374"/>
            <a:ext cx="771525" cy="321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 err="1">
                <a:solidFill>
                  <a:schemeClr val="tx2">
                    <a:lumMod val="75000"/>
                  </a:schemeClr>
                </a:solidFill>
                <a:latin typeface="+mj-lt"/>
              </a:rPr>
              <a:t>sbin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007240" y="3496136"/>
            <a:ext cx="771525" cy="321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 err="1">
                <a:solidFill>
                  <a:schemeClr val="tx2">
                    <a:lumMod val="75000"/>
                  </a:schemeClr>
                </a:solidFill>
                <a:latin typeface="+mj-lt"/>
              </a:rPr>
              <a:t>usr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007240" y="3881899"/>
            <a:ext cx="771525" cy="321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etc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007240" y="4267661"/>
            <a:ext cx="771525" cy="321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lib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007240" y="5000609"/>
            <a:ext cx="771525" cy="3214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proc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007240" y="5386372"/>
            <a:ext cx="771525" cy="3214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 err="1">
                <a:solidFill>
                  <a:schemeClr val="tx2">
                    <a:lumMod val="75000"/>
                  </a:schemeClr>
                </a:solidFill>
                <a:latin typeface="+mj-lt"/>
              </a:rPr>
              <a:t>tmp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007240" y="5772134"/>
            <a:ext cx="771525" cy="3214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 err="1">
                <a:solidFill>
                  <a:schemeClr val="tx2">
                    <a:lumMod val="75000"/>
                  </a:schemeClr>
                </a:solidFill>
                <a:latin typeface="+mj-lt"/>
              </a:rPr>
              <a:t>mnt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007240" y="6157897"/>
            <a:ext cx="771525" cy="3214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 err="1">
                <a:solidFill>
                  <a:schemeClr val="tx2">
                    <a:lumMod val="75000"/>
                  </a:schemeClr>
                </a:solidFill>
                <a:latin typeface="+mj-lt"/>
              </a:rPr>
              <a:t>var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8" name="Shape 19"/>
          <p:cNvCxnSpPr>
            <a:cxnSpLocks noChangeShapeType="1"/>
            <a:stCxn id="5" idx="2"/>
            <a:endCxn id="6" idx="1"/>
          </p:cNvCxnSpPr>
          <p:nvPr/>
        </p:nvCxnSpPr>
        <p:spPr bwMode="auto">
          <a:xfrm rot="16200000" flipH="1">
            <a:off x="797928" y="1519460"/>
            <a:ext cx="225743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19" name="Shape 20"/>
          <p:cNvCxnSpPr>
            <a:cxnSpLocks noChangeShapeType="1"/>
            <a:stCxn id="5" idx="2"/>
            <a:endCxn id="7" idx="1"/>
          </p:cNvCxnSpPr>
          <p:nvPr/>
        </p:nvCxnSpPr>
        <p:spPr bwMode="auto">
          <a:xfrm rot="16200000" flipH="1">
            <a:off x="605047" y="1712341"/>
            <a:ext cx="611505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0" name="Shape 23"/>
          <p:cNvCxnSpPr>
            <a:cxnSpLocks noChangeShapeType="1"/>
            <a:stCxn id="5" idx="2"/>
            <a:endCxn id="8" idx="1"/>
          </p:cNvCxnSpPr>
          <p:nvPr/>
        </p:nvCxnSpPr>
        <p:spPr bwMode="auto">
          <a:xfrm rot="16200000" flipH="1">
            <a:off x="412165" y="1905223"/>
            <a:ext cx="997268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1" name="Shape 26"/>
          <p:cNvCxnSpPr>
            <a:cxnSpLocks noChangeShapeType="1"/>
            <a:stCxn id="5" idx="2"/>
            <a:endCxn id="9" idx="1"/>
          </p:cNvCxnSpPr>
          <p:nvPr/>
        </p:nvCxnSpPr>
        <p:spPr bwMode="auto">
          <a:xfrm rot="16200000" flipH="1">
            <a:off x="219284" y="2098104"/>
            <a:ext cx="1383030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2" name="Shape 29"/>
          <p:cNvCxnSpPr>
            <a:cxnSpLocks noChangeShapeType="1"/>
            <a:stCxn id="5" idx="2"/>
            <a:endCxn id="10" idx="1"/>
          </p:cNvCxnSpPr>
          <p:nvPr/>
        </p:nvCxnSpPr>
        <p:spPr bwMode="auto">
          <a:xfrm rot="16200000" flipH="1">
            <a:off x="26403" y="2290985"/>
            <a:ext cx="1768793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3" name="Shape 32"/>
          <p:cNvCxnSpPr>
            <a:cxnSpLocks noChangeShapeType="1"/>
            <a:stCxn id="5" idx="2"/>
            <a:endCxn id="11" idx="1"/>
          </p:cNvCxnSpPr>
          <p:nvPr/>
        </p:nvCxnSpPr>
        <p:spPr bwMode="auto">
          <a:xfrm rot="16200000" flipH="1">
            <a:off x="-166478" y="2483866"/>
            <a:ext cx="2154555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4" name="Shape 35"/>
          <p:cNvCxnSpPr>
            <a:cxnSpLocks noChangeShapeType="1"/>
            <a:stCxn id="5" idx="2"/>
            <a:endCxn id="12" idx="1"/>
          </p:cNvCxnSpPr>
          <p:nvPr/>
        </p:nvCxnSpPr>
        <p:spPr bwMode="auto">
          <a:xfrm rot="16200000" flipH="1">
            <a:off x="-359360" y="2676748"/>
            <a:ext cx="2540318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5" name="Shape 38"/>
          <p:cNvCxnSpPr>
            <a:cxnSpLocks noChangeShapeType="1"/>
            <a:stCxn id="5" idx="2"/>
            <a:endCxn id="13" idx="1"/>
          </p:cNvCxnSpPr>
          <p:nvPr/>
        </p:nvCxnSpPr>
        <p:spPr bwMode="auto">
          <a:xfrm rot="16200000" flipH="1">
            <a:off x="-552241" y="2869629"/>
            <a:ext cx="2926080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6" name="Shape 41"/>
          <p:cNvCxnSpPr>
            <a:cxnSpLocks noChangeShapeType="1"/>
            <a:stCxn id="5" idx="2"/>
            <a:endCxn id="14" idx="1"/>
          </p:cNvCxnSpPr>
          <p:nvPr/>
        </p:nvCxnSpPr>
        <p:spPr bwMode="auto">
          <a:xfrm rot="16200000" flipH="1">
            <a:off x="-918715" y="3236103"/>
            <a:ext cx="3659029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7" name="Shape 44"/>
          <p:cNvCxnSpPr>
            <a:cxnSpLocks noChangeShapeType="1"/>
            <a:stCxn id="5" idx="2"/>
            <a:endCxn id="15" idx="1"/>
          </p:cNvCxnSpPr>
          <p:nvPr/>
        </p:nvCxnSpPr>
        <p:spPr bwMode="auto">
          <a:xfrm rot="16200000" flipH="1">
            <a:off x="-1111597" y="3428985"/>
            <a:ext cx="4044792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8" name="Shape 48"/>
          <p:cNvCxnSpPr>
            <a:cxnSpLocks noChangeShapeType="1"/>
            <a:stCxn id="5" idx="2"/>
            <a:endCxn id="16" idx="1"/>
          </p:cNvCxnSpPr>
          <p:nvPr/>
        </p:nvCxnSpPr>
        <p:spPr bwMode="auto">
          <a:xfrm rot="16200000" flipH="1">
            <a:off x="-1304478" y="3621866"/>
            <a:ext cx="4430554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cxnSp>
        <p:nvCxnSpPr>
          <p:cNvPr id="29" name="Shape 51"/>
          <p:cNvCxnSpPr>
            <a:cxnSpLocks noChangeShapeType="1"/>
            <a:stCxn id="5" idx="2"/>
            <a:endCxn id="17" idx="1"/>
          </p:cNvCxnSpPr>
          <p:nvPr/>
        </p:nvCxnSpPr>
        <p:spPr bwMode="auto">
          <a:xfrm rot="16200000" flipH="1">
            <a:off x="-1497359" y="3814747"/>
            <a:ext cx="4816317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sp>
        <p:nvSpPr>
          <p:cNvPr id="30" name="직사각형 58"/>
          <p:cNvSpPr>
            <a:spLocks noChangeArrowheads="1"/>
          </p:cNvSpPr>
          <p:nvPr/>
        </p:nvSpPr>
        <p:spPr bwMode="auto">
          <a:xfrm>
            <a:off x="1264415" y="1142984"/>
            <a:ext cx="4790599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dirty="0" smtClean="0"/>
              <a:t>Root</a:t>
            </a:r>
            <a:endParaRPr lang="en-US" altLang="ko-KR" dirty="0"/>
          </a:p>
        </p:txBody>
      </p:sp>
      <p:sp>
        <p:nvSpPr>
          <p:cNvPr id="31" name="직사각형 59"/>
          <p:cNvSpPr>
            <a:spLocks noChangeArrowheads="1"/>
          </p:cNvSpPr>
          <p:nvPr/>
        </p:nvSpPr>
        <p:spPr bwMode="auto">
          <a:xfrm>
            <a:off x="1900209" y="1528746"/>
            <a:ext cx="6879431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dirty="0" smtClean="0"/>
              <a:t>Contains the Linux </a:t>
            </a:r>
            <a:r>
              <a:rPr lang="en-US" altLang="ko-KR" dirty="0"/>
              <a:t>boot image and configuration files</a:t>
            </a:r>
          </a:p>
        </p:txBody>
      </p:sp>
      <p:sp>
        <p:nvSpPr>
          <p:cNvPr id="32" name="직사각형 60"/>
          <p:cNvSpPr>
            <a:spLocks noChangeArrowheads="1"/>
          </p:cNvSpPr>
          <p:nvPr/>
        </p:nvSpPr>
        <p:spPr bwMode="auto">
          <a:xfrm>
            <a:off x="1907352" y="1914509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b="1" dirty="0" smtClean="0"/>
              <a:t>Home </a:t>
            </a:r>
            <a:r>
              <a:rPr lang="en-US" altLang="ko-KR" b="1" dirty="0"/>
              <a:t>directories of user accounts</a:t>
            </a:r>
          </a:p>
        </p:txBody>
      </p:sp>
      <p:sp>
        <p:nvSpPr>
          <p:cNvPr id="33" name="직사각형 61"/>
          <p:cNvSpPr>
            <a:spLocks noChangeArrowheads="1"/>
          </p:cNvSpPr>
          <p:nvPr/>
        </p:nvSpPr>
        <p:spPr bwMode="auto">
          <a:xfrm>
            <a:off x="1907352" y="2300272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smtClean="0"/>
              <a:t>Home </a:t>
            </a:r>
            <a:r>
              <a:rPr lang="en-US" altLang="ko-KR"/>
              <a:t>directory of root account</a:t>
            </a:r>
          </a:p>
        </p:txBody>
      </p:sp>
      <p:sp>
        <p:nvSpPr>
          <p:cNvPr id="34" name="직사각형 62"/>
          <p:cNvSpPr>
            <a:spLocks noChangeArrowheads="1"/>
          </p:cNvSpPr>
          <p:nvPr/>
        </p:nvSpPr>
        <p:spPr bwMode="auto">
          <a:xfrm>
            <a:off x="1907352" y="2686034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b="1" dirty="0" smtClean="0"/>
              <a:t>Contains </a:t>
            </a:r>
            <a:r>
              <a:rPr lang="en-US" altLang="ko-KR" b="1" dirty="0"/>
              <a:t>executable binary files </a:t>
            </a:r>
          </a:p>
        </p:txBody>
      </p:sp>
      <p:sp>
        <p:nvSpPr>
          <p:cNvPr id="35" name="직사각형 63"/>
          <p:cNvSpPr>
            <a:spLocks noChangeArrowheads="1"/>
          </p:cNvSpPr>
          <p:nvPr/>
        </p:nvSpPr>
        <p:spPr bwMode="auto">
          <a:xfrm>
            <a:off x="1907352" y="3071796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b="1" smtClean="0"/>
              <a:t>Contains </a:t>
            </a:r>
            <a:r>
              <a:rPr lang="en-US" altLang="ko-KR" b="1"/>
              <a:t>executable system binary files </a:t>
            </a:r>
          </a:p>
        </p:txBody>
      </p:sp>
      <p:sp>
        <p:nvSpPr>
          <p:cNvPr id="36" name="직사각형 64"/>
          <p:cNvSpPr>
            <a:spLocks noChangeArrowheads="1"/>
          </p:cNvSpPr>
          <p:nvPr/>
        </p:nvSpPr>
        <p:spPr bwMode="auto">
          <a:xfrm>
            <a:off x="1907352" y="3457559"/>
            <a:ext cx="687943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b="1" smtClean="0"/>
              <a:t>Used </a:t>
            </a:r>
            <a:r>
              <a:rPr lang="en-US" altLang="ko-KR" b="1"/>
              <a:t>for applications and has sub-directories </a:t>
            </a:r>
            <a:r>
              <a:rPr lang="en-US" altLang="ko-KR" b="1" smtClean="0"/>
              <a:t>– bin</a:t>
            </a:r>
            <a:r>
              <a:rPr lang="en-US" altLang="ko-KR" b="1"/>
              <a:t>, lib, etc.</a:t>
            </a:r>
          </a:p>
        </p:txBody>
      </p:sp>
      <p:sp>
        <p:nvSpPr>
          <p:cNvPr id="37" name="직사각형 65"/>
          <p:cNvSpPr>
            <a:spLocks noChangeArrowheads="1"/>
          </p:cNvSpPr>
          <p:nvPr/>
        </p:nvSpPr>
        <p:spPr bwMode="auto">
          <a:xfrm>
            <a:off x="1907352" y="3843322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smtClean="0"/>
              <a:t>Contains </a:t>
            </a:r>
            <a:r>
              <a:rPr lang="en-US" altLang="ko-KR"/>
              <a:t>configuration files which are local to the machine</a:t>
            </a:r>
          </a:p>
        </p:txBody>
      </p:sp>
      <p:sp>
        <p:nvSpPr>
          <p:cNvPr id="38" name="직사각형 66"/>
          <p:cNvSpPr>
            <a:spLocks noChangeArrowheads="1"/>
          </p:cNvSpPr>
          <p:nvPr/>
        </p:nvSpPr>
        <p:spPr bwMode="auto">
          <a:xfrm>
            <a:off x="1907352" y="4267661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smtClean="0"/>
              <a:t>Contains </a:t>
            </a:r>
            <a:r>
              <a:rPr lang="en-US" altLang="ko-KR"/>
              <a:t>shared object library files that are necessary to system </a:t>
            </a:r>
          </a:p>
        </p:txBody>
      </p:sp>
      <p:sp>
        <p:nvSpPr>
          <p:cNvPr id="39" name="직사각형 67"/>
          <p:cNvSpPr>
            <a:spLocks noChangeArrowheads="1"/>
          </p:cNvSpPr>
          <p:nvPr/>
        </p:nvSpPr>
        <p:spPr bwMode="auto">
          <a:xfrm>
            <a:off x="1907352" y="4962033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smtClean="0"/>
              <a:t>Provides </a:t>
            </a:r>
            <a:r>
              <a:rPr lang="en-US" altLang="ko-KR"/>
              <a:t>system information, just a virtual directory</a:t>
            </a:r>
          </a:p>
        </p:txBody>
      </p:sp>
      <p:sp>
        <p:nvSpPr>
          <p:cNvPr id="40" name="직사각형 68"/>
          <p:cNvSpPr>
            <a:spLocks noChangeArrowheads="1"/>
          </p:cNvSpPr>
          <p:nvPr/>
        </p:nvSpPr>
        <p:spPr bwMode="auto">
          <a:xfrm>
            <a:off x="1907352" y="5347796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smtClean="0"/>
              <a:t>Used </a:t>
            </a:r>
            <a:r>
              <a:rPr lang="en-US" altLang="ko-KR"/>
              <a:t>for temporary storage space</a:t>
            </a:r>
          </a:p>
        </p:txBody>
      </p:sp>
      <p:sp>
        <p:nvSpPr>
          <p:cNvPr id="41" name="직사각형 69"/>
          <p:cNvSpPr>
            <a:spLocks noChangeArrowheads="1"/>
          </p:cNvSpPr>
          <p:nvPr/>
        </p:nvSpPr>
        <p:spPr bwMode="auto">
          <a:xfrm>
            <a:off x="1907352" y="5733558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smtClean="0"/>
              <a:t>Used </a:t>
            </a:r>
            <a:r>
              <a:rPr lang="en-US" altLang="ko-KR"/>
              <a:t>for mounting temporary </a:t>
            </a:r>
            <a:r>
              <a:rPr lang="en-US" altLang="ko-KR" smtClean="0"/>
              <a:t>file systems</a:t>
            </a:r>
            <a:endParaRPr lang="en-US" altLang="ko-KR"/>
          </a:p>
        </p:txBody>
      </p:sp>
      <p:sp>
        <p:nvSpPr>
          <p:cNvPr id="42" name="직사각형 70"/>
          <p:cNvSpPr>
            <a:spLocks noChangeArrowheads="1"/>
          </p:cNvSpPr>
          <p:nvPr/>
        </p:nvSpPr>
        <p:spPr bwMode="auto">
          <a:xfrm>
            <a:off x="1907352" y="6119321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smtClean="0"/>
              <a:t>Contains </a:t>
            </a:r>
            <a:r>
              <a:rPr lang="en-US" altLang="ko-KR"/>
              <a:t>files of variable file storage such as log files, etc.</a:t>
            </a: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1007240" y="4634849"/>
            <a:ext cx="771525" cy="3214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296" tIns="41148" rIns="82296" bIns="41148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dev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4" name="Shape 72"/>
          <p:cNvCxnSpPr>
            <a:cxnSpLocks noChangeShapeType="1"/>
            <a:stCxn id="5" idx="2"/>
            <a:endCxn id="43" idx="1"/>
          </p:cNvCxnSpPr>
          <p:nvPr/>
        </p:nvCxnSpPr>
        <p:spPr bwMode="auto">
          <a:xfrm rot="16200000" flipH="1">
            <a:off x="-735835" y="3053223"/>
            <a:ext cx="3293269" cy="192881"/>
          </a:xfrm>
          <a:prstGeom prst="bentConnector2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</p:spPr>
      </p:cxnSp>
      <p:sp>
        <p:nvSpPr>
          <p:cNvPr id="45" name="직사각형 75"/>
          <p:cNvSpPr>
            <a:spLocks noChangeArrowheads="1"/>
          </p:cNvSpPr>
          <p:nvPr/>
        </p:nvSpPr>
        <p:spPr bwMode="auto">
          <a:xfrm>
            <a:off x="1907352" y="4614847"/>
            <a:ext cx="6879432" cy="36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>
            <a:spAutoFit/>
          </a:bodyPr>
          <a:lstStyle/>
          <a:p>
            <a:pPr algn="l"/>
            <a:r>
              <a:rPr lang="en-US" altLang="ko-KR" smtClean="0"/>
              <a:t>Contains </a:t>
            </a:r>
            <a:r>
              <a:rPr lang="en-US" altLang="ko-KR"/>
              <a:t>device files required for interfacing with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Current Working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directory the user is currently working on</a:t>
            </a:r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{</a:t>
            </a:r>
            <a:r>
              <a:rPr lang="en-US" altLang="ko-KR" dirty="0" err="1" smtClean="0"/>
              <a:t>dirpath</a:t>
            </a: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 smtClean="0"/>
              <a:t>Change the current working directory to {</a:t>
            </a:r>
            <a:r>
              <a:rPr lang="en-US" altLang="ko-KR" dirty="0" err="1" smtClean="0"/>
              <a:t>dirpath</a:t>
            </a: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 smtClean="0"/>
              <a:t>If directory is not given, it goes to the home directory</a:t>
            </a:r>
          </a:p>
          <a:p>
            <a:r>
              <a:rPr lang="en-US" altLang="ko-KR" dirty="0" err="1" smtClean="0"/>
              <a:t>pwd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Show current working directory</a:t>
            </a:r>
          </a:p>
          <a:p>
            <a:pPr lvl="1"/>
            <a:r>
              <a:rPr lang="en-US" altLang="ko-KR" dirty="0" smtClean="0"/>
              <a:t>Displayed in absolute path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Directory Terminology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264320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Absolute path</a:t>
            </a:r>
          </a:p>
          <a:p>
            <a:pPr lvl="1"/>
            <a:r>
              <a:rPr lang="en-US" altLang="ko-KR" dirty="0" smtClean="0"/>
              <a:t>A path specified starting from the root </a:t>
            </a:r>
          </a:p>
          <a:p>
            <a:pPr lvl="2"/>
            <a:r>
              <a:rPr lang="en-US" altLang="ko-KR" dirty="0" smtClean="0"/>
              <a:t>Starts with ‘/’</a:t>
            </a:r>
          </a:p>
          <a:p>
            <a:pPr lvl="1"/>
            <a:r>
              <a:rPr lang="en-US" altLang="ko-KR" dirty="0" smtClean="0"/>
              <a:t>e.g., “/home/progpract01/dir1/dir2”</a:t>
            </a:r>
          </a:p>
          <a:p>
            <a:r>
              <a:rPr lang="en-US" altLang="ko-KR" dirty="0" smtClean="0"/>
              <a:t>Relative path</a:t>
            </a:r>
          </a:p>
          <a:p>
            <a:pPr lvl="1"/>
            <a:r>
              <a:rPr lang="en-US" altLang="ko-KR" dirty="0" smtClean="0"/>
              <a:t>A path specified starting from the current directory</a:t>
            </a:r>
          </a:p>
          <a:p>
            <a:pPr lvl="1"/>
            <a:r>
              <a:rPr lang="en-US" altLang="ko-KR" dirty="0" smtClean="0"/>
              <a:t>e.g., “dir1/dir2” or “../pp1/dir1/dir2”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3929066"/>
            <a:ext cx="700092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pwd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/home/dccp01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usr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pwd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/home/dccp01/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usr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usr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pwd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usr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Special Directory Symbols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185738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/ - root</a:t>
            </a:r>
          </a:p>
          <a:p>
            <a:r>
              <a:rPr lang="en-US" altLang="ko-KR" dirty="0" smtClean="0"/>
              <a:t>~ - user home directory</a:t>
            </a:r>
          </a:p>
          <a:p>
            <a:r>
              <a:rPr lang="en-US" altLang="ko-KR" dirty="0" smtClean="0"/>
              <a:t>. - current directory </a:t>
            </a:r>
          </a:p>
          <a:p>
            <a:r>
              <a:rPr lang="en-US" altLang="ko-KR" dirty="0" smtClean="0"/>
              <a:t>.. - the parent directory of the current directory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3286124"/>
            <a:ext cx="7000924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/</a:t>
            </a:r>
          </a:p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pwd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~</a:t>
            </a:r>
          </a:p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pwd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/home/dccp01</a:t>
            </a:r>
          </a:p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..</a:t>
            </a:r>
          </a:p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pwd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/home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Shell </a:t>
            </a:r>
            <a:r>
              <a:rPr lang="en-US" altLang="ko-KR" dirty="0" smtClean="0"/>
              <a:t>Commands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ls</a:t>
            </a:r>
            <a:endParaRPr lang="en-US" altLang="ko-KR" dirty="0"/>
          </a:p>
          <a:p>
            <a:pPr lvl="1"/>
            <a:r>
              <a:rPr lang="en-US" altLang="ko-KR" dirty="0"/>
              <a:t>Show the contents of a directory</a:t>
            </a:r>
          </a:p>
          <a:p>
            <a:pPr lvl="1"/>
            <a:r>
              <a:rPr lang="en-US" altLang="ko-KR" dirty="0"/>
              <a:t>-a: Do not hide entries starting with . </a:t>
            </a:r>
          </a:p>
          <a:p>
            <a:pPr lvl="1"/>
            <a:r>
              <a:rPr lang="en-US" altLang="ko-KR" dirty="0"/>
              <a:t>-l: Show lots of miscellaneous info</a:t>
            </a:r>
          </a:p>
          <a:p>
            <a:pPr lvl="1"/>
            <a:r>
              <a:rPr lang="en-US" altLang="ko-KR" dirty="0"/>
              <a:t>-t: Sort by modification time </a:t>
            </a:r>
            <a:endParaRPr lang="en-US" altLang="ko-KR" dirty="0" smtClean="0"/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smtClean="0"/>
              <a:t>{dir}</a:t>
            </a:r>
          </a:p>
          <a:p>
            <a:pPr lvl="1"/>
            <a:r>
              <a:rPr lang="en-US" altLang="ko-KR" dirty="0" smtClean="0"/>
              <a:t>Create a directory {dir}</a:t>
            </a:r>
          </a:p>
          <a:p>
            <a:pPr lvl="1"/>
            <a:r>
              <a:rPr lang="en-US" altLang="ko-KR" dirty="0" smtClean="0"/>
              <a:t>Option ‘-p’ is used to make sub-directories all at once</a:t>
            </a:r>
          </a:p>
          <a:p>
            <a:r>
              <a:rPr lang="en-US" altLang="ko-KR" dirty="0" err="1" smtClean="0"/>
              <a:t>rmdir</a:t>
            </a:r>
            <a:r>
              <a:rPr lang="en-US" altLang="ko-KR" dirty="0" smtClean="0"/>
              <a:t> {dir}</a:t>
            </a:r>
          </a:p>
          <a:p>
            <a:pPr lvl="1"/>
            <a:r>
              <a:rPr lang="en-US" altLang="ko-KR" dirty="0" smtClean="0"/>
              <a:t>Delete a directory {dir}</a:t>
            </a:r>
          </a:p>
          <a:p>
            <a:pPr lvl="1"/>
            <a:r>
              <a:rPr lang="en-US" altLang="ko-KR" dirty="0" smtClean="0"/>
              <a:t>The directory must be empty</a:t>
            </a:r>
          </a:p>
          <a:p>
            <a:pPr lvl="1"/>
            <a:r>
              <a:rPr lang="en-US" altLang="ko-KR" dirty="0" smtClean="0"/>
              <a:t>In order to remove a directory including its files and sub-directories type “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rf</a:t>
            </a:r>
            <a:r>
              <a:rPr lang="en-US" altLang="ko-KR" dirty="0" smtClean="0"/>
              <a:t> {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}”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Basic Shell Commands (contd.)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098155" cy="367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Shell </a:t>
            </a:r>
            <a:r>
              <a:rPr lang="en-US" altLang="ko-KR" dirty="0"/>
              <a:t>Commands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smtClean="0"/>
              <a:t>{file}</a:t>
            </a:r>
          </a:p>
          <a:p>
            <a:pPr lvl="1"/>
            <a:r>
              <a:rPr lang="en-US" altLang="ko-KR" dirty="0" smtClean="0"/>
              <a:t>Prints the contents of {file} to standard output</a:t>
            </a:r>
          </a:p>
          <a:p>
            <a:r>
              <a:rPr lang="en-US" altLang="ko-KR" dirty="0"/>
              <a:t>man {command}</a:t>
            </a:r>
          </a:p>
          <a:p>
            <a:pPr lvl="1"/>
            <a:r>
              <a:rPr lang="en-US" altLang="ko-KR" dirty="0"/>
              <a:t>Display manual page for a specified command</a:t>
            </a:r>
          </a:p>
          <a:p>
            <a:pPr lvl="1"/>
            <a:r>
              <a:rPr lang="en-US" altLang="ko-KR" dirty="0"/>
              <a:t>h: help</a:t>
            </a:r>
          </a:p>
          <a:p>
            <a:pPr lvl="1"/>
            <a:r>
              <a:rPr lang="en-US" altLang="ko-KR" dirty="0" err="1"/>
              <a:t>DownArraow</a:t>
            </a:r>
            <a:r>
              <a:rPr lang="en-US" altLang="ko-KR" dirty="0"/>
              <a:t>/Enter/Space/e/f/z: move forward</a:t>
            </a:r>
          </a:p>
          <a:p>
            <a:pPr lvl="1"/>
            <a:r>
              <a:rPr lang="en-US" altLang="ko-KR" dirty="0" err="1"/>
              <a:t>UpArrow</a:t>
            </a:r>
            <a:r>
              <a:rPr lang="en-US" altLang="ko-KR" dirty="0"/>
              <a:t>/y/b/w: move backward</a:t>
            </a:r>
          </a:p>
          <a:p>
            <a:pPr lvl="1"/>
            <a:r>
              <a:rPr lang="en-US" altLang="ko-KR" dirty="0"/>
              <a:t>q: quit</a:t>
            </a:r>
            <a:endParaRPr lang="ko-KR" altLang="en-US" dirty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Basic Shell Commands (contd.)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147685" cy="132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27" y="2481411"/>
            <a:ext cx="62198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Basic Shell Commands (contd.)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rm</a:t>
            </a:r>
            <a:r>
              <a:rPr lang="en-US" altLang="ko-KR" dirty="0" smtClean="0"/>
              <a:t> {file}</a:t>
            </a:r>
          </a:p>
          <a:p>
            <a:pPr lvl="1"/>
            <a:r>
              <a:rPr lang="en-US" altLang="ko-KR" dirty="0" smtClean="0"/>
              <a:t>Remove a file</a:t>
            </a:r>
          </a:p>
          <a:p>
            <a:pPr lvl="1"/>
            <a:r>
              <a:rPr lang="en-US" altLang="ko-KR" dirty="0" smtClean="0"/>
              <a:t>‘-r’ is used to remove files and directories recursively</a:t>
            </a:r>
          </a:p>
          <a:p>
            <a:r>
              <a:rPr lang="en-US" altLang="ko-KR" dirty="0" err="1" smtClean="0"/>
              <a:t>mv</a:t>
            </a:r>
            <a:r>
              <a:rPr lang="en-US" altLang="ko-KR" dirty="0" smtClean="0"/>
              <a:t> {old} {new}</a:t>
            </a:r>
          </a:p>
          <a:p>
            <a:pPr lvl="1"/>
            <a:r>
              <a:rPr lang="en-US" altLang="ko-KR" dirty="0" smtClean="0"/>
              <a:t>Rename a file from {old} to {new}</a:t>
            </a:r>
          </a:p>
          <a:p>
            <a:pPr lvl="1"/>
            <a:r>
              <a:rPr lang="en-US" altLang="ko-KR" dirty="0" smtClean="0"/>
              <a:t>Also works for moving files between directories</a:t>
            </a:r>
          </a:p>
          <a:p>
            <a:pPr lvl="1"/>
            <a:r>
              <a:rPr lang="en-US" altLang="ko-KR" dirty="0" smtClean="0"/>
              <a:t>If there is already a file named {new}, it is overwritten</a:t>
            </a:r>
          </a:p>
          <a:p>
            <a:r>
              <a:rPr lang="en-US" altLang="ko-KR" dirty="0" smtClean="0"/>
              <a:t>cp {old} {new}</a:t>
            </a:r>
          </a:p>
          <a:p>
            <a:pPr lvl="1"/>
            <a:r>
              <a:rPr lang="en-US" altLang="ko-KR" dirty="0" smtClean="0"/>
              <a:t>Copy one or more files to another location</a:t>
            </a:r>
          </a:p>
          <a:p>
            <a:pPr lvl="1"/>
            <a:r>
              <a:rPr lang="en-US" altLang="ko-KR" dirty="0" smtClean="0"/>
              <a:t>If there is already a file named {new}, it is overwritten</a:t>
            </a:r>
          </a:p>
          <a:p>
            <a:pPr lvl="1"/>
            <a:r>
              <a:rPr lang="en-US" altLang="ko-KR" dirty="0" smtClean="0"/>
              <a:t>‘-r’ is used to copy files and directories recursively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Basic Shell Commands (contd.)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5528"/>
            <a:ext cx="8073390" cy="257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0006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Type the following commands and see what happens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52" y="1928802"/>
            <a:ext cx="6572296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ls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pwd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mkdir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test1 test2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ls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test1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~/test2</a:t>
            </a:r>
          </a:p>
          <a:p>
            <a:pPr>
              <a:defRPr/>
            </a:pP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  ( ‘~’ means home directory of user )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/home/share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cp /home/share/test.txt ./</a:t>
            </a:r>
          </a:p>
          <a:p>
            <a:pPr>
              <a:defRPr/>
            </a:pP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  ( ‘./’ or ‘.’ means current working directory )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cat test.txt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rm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test.txt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rmdir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../test1</a:t>
            </a:r>
          </a:p>
          <a:p>
            <a:pPr>
              <a:defRPr/>
            </a:pP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  (or /home/{</a:t>
            </a:r>
            <a:r>
              <a:rPr lang="en-US" altLang="ko-KR" i="1" dirty="0" err="1" smtClean="0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}/test1 )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Exercise (contd.)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1500174"/>
            <a:ext cx="7572428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cd ~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 ( change current working directory to home directory )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mkdir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–p nested/directory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nested/directory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pwd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</a:t>
            </a:r>
          </a:p>
          <a:p>
            <a:pPr>
              <a:defRPr/>
            </a:pP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 ( change current working directory to previous working directory )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/home/{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user_id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}/nested/directory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cp –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rf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/home/share/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cpdir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.</a:t>
            </a:r>
          </a:p>
          <a:p>
            <a:pPr>
              <a:defRPr/>
            </a:pP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 ( option ‘-</a:t>
            </a:r>
            <a:r>
              <a:rPr lang="en-US" altLang="ko-KR" i="1" dirty="0" err="1" smtClean="0">
                <a:latin typeface="맑은 고딕" pitchFamily="50" charset="-127"/>
                <a:ea typeface="맑은 고딕" pitchFamily="50" charset="-127"/>
              </a:rPr>
              <a:t>rf</a:t>
            </a: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’ makes all the sub-directories copied )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cat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cpdir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/dir1/sample1.txt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cpdir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/dir2/sample2.txt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../..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rmdir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nested</a:t>
            </a:r>
          </a:p>
          <a:p>
            <a:pPr>
              <a:defRPr/>
            </a:pP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  ( </a:t>
            </a:r>
            <a:r>
              <a:rPr lang="en-US" altLang="ko-KR" i="1" dirty="0" err="1" smtClean="0">
                <a:latin typeface="맑은 고딕" pitchFamily="50" charset="-127"/>
                <a:ea typeface="맑은 고딕" pitchFamily="50" charset="-127"/>
              </a:rPr>
              <a:t>rmdir</a:t>
            </a: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 only works for empty directories )</a:t>
            </a:r>
          </a:p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rm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–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rf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nested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Vim Editor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Vim is a highly configurable text editor built to enable efficient text editing</a:t>
            </a:r>
          </a:p>
          <a:p>
            <a:r>
              <a:rPr lang="en-US" altLang="ko-KR" dirty="0" smtClean="0"/>
              <a:t>It is an improved version of the vi editor which is distributed with most UNIX systems </a:t>
            </a:r>
          </a:p>
          <a:p>
            <a:r>
              <a:rPr lang="en-US" altLang="ko-KR" dirty="0" smtClean="0"/>
              <a:t>Vim is often called a "programmer's editor“</a:t>
            </a:r>
          </a:p>
          <a:p>
            <a:r>
              <a:rPr lang="en-US" altLang="ko-KR" dirty="0" smtClean="0"/>
              <a:t>Many feature sets make it possible to be considered as an IDE (Integrated Development Environment)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Modes in Vim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4929222" cy="51435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Vim behaves differently in each different mode</a:t>
            </a:r>
          </a:p>
          <a:p>
            <a:r>
              <a:rPr lang="en-US" altLang="ko-KR" dirty="0" smtClean="0"/>
              <a:t>INSERT mode</a:t>
            </a:r>
          </a:p>
          <a:p>
            <a:pPr lvl="1"/>
            <a:r>
              <a:rPr lang="en-US" altLang="ko-KR" dirty="0" smtClean="0"/>
              <a:t>For text editing</a:t>
            </a:r>
          </a:p>
          <a:p>
            <a:r>
              <a:rPr lang="en-US" altLang="ko-KR" dirty="0" smtClean="0"/>
              <a:t>NORMAL mode</a:t>
            </a:r>
          </a:p>
          <a:p>
            <a:pPr lvl="1"/>
            <a:r>
              <a:rPr lang="en-US" altLang="ko-KR" dirty="0" smtClean="0"/>
              <a:t>For using Vi functions</a:t>
            </a:r>
          </a:p>
          <a:p>
            <a:r>
              <a:rPr lang="en-US" altLang="ko-KR" dirty="0" smtClean="0"/>
              <a:t>COMMAND-LINE mode</a:t>
            </a:r>
          </a:p>
          <a:p>
            <a:pPr lvl="1"/>
            <a:r>
              <a:rPr lang="en-US" altLang="ko-KR" dirty="0" smtClean="0"/>
              <a:t>In normal mode type ‘:’ to input a command</a:t>
            </a:r>
          </a:p>
          <a:p>
            <a:pPr lvl="1"/>
            <a:r>
              <a:rPr lang="en-US" altLang="ko-KR" dirty="0" smtClean="0"/>
              <a:t>Command-line will appear in the bottom</a:t>
            </a:r>
          </a:p>
        </p:txBody>
      </p:sp>
      <p:grpSp>
        <p:nvGrpSpPr>
          <p:cNvPr id="5" name="그룹 21"/>
          <p:cNvGrpSpPr>
            <a:grpSpLocks/>
          </p:cNvGrpSpPr>
          <p:nvPr/>
        </p:nvGrpSpPr>
        <p:grpSpPr bwMode="auto">
          <a:xfrm>
            <a:off x="5357818" y="1500174"/>
            <a:ext cx="3457132" cy="4463922"/>
            <a:chOff x="953641" y="3708400"/>
            <a:chExt cx="5196147" cy="5808389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594735" y="4805250"/>
              <a:ext cx="2051369" cy="97787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defRPr/>
              </a:pPr>
              <a:r>
                <a:rPr lang="en-US" altLang="ko-KR" b="1" i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NORMAL</a:t>
              </a:r>
              <a:r>
                <a:rPr lang="en-US" altLang="ko-KR" b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 </a:t>
              </a:r>
              <a:endParaRPr lang="en-US" altLang="ko-KR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돋움" pitchFamily="50" charset="-127"/>
              </a:endParaRPr>
            </a:p>
            <a:p>
              <a:pPr eaLnBrk="0" hangingPunct="0">
                <a:defRPr/>
              </a:pPr>
              <a:r>
                <a:rPr lang="en-US" altLang="ko-KR" b="1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mode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184462" y="3708400"/>
              <a:ext cx="2771309" cy="621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5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$ vi filename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48321" y="6868816"/>
              <a:ext cx="2160153" cy="106775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defRPr/>
              </a:pPr>
              <a:r>
                <a:rPr lang="en-US" altLang="ko-KR" b="1" i="1" dirty="0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COMMAND-</a:t>
              </a:r>
            </a:p>
            <a:p>
              <a:pPr eaLnBrk="0" hangingPunct="0">
                <a:defRPr/>
              </a:pPr>
              <a:r>
                <a:rPr lang="en-US" altLang="ko-KR" b="1" i="1" dirty="0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LINE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돋움" pitchFamily="50" charset="-127"/>
              </a:endParaRPr>
            </a:p>
            <a:p>
              <a:pPr eaLnBrk="0" hangingPunct="0">
                <a:defRPr/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mode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78033" y="6913434"/>
              <a:ext cx="1988248" cy="97787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defRPr/>
              </a:pPr>
              <a:r>
                <a:rPr lang="en-US" altLang="ko-KR" b="1" i="1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INSERT</a:t>
              </a:r>
              <a:endParaRPr lang="en-US" altLang="ko-KR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돋움" pitchFamily="50" charset="-127"/>
              </a:endParaRPr>
            </a:p>
            <a:p>
              <a:pPr eaLnBrk="0" hangingPunct="0">
                <a:defRPr/>
              </a:pPr>
              <a:r>
                <a:rPr lang="en-US" altLang="ko-KR" b="1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mode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97275" y="4221163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606675" y="5872163"/>
              <a:ext cx="914400" cy="908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749675" y="5954713"/>
              <a:ext cx="9144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30675" y="5954713"/>
              <a:ext cx="9144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646104" y="5937249"/>
              <a:ext cx="1503684" cy="561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2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&lt;ESC&gt;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604641" y="6346027"/>
              <a:ext cx="781349" cy="561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2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a, </a:t>
              </a:r>
              <a:r>
                <a:rPr lang="en-US" altLang="ko-KR" sz="2200" err="1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i</a:t>
              </a:r>
              <a:endParaRPr lang="en-US" altLang="ko-KR" sz="2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돋움" pitchFamily="50" charset="-127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048001" y="6267450"/>
              <a:ext cx="285751" cy="561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2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: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225675" y="5872163"/>
              <a:ext cx="914400" cy="908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/>
            <a:lstStyle/>
            <a:p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953641" y="5772151"/>
              <a:ext cx="1871934" cy="100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2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   &lt;ESC&gt;</a:t>
              </a:r>
            </a:p>
            <a:p>
              <a:pPr eaLnBrk="0" hangingPunct="0"/>
              <a:r>
                <a:rPr lang="en-US" altLang="ko-KR" sz="22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&lt;Return&gt;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597275" y="5954713"/>
              <a:ext cx="0" cy="288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378075" y="7935913"/>
              <a:ext cx="11430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04289" y="8895218"/>
              <a:ext cx="509884" cy="621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5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$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604641" y="8186511"/>
              <a:ext cx="783710" cy="561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2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ZZ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279141" y="8248650"/>
              <a:ext cx="897017" cy="100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ko-KR" sz="22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:q</a:t>
              </a:r>
            </a:p>
            <a:p>
              <a:pPr eaLnBrk="0" hangingPunct="0"/>
              <a:r>
                <a:rPr lang="en-US" altLang="ko-KR" sz="220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:</a:t>
              </a:r>
              <a:r>
                <a:rPr lang="en-US" altLang="ko-KR" sz="2200" err="1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ea typeface="돋움" pitchFamily="50" charset="-127"/>
                </a:rPr>
                <a:t>wq</a:t>
              </a:r>
              <a:endParaRPr lang="en-US" altLang="ko-KR" sz="2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돋움" pitchFamily="50" charset="-127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 Quick Start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Start vi editor with “vi {file_name}”</a:t>
            </a:r>
          </a:p>
          <a:p>
            <a:r>
              <a:rPr lang="en-US" altLang="ko-KR" smtClean="0"/>
              <a:t>Press “i” and type whatever you want</a:t>
            </a:r>
          </a:p>
          <a:p>
            <a:r>
              <a:rPr lang="en-US" altLang="ko-KR" smtClean="0"/>
              <a:t>Press &lt;ESC&gt; key and type “:wq” to save the contents</a:t>
            </a:r>
          </a:p>
          <a:p>
            <a:r>
              <a:rPr lang="en-US" altLang="ko-KR" smtClean="0"/>
              <a:t>Type “cat {file_name}”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Frequently Used Commands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Summary of vi commands</a:t>
            </a:r>
            <a:endParaRPr lang="ko-KR" altLang="en-US" smtClean="0"/>
          </a:p>
          <a:p>
            <a:endParaRPr lang="ko-KR" altLang="en-US"/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1115878" y="1891684"/>
          <a:ext cx="7028022" cy="4362450"/>
        </p:xfrm>
        <a:graphic>
          <a:graphicData uri="http://schemas.openxmlformats.org/drawingml/2006/table">
            <a:tbl>
              <a:tblPr/>
              <a:tblGrid>
                <a:gridCol w="982980"/>
                <a:gridCol w="2530317"/>
                <a:gridCol w="1012983"/>
                <a:gridCol w="2501742"/>
              </a:tblGrid>
              <a:tr h="4229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h/j/k/l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move cursor one character to left, down, up, right.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dd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delete current line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u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undo the last command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^f, ^b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scroll forward/backward one screen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yy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copy current line into buffer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i</a:t>
                      </a: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/a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insert to before/after cursor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p/P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paste text in buffer after/before the cursor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I/A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Insert at beginning/end of line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/string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search forward for string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o/O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add new line below/above </a:t>
                      </a:r>
                      <a:r>
                        <a:rPr kumimoji="0" lang="en-US" altLang="ko-KR" sz="16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cusor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 and insert text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n/N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repeat forward/backward last search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x/X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delete current/previous character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:w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write file to disk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r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replace character on cursor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:q[!]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6000"/>
                        <a:buFontTx/>
                        <a:buNone/>
                        <a:tabLst>
                          <a:tab pos="711200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pitchFamily="-32" charset="0"/>
                          <a:ea typeface="굴림" charset="-127"/>
                          <a:sym typeface="Chalkboard" pitchFamily="-32" charset="0"/>
                        </a:rPr>
                        <a:t>quit VI [without saving]</a:t>
                      </a:r>
                    </a:p>
                  </a:txBody>
                  <a:tcPr marL="22860" marR="22860" marT="22860" marB="22860"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Vim Tutorial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Vim editor provides built-in tutorial “</a:t>
            </a:r>
            <a:r>
              <a:rPr lang="en-US" altLang="ko-KR" dirty="0" err="1" smtClean="0"/>
              <a:t>vimtutor</a:t>
            </a:r>
            <a:r>
              <a:rPr lang="en-US" altLang="ko-KR" dirty="0" smtClean="0"/>
              <a:t>” for beginners</a:t>
            </a:r>
          </a:p>
          <a:p>
            <a:r>
              <a:rPr lang="en-US" altLang="ko-KR" dirty="0" smtClean="0"/>
              <a:t>Type in “</a:t>
            </a:r>
            <a:r>
              <a:rPr lang="en-US" altLang="ko-KR" dirty="0" err="1" smtClean="0"/>
              <a:t>vimtutor</a:t>
            </a:r>
            <a:r>
              <a:rPr lang="en-US" altLang="ko-KR" dirty="0" smtClean="0"/>
              <a:t>” to start</a:t>
            </a:r>
          </a:p>
          <a:p>
            <a:r>
              <a:rPr lang="en-US" altLang="ko-KR" dirty="0" smtClean="0"/>
              <a:t>You can use “</a:t>
            </a:r>
            <a:r>
              <a:rPr lang="en-US" altLang="ko-KR" dirty="0" err="1" smtClean="0"/>
              <a:t>vimtutor</a:t>
            </a:r>
            <a:r>
              <a:rPr lang="en-US" altLang="ko-KR" dirty="0" smtClean="0"/>
              <a:t> {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}” for a translated version of tutorial</a:t>
            </a:r>
          </a:p>
          <a:p>
            <a:pPr lvl="1"/>
            <a:r>
              <a:rPr lang="en-US" altLang="ko-KR" dirty="0" smtClean="0"/>
              <a:t>Ex) Type in “</a:t>
            </a:r>
            <a:r>
              <a:rPr lang="en-US" altLang="ko-KR" dirty="0" err="1" smtClean="0"/>
              <a:t>vimtutor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” for Korean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Unix Operating System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Unix is a computer operating system originally developed in 1969 by a group of AT&amp;T employees at Bell Labs, including Ken Thompson, Dennis Ritchie, Douglas McIlroy, and Joe Ossanna</a:t>
            </a:r>
          </a:p>
          <a:p>
            <a:r>
              <a:rPr lang="en-US" altLang="ko-KR" smtClean="0"/>
              <a:t>Unix operating systems are widely used in both servers and workstations</a:t>
            </a:r>
          </a:p>
          <a:p>
            <a:r>
              <a:rPr lang="en-US" altLang="ko-KR" smtClean="0"/>
              <a:t>Unix was designed to be portable, multi-tasking and multi-user in a time-sharing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Additional Information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Type “:help” or “:help {subject}” in vim command-line</a:t>
            </a:r>
          </a:p>
          <a:p>
            <a:r>
              <a:rPr lang="en-US" altLang="ko-KR" dirty="0" smtClean="0"/>
              <a:t>Free books and manuals available</a:t>
            </a:r>
          </a:p>
          <a:p>
            <a:pPr lvl="1"/>
            <a:r>
              <a:rPr lang="en-US" altLang="ko-KR" dirty="0" smtClean="0">
                <a:hlinkClick r:id="rId3"/>
              </a:rPr>
              <a:t>ftp://ftp.vim.org/pub/vim/doc/book/vimbook-OPL.pdf</a:t>
            </a:r>
            <a:endParaRPr lang="en-US" altLang="ko-KR" dirty="0" smtClean="0"/>
          </a:p>
          <a:p>
            <a:r>
              <a:rPr lang="en-US" altLang="ko-KR" dirty="0" smtClean="0"/>
              <a:t>GNU </a:t>
            </a:r>
            <a:r>
              <a:rPr lang="en-US" altLang="ko-KR" dirty="0" err="1" smtClean="0"/>
              <a:t>Emacs</a:t>
            </a:r>
            <a:r>
              <a:rPr lang="en-US" altLang="ko-KR" dirty="0" smtClean="0"/>
              <a:t> : Another great text editor</a:t>
            </a:r>
          </a:p>
          <a:p>
            <a:pPr lvl="1"/>
            <a:r>
              <a:rPr lang="en-US" altLang="ko-KR" dirty="0" smtClean="0">
                <a:hlinkClick r:id="rId4"/>
              </a:rPr>
              <a:t>http://www.gnu.org/software/emacs/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5"/>
              </a:rPr>
              <a:t>http://www.gnu.org/software/emacs/tour/</a:t>
            </a:r>
            <a:r>
              <a:rPr lang="en-US" altLang="ko-KR" dirty="0" smtClean="0"/>
              <a:t>: A guided Tour</a:t>
            </a:r>
          </a:p>
          <a:p>
            <a:pPr lvl="1"/>
            <a:r>
              <a:rPr lang="en-US" altLang="ko-KR" dirty="0" smtClean="0">
                <a:hlinkClick r:id="rId6"/>
              </a:rPr>
              <a:t>http://www.gnu.org/software/emacs/manual/html_node/emacs/index.html</a:t>
            </a:r>
            <a:r>
              <a:rPr lang="en-US" altLang="ko-KR" dirty="0" smtClean="0"/>
              <a:t>: Manual</a:t>
            </a:r>
          </a:p>
          <a:p>
            <a:pPr lvl="1"/>
            <a:r>
              <a:rPr lang="en-US" altLang="ko-KR" dirty="0" smtClean="0"/>
              <a:t>Build-in tutorial: Start </a:t>
            </a:r>
            <a:r>
              <a:rPr lang="en-US" altLang="ko-KR" dirty="0" err="1" smtClean="0"/>
              <a:t>Emacs</a:t>
            </a:r>
            <a:r>
              <a:rPr lang="en-US" altLang="ko-KR" dirty="0" smtClean="0"/>
              <a:t> and type “Ctrl-h t” to fire up the tutorial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Exercise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 vim tutorial and follow the instructions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GNU/Linux Operating System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latinLnBrk="0"/>
            <a:r>
              <a:rPr lang="en-US" dirty="0" smtClean="0"/>
              <a:t>Linux is a free Unix-like operating system originally created by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with the assistance of developers around the world</a:t>
            </a:r>
            <a:endParaRPr lang="en-US" altLang="ko-KR" dirty="0" smtClean="0"/>
          </a:p>
          <a:p>
            <a:r>
              <a:rPr lang="en-US" altLang="ko-KR" dirty="0" smtClean="0"/>
              <a:t>Developed under the GNU General Public License, the source code for Linux is freely available to everyone</a:t>
            </a:r>
          </a:p>
          <a:p>
            <a:r>
              <a:rPr lang="en-US" altLang="ko-KR" dirty="0" smtClean="0"/>
              <a:t>Today Linux distributions are used in numerous domains, from embedded systems to supercomputers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The GNU/Linux Operating System (contd.)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5643602" cy="51435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The kernel</a:t>
            </a:r>
          </a:p>
          <a:p>
            <a:pPr lvl="1"/>
            <a:r>
              <a:rPr lang="en-US" altLang="ko-KR" dirty="0" smtClean="0"/>
              <a:t>The central component of most computer operating systems</a:t>
            </a:r>
          </a:p>
          <a:p>
            <a:pPr lvl="1"/>
            <a:r>
              <a:rPr lang="en-US" altLang="ko-KR" dirty="0" smtClean="0"/>
              <a:t>Manages the system's resources</a:t>
            </a:r>
          </a:p>
          <a:p>
            <a:r>
              <a:rPr lang="en-US" altLang="ko-KR" dirty="0" smtClean="0"/>
              <a:t>The shell</a:t>
            </a:r>
          </a:p>
          <a:p>
            <a:pPr lvl="1"/>
            <a:r>
              <a:rPr lang="en-US" altLang="ko-KR" dirty="0" smtClean="0"/>
              <a:t>The shell acts as an interface between the user and the kernel </a:t>
            </a:r>
          </a:p>
          <a:p>
            <a:pPr lvl="1"/>
            <a:r>
              <a:rPr lang="en-US" altLang="ko-KR" dirty="0" smtClean="0"/>
              <a:t>Interprets the commands the user types in and arranges them to be carried out by the computer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2500306"/>
            <a:ext cx="2631675" cy="23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Using the Command Line Interface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4643470" cy="514353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Users can login to the system both locally and remotely</a:t>
            </a:r>
          </a:p>
          <a:p>
            <a:pPr lvl="1"/>
            <a:r>
              <a:rPr lang="en-US" altLang="ko-KR" dirty="0" smtClean="0"/>
              <a:t>Multiple users can simultaneously use the system</a:t>
            </a:r>
          </a:p>
          <a:p>
            <a:r>
              <a:rPr lang="en-US" altLang="ko-KR" dirty="0" smtClean="0"/>
              <a:t>A shell program is used to execute commands and run other programs</a:t>
            </a:r>
          </a:p>
          <a:p>
            <a:pPr lvl="1"/>
            <a:r>
              <a:rPr lang="en-US" altLang="ko-KR" dirty="0" err="1" smtClean="0"/>
              <a:t>sh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csh</a:t>
            </a:r>
            <a:r>
              <a:rPr lang="en-US" altLang="ko-KR" dirty="0" smtClean="0"/>
              <a:t>, bash, </a:t>
            </a:r>
            <a:r>
              <a:rPr lang="en-US" altLang="ko-KR" dirty="0" err="1" smtClean="0"/>
              <a:t>tcsh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14422"/>
            <a:ext cx="367368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Accessing a Remote Server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 smtClean="0"/>
              <a:t>Users can access the server via an SSH (Secure Shell) service</a:t>
            </a:r>
          </a:p>
          <a:p>
            <a:pPr lvl="0"/>
            <a:r>
              <a:rPr lang="en-US" altLang="ko-KR" dirty="0" smtClean="0"/>
              <a:t>Terminal emulators supporting SSH protocol can be used to access remote Linux systems</a:t>
            </a:r>
          </a:p>
          <a:p>
            <a:pPr lvl="1"/>
            <a:r>
              <a:rPr lang="en-US" altLang="ko-KR" dirty="0" err="1" smtClean="0"/>
              <a:t>PuTTy</a:t>
            </a:r>
            <a:r>
              <a:rPr lang="en-US" altLang="ko-KR" dirty="0" smtClean="0"/>
              <a:t>: Open source terminal emulators for Windows</a:t>
            </a:r>
          </a:p>
          <a:p>
            <a:r>
              <a:rPr lang="en-US" altLang="ko-KR" dirty="0" smtClean="0"/>
              <a:t>Use an SFTP client to upload/download files to/from the server</a:t>
            </a:r>
          </a:p>
          <a:p>
            <a:pPr lvl="1"/>
            <a:r>
              <a:rPr lang="en-US" altLang="ko-KR" dirty="0" err="1" smtClean="0"/>
              <a:t>FileZilla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WinSCP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Accessing a Remote Server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4286280" cy="5143536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/>
              <a:t>Open a </a:t>
            </a:r>
            <a:r>
              <a:rPr lang="en-US" altLang="ko-KR" dirty="0" err="1" smtClean="0"/>
              <a:t>PuTTy</a:t>
            </a:r>
            <a:r>
              <a:rPr lang="en-US" altLang="ko-KR" dirty="0" smtClean="0"/>
              <a:t> client</a:t>
            </a:r>
          </a:p>
          <a:p>
            <a:pPr lvl="0"/>
            <a:r>
              <a:rPr lang="en-US" altLang="ko-KR" dirty="0" smtClean="0"/>
              <a:t>Host Name: </a:t>
            </a:r>
            <a:r>
              <a:rPr lang="en-US" altLang="ko-KR" dirty="0" smtClean="0"/>
              <a:t>comprac</a:t>
            </a:r>
            <a:r>
              <a:rPr lang="en-US" altLang="ko-KR" dirty="0" smtClean="0"/>
              <a:t>.snu.ac.kr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Port: </a:t>
            </a:r>
            <a:r>
              <a:rPr lang="en-US" altLang="ko-KR" dirty="0" smtClean="0"/>
              <a:t>1322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Connection type: SSH</a:t>
            </a:r>
          </a:p>
          <a:p>
            <a:r>
              <a:rPr lang="en-US" altLang="ko-KR" dirty="0" smtClean="0"/>
              <a:t>Sessions can be saved with a specified name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122" y="1803449"/>
            <a:ext cx="43243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84168" y="278092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56376" y="2770659"/>
            <a:ext cx="4680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3789"/>
            <a:ext cx="43243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Accessing a Remote Server (contd.)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214422"/>
            <a:ext cx="4286280" cy="5143536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/>
              <a:t>Translation : UTF-8</a:t>
            </a:r>
          </a:p>
          <a:p>
            <a:pPr lvl="1"/>
            <a:r>
              <a:rPr lang="ko-KR" altLang="en-US" dirty="0" smtClean="0"/>
              <a:t>한글출력을 위해서 필요한 사항</a:t>
            </a:r>
            <a:endParaRPr lang="en-US" altLang="ko-KR" dirty="0" smtClean="0"/>
          </a:p>
          <a:p>
            <a:pPr lvl="0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8024" y="3429000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84168" y="2589523"/>
            <a:ext cx="2592288" cy="26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1463</Words>
  <Application>Microsoft Office PowerPoint</Application>
  <PresentationFormat>화면 슬라이드 쇼(4:3)</PresentationFormat>
  <Paragraphs>300</Paragraphs>
  <Slides>31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Practice: Linux and Text Editor (Week 1)</vt:lpstr>
      <vt:lpstr>Linux</vt:lpstr>
      <vt:lpstr>Unix Operating System</vt:lpstr>
      <vt:lpstr>The GNU/Linux Operating System</vt:lpstr>
      <vt:lpstr>The GNU/Linux Operating System (contd.)</vt:lpstr>
      <vt:lpstr>Using the Command Line Interface</vt:lpstr>
      <vt:lpstr>Accessing a Remote Server</vt:lpstr>
      <vt:lpstr>Accessing a Remote Server (contd.)</vt:lpstr>
      <vt:lpstr>Accessing a Remote Server (contd.)</vt:lpstr>
      <vt:lpstr>Logging in &amp; Changing Password</vt:lpstr>
      <vt:lpstr>The Directory Structure</vt:lpstr>
      <vt:lpstr>Standard Unix Directory Structure</vt:lpstr>
      <vt:lpstr>Current Working Directory</vt:lpstr>
      <vt:lpstr>Directory Terminology</vt:lpstr>
      <vt:lpstr>Special Directory Symbols</vt:lpstr>
      <vt:lpstr>Basic Shell Commands</vt:lpstr>
      <vt:lpstr>Basic Shell Commands (contd.)</vt:lpstr>
      <vt:lpstr>Basic Shell Commands (contd.)</vt:lpstr>
      <vt:lpstr>Basic Shell Commands (contd.)</vt:lpstr>
      <vt:lpstr>Basic Shell Commands (contd.)</vt:lpstr>
      <vt:lpstr>Basic Shell Commands (contd.)</vt:lpstr>
      <vt:lpstr>Exercises</vt:lpstr>
      <vt:lpstr>Exercise (contd.)</vt:lpstr>
      <vt:lpstr>Vim Editor</vt:lpstr>
      <vt:lpstr>Vim</vt:lpstr>
      <vt:lpstr>Modes in Vim</vt:lpstr>
      <vt:lpstr>Vi Quick Start</vt:lpstr>
      <vt:lpstr>Frequently Used Commands</vt:lpstr>
      <vt:lpstr>Vim Tutorial</vt:lpstr>
      <vt:lpstr>Additional Information</vt:lpstr>
      <vt:lpstr>Exercise</vt:lpstr>
    </vt:vector>
  </TitlesOfParts>
  <Company>Seoul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Jaejin Lee</dc:creator>
  <cp:lastModifiedBy>Jinyoung</cp:lastModifiedBy>
  <cp:revision>38</cp:revision>
  <dcterms:created xsi:type="dcterms:W3CDTF">2010-01-05T06:57:17Z</dcterms:created>
  <dcterms:modified xsi:type="dcterms:W3CDTF">2013-03-12T18:54:16Z</dcterms:modified>
</cp:coreProperties>
</file>