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07" r:id="rId3"/>
    <p:sldId id="312" r:id="rId4"/>
    <p:sldId id="315" r:id="rId5"/>
    <p:sldId id="316" r:id="rId6"/>
    <p:sldId id="353" r:id="rId7"/>
    <p:sldId id="372" r:id="rId8"/>
    <p:sldId id="373" r:id="rId9"/>
    <p:sldId id="374" r:id="rId10"/>
    <p:sldId id="380" r:id="rId11"/>
    <p:sldId id="357" r:id="rId12"/>
    <p:sldId id="375" r:id="rId13"/>
    <p:sldId id="354" r:id="rId14"/>
    <p:sldId id="356" r:id="rId15"/>
    <p:sldId id="361" r:id="rId16"/>
    <p:sldId id="359" r:id="rId17"/>
    <p:sldId id="363" r:id="rId18"/>
    <p:sldId id="376" r:id="rId19"/>
    <p:sldId id="378" r:id="rId20"/>
    <p:sldId id="379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 autoAdjust="0"/>
    <p:restoredTop sz="94675" autoAdjust="0"/>
  </p:normalViewPr>
  <p:slideViewPr>
    <p:cSldViewPr>
      <p:cViewPr>
        <p:scale>
          <a:sx n="95" d="100"/>
          <a:sy n="95" d="100"/>
        </p:scale>
        <p:origin x="-852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125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889E9-2F41-4961-888F-5FEC1AAFCA16}" type="datetimeFigureOut">
              <a:rPr lang="ko-KR" altLang="en-US" smtClean="0"/>
              <a:pPr/>
              <a:t>2013-03-27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3278D-E45B-4C15-A374-98EA7EEB10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501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3278D-E45B-4C15-A374-98EA7EEB107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3278D-E45B-4C15-A374-98EA7EEB107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116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3278D-E45B-4C15-A374-98EA7EEB107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146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3278D-E45B-4C15-A374-98EA7EEB107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E10849-BB46-4F20-A327-70B717F3E19E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6385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ko-KR" sz="160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t>Next chapter, Ealier Technology, will be helpful to understand SASMvm more easily.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E10849-BB46-4F20-A327-70B717F3E19E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6385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ko-KR" sz="160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t>Next chapter, Ealier Technology, will be helpful to understand SASMvm more easily.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3278D-E45B-4C15-A374-98EA7EEB107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682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3278D-E45B-4C15-A374-98EA7EEB107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313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3278D-E45B-4C15-A374-98EA7EEB107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7169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709EC2-2497-4044-AC6D-EF2C23EA4271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14337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ko-KR" sz="160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t>Next chapter, Ealier Technology, will be helpful to understand SASMvm more easily.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709EC2-2497-4044-AC6D-EF2C23EA4271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14337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ko-KR" sz="160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t>Next chapter, Ealier Technology, will be helpful to understand SASMvm more easily.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3278D-E45B-4C15-A374-98EA7EEB107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709EC2-2497-4044-AC6D-EF2C23EA4271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14337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ko-KR" sz="160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t>Next chapter, Ealier Technology, will be helpful to understand SASMvm more easily.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D06816-64FD-4594-9DFE-E582800DFEDB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8193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ko-KR" sz="160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t>Next chapter, Ealier Technology, will be helpful to understand SASMvm more easily.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709EC2-2497-4044-AC6D-EF2C23EA4271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4337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ko-KR" sz="160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t>Next chapter, Ealier Technology, will be helpful to understand SASMvm more easily.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E10849-BB46-4F20-A327-70B717F3E19E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6385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ko-KR" sz="160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t>Next chapter, Ealier Technology, will be helpful to understand SASMvm more easily.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E10849-BB46-4F20-A327-70B717F3E19E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6385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ko-KR" sz="160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t>Next chapter, Ealier Technology, will be helpful to understand SASMvm more easily.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3278D-E45B-4C15-A374-98EA7EEB107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575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3278D-E45B-4C15-A374-98EA7EEB107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489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3278D-E45B-4C15-A374-98EA7EEB107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116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71613"/>
            <a:ext cx="7772400" cy="19288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000504"/>
            <a:ext cx="6400800" cy="1638296"/>
          </a:xfrm>
        </p:spPr>
        <p:txBody>
          <a:bodyPr/>
          <a:lstStyle>
            <a:lvl1pPr marL="0" indent="0" algn="ctr">
              <a:buNone/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42910" y="3714752"/>
            <a:ext cx="7858180" cy="714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57158" y="1000108"/>
            <a:ext cx="8501122" cy="714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57158" y="1142984"/>
            <a:ext cx="4138642" cy="4983179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42984"/>
            <a:ext cx="4210080" cy="4983179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57158" y="1000108"/>
            <a:ext cx="8501122" cy="714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357158" y="1000108"/>
            <a:ext cx="8501122" cy="714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50112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57158" y="1214422"/>
            <a:ext cx="8501122" cy="5143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0" name="바닥글 개체 틀 4"/>
          <p:cNvSpPr txBox="1">
            <a:spLocks/>
          </p:cNvSpPr>
          <p:nvPr userDrawn="1"/>
        </p:nvSpPr>
        <p:spPr>
          <a:xfrm>
            <a:off x="5929322" y="6500834"/>
            <a:ext cx="1285884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00B05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Practice   Week 3</a:t>
            </a:r>
            <a:endParaRPr kumimoji="0" lang="ko-KR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바닥글 개체 틀 4"/>
          <p:cNvSpPr txBox="1">
            <a:spLocks/>
          </p:cNvSpPr>
          <p:nvPr userDrawn="1"/>
        </p:nvSpPr>
        <p:spPr>
          <a:xfrm>
            <a:off x="2786050" y="6500834"/>
            <a:ext cx="3143272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00B05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Digital Computer Concept and Practice</a:t>
            </a:r>
            <a:endParaRPr lang="ko-KR" altLang="en-US" dirty="0"/>
          </a:p>
        </p:txBody>
      </p:sp>
      <p:sp>
        <p:nvSpPr>
          <p:cNvPr id="12" name="바닥글 개체 틀 4"/>
          <p:cNvSpPr txBox="1">
            <a:spLocks/>
          </p:cNvSpPr>
          <p:nvPr userDrawn="1"/>
        </p:nvSpPr>
        <p:spPr>
          <a:xfrm>
            <a:off x="8001024" y="6500834"/>
            <a:ext cx="857256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00B05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EB36F7-12B5-40B2-856F-0C53703F56D9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0" i="0" u="none" strike="noStrike" kern="120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3600" kern="1200">
          <a:solidFill>
            <a:srgbClr val="0070C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SzPct val="80000"/>
        <a:buFont typeface="Arial" pitchFamily="34" charset="0"/>
        <a:buChar char="■"/>
        <a:defRPr sz="3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SzPct val="80000"/>
        <a:buFont typeface="Arial" pitchFamily="34" charset="0"/>
        <a:buChar char="●"/>
        <a:defRPr sz="2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SzPct val="80000"/>
        <a:buFont typeface="Arial" pitchFamily="34" charset="0"/>
        <a:buChar char="−"/>
        <a:defRPr sz="24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0" latinLnBrk="0" hangingPunct="1">
        <a:spcBef>
          <a:spcPct val="20000"/>
        </a:spcBef>
        <a:buClr>
          <a:srgbClr val="C00000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SzPct val="50000"/>
        <a:buFont typeface="Wingdings" pitchFamily="2" charset="2"/>
        <a:buChar char="u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Practice:  </a:t>
            </a:r>
            <a:r>
              <a:rPr lang="en-US" altLang="ko-KR" dirty="0" err="1" smtClean="0"/>
              <a:t>Logisim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(Week 3)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Basic Usage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Change input value</a:t>
            </a:r>
          </a:p>
          <a:p>
            <a:pPr marL="971550" lvl="1" indent="-514350">
              <a:buFont typeface="+mj-ea"/>
              <a:buAutoNum type="circleNumDbPlain"/>
            </a:pPr>
            <a:r>
              <a:rPr lang="en-US" altLang="ko-KR" dirty="0" smtClean="0"/>
              <a:t>Click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700" y="2276872"/>
            <a:ext cx="3124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69789"/>
            <a:ext cx="438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타원 10"/>
          <p:cNvSpPr/>
          <p:nvPr/>
        </p:nvSpPr>
        <p:spPr>
          <a:xfrm>
            <a:off x="1154671" y="2473770"/>
            <a:ext cx="792088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21088"/>
            <a:ext cx="32385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아래쪽 화살표 4"/>
          <p:cNvSpPr/>
          <p:nvPr/>
        </p:nvSpPr>
        <p:spPr>
          <a:xfrm>
            <a:off x="2483768" y="3429000"/>
            <a:ext cx="576064" cy="4320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47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258" y="1875432"/>
            <a:ext cx="3653790" cy="443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Basic Usage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Edit properties</a:t>
            </a:r>
          </a:p>
        </p:txBody>
      </p:sp>
      <p:sp>
        <p:nvSpPr>
          <p:cNvPr id="6" name="타원 5"/>
          <p:cNvSpPr/>
          <p:nvPr/>
        </p:nvSpPr>
        <p:spPr>
          <a:xfrm>
            <a:off x="3779912" y="3913228"/>
            <a:ext cx="872704" cy="7463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020768" y="3573016"/>
            <a:ext cx="1008112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/>
              <a:t>1. Click!</a:t>
            </a:r>
            <a:endParaRPr lang="ko-KR" altLang="en-US" sz="1600" dirty="0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4652616" y="3712665"/>
            <a:ext cx="1368152" cy="5737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7504" y="3799988"/>
            <a:ext cx="1952824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/>
              <a:t>2. Edit properties</a:t>
            </a:r>
            <a:endParaRPr lang="ko-KR" altLang="en-US" sz="1600" dirty="0"/>
          </a:p>
        </p:txBody>
      </p:sp>
      <p:cxnSp>
        <p:nvCxnSpPr>
          <p:cNvPr id="12" name="직선 연결선 11"/>
          <p:cNvCxnSpPr>
            <a:stCxn id="11" idx="2"/>
            <a:endCxn id="10" idx="0"/>
          </p:cNvCxnSpPr>
          <p:nvPr/>
        </p:nvCxnSpPr>
        <p:spPr>
          <a:xfrm>
            <a:off x="1083916" y="4138542"/>
            <a:ext cx="1229141" cy="4425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350258" y="4581128"/>
            <a:ext cx="1925598" cy="1656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56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Basic Usage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Edit properties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57" y="1916832"/>
            <a:ext cx="4029075" cy="344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60032" y="1906958"/>
            <a:ext cx="362471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해당 개체의 방향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(90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도 씩 회전한 것과 같은 효과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1292" y="2177646"/>
            <a:ext cx="1141659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Data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의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Bit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수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1292" y="2503929"/>
            <a:ext cx="2194832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회로에서 보이는 개체의 크기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60032" y="2767856"/>
            <a:ext cx="1375698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Input pin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의 개수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61292" y="3044854"/>
            <a:ext cx="281840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Output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값의 종류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우리는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0/1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로 고정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60032" y="3359560"/>
            <a:ext cx="1008609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개체의 이름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59535" y="3638476"/>
            <a:ext cx="2194832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개체의 이름을 보여주는 폰트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79255" y="4494735"/>
            <a:ext cx="2524345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각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Input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을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negate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시키는지 여부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" name="오른쪽 중괄호 4"/>
          <p:cNvSpPr/>
          <p:nvPr/>
        </p:nvSpPr>
        <p:spPr>
          <a:xfrm>
            <a:off x="4847207" y="4057171"/>
            <a:ext cx="432048" cy="115212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44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843891"/>
            <a:ext cx="4032448" cy="3724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Basic Usage</a:t>
            </a:r>
            <a:endParaRPr lang="en-US" altLang="ko-KR" dirty="0"/>
          </a:p>
        </p:txBody>
      </p:sp>
      <p:sp>
        <p:nvSpPr>
          <p:cNvPr id="41" name="Rectangle 2"/>
          <p:cNvSpPr txBox="1">
            <a:spLocks noChangeArrowheads="1"/>
          </p:cNvSpPr>
          <p:nvPr/>
        </p:nvSpPr>
        <p:spPr>
          <a:xfrm>
            <a:off x="357158" y="1214422"/>
            <a:ext cx="8501122" cy="5143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SzPct val="80000"/>
              <a:buFont typeface="Arial" pitchFamily="34" charset="0"/>
              <a:buChar char="■"/>
              <a:defRPr sz="32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SzPct val="80000"/>
              <a:buFont typeface="Arial" pitchFamily="34" charset="0"/>
              <a:buChar char="●"/>
              <a:defRPr sz="2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SzPct val="80000"/>
              <a:buFont typeface="Arial" pitchFamily="34" charset="0"/>
              <a:buChar char="−"/>
              <a:defRPr sz="2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1">
              <a:spcBef>
                <a:spcPct val="20000"/>
              </a:spcBef>
              <a:buClr>
                <a:srgbClr val="C00000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SzPct val="50000"/>
              <a:buFont typeface="Wingdings" pitchFamily="2" charset="2"/>
              <a:buChar char="u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Edit circuit name</a:t>
            </a:r>
          </a:p>
          <a:p>
            <a:pPr lvl="1"/>
            <a:r>
              <a:rPr lang="en-US" altLang="ko-KR" dirty="0" smtClean="0"/>
              <a:t>Click circuit name</a:t>
            </a:r>
          </a:p>
          <a:p>
            <a:pPr lvl="1"/>
            <a:r>
              <a:rPr lang="en-US" altLang="ko-KR" dirty="0" smtClean="0"/>
              <a:t>Edit circuit name on property window </a:t>
            </a:r>
          </a:p>
        </p:txBody>
      </p:sp>
      <p:sp>
        <p:nvSpPr>
          <p:cNvPr id="12" name="타원 11"/>
          <p:cNvSpPr/>
          <p:nvPr/>
        </p:nvSpPr>
        <p:spPr>
          <a:xfrm>
            <a:off x="3339256" y="3010009"/>
            <a:ext cx="87270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467048" y="3426594"/>
            <a:ext cx="1008112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/>
              <a:t>1. Click!</a:t>
            </a:r>
            <a:endParaRPr lang="ko-KR" altLang="en-US" sz="1600" dirty="0"/>
          </a:p>
        </p:txBody>
      </p:sp>
      <p:cxnSp>
        <p:nvCxnSpPr>
          <p:cNvPr id="14" name="직선 연결선 13"/>
          <p:cNvCxnSpPr>
            <a:endCxn id="12" idx="2"/>
          </p:cNvCxnSpPr>
          <p:nvPr/>
        </p:nvCxnSpPr>
        <p:spPr>
          <a:xfrm flipV="1">
            <a:off x="1971104" y="3118021"/>
            <a:ext cx="1368152" cy="308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15520" y="4502732"/>
            <a:ext cx="1952824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/>
              <a:t>2. Edit circuit name</a:t>
            </a:r>
            <a:endParaRPr lang="ko-KR" altLang="en-US" sz="1600" dirty="0"/>
          </a:p>
        </p:txBody>
      </p:sp>
      <p:cxnSp>
        <p:nvCxnSpPr>
          <p:cNvPr id="17" name="직선 연결선 16"/>
          <p:cNvCxnSpPr>
            <a:stCxn id="16" idx="2"/>
          </p:cNvCxnSpPr>
          <p:nvPr/>
        </p:nvCxnSpPr>
        <p:spPr>
          <a:xfrm flipH="1">
            <a:off x="5868144" y="5087507"/>
            <a:ext cx="823788" cy="5737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09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708920"/>
            <a:ext cx="3744416" cy="3324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Basic Usage</a:t>
            </a:r>
            <a:endParaRPr lang="en-US" altLang="ko-KR" dirty="0"/>
          </a:p>
        </p:txBody>
      </p:sp>
      <p:sp>
        <p:nvSpPr>
          <p:cNvPr id="41" name="Rectangle 2"/>
          <p:cNvSpPr txBox="1">
            <a:spLocks noChangeArrowheads="1"/>
          </p:cNvSpPr>
          <p:nvPr/>
        </p:nvSpPr>
        <p:spPr>
          <a:xfrm>
            <a:off x="357158" y="1214422"/>
            <a:ext cx="8501122" cy="5143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SzPct val="80000"/>
              <a:buFont typeface="Arial" pitchFamily="34" charset="0"/>
              <a:buChar char="■"/>
              <a:defRPr sz="32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SzPct val="80000"/>
              <a:buFont typeface="Arial" pitchFamily="34" charset="0"/>
              <a:buChar char="●"/>
              <a:defRPr sz="2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SzPct val="80000"/>
              <a:buFont typeface="Arial" pitchFamily="34" charset="0"/>
              <a:buChar char="−"/>
              <a:defRPr sz="2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1">
              <a:spcBef>
                <a:spcPct val="20000"/>
              </a:spcBef>
              <a:buClr>
                <a:srgbClr val="C00000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SzPct val="50000"/>
              <a:buFont typeface="Wingdings" pitchFamily="2" charset="2"/>
              <a:buChar char="u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Add </a:t>
            </a:r>
            <a:r>
              <a:rPr lang="en-US" altLang="ko-KR" dirty="0" smtClean="0"/>
              <a:t>circuits on the project</a:t>
            </a:r>
          </a:p>
          <a:p>
            <a:pPr lvl="1"/>
            <a:r>
              <a:rPr lang="en-US" altLang="ko-KR" dirty="0" smtClean="0"/>
              <a:t>Click       icon</a:t>
            </a:r>
          </a:p>
        </p:txBody>
      </p:sp>
      <p:sp>
        <p:nvSpPr>
          <p:cNvPr id="2" name="타원 1"/>
          <p:cNvSpPr/>
          <p:nvPr/>
        </p:nvSpPr>
        <p:spPr>
          <a:xfrm>
            <a:off x="1672031" y="3332778"/>
            <a:ext cx="288032" cy="216024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85398" y="3675908"/>
            <a:ext cx="674234" cy="33855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/>
              <a:t>Click!</a:t>
            </a:r>
            <a:endParaRPr lang="ko-KR" altLang="en-US" sz="1600" dirty="0"/>
          </a:p>
        </p:txBody>
      </p:sp>
      <p:cxnSp>
        <p:nvCxnSpPr>
          <p:cNvPr id="8" name="직선 연결선 7"/>
          <p:cNvCxnSpPr>
            <a:stCxn id="7" idx="0"/>
            <a:endCxn id="2" idx="2"/>
          </p:cNvCxnSpPr>
          <p:nvPr/>
        </p:nvCxnSpPr>
        <p:spPr>
          <a:xfrm flipV="1">
            <a:off x="922515" y="3440790"/>
            <a:ext cx="749516" cy="2351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807" y="1855900"/>
            <a:ext cx="3600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703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Basic Usage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See </a:t>
            </a:r>
            <a:r>
              <a:rPr lang="en-US" altLang="ko-KR" dirty="0"/>
              <a:t>hierarchy</a:t>
            </a:r>
            <a:endParaRPr lang="en-US" altLang="ko-KR" dirty="0" smtClean="0"/>
          </a:p>
          <a:p>
            <a:pPr lvl="1"/>
            <a:r>
              <a:rPr lang="en-US" altLang="ko-KR" sz="2400" dirty="0"/>
              <a:t>H</a:t>
            </a:r>
            <a:r>
              <a:rPr lang="en-US" altLang="ko-KR" sz="2400" dirty="0" smtClean="0"/>
              <a:t>ierarchy in explorer pane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780927"/>
            <a:ext cx="2808312" cy="33917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79" y="2780927"/>
            <a:ext cx="2160240" cy="7935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871" y="1484784"/>
            <a:ext cx="3600400" cy="802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900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Basic Usage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Load circuit</a:t>
            </a:r>
          </a:p>
          <a:p>
            <a:pPr lvl="1"/>
            <a:r>
              <a:rPr lang="en-US" altLang="ko-KR" dirty="0" smtClean="0"/>
              <a:t>Project </a:t>
            </a:r>
            <a:r>
              <a:rPr lang="en-US" altLang="ko-KR" dirty="0" smtClean="0">
                <a:sym typeface="Wingdings" pitchFamily="2" charset="2"/>
              </a:rPr>
              <a:t></a:t>
            </a:r>
            <a:r>
              <a:rPr lang="en-US" altLang="ko-KR" dirty="0" smtClean="0"/>
              <a:t> Load library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Logisim</a:t>
            </a:r>
            <a:r>
              <a:rPr lang="en-US" altLang="ko-KR" dirty="0" smtClean="0"/>
              <a:t> Library</a:t>
            </a:r>
          </a:p>
          <a:p>
            <a:pPr lvl="1"/>
            <a:r>
              <a:rPr lang="en-US" altLang="ko-KR" dirty="0" smtClean="0"/>
              <a:t>Select the file you want to load </a:t>
            </a:r>
            <a:endParaRPr lang="en-US" altLang="ko-K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924944"/>
            <a:ext cx="5268799" cy="3331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968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Practice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97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Practice 1</a:t>
            </a:r>
            <a:endParaRPr lang="en-US" altLang="ko-KR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7158" y="1214422"/>
            <a:ext cx="8463314" cy="5143536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Draw &amp; test circuits(compare to truth table)</a:t>
            </a:r>
          </a:p>
          <a:p>
            <a:pPr marL="457200" lvl="1" indent="0">
              <a:buNone/>
            </a:pPr>
            <a:r>
              <a:rPr lang="en-US" altLang="ko-KR" dirty="0" smtClean="0"/>
              <a:t>(you can use AND, OR, NOT gates only)</a:t>
            </a:r>
            <a:endParaRPr lang="en-US" altLang="ko-KR" dirty="0"/>
          </a:p>
          <a:p>
            <a:pPr lvl="1"/>
            <a:r>
              <a:rPr lang="en-US" altLang="ko-KR" dirty="0" smtClean="0"/>
              <a:t>2-input AND</a:t>
            </a:r>
            <a:endParaRPr lang="en-US" altLang="ko-KR" dirty="0"/>
          </a:p>
          <a:p>
            <a:pPr lvl="1"/>
            <a:r>
              <a:rPr lang="en-US" altLang="ko-KR" dirty="0"/>
              <a:t>2-input OR</a:t>
            </a:r>
          </a:p>
          <a:p>
            <a:pPr lvl="1"/>
            <a:r>
              <a:rPr lang="en-US" altLang="ko-KR" dirty="0" smtClean="0"/>
              <a:t>NOT</a:t>
            </a:r>
            <a:endParaRPr lang="en-US" altLang="ko-KR" dirty="0"/>
          </a:p>
          <a:p>
            <a:pPr lvl="1"/>
            <a:r>
              <a:rPr lang="en-US" altLang="ko-KR" dirty="0"/>
              <a:t>2-input NAND</a:t>
            </a:r>
          </a:p>
          <a:p>
            <a:pPr lvl="1"/>
            <a:r>
              <a:rPr lang="en-US" altLang="ko-KR" dirty="0"/>
              <a:t>2-input NOR</a:t>
            </a:r>
            <a:endParaRPr lang="en-US" altLang="ko-KR" dirty="0" smtClean="0"/>
          </a:p>
          <a:p>
            <a:pPr lvl="1"/>
            <a:r>
              <a:rPr lang="en-US" altLang="ko-KR" dirty="0"/>
              <a:t>2-input </a:t>
            </a:r>
            <a:r>
              <a:rPr lang="en-US" altLang="ko-KR" dirty="0" smtClean="0"/>
              <a:t>XOR</a:t>
            </a:r>
          </a:p>
          <a:p>
            <a:pPr lvl="1"/>
            <a:r>
              <a:rPr lang="en-US" altLang="ko-KR" dirty="0" smtClean="0"/>
              <a:t>3-input AND</a:t>
            </a:r>
          </a:p>
          <a:p>
            <a:pPr lvl="1"/>
            <a:r>
              <a:rPr lang="en-US" altLang="ko-KR" dirty="0" smtClean="0"/>
              <a:t>2-input 4-bit AND (change data bit)</a:t>
            </a:r>
          </a:p>
        </p:txBody>
      </p:sp>
    </p:spTree>
    <p:extLst>
      <p:ext uri="{BB962C8B-B14F-4D97-AF65-F5344CB8AC3E}">
        <p14:creationId xmlns:p14="http://schemas.microsoft.com/office/powerpoint/2010/main" val="114044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Practice 2</a:t>
            </a:r>
            <a:endParaRPr lang="en-US" altLang="ko-KR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7158" y="1214422"/>
            <a:ext cx="8463314" cy="514353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Draw &amp; test circuits(compare to truth table)</a:t>
            </a:r>
            <a:endParaRPr lang="en-US" altLang="ko-KR" dirty="0"/>
          </a:p>
          <a:p>
            <a:pPr lvl="1"/>
            <a:r>
              <a:rPr lang="en-US" altLang="ko-KR" dirty="0" smtClean="0"/>
              <a:t>Half Adder</a:t>
            </a:r>
          </a:p>
          <a:p>
            <a:pPr lvl="1"/>
            <a:r>
              <a:rPr lang="en-US" altLang="ko-KR" dirty="0" smtClean="0"/>
              <a:t>Full Adder (use basic gates only)</a:t>
            </a:r>
          </a:p>
          <a:p>
            <a:pPr lvl="1"/>
            <a:r>
              <a:rPr lang="en-US" altLang="ko-KR" dirty="0" smtClean="0"/>
              <a:t>Full Adder (use half adder you made)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611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Logisim</a:t>
            </a:r>
            <a:endParaRPr lang="ko-KR" altLang="en-US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Practice 3</a:t>
            </a:r>
            <a:endParaRPr lang="en-US" altLang="ko-KR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7158" y="1214422"/>
            <a:ext cx="8463314" cy="514353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Draw &amp; test circuits(compare to truth table)</a:t>
            </a:r>
            <a:endParaRPr lang="en-US" altLang="ko-KR" dirty="0"/>
          </a:p>
          <a:p>
            <a:pPr lvl="1"/>
            <a:r>
              <a:rPr lang="en-US" altLang="ko-KR" dirty="0" smtClean="0"/>
              <a:t>2-to-1 Multiplexer</a:t>
            </a:r>
          </a:p>
          <a:p>
            <a:pPr lvl="1"/>
            <a:r>
              <a:rPr lang="en-US" altLang="ko-KR" dirty="0" smtClean="0"/>
              <a:t>2-to-4 Decoder (with enable input)</a:t>
            </a:r>
          </a:p>
          <a:p>
            <a:pPr lvl="1"/>
            <a:r>
              <a:rPr lang="en-US" altLang="ko-KR" dirty="0" smtClean="0"/>
              <a:t>4-to-1 Multiplexer (use basic gates only)</a:t>
            </a:r>
          </a:p>
          <a:p>
            <a:pPr lvl="1"/>
            <a:r>
              <a:rPr lang="en-US" altLang="ko-KR" dirty="0" smtClean="0"/>
              <a:t>4-to-1 Multiplexer (use 2-to-1 Multiplexer)</a:t>
            </a:r>
          </a:p>
          <a:p>
            <a:pPr lvl="1"/>
            <a:r>
              <a:rPr lang="en-US" altLang="ko-KR" dirty="0"/>
              <a:t>4-to-1 Multiplexer (use </a:t>
            </a:r>
            <a:r>
              <a:rPr lang="en-US" altLang="ko-KR" dirty="0" smtClean="0"/>
              <a:t>2-to-4 Decoder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3-to-8 Decoder (use 2-to-4 Decoder)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1542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Logisim</a:t>
            </a:r>
            <a:endParaRPr lang="en-US" altLang="ko-KR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An open-source graphical tool for designing and simulating logic circuits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Using these logic circuits, we will make components composing a computer.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356992"/>
            <a:ext cx="4752528" cy="3079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Installation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7158" y="1214422"/>
            <a:ext cx="8463314" cy="514353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Google search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Download file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77" y="1844825"/>
            <a:ext cx="5327333" cy="1673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04" y="4266406"/>
            <a:ext cx="421386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275856" y="4869160"/>
            <a:ext cx="187220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Basic Usage</a:t>
            </a:r>
            <a:endParaRPr lang="en-US" altLang="ko-KR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7749391" cy="4673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822381" y="2161190"/>
            <a:ext cx="3874696" cy="212050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58483" y="2588903"/>
            <a:ext cx="2404983" cy="58477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/>
              <a:t>Logic circuits provided by ‘</a:t>
            </a:r>
            <a:r>
              <a:rPr lang="en-US" altLang="ko-KR" sz="1600" dirty="0" err="1" smtClean="0"/>
              <a:t>Logisim</a:t>
            </a:r>
            <a:r>
              <a:rPr lang="en-US" altLang="ko-KR" sz="1600" dirty="0" smtClean="0"/>
              <a:t>’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822381" y="4281695"/>
            <a:ext cx="3874696" cy="1746300"/>
          </a:xfrm>
          <a:prstGeom prst="rect">
            <a:avLst/>
          </a:prstGeom>
          <a:solidFill>
            <a:schemeClr val="lt1">
              <a:alpha val="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697077" y="1911718"/>
            <a:ext cx="3723961" cy="4116278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23609" y="6240950"/>
            <a:ext cx="2421219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/>
              <a:t>Properties of the circuit</a:t>
            </a:r>
            <a:endParaRPr lang="ko-KR" altLang="en-US" sz="1600" dirty="0"/>
          </a:p>
        </p:txBody>
      </p:sp>
      <p:cxnSp>
        <p:nvCxnSpPr>
          <p:cNvPr id="6" name="직선 연결선 5"/>
          <p:cNvCxnSpPr>
            <a:endCxn id="3" idx="0"/>
          </p:cNvCxnSpPr>
          <p:nvPr/>
        </p:nvCxnSpPr>
        <p:spPr>
          <a:xfrm flipH="1" flipV="1">
            <a:off x="2759729" y="2161190"/>
            <a:ext cx="601246" cy="42771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4" idx="0"/>
          </p:cNvCxnSpPr>
          <p:nvPr/>
        </p:nvCxnSpPr>
        <p:spPr>
          <a:xfrm flipV="1">
            <a:off x="1934219" y="6030310"/>
            <a:ext cx="824452" cy="2106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65543" y="2165194"/>
            <a:ext cx="2404983" cy="33855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/>
              <a:t>Visualize Logic circuits</a:t>
            </a:r>
            <a:endParaRPr lang="ko-KR" altLang="en-US" sz="1600" dirty="0"/>
          </a:p>
        </p:txBody>
      </p:sp>
      <p:cxnSp>
        <p:nvCxnSpPr>
          <p:cNvPr id="28" name="직선 연결선 27"/>
          <p:cNvCxnSpPr>
            <a:stCxn id="20" idx="0"/>
            <a:endCxn id="27" idx="0"/>
          </p:cNvCxnSpPr>
          <p:nvPr/>
        </p:nvCxnSpPr>
        <p:spPr>
          <a:xfrm flipH="1" flipV="1">
            <a:off x="6559058" y="1911718"/>
            <a:ext cx="208977" cy="253476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Basic Usage</a:t>
            </a:r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175745"/>
              </p:ext>
            </p:extLst>
          </p:nvPr>
        </p:nvGraphicFramePr>
        <p:xfrm>
          <a:off x="539552" y="2024080"/>
          <a:ext cx="5832648" cy="316613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36104"/>
                <a:gridCol w="4896544"/>
              </a:tblGrid>
              <a:tr h="5065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Change values within circuit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Edit selection and add wires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Edit text in circuit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Add Pin for input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57372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Add Pin for output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57372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Add (NOT, AND,</a:t>
                      </a:r>
                      <a:r>
                        <a:rPr lang="en-US" altLang="ko-KR" baseline="0" dirty="0" smtClean="0"/>
                        <a:t> OR) </a:t>
                      </a:r>
                      <a:r>
                        <a:rPr lang="en-US" altLang="ko-KR" dirty="0" smtClean="0"/>
                        <a:t>gate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24" y="2076118"/>
            <a:ext cx="444008" cy="416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95" y="2564904"/>
            <a:ext cx="403740" cy="421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14692"/>
            <a:ext cx="409647" cy="36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95" y="3568122"/>
            <a:ext cx="446737" cy="449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76" y="4112312"/>
            <a:ext cx="437456" cy="38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Rectangle 2"/>
          <p:cNvSpPr txBox="1">
            <a:spLocks noChangeArrowheads="1"/>
          </p:cNvSpPr>
          <p:nvPr/>
        </p:nvSpPr>
        <p:spPr>
          <a:xfrm>
            <a:off x="357158" y="1214422"/>
            <a:ext cx="8501122" cy="5143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SzPct val="80000"/>
              <a:buFont typeface="Arial" pitchFamily="34" charset="0"/>
              <a:buChar char="■"/>
              <a:defRPr sz="32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SzPct val="80000"/>
              <a:buFont typeface="Arial" pitchFamily="34" charset="0"/>
              <a:buChar char="●"/>
              <a:defRPr sz="2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SzPct val="80000"/>
              <a:buFont typeface="Arial" pitchFamily="34" charset="0"/>
              <a:buChar char="−"/>
              <a:defRPr sz="2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1">
              <a:spcBef>
                <a:spcPct val="20000"/>
              </a:spcBef>
              <a:buClr>
                <a:srgbClr val="C00000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SzPct val="50000"/>
              <a:buFont typeface="Wingdings" pitchFamily="2" charset="2"/>
              <a:buChar char="u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Menu for editing circuit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73" y="4746476"/>
            <a:ext cx="7524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83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Basic Usage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Draw a gate</a:t>
            </a:r>
            <a:endParaRPr lang="en-US" altLang="ko-KR" dirty="0"/>
          </a:p>
          <a:p>
            <a:pPr marL="971550" lvl="1" indent="-514350">
              <a:buFont typeface="+mj-ea"/>
              <a:buAutoNum type="circleNumDbPlain"/>
            </a:pPr>
            <a:r>
              <a:rPr lang="en-US" altLang="ko-KR" dirty="0" smtClean="0"/>
              <a:t>Click</a:t>
            </a:r>
          </a:p>
          <a:p>
            <a:pPr marL="971550" lvl="1" indent="-514350">
              <a:buFont typeface="+mj-ea"/>
              <a:buAutoNum type="circleNumDbPlain"/>
            </a:pPr>
            <a:endParaRPr lang="en-US" altLang="ko-KR" dirty="0"/>
          </a:p>
          <a:p>
            <a:pPr marL="971550" lvl="1" indent="-514350">
              <a:buFont typeface="+mj-ea"/>
              <a:buAutoNum type="circleNumDbPlain"/>
            </a:pPr>
            <a:r>
              <a:rPr lang="en-US" altLang="ko-KR" dirty="0" smtClean="0"/>
              <a:t>Click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663" y="2348880"/>
            <a:ext cx="20859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/>
          <p:nvPr/>
        </p:nvSpPr>
        <p:spPr>
          <a:xfrm>
            <a:off x="2275631" y="2409748"/>
            <a:ext cx="360040" cy="349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429000"/>
            <a:ext cx="3467100" cy="2146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타원 7"/>
          <p:cNvSpPr/>
          <p:nvPr/>
        </p:nvSpPr>
        <p:spPr>
          <a:xfrm>
            <a:off x="3821274" y="4653136"/>
            <a:ext cx="360040" cy="349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32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Basic Usage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Draw input, output</a:t>
            </a:r>
          </a:p>
          <a:p>
            <a:pPr marL="971550" lvl="1" indent="-514350">
              <a:buFont typeface="+mj-ea"/>
              <a:buAutoNum type="circleNumDbPlain"/>
            </a:pPr>
            <a:r>
              <a:rPr lang="en-US" altLang="ko-KR" dirty="0" smtClean="0"/>
              <a:t>Click</a:t>
            </a:r>
          </a:p>
          <a:p>
            <a:pPr marL="971550" lvl="1" indent="-514350">
              <a:buFont typeface="+mj-ea"/>
              <a:buAutoNum type="circleNumDbPlain"/>
            </a:pPr>
            <a:endParaRPr lang="en-US" altLang="ko-KR" dirty="0"/>
          </a:p>
          <a:p>
            <a:pPr marL="971550" lvl="1" indent="-514350">
              <a:buFont typeface="+mj-ea"/>
              <a:buAutoNum type="circleNumDbPlain"/>
            </a:pPr>
            <a:r>
              <a:rPr lang="en-US" altLang="ko-KR" dirty="0" smtClean="0"/>
              <a:t>Click</a:t>
            </a:r>
          </a:p>
          <a:p>
            <a:pPr marL="971550" lvl="1" indent="-514350">
              <a:buFont typeface="+mj-ea"/>
              <a:buAutoNum type="circleNumDbPlain"/>
            </a:pPr>
            <a:endParaRPr lang="en-US" altLang="ko-KR" dirty="0"/>
          </a:p>
          <a:p>
            <a:pPr marL="971550" lvl="1" indent="-514350">
              <a:buFont typeface="+mj-ea"/>
              <a:buAutoNum type="circleNumDbPlain"/>
            </a:pPr>
            <a:endParaRPr lang="en-US" altLang="ko-KR" sz="1200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en-US" altLang="ko-KR" dirty="0" smtClean="0"/>
              <a:t>Click</a:t>
            </a:r>
          </a:p>
          <a:p>
            <a:pPr marL="971550" lvl="1" indent="-514350">
              <a:buFont typeface="+mj-ea"/>
              <a:buAutoNum type="circleNumDbPlain"/>
            </a:pPr>
            <a:endParaRPr lang="en-US" altLang="ko-KR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en-US" altLang="ko-KR" dirty="0" smtClean="0"/>
              <a:t>Click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663" y="2348880"/>
            <a:ext cx="20859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타원 4"/>
          <p:cNvSpPr/>
          <p:nvPr/>
        </p:nvSpPr>
        <p:spPr>
          <a:xfrm>
            <a:off x="1475656" y="2409748"/>
            <a:ext cx="360040" cy="349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76" y="3284984"/>
            <a:ext cx="157162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325" y="5589240"/>
            <a:ext cx="18383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662" y="4541688"/>
            <a:ext cx="20859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타원 8"/>
          <p:cNvSpPr/>
          <p:nvPr/>
        </p:nvSpPr>
        <p:spPr>
          <a:xfrm>
            <a:off x="1907704" y="4591416"/>
            <a:ext cx="360040" cy="349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907704" y="3543495"/>
            <a:ext cx="360040" cy="349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843808" y="5785839"/>
            <a:ext cx="360040" cy="349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23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Basic Usage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Add wires</a:t>
            </a:r>
          </a:p>
          <a:p>
            <a:pPr marL="971550" lvl="1" indent="-514350">
              <a:buFont typeface="+mj-ea"/>
              <a:buAutoNum type="circleNumDbPlain"/>
            </a:pPr>
            <a:r>
              <a:rPr lang="en-US" altLang="ko-KR" dirty="0" smtClean="0"/>
              <a:t>Click &amp; Drag</a:t>
            </a:r>
          </a:p>
          <a:p>
            <a:pPr marL="971550" lvl="1" indent="-514350">
              <a:buFont typeface="+mj-ea"/>
              <a:buAutoNum type="circleNumDbPlain"/>
            </a:pPr>
            <a:endParaRPr lang="en-US" altLang="ko-KR" dirty="0"/>
          </a:p>
          <a:p>
            <a:pPr marL="971550" lvl="1" indent="-514350">
              <a:buFont typeface="+mj-ea"/>
              <a:buAutoNum type="circleNumDbPlain"/>
            </a:pPr>
            <a:endParaRPr lang="en-US" altLang="ko-KR" sz="300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en-US" altLang="ko-KR" dirty="0" smtClean="0"/>
              <a:t>Drop</a:t>
            </a:r>
          </a:p>
          <a:p>
            <a:pPr marL="971550" lvl="1" indent="-514350">
              <a:buFont typeface="+mj-ea"/>
              <a:buAutoNum type="circleNumDbPlain"/>
            </a:pPr>
            <a:endParaRPr lang="en-US" altLang="ko-KR" dirty="0"/>
          </a:p>
          <a:p>
            <a:pPr marL="971550" lvl="1" indent="-514350">
              <a:buFont typeface="+mj-ea"/>
              <a:buAutoNum type="circleNumDbPlain"/>
            </a:pPr>
            <a:endParaRPr lang="en-US" altLang="ko-KR" sz="500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en-US" altLang="ko-KR" dirty="0" smtClean="0"/>
              <a:t>Add wire from gate to output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348880"/>
            <a:ext cx="32385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/>
          <p:nvPr/>
        </p:nvSpPr>
        <p:spPr>
          <a:xfrm>
            <a:off x="1619672" y="2492896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207" y="3356992"/>
            <a:ext cx="31813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타원 6"/>
          <p:cNvSpPr/>
          <p:nvPr/>
        </p:nvSpPr>
        <p:spPr>
          <a:xfrm>
            <a:off x="2411760" y="3501008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782" y="4653136"/>
            <a:ext cx="3124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타원 8"/>
          <p:cNvSpPr/>
          <p:nvPr/>
        </p:nvSpPr>
        <p:spPr>
          <a:xfrm>
            <a:off x="3059832" y="4797152"/>
            <a:ext cx="1008112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95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2452</TotalTime>
  <Words>520</Words>
  <Application>Microsoft Office PowerPoint</Application>
  <PresentationFormat>화면 슬라이드 쇼(4:3)</PresentationFormat>
  <Paragraphs>135</Paragraphs>
  <Slides>20</Slides>
  <Notes>20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Practice:  Logisim (Week 3)</vt:lpstr>
      <vt:lpstr>Logisim</vt:lpstr>
      <vt:lpstr>Logisim</vt:lpstr>
      <vt:lpstr>Installation</vt:lpstr>
      <vt:lpstr>Basic Usage</vt:lpstr>
      <vt:lpstr>Basic Usage</vt:lpstr>
      <vt:lpstr>Basic Usage</vt:lpstr>
      <vt:lpstr>Basic Usage</vt:lpstr>
      <vt:lpstr>Basic Usage</vt:lpstr>
      <vt:lpstr>Basic Usage</vt:lpstr>
      <vt:lpstr>Basic Usage</vt:lpstr>
      <vt:lpstr>Basic Usage</vt:lpstr>
      <vt:lpstr>Basic Usage</vt:lpstr>
      <vt:lpstr>Basic Usage</vt:lpstr>
      <vt:lpstr>Basic Usage</vt:lpstr>
      <vt:lpstr>Basic Usage</vt:lpstr>
      <vt:lpstr>Practice</vt:lpstr>
      <vt:lpstr>Practice 1</vt:lpstr>
      <vt:lpstr>Practice 2</vt:lpstr>
      <vt:lpstr>Practice 3</vt:lpstr>
    </vt:vector>
  </TitlesOfParts>
  <Company>Seoul National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Jaejin Lee</dc:creator>
  <cp:lastModifiedBy>acrl</cp:lastModifiedBy>
  <cp:revision>220</cp:revision>
  <dcterms:created xsi:type="dcterms:W3CDTF">2010-01-05T06:57:17Z</dcterms:created>
  <dcterms:modified xsi:type="dcterms:W3CDTF">2013-03-27T05:59:06Z</dcterms:modified>
</cp:coreProperties>
</file>