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348" r:id="rId2"/>
    <p:sldId id="344" r:id="rId3"/>
    <p:sldId id="345" r:id="rId4"/>
    <p:sldId id="346" r:id="rId5"/>
    <p:sldId id="291" r:id="rId6"/>
    <p:sldId id="296" r:id="rId7"/>
    <p:sldId id="298" r:id="rId8"/>
    <p:sldId id="299" r:id="rId9"/>
    <p:sldId id="300" r:id="rId10"/>
    <p:sldId id="301" r:id="rId11"/>
    <p:sldId id="302" r:id="rId12"/>
    <p:sldId id="303" r:id="rId13"/>
    <p:sldId id="304" r:id="rId14"/>
    <p:sldId id="305" r:id="rId15"/>
    <p:sldId id="318" r:id="rId16"/>
    <p:sldId id="319" r:id="rId17"/>
    <p:sldId id="320" r:id="rId18"/>
    <p:sldId id="321" r:id="rId19"/>
    <p:sldId id="322" r:id="rId20"/>
    <p:sldId id="323" r:id="rId21"/>
    <p:sldId id="324" r:id="rId22"/>
    <p:sldId id="325" r:id="rId23"/>
    <p:sldId id="326" r:id="rId24"/>
    <p:sldId id="327" r:id="rId25"/>
    <p:sldId id="328" r:id="rId26"/>
    <p:sldId id="329" r:id="rId27"/>
    <p:sldId id="330" r:id="rId28"/>
    <p:sldId id="331" r:id="rId29"/>
    <p:sldId id="332" r:id="rId30"/>
    <p:sldId id="333" r:id="rId31"/>
    <p:sldId id="334" r:id="rId32"/>
    <p:sldId id="335" r:id="rId33"/>
    <p:sldId id="336" r:id="rId34"/>
    <p:sldId id="337" r:id="rId35"/>
    <p:sldId id="340" r:id="rId36"/>
    <p:sldId id="347" r:id="rId37"/>
    <p:sldId id="342" r:id="rId38"/>
    <p:sldId id="343" r:id="rId39"/>
  </p:sldIdLst>
  <p:sldSz cx="9144000" cy="6858000" type="screen4x3"/>
  <p:notesSz cx="9874250" cy="679767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2" d="100"/>
          <a:sy n="92" d="100"/>
        </p:scale>
        <p:origin x="-2550" y="-96"/>
      </p:cViewPr>
      <p:guideLst>
        <p:guide orient="horz" pos="2141"/>
        <p:guide pos="311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592027" y="0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FB559F-8D8F-4361-B79E-A89390BE159B}" type="datetimeFigureOut">
              <a:rPr lang="ko-KR" altLang="en-US" smtClean="0"/>
              <a:t>2013-05-21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699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592027" y="6456699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8B8FCA-2B7D-4979-A8C9-5437069D75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90950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593125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D889E9-2F41-4961-888F-5FEC1AAFCA16}" type="datetimeFigureOut">
              <a:rPr lang="ko-KR" altLang="en-US" smtClean="0"/>
              <a:pPr/>
              <a:t>2013-05-21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236913" y="509588"/>
            <a:ext cx="34004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87426" y="3228896"/>
            <a:ext cx="7899400" cy="3058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593125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B3278D-E45B-4C15-A374-98EA7EEB107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29820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/>
          </a:p>
        </p:txBody>
      </p:sp>
      <p:sp>
        <p:nvSpPr>
          <p:cNvPr id="358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4E3D9D-0B0C-44D5-AA61-91198265361C}" type="slidenum">
              <a:rPr lang="en-US" altLang="ko-KR" smtClean="0"/>
              <a:pPr/>
              <a:t>7</a:t>
            </a:fld>
            <a:endParaRPr lang="en-US" altLang="ko-KR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>
              <a:latin typeface="굴림" charset="-127"/>
              <a:ea typeface="굴림" charset="-127"/>
            </a:endParaRPr>
          </a:p>
        </p:txBody>
      </p:sp>
      <p:sp>
        <p:nvSpPr>
          <p:cNvPr id="2150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76352D-0C27-480F-802F-EB1D0FBE4FE5}" type="slidenum">
              <a:rPr lang="en-US" altLang="ko-KR" smtClean="0">
                <a:latin typeface="굴림" charset="-127"/>
                <a:ea typeface="굴림" charset="-127"/>
              </a:rPr>
              <a:pPr/>
              <a:t>17</a:t>
            </a:fld>
            <a:endParaRPr lang="en-US" altLang="ko-KR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>
              <a:latin typeface="굴림" charset="-127"/>
              <a:ea typeface="굴림" charset="-127"/>
            </a:endParaRPr>
          </a:p>
        </p:txBody>
      </p:sp>
      <p:sp>
        <p:nvSpPr>
          <p:cNvPr id="2253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1DF9097-4457-4BBA-9C76-D86584E00033}" type="slidenum">
              <a:rPr lang="en-US" altLang="ko-KR" smtClean="0">
                <a:latin typeface="굴림" charset="-127"/>
                <a:ea typeface="굴림" charset="-127"/>
              </a:rPr>
              <a:pPr/>
              <a:t>18</a:t>
            </a:fld>
            <a:endParaRPr lang="en-US" altLang="ko-KR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FF0A9-868A-4898-9ABB-BCFAEC1967C9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FF0A9-868A-4898-9ABB-BCFAEC1967C9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FF0A9-868A-4898-9ABB-BCFAEC1967C9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FF0A9-868A-4898-9ABB-BCFAEC1967C9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FF0A9-868A-4898-9ABB-BCFAEC1967C9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/>
          </a:p>
        </p:txBody>
      </p:sp>
      <p:sp>
        <p:nvSpPr>
          <p:cNvPr id="3994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C40BD84-5E2E-4DC7-A979-639C13B57A19}" type="slidenum">
              <a:rPr lang="en-US" altLang="ko-KR" smtClean="0"/>
              <a:pPr/>
              <a:t>13</a:t>
            </a:fld>
            <a:endParaRPr lang="en-US" altLang="ko-KR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FF0A9-868A-4898-9ABB-BCFAEC1967C9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>
              <a:latin typeface="굴림" charset="-127"/>
              <a:ea typeface="굴림" charset="-127"/>
            </a:endParaRPr>
          </a:p>
        </p:txBody>
      </p:sp>
      <p:sp>
        <p:nvSpPr>
          <p:cNvPr id="2048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551FDCA-DEBF-4211-95E2-90203B1B331E}" type="slidenum">
              <a:rPr lang="en-US" altLang="ko-KR" smtClean="0">
                <a:latin typeface="굴림" charset="-127"/>
                <a:ea typeface="굴림" charset="-127"/>
              </a:rPr>
              <a:pPr/>
              <a:t>16</a:t>
            </a:fld>
            <a:endParaRPr lang="en-US" altLang="ko-KR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71613"/>
            <a:ext cx="7772400" cy="1928825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4000504"/>
            <a:ext cx="6400800" cy="1638296"/>
          </a:xfrm>
        </p:spPr>
        <p:txBody>
          <a:bodyPr/>
          <a:lstStyle>
            <a:lvl1pPr marL="0" indent="0" algn="ctr">
              <a:buNone/>
              <a:defRPr>
                <a:solidFill>
                  <a:srgbClr val="002060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642910" y="3714752"/>
            <a:ext cx="7858180" cy="7143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71613"/>
            <a:ext cx="7772400" cy="1928825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928662" y="4000504"/>
            <a:ext cx="7286676" cy="1638296"/>
          </a:xfrm>
        </p:spPr>
        <p:txBody>
          <a:bodyPr>
            <a:normAutofit/>
          </a:bodyPr>
          <a:lstStyle>
            <a:lvl1pPr marL="355600" indent="-355600" algn="l">
              <a:buFont typeface="Wingdings" pitchFamily="2" charset="2"/>
              <a:buChar char="§"/>
              <a:defRPr sz="2800">
                <a:solidFill>
                  <a:srgbClr val="002060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642910" y="3714752"/>
            <a:ext cx="7858180" cy="7143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</p:txBody>
      </p:sp>
      <p:sp>
        <p:nvSpPr>
          <p:cNvPr id="7" name="직사각형 6"/>
          <p:cNvSpPr/>
          <p:nvPr userDrawn="1"/>
        </p:nvSpPr>
        <p:spPr>
          <a:xfrm>
            <a:off x="357158" y="1000108"/>
            <a:ext cx="8501122" cy="7143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57158" y="1142984"/>
            <a:ext cx="4138642" cy="4983179"/>
          </a:xfrm>
        </p:spPr>
        <p:txBody>
          <a:bodyPr/>
          <a:lstStyle>
            <a:lvl1pPr>
              <a:defRPr sz="28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  <a:lvl3pPr>
              <a:defRPr sz="2000">
                <a:latin typeface="Arial" pitchFamily="34" charset="0"/>
                <a:cs typeface="Arial" pitchFamily="34" charset="0"/>
              </a:defRPr>
            </a:lvl3pPr>
            <a:lvl4pPr>
              <a:defRPr sz="1800">
                <a:latin typeface="Arial" pitchFamily="34" charset="0"/>
                <a:cs typeface="Arial" pitchFamily="34" charset="0"/>
              </a:defRPr>
            </a:lvl4pPr>
            <a:lvl5pPr>
              <a:defRPr sz="1800">
                <a:latin typeface="Arial" pitchFamily="34" charset="0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142984"/>
            <a:ext cx="4210080" cy="4983179"/>
          </a:xfrm>
        </p:spPr>
        <p:txBody>
          <a:bodyPr/>
          <a:lstStyle>
            <a:lvl1pPr>
              <a:defRPr sz="28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  <a:lvl3pPr>
              <a:defRPr sz="2000">
                <a:latin typeface="Arial" pitchFamily="34" charset="0"/>
                <a:cs typeface="Arial" pitchFamily="34" charset="0"/>
              </a:defRPr>
            </a:lvl3pPr>
            <a:lvl4pPr>
              <a:defRPr sz="1800">
                <a:latin typeface="Arial" pitchFamily="34" charset="0"/>
                <a:cs typeface="Arial" pitchFamily="34" charset="0"/>
              </a:defRPr>
            </a:lvl4pPr>
            <a:lvl5pPr>
              <a:defRPr sz="1800">
                <a:latin typeface="Arial" pitchFamily="34" charset="0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357158" y="1000108"/>
            <a:ext cx="8501122" cy="7143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357158" y="1000108"/>
            <a:ext cx="8501122" cy="7143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57158" y="274638"/>
            <a:ext cx="8501122" cy="6540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57158" y="1214422"/>
            <a:ext cx="8501122" cy="51435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</p:txBody>
      </p:sp>
      <p:sp>
        <p:nvSpPr>
          <p:cNvPr id="10" name="바닥글 개체 틀 4"/>
          <p:cNvSpPr txBox="1">
            <a:spLocks/>
          </p:cNvSpPr>
          <p:nvPr userDrawn="1"/>
        </p:nvSpPr>
        <p:spPr>
          <a:xfrm>
            <a:off x="5929322" y="6500834"/>
            <a:ext cx="1285884" cy="2206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rgbClr val="00B05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Practice  Week 9</a:t>
            </a:r>
            <a:endParaRPr kumimoji="0" lang="ko-KR" alt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1" name="바닥글 개체 틀 4"/>
          <p:cNvSpPr txBox="1">
            <a:spLocks/>
          </p:cNvSpPr>
          <p:nvPr userDrawn="1"/>
        </p:nvSpPr>
        <p:spPr>
          <a:xfrm>
            <a:off x="2786050" y="6500834"/>
            <a:ext cx="3143272" cy="2206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rgbClr val="00B05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Digital Computer Concept and Practice</a:t>
            </a:r>
            <a:endParaRPr lang="ko-KR" altLang="en-US" dirty="0"/>
          </a:p>
        </p:txBody>
      </p:sp>
      <p:sp>
        <p:nvSpPr>
          <p:cNvPr id="12" name="바닥글 개체 틀 4"/>
          <p:cNvSpPr txBox="1">
            <a:spLocks/>
          </p:cNvSpPr>
          <p:nvPr userDrawn="1"/>
        </p:nvSpPr>
        <p:spPr>
          <a:xfrm>
            <a:off x="8001024" y="6500834"/>
            <a:ext cx="857256" cy="2206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rgbClr val="00B05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CEB36F7-12B5-40B2-856F-0C53703F56D9}" type="slidenum"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0" r:id="rId3"/>
    <p:sldLayoutId id="2147483652" r:id="rId4"/>
    <p:sldLayoutId id="2147483654" r:id="rId5"/>
    <p:sldLayoutId id="2147483655" r:id="rId6"/>
  </p:sldLayoutIdLst>
  <p:txStyles>
    <p:titleStyle>
      <a:lvl1pPr algn="ctr" defTabSz="914400" rtl="0" eaLnBrk="1" latinLnBrk="1" hangingPunct="1">
        <a:spcBef>
          <a:spcPct val="0"/>
        </a:spcBef>
        <a:buNone/>
        <a:defRPr sz="3600" kern="1200">
          <a:solidFill>
            <a:srgbClr val="0070C0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Clr>
          <a:srgbClr val="C00000"/>
        </a:buClr>
        <a:buSzPct val="80000"/>
        <a:buFont typeface="Arial" pitchFamily="34" charset="0"/>
        <a:buChar char="■"/>
        <a:defRPr sz="32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1" hangingPunct="1">
        <a:spcBef>
          <a:spcPct val="20000"/>
        </a:spcBef>
        <a:buClr>
          <a:srgbClr val="C00000"/>
        </a:buClr>
        <a:buSzPct val="80000"/>
        <a:buFont typeface="Arial" pitchFamily="34" charset="0"/>
        <a:buChar char="●"/>
        <a:defRPr sz="28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1" hangingPunct="1">
        <a:spcBef>
          <a:spcPct val="20000"/>
        </a:spcBef>
        <a:buClr>
          <a:srgbClr val="C00000"/>
        </a:buClr>
        <a:buSzPct val="80000"/>
        <a:buFont typeface="Arial" pitchFamily="34" charset="0"/>
        <a:buChar char="−"/>
        <a:defRPr sz="24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1" hangingPunct="1">
        <a:spcBef>
          <a:spcPct val="20000"/>
        </a:spcBef>
        <a:buClr>
          <a:srgbClr val="C00000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1" hangingPunct="1">
        <a:spcBef>
          <a:spcPct val="20000"/>
        </a:spcBef>
        <a:buClr>
          <a:srgbClr val="C00000"/>
        </a:buClr>
        <a:buSzPct val="50000"/>
        <a:buFont typeface="Wingdings" pitchFamily="2" charset="2"/>
        <a:buChar char="u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Simple </a:t>
            </a:r>
            <a:r>
              <a:rPr lang="en-US" altLang="ko-KR" smtClean="0"/>
              <a:t>C programming (contd.)</a:t>
            </a:r>
            <a:endParaRPr lang="ko-KR" altLang="en-US" dirty="0"/>
          </a:p>
        </p:txBody>
      </p:sp>
      <p:sp>
        <p:nvSpPr>
          <p:cNvPr id="7" name="부제목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119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 </a:t>
            </a:r>
            <a:r>
              <a:rPr lang="en-US" altLang="ko-KR" dirty="0" err="1" smtClean="0"/>
              <a:t>Makefile</a:t>
            </a:r>
            <a:r>
              <a:rPr lang="en-US" altLang="ko-KR" dirty="0" smtClean="0"/>
              <a:t> Example (contd.)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158" y="1214422"/>
            <a:ext cx="8501122" cy="1857388"/>
          </a:xfrm>
        </p:spPr>
        <p:txBody>
          <a:bodyPr>
            <a:normAutofit fontScale="77500" lnSpcReduction="20000"/>
          </a:bodyPr>
          <a:lstStyle/>
          <a:p>
            <a:r>
              <a:rPr lang="en-US" altLang="ko-KR" dirty="0" smtClean="0"/>
              <a:t>Use the following command</a:t>
            </a:r>
          </a:p>
          <a:p>
            <a:pPr marL="742950" lvl="2" indent="-342900">
              <a:buFont typeface="Arial" pitchFamily="34" charset="0"/>
              <a:buChar char="■"/>
            </a:pPr>
            <a:r>
              <a:rPr lang="en-US" altLang="ko-KR" dirty="0" smtClean="0"/>
              <a:t>$ make	</a:t>
            </a:r>
          </a:p>
          <a:p>
            <a:r>
              <a:rPr lang="en-US" altLang="ko-KR" dirty="0" smtClean="0"/>
              <a:t>Give a specific target name as an argument</a:t>
            </a:r>
          </a:p>
          <a:p>
            <a:pPr lvl="1"/>
            <a:r>
              <a:rPr lang="en-US" altLang="ko-KR" dirty="0" smtClean="0"/>
              <a:t>$ make program</a:t>
            </a:r>
          </a:p>
          <a:p>
            <a:pPr lvl="1"/>
            <a:r>
              <a:rPr lang="en-US" altLang="ko-KR" dirty="0" smtClean="0"/>
              <a:t>$ make clean</a:t>
            </a:r>
          </a:p>
          <a:p>
            <a:pPr marL="742950" lvl="2" indent="-342900">
              <a:buFont typeface="Arial" pitchFamily="34" charset="0"/>
              <a:buChar char="■"/>
            </a:pPr>
            <a:endParaRPr lang="en-US" altLang="ko-KR" dirty="0" smtClean="0"/>
          </a:p>
          <a:p>
            <a:endParaRPr lang="en-US" altLang="ko-KR" dirty="0" smtClean="0"/>
          </a:p>
        </p:txBody>
      </p:sp>
      <p:grpSp>
        <p:nvGrpSpPr>
          <p:cNvPr id="4" name="그룹 35"/>
          <p:cNvGrpSpPr>
            <a:grpSpLocks/>
          </p:cNvGrpSpPr>
          <p:nvPr/>
        </p:nvGrpSpPr>
        <p:grpSpPr bwMode="auto">
          <a:xfrm>
            <a:off x="4572000" y="4000504"/>
            <a:ext cx="3683000" cy="1860560"/>
            <a:chOff x="2428860" y="3500438"/>
            <a:chExt cx="4575883" cy="2151286"/>
          </a:xfrm>
        </p:grpSpPr>
        <p:sp>
          <p:nvSpPr>
            <p:cNvPr id="5" name="타원 4"/>
            <p:cNvSpPr/>
            <p:nvPr/>
          </p:nvSpPr>
          <p:spPr bwMode="auto">
            <a:xfrm>
              <a:off x="2428860" y="3500438"/>
              <a:ext cx="1214976" cy="49927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main.c</a:t>
              </a:r>
              <a:endParaRPr lang="ko-KR" altLang="en-US" sz="1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" name="타원 5"/>
            <p:cNvSpPr/>
            <p:nvPr/>
          </p:nvSpPr>
          <p:spPr bwMode="auto">
            <a:xfrm>
              <a:off x="4075783" y="3500438"/>
              <a:ext cx="1214976" cy="49927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module1.c</a:t>
              </a:r>
              <a:endParaRPr lang="ko-KR" altLang="en-US" sz="1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타원 6"/>
            <p:cNvSpPr/>
            <p:nvPr/>
          </p:nvSpPr>
          <p:spPr bwMode="auto">
            <a:xfrm>
              <a:off x="5789767" y="3500438"/>
              <a:ext cx="1214976" cy="49927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module2.c</a:t>
              </a:r>
              <a:endParaRPr lang="ko-KR" altLang="en-US" sz="1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타원 7"/>
            <p:cNvSpPr/>
            <p:nvPr/>
          </p:nvSpPr>
          <p:spPr bwMode="auto">
            <a:xfrm>
              <a:off x="2428860" y="4286058"/>
              <a:ext cx="1214976" cy="501107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main.o</a:t>
              </a:r>
              <a:endParaRPr lang="ko-KR" altLang="en-US" sz="1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타원 8"/>
            <p:cNvSpPr/>
            <p:nvPr/>
          </p:nvSpPr>
          <p:spPr bwMode="auto">
            <a:xfrm>
              <a:off x="4075783" y="4286058"/>
              <a:ext cx="1214976" cy="501107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module1.o</a:t>
              </a:r>
              <a:endParaRPr lang="ko-KR" altLang="en-US" sz="1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타원 9"/>
            <p:cNvSpPr/>
            <p:nvPr/>
          </p:nvSpPr>
          <p:spPr bwMode="auto">
            <a:xfrm>
              <a:off x="5789767" y="4286058"/>
              <a:ext cx="1214976" cy="501107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module2.o</a:t>
              </a:r>
              <a:endParaRPr lang="ko-KR" altLang="en-US" sz="1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타원 11"/>
            <p:cNvSpPr/>
            <p:nvPr/>
          </p:nvSpPr>
          <p:spPr bwMode="auto">
            <a:xfrm>
              <a:off x="4075783" y="5152452"/>
              <a:ext cx="1214976" cy="499272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program</a:t>
              </a:r>
              <a:endParaRPr lang="ko-KR" altLang="en-US" sz="1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3" name="직선 화살표 연결선 21"/>
            <p:cNvCxnSpPr>
              <a:cxnSpLocks noChangeShapeType="1"/>
              <a:stCxn id="5" idx="4"/>
              <a:endCxn id="8" idx="0"/>
            </p:cNvCxnSpPr>
            <p:nvPr/>
          </p:nvCxnSpPr>
          <p:spPr bwMode="auto">
            <a:xfrm rot="5400000">
              <a:off x="2893207" y="4143380"/>
              <a:ext cx="285752" cy="1588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14" name="직선 화살표 연결선 24"/>
            <p:cNvCxnSpPr>
              <a:cxnSpLocks noChangeShapeType="1"/>
              <a:stCxn id="6" idx="4"/>
              <a:endCxn id="9" idx="0"/>
            </p:cNvCxnSpPr>
            <p:nvPr/>
          </p:nvCxnSpPr>
          <p:spPr bwMode="auto">
            <a:xfrm rot="5400000">
              <a:off x="4540021" y="4143380"/>
              <a:ext cx="285752" cy="1588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15" name="직선 화살표 연결선 27"/>
            <p:cNvCxnSpPr>
              <a:cxnSpLocks noChangeShapeType="1"/>
              <a:stCxn id="7" idx="4"/>
              <a:endCxn id="10" idx="0"/>
            </p:cNvCxnSpPr>
            <p:nvPr/>
          </p:nvCxnSpPr>
          <p:spPr bwMode="auto">
            <a:xfrm rot="5400000">
              <a:off x="6254533" y="4143380"/>
              <a:ext cx="285752" cy="1588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16" name="직선 화살표 연결선 28"/>
            <p:cNvCxnSpPr>
              <a:cxnSpLocks noChangeShapeType="1"/>
              <a:stCxn id="8" idx="4"/>
              <a:endCxn id="12" idx="0"/>
            </p:cNvCxnSpPr>
            <p:nvPr/>
          </p:nvCxnSpPr>
          <p:spPr bwMode="auto">
            <a:xfrm rot="16200000" flipH="1">
              <a:off x="3677166" y="4146346"/>
              <a:ext cx="365288" cy="1646923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17" name="직선 화살표 연결선 29"/>
            <p:cNvCxnSpPr>
              <a:cxnSpLocks noChangeShapeType="1"/>
              <a:stCxn id="9" idx="4"/>
              <a:endCxn id="12" idx="0"/>
            </p:cNvCxnSpPr>
            <p:nvPr/>
          </p:nvCxnSpPr>
          <p:spPr bwMode="auto">
            <a:xfrm rot="5400000">
              <a:off x="4500627" y="4969739"/>
              <a:ext cx="365288" cy="1973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18" name="직선 화살표 연결선 30"/>
            <p:cNvCxnSpPr>
              <a:cxnSpLocks noChangeShapeType="1"/>
              <a:stCxn id="10" idx="4"/>
              <a:endCxn id="12" idx="0"/>
            </p:cNvCxnSpPr>
            <p:nvPr/>
          </p:nvCxnSpPr>
          <p:spPr bwMode="auto">
            <a:xfrm rot="5400000">
              <a:off x="5357619" y="4112815"/>
              <a:ext cx="365288" cy="1713984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</p:grpSp>
      <p:sp>
        <p:nvSpPr>
          <p:cNvPr id="22" name="TextBox 21"/>
          <p:cNvSpPr txBox="1"/>
          <p:nvPr/>
        </p:nvSpPr>
        <p:spPr>
          <a:xfrm>
            <a:off x="500034" y="3000372"/>
            <a:ext cx="6072496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lvl="1" eaLnBrk="0" hangingPunct="0">
              <a:buNone/>
              <a:defRPr/>
            </a:pPr>
            <a:r>
              <a:rPr lang="en-US" altLang="ko-KR" kern="0" dirty="0" smtClean="0">
                <a:latin typeface="맑은 고딕" pitchFamily="50" charset="-127"/>
                <a:ea typeface="굴림" charset="-127"/>
              </a:rPr>
              <a:t>program: </a:t>
            </a:r>
            <a:r>
              <a:rPr lang="en-US" altLang="ko-KR" kern="0" dirty="0" err="1" smtClean="0">
                <a:latin typeface="맑은 고딕" pitchFamily="50" charset="-127"/>
                <a:ea typeface="굴림" charset="-127"/>
              </a:rPr>
              <a:t>main.o</a:t>
            </a:r>
            <a:r>
              <a:rPr lang="en-US" altLang="ko-KR" kern="0" dirty="0" smtClean="0">
                <a:latin typeface="맑은 고딕" pitchFamily="50" charset="-127"/>
                <a:ea typeface="굴림" charset="-127"/>
              </a:rPr>
              <a:t> module1.o module2.o</a:t>
            </a:r>
          </a:p>
          <a:p>
            <a:pPr lvl="1" eaLnBrk="0" hangingPunct="0">
              <a:buNone/>
              <a:defRPr/>
            </a:pPr>
            <a:r>
              <a:rPr lang="en-US" altLang="ko-KR" kern="0" dirty="0" smtClean="0">
                <a:latin typeface="맑은 고딕" pitchFamily="50" charset="-127"/>
                <a:ea typeface="굴림" charset="-127"/>
              </a:rPr>
              <a:t>	</a:t>
            </a:r>
            <a:r>
              <a:rPr lang="en-US" altLang="ko-KR" i="1" kern="0" dirty="0" err="1" smtClean="0">
                <a:latin typeface="맑은 고딕" pitchFamily="50" charset="-127"/>
                <a:ea typeface="굴림" charset="-127"/>
              </a:rPr>
              <a:t>gcc</a:t>
            </a:r>
            <a:r>
              <a:rPr lang="en-US" altLang="ko-KR" i="1" kern="0" dirty="0" smtClean="0">
                <a:latin typeface="맑은 고딕" pitchFamily="50" charset="-127"/>
                <a:ea typeface="굴림" charset="-127"/>
              </a:rPr>
              <a:t> </a:t>
            </a:r>
            <a:r>
              <a:rPr lang="en-US" altLang="ko-KR" i="1" kern="0" dirty="0" err="1" smtClean="0">
                <a:latin typeface="맑은 고딕" pitchFamily="50" charset="-127"/>
                <a:ea typeface="굴림" charset="-127"/>
              </a:rPr>
              <a:t>main.o</a:t>
            </a:r>
            <a:r>
              <a:rPr lang="en-US" altLang="ko-KR" i="1" kern="0" dirty="0" smtClean="0">
                <a:latin typeface="맑은 고딕" pitchFamily="50" charset="-127"/>
                <a:ea typeface="굴림" charset="-127"/>
              </a:rPr>
              <a:t> module1.o module2.o –o program</a:t>
            </a:r>
          </a:p>
          <a:p>
            <a:pPr lvl="1" eaLnBrk="0" hangingPunct="0">
              <a:buNone/>
              <a:defRPr/>
            </a:pPr>
            <a:r>
              <a:rPr lang="en-US" altLang="ko-KR" kern="0" dirty="0" err="1" smtClean="0">
                <a:latin typeface="맑은 고딕" pitchFamily="50" charset="-127"/>
                <a:ea typeface="굴림" charset="-127"/>
              </a:rPr>
              <a:t>main.o</a:t>
            </a:r>
            <a:r>
              <a:rPr lang="en-US" altLang="ko-KR" kern="0" dirty="0" smtClean="0">
                <a:latin typeface="맑은 고딕" pitchFamily="50" charset="-127"/>
                <a:ea typeface="굴림" charset="-127"/>
              </a:rPr>
              <a:t>: </a:t>
            </a:r>
            <a:r>
              <a:rPr lang="en-US" altLang="ko-KR" kern="0" dirty="0" err="1" smtClean="0">
                <a:latin typeface="맑은 고딕" pitchFamily="50" charset="-127"/>
                <a:ea typeface="굴림" charset="-127"/>
              </a:rPr>
              <a:t>main.c</a:t>
            </a:r>
            <a:endParaRPr lang="en-US" altLang="ko-KR" kern="0" dirty="0" smtClean="0">
              <a:latin typeface="맑은 고딕" pitchFamily="50" charset="-127"/>
              <a:ea typeface="굴림" charset="-127"/>
            </a:endParaRPr>
          </a:p>
          <a:p>
            <a:pPr lvl="1" eaLnBrk="0" hangingPunct="0">
              <a:buNone/>
              <a:defRPr/>
            </a:pPr>
            <a:r>
              <a:rPr lang="en-US" altLang="ko-KR" kern="0" dirty="0" smtClean="0">
                <a:latin typeface="맑은 고딕" pitchFamily="50" charset="-127"/>
                <a:ea typeface="굴림" charset="-127"/>
              </a:rPr>
              <a:t>	</a:t>
            </a:r>
            <a:r>
              <a:rPr lang="en-US" altLang="ko-KR" i="1" kern="0" dirty="0" err="1" smtClean="0">
                <a:latin typeface="맑은 고딕" pitchFamily="50" charset="-127"/>
                <a:ea typeface="굴림" charset="-127"/>
              </a:rPr>
              <a:t>gcc</a:t>
            </a:r>
            <a:r>
              <a:rPr lang="en-US" altLang="ko-KR" i="1" kern="0" dirty="0" smtClean="0">
                <a:latin typeface="맑은 고딕" pitchFamily="50" charset="-127"/>
                <a:ea typeface="굴림" charset="-127"/>
              </a:rPr>
              <a:t> –c </a:t>
            </a:r>
            <a:r>
              <a:rPr lang="en-US" altLang="ko-KR" i="1" kern="0" dirty="0" err="1" smtClean="0">
                <a:latin typeface="맑은 고딕" pitchFamily="50" charset="-127"/>
                <a:ea typeface="굴림" charset="-127"/>
              </a:rPr>
              <a:t>main.c</a:t>
            </a:r>
            <a:endParaRPr lang="en-US" altLang="ko-KR" i="1" kern="0" dirty="0" smtClean="0">
              <a:latin typeface="맑은 고딕" pitchFamily="50" charset="-127"/>
              <a:ea typeface="굴림" charset="-127"/>
            </a:endParaRPr>
          </a:p>
          <a:p>
            <a:pPr lvl="1" eaLnBrk="0" hangingPunct="0">
              <a:buNone/>
              <a:defRPr/>
            </a:pPr>
            <a:r>
              <a:rPr lang="en-US" altLang="ko-KR" kern="0" dirty="0" smtClean="0">
                <a:latin typeface="맑은 고딕" pitchFamily="50" charset="-127"/>
                <a:ea typeface="굴림" charset="-127"/>
              </a:rPr>
              <a:t>module1.o: module1.c</a:t>
            </a:r>
          </a:p>
          <a:p>
            <a:pPr lvl="1" eaLnBrk="0" hangingPunct="0">
              <a:buNone/>
              <a:defRPr/>
            </a:pPr>
            <a:r>
              <a:rPr lang="en-US" altLang="ko-KR" kern="0" dirty="0" smtClean="0">
                <a:latin typeface="맑은 고딕" pitchFamily="50" charset="-127"/>
                <a:ea typeface="굴림" charset="-127"/>
              </a:rPr>
              <a:t>	</a:t>
            </a:r>
            <a:r>
              <a:rPr lang="en-US" altLang="ko-KR" i="1" kern="0" dirty="0" err="1" smtClean="0">
                <a:latin typeface="맑은 고딕" pitchFamily="50" charset="-127"/>
                <a:ea typeface="굴림" charset="-127"/>
              </a:rPr>
              <a:t>gcc</a:t>
            </a:r>
            <a:r>
              <a:rPr lang="en-US" altLang="ko-KR" i="1" kern="0" dirty="0" smtClean="0">
                <a:latin typeface="맑은 고딕" pitchFamily="50" charset="-127"/>
                <a:ea typeface="굴림" charset="-127"/>
              </a:rPr>
              <a:t> –c module1.c</a:t>
            </a:r>
          </a:p>
          <a:p>
            <a:pPr lvl="1" eaLnBrk="0" hangingPunct="0">
              <a:buNone/>
              <a:defRPr/>
            </a:pPr>
            <a:r>
              <a:rPr lang="en-US" altLang="ko-KR" kern="0" dirty="0" smtClean="0">
                <a:latin typeface="맑은 고딕" pitchFamily="50" charset="-127"/>
                <a:ea typeface="굴림" charset="-127"/>
              </a:rPr>
              <a:t>module2.o: module2.c</a:t>
            </a:r>
          </a:p>
          <a:p>
            <a:pPr lvl="1" eaLnBrk="0" hangingPunct="0">
              <a:buNone/>
              <a:defRPr/>
            </a:pPr>
            <a:r>
              <a:rPr lang="en-US" altLang="ko-KR" kern="0" dirty="0" smtClean="0">
                <a:latin typeface="맑은 고딕" pitchFamily="50" charset="-127"/>
                <a:ea typeface="굴림" charset="-127"/>
              </a:rPr>
              <a:t>	</a:t>
            </a:r>
            <a:r>
              <a:rPr lang="en-US" altLang="ko-KR" i="1" kern="0" dirty="0" err="1" smtClean="0">
                <a:latin typeface="맑은 고딕" pitchFamily="50" charset="-127"/>
                <a:ea typeface="굴림" charset="-127"/>
              </a:rPr>
              <a:t>gcc</a:t>
            </a:r>
            <a:r>
              <a:rPr lang="en-US" altLang="ko-KR" i="1" kern="0" dirty="0" smtClean="0">
                <a:latin typeface="맑은 고딕" pitchFamily="50" charset="-127"/>
                <a:ea typeface="굴림" charset="-127"/>
              </a:rPr>
              <a:t> –c module2.c</a:t>
            </a:r>
          </a:p>
          <a:p>
            <a:pPr lvl="1" eaLnBrk="0" hangingPunct="0">
              <a:buNone/>
              <a:defRPr/>
            </a:pPr>
            <a:endParaRPr lang="en-US" altLang="ko-KR" kern="0" dirty="0" smtClean="0">
              <a:latin typeface="맑은 고딕" pitchFamily="50" charset="-127"/>
              <a:ea typeface="굴림" charset="-127"/>
            </a:endParaRPr>
          </a:p>
          <a:p>
            <a:pPr lvl="1" eaLnBrk="0" hangingPunct="0">
              <a:buNone/>
              <a:defRPr/>
            </a:pPr>
            <a:r>
              <a:rPr lang="en-US" altLang="ko-KR" kern="0" dirty="0" smtClean="0">
                <a:latin typeface="맑은 고딕" pitchFamily="50" charset="-127"/>
                <a:ea typeface="굴림" charset="-127"/>
              </a:rPr>
              <a:t>clean:</a:t>
            </a:r>
          </a:p>
          <a:p>
            <a:pPr lvl="1" eaLnBrk="0" hangingPunct="0">
              <a:buNone/>
              <a:defRPr/>
            </a:pPr>
            <a:r>
              <a:rPr lang="en-US" altLang="ko-KR" kern="0" dirty="0" smtClean="0">
                <a:latin typeface="맑은 고딕" pitchFamily="50" charset="-127"/>
                <a:ea typeface="굴림" charset="-127"/>
              </a:rPr>
              <a:t>	</a:t>
            </a:r>
            <a:r>
              <a:rPr lang="en-US" altLang="ko-KR" i="1" kern="0" dirty="0" err="1" smtClean="0">
                <a:latin typeface="맑은 고딕" pitchFamily="50" charset="-127"/>
                <a:ea typeface="굴림" charset="-127"/>
              </a:rPr>
              <a:t>rm</a:t>
            </a:r>
            <a:r>
              <a:rPr lang="en-US" altLang="ko-KR" i="1" kern="0" dirty="0" smtClean="0">
                <a:latin typeface="맑은 고딕" pitchFamily="50" charset="-127"/>
                <a:ea typeface="굴림" charset="-127"/>
              </a:rPr>
              <a:t> –f *.o program</a:t>
            </a:r>
          </a:p>
        </p:txBody>
      </p:sp>
    </p:spTree>
    <p:extLst>
      <p:ext uri="{BB962C8B-B14F-4D97-AF65-F5344CB8AC3E}">
        <p14:creationId xmlns:p14="http://schemas.microsoft.com/office/powerpoint/2010/main" val="12664528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Variables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158" y="1214422"/>
            <a:ext cx="8501122" cy="3071834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/>
              <a:t>Also called as macro</a:t>
            </a:r>
          </a:p>
          <a:p>
            <a:r>
              <a:rPr lang="en-US" altLang="ko-KR" dirty="0" smtClean="0"/>
              <a:t>A name defined in a </a:t>
            </a:r>
            <a:r>
              <a:rPr lang="en-US" altLang="ko-KR" dirty="0" err="1" smtClean="0"/>
              <a:t>makefile</a:t>
            </a:r>
            <a:r>
              <a:rPr lang="en-US" altLang="ko-KR" dirty="0" smtClean="0"/>
              <a:t> to represent a string of text, called the variable’s value</a:t>
            </a:r>
          </a:p>
          <a:p>
            <a:r>
              <a:rPr lang="en-US" altLang="ko-KR" dirty="0" smtClean="0"/>
              <a:t>Substituted by explicit request to targets, prerequisites, commands, and other parts of the </a:t>
            </a:r>
            <a:r>
              <a:rPr lang="en-US" altLang="ko-KR" dirty="0" err="1" smtClean="0"/>
              <a:t>makefile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678761" y="4643446"/>
            <a:ext cx="5786478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ko-KR" sz="2400" b="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CC</a:t>
            </a:r>
            <a:r>
              <a:rPr lang="en-US" altLang="ko-KR" sz="2400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	= gcc</a:t>
            </a:r>
          </a:p>
          <a:p>
            <a:pPr algn="l">
              <a:defRPr/>
            </a:pPr>
            <a:r>
              <a:rPr lang="en-US" altLang="ko-KR" sz="2400" b="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PROG</a:t>
            </a:r>
            <a:r>
              <a:rPr lang="en-US" altLang="ko-KR" sz="2400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	= program</a:t>
            </a:r>
          </a:p>
          <a:p>
            <a:pPr algn="l">
              <a:defRPr/>
            </a:pPr>
            <a:r>
              <a:rPr lang="en-US" altLang="ko-KR" sz="2400" b="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OBJS</a:t>
            </a:r>
            <a:r>
              <a:rPr lang="en-US" altLang="ko-KR" sz="2400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	= main.o module1.o </a:t>
            </a:r>
            <a:r>
              <a:rPr lang="en-US" altLang="ko-KR" sz="24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module2.o</a:t>
            </a:r>
            <a:endParaRPr lang="en-US" altLang="ko-KR" sz="2400" b="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17339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Using Variables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158" y="1214422"/>
            <a:ext cx="8501122" cy="4714908"/>
          </a:xfrm>
        </p:spPr>
        <p:txBody>
          <a:bodyPr>
            <a:normAutofit fontScale="92500"/>
          </a:bodyPr>
          <a:lstStyle/>
          <a:p>
            <a:r>
              <a:rPr lang="en-US" altLang="ko-KR" dirty="0" smtClean="0"/>
              <a:t>Setting variables</a:t>
            </a:r>
          </a:p>
          <a:p>
            <a:pPr lvl="1"/>
            <a:r>
              <a:rPr lang="en-US" altLang="ko-KR" dirty="0" smtClean="0"/>
              <a:t>&lt;</a:t>
            </a:r>
            <a:r>
              <a:rPr lang="en-US" altLang="ko-KR" dirty="0" err="1" smtClean="0"/>
              <a:t>variable_name</a:t>
            </a:r>
            <a:r>
              <a:rPr lang="en-US" altLang="ko-KR" dirty="0" smtClean="0"/>
              <a:t>&gt; = &lt;value&gt;</a:t>
            </a:r>
          </a:p>
          <a:p>
            <a:pPr lvl="1"/>
            <a:r>
              <a:rPr lang="en-US" altLang="ko-KR" dirty="0" smtClean="0"/>
              <a:t>‘=’ or ‘:=’ can be used</a:t>
            </a:r>
          </a:p>
          <a:p>
            <a:pPr lvl="1"/>
            <a:r>
              <a:rPr lang="en-US" altLang="ko-KR" dirty="0" smtClean="0"/>
              <a:t>‘+=‘ is used to append additional value to variables</a:t>
            </a:r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r>
              <a:rPr lang="en-US" altLang="ko-KR" dirty="0" err="1" smtClean="0"/>
              <a:t>Referenceing</a:t>
            </a:r>
            <a:r>
              <a:rPr lang="en-US" altLang="ko-KR" dirty="0" smtClean="0"/>
              <a:t> a variable</a:t>
            </a:r>
          </a:p>
          <a:p>
            <a:pPr lvl="1"/>
            <a:r>
              <a:rPr lang="en-US" altLang="ko-KR" dirty="0" smtClean="0"/>
              <a:t>Write a dollar sign followed by the variable name in parentheses or braces</a:t>
            </a:r>
          </a:p>
          <a:p>
            <a:pPr lvl="1">
              <a:buNone/>
            </a:pP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1571604" y="5786454"/>
            <a:ext cx="5786478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00" dirty="0" smtClean="0"/>
              <a:t>program : $(objects)</a:t>
            </a:r>
            <a:endParaRPr lang="en-US" altLang="ko-KR" sz="2400" b="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571604" y="3240945"/>
            <a:ext cx="5786478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00" dirty="0" smtClean="0"/>
              <a:t>objects = </a:t>
            </a:r>
            <a:r>
              <a:rPr lang="en-US" altLang="ko-KR" sz="2400" dirty="0" err="1" smtClean="0"/>
              <a:t>main.o</a:t>
            </a:r>
            <a:r>
              <a:rPr lang="en-US" altLang="ko-KR" sz="2400" dirty="0" smtClean="0"/>
              <a:t> </a:t>
            </a:r>
            <a:r>
              <a:rPr lang="en-US" altLang="ko-KR" sz="2400" dirty="0" err="1" smtClean="0"/>
              <a:t>foo.o</a:t>
            </a:r>
            <a:r>
              <a:rPr lang="en-US" altLang="ko-KR" sz="2400" dirty="0" smtClean="0"/>
              <a:t> </a:t>
            </a:r>
            <a:r>
              <a:rPr lang="en-US" altLang="ko-KR" sz="2400" dirty="0" err="1" smtClean="0"/>
              <a:t>bar.o</a:t>
            </a:r>
            <a:endParaRPr lang="en-US" altLang="ko-KR" sz="2400" dirty="0" smtClean="0"/>
          </a:p>
          <a:p>
            <a:pPr>
              <a:defRPr/>
            </a:pPr>
            <a:r>
              <a:rPr lang="en-US" altLang="ko-KR" sz="2400" dirty="0" smtClean="0"/>
              <a:t>objects += </a:t>
            </a:r>
            <a:r>
              <a:rPr lang="en-US" altLang="ko-KR" sz="2400" dirty="0" err="1" smtClean="0"/>
              <a:t>utils.o</a:t>
            </a:r>
            <a:endParaRPr lang="en-US" altLang="ko-KR" sz="2400" b="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2024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Using Variables (contd.)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785813" y="1428736"/>
            <a:ext cx="5786451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ko-KR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program: main.o module1.o module2.o</a:t>
            </a:r>
          </a:p>
          <a:p>
            <a:pPr algn="l">
              <a:defRPr/>
            </a:pPr>
            <a:r>
              <a:rPr lang="en-US" altLang="ko-KR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 gcc main.o module1.o </a:t>
            </a:r>
            <a:r>
              <a:rPr lang="en-US" altLang="ko-KR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module2.o </a:t>
            </a:r>
            <a:r>
              <a:rPr lang="en-US" altLang="ko-KR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–o program</a:t>
            </a:r>
          </a:p>
          <a:p>
            <a:pPr algn="l">
              <a:defRPr/>
            </a:pPr>
            <a:r>
              <a:rPr lang="en-US" altLang="ko-KR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main.o: main.c</a:t>
            </a:r>
          </a:p>
          <a:p>
            <a:pPr algn="l">
              <a:defRPr/>
            </a:pPr>
            <a:r>
              <a:rPr lang="en-US" altLang="ko-KR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 gcc –c main.c</a:t>
            </a:r>
          </a:p>
          <a:p>
            <a:pPr algn="l">
              <a:defRPr/>
            </a:pPr>
            <a:r>
              <a:rPr lang="en-US" altLang="ko-KR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module1.o: module1.c</a:t>
            </a:r>
          </a:p>
          <a:p>
            <a:pPr algn="l">
              <a:defRPr/>
            </a:pPr>
            <a:r>
              <a:rPr lang="en-US" altLang="ko-KR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 gcc –c module1.c</a:t>
            </a:r>
          </a:p>
          <a:p>
            <a:pPr algn="l">
              <a:defRPr/>
            </a:pPr>
            <a:r>
              <a:rPr lang="en-US" altLang="ko-KR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module2.o: module2.c</a:t>
            </a:r>
          </a:p>
          <a:p>
            <a:pPr algn="l">
              <a:defRPr/>
            </a:pPr>
            <a:r>
              <a:rPr lang="en-US" altLang="ko-KR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 gcc –c module2.c</a:t>
            </a:r>
          </a:p>
          <a:p>
            <a:pPr algn="l">
              <a:defRPr/>
            </a:pPr>
            <a:r>
              <a:rPr lang="en-US" altLang="ko-KR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clean:</a:t>
            </a:r>
          </a:p>
          <a:p>
            <a:pPr algn="l">
              <a:defRPr/>
            </a:pPr>
            <a:r>
              <a:rPr lang="en-US" altLang="ko-KR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b="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rm</a:t>
            </a:r>
            <a:r>
              <a:rPr lang="en-US" altLang="ko-KR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–f *.o program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3500430" y="2244764"/>
            <a:ext cx="5000625" cy="3970318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/>
            </a:solidFill>
          </a:ln>
        </p:spPr>
        <p:txBody>
          <a:bodyPr>
            <a:spAutoFit/>
          </a:bodyPr>
          <a:lstStyle/>
          <a:p>
            <a:pPr algn="l">
              <a:defRPr/>
            </a:pPr>
            <a:r>
              <a:rPr lang="en-US" altLang="ko-KR" b="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CC</a:t>
            </a:r>
            <a:r>
              <a:rPr lang="en-US" altLang="ko-KR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	= gcc</a:t>
            </a:r>
          </a:p>
          <a:p>
            <a:pPr algn="l">
              <a:defRPr/>
            </a:pPr>
            <a:r>
              <a:rPr lang="en-US" altLang="ko-KR" b="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PROG</a:t>
            </a:r>
            <a:r>
              <a:rPr lang="en-US" altLang="ko-KR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	= program</a:t>
            </a:r>
          </a:p>
          <a:p>
            <a:pPr algn="l">
              <a:defRPr/>
            </a:pPr>
            <a:r>
              <a:rPr lang="en-US" altLang="ko-KR" b="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OBJS</a:t>
            </a:r>
            <a:r>
              <a:rPr lang="en-US" altLang="ko-KR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	= main.o module1.o module2.o</a:t>
            </a:r>
          </a:p>
          <a:p>
            <a:pPr algn="l">
              <a:defRPr/>
            </a:pPr>
            <a:endParaRPr lang="en-US" altLang="ko-KR" b="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defRPr/>
            </a:pPr>
            <a:r>
              <a:rPr lang="en-US" altLang="ko-KR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$(</a:t>
            </a:r>
            <a:r>
              <a:rPr lang="en-US" altLang="ko-KR" b="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PROG</a:t>
            </a:r>
            <a:r>
              <a:rPr lang="en-US" altLang="ko-KR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): $(</a:t>
            </a:r>
            <a:r>
              <a:rPr lang="en-US" altLang="ko-KR" b="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OBJS</a:t>
            </a:r>
            <a:r>
              <a:rPr lang="en-US" altLang="ko-KR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l">
              <a:defRPr/>
            </a:pPr>
            <a:r>
              <a:rPr lang="en-US" altLang="ko-KR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 $(</a:t>
            </a:r>
            <a:r>
              <a:rPr lang="en-US" altLang="ko-KR" b="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CC</a:t>
            </a:r>
            <a:r>
              <a:rPr lang="en-US" altLang="ko-KR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 $(</a:t>
            </a:r>
            <a:r>
              <a:rPr lang="en-US" altLang="ko-KR" b="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OBJS</a:t>
            </a:r>
            <a:r>
              <a:rPr lang="en-US" altLang="ko-KR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 –</a:t>
            </a:r>
            <a:r>
              <a:rPr lang="en-US" altLang="ko-KR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o $(</a:t>
            </a:r>
            <a:r>
              <a:rPr lang="en-US" altLang="ko-KR" b="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PROG</a:t>
            </a:r>
            <a:r>
              <a:rPr lang="en-US" altLang="ko-KR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l">
              <a:defRPr/>
            </a:pPr>
            <a:r>
              <a:rPr lang="en-US" altLang="ko-KR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main.o: main.c</a:t>
            </a:r>
          </a:p>
          <a:p>
            <a:pPr algn="l">
              <a:defRPr/>
            </a:pPr>
            <a:r>
              <a:rPr lang="en-US" altLang="ko-KR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 $(</a:t>
            </a:r>
            <a:r>
              <a:rPr lang="en-US" altLang="ko-KR" b="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CC</a:t>
            </a:r>
            <a:r>
              <a:rPr lang="en-US" altLang="ko-KR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 –c main.c</a:t>
            </a:r>
          </a:p>
          <a:p>
            <a:pPr algn="l">
              <a:defRPr/>
            </a:pPr>
            <a:r>
              <a:rPr lang="en-US" altLang="ko-KR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module1.o: module1.c</a:t>
            </a:r>
          </a:p>
          <a:p>
            <a:pPr algn="l">
              <a:defRPr/>
            </a:pPr>
            <a:r>
              <a:rPr lang="en-US" altLang="ko-KR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 $(</a:t>
            </a:r>
            <a:r>
              <a:rPr lang="en-US" altLang="ko-KR" b="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CC</a:t>
            </a:r>
            <a:r>
              <a:rPr lang="en-US" altLang="ko-KR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 –c module1.c</a:t>
            </a:r>
          </a:p>
          <a:p>
            <a:pPr algn="l">
              <a:defRPr/>
            </a:pPr>
            <a:r>
              <a:rPr lang="en-US" altLang="ko-KR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module2.o: module2.c</a:t>
            </a:r>
          </a:p>
          <a:p>
            <a:pPr algn="l">
              <a:defRPr/>
            </a:pPr>
            <a:r>
              <a:rPr lang="en-US" altLang="ko-KR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 $(</a:t>
            </a:r>
            <a:r>
              <a:rPr lang="en-US" altLang="ko-KR" b="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CC</a:t>
            </a:r>
            <a:r>
              <a:rPr lang="en-US" altLang="ko-KR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 –c module2.c</a:t>
            </a:r>
          </a:p>
          <a:p>
            <a:pPr algn="l">
              <a:defRPr/>
            </a:pPr>
            <a:r>
              <a:rPr lang="en-US" altLang="ko-KR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clean:</a:t>
            </a:r>
          </a:p>
          <a:p>
            <a:pPr algn="l">
              <a:defRPr/>
            </a:pPr>
            <a:r>
              <a:rPr lang="en-US" altLang="ko-KR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b="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rm</a:t>
            </a:r>
            <a:r>
              <a:rPr lang="en-US" altLang="ko-KR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–f $(</a:t>
            </a:r>
            <a:r>
              <a:rPr lang="en-US" altLang="ko-KR" b="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OBJS</a:t>
            </a:r>
            <a:r>
              <a:rPr lang="en-US" altLang="ko-KR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 $(</a:t>
            </a:r>
            <a:r>
              <a:rPr lang="en-US" altLang="ko-KR" b="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PROG</a:t>
            </a:r>
            <a:r>
              <a:rPr lang="en-US" altLang="ko-KR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07100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Using Variables (contd.)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158" y="1214422"/>
            <a:ext cx="8501122" cy="4714908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Users can specify the value of variables</a:t>
            </a:r>
          </a:p>
          <a:p>
            <a:pPr lvl="1">
              <a:buNone/>
            </a:pPr>
            <a:endParaRPr lang="en-US" altLang="ko-KR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1214414" y="2071678"/>
            <a:ext cx="6715172" cy="1938992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00" dirty="0" smtClean="0"/>
              <a:t>$ make</a:t>
            </a:r>
          </a:p>
          <a:p>
            <a:pPr>
              <a:defRPr/>
            </a:pP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gcc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 –c 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main.c</a:t>
            </a:r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r>
              <a:rPr lang="en-US" altLang="ko-KR" sz="2400" b="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gcc</a:t>
            </a:r>
            <a:r>
              <a:rPr lang="en-US" altLang="ko-KR" sz="24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–c module1.c</a:t>
            </a:r>
          </a:p>
          <a:p>
            <a:pPr>
              <a:defRPr/>
            </a:pP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gcc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 –c module2.c</a:t>
            </a:r>
          </a:p>
          <a:p>
            <a:pPr>
              <a:defRPr/>
            </a:pPr>
            <a:r>
              <a:rPr lang="en-US" altLang="ko-KR" sz="2400" b="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gcc</a:t>
            </a:r>
            <a:r>
              <a:rPr lang="en-US" altLang="ko-KR" sz="24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400" b="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main.o</a:t>
            </a:r>
            <a:r>
              <a:rPr lang="en-US" altLang="ko-KR" sz="24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module1.o module2.o –o </a:t>
            </a:r>
            <a:r>
              <a:rPr lang="en-US" altLang="ko-KR" sz="24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program</a:t>
            </a:r>
            <a:endParaRPr lang="en-US" altLang="ko-KR" sz="24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214414" y="4429132"/>
            <a:ext cx="6715172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$ make </a:t>
            </a:r>
            <a:r>
              <a:rPr lang="en-US" altLang="ko-KR" sz="24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PROG=</a:t>
            </a:r>
            <a:r>
              <a:rPr lang="en-US" altLang="ko-KR" sz="2400" b="1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myprog</a:t>
            </a:r>
            <a:endParaRPr lang="en-US" altLang="ko-KR" sz="2400" b="1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r>
              <a:rPr lang="en-US" altLang="ko-KR" sz="2400" b="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gcc</a:t>
            </a:r>
            <a:r>
              <a:rPr lang="en-US" altLang="ko-KR" sz="24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400" b="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main.o</a:t>
            </a:r>
            <a:r>
              <a:rPr lang="en-US" altLang="ko-KR" sz="24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module1.o module2.o –o </a:t>
            </a:r>
            <a:r>
              <a:rPr lang="en-US" altLang="ko-KR" sz="2400" b="1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myprog</a:t>
            </a:r>
            <a:endParaRPr lang="en-US" altLang="ko-KR" sz="24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4489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Debugging with GDB</a:t>
            </a:r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93569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Debugging</a:t>
            </a:r>
            <a:endParaRPr lang="ko-KR" altLang="en-US" dirty="0"/>
          </a:p>
        </p:txBody>
      </p:sp>
      <p:sp>
        <p:nvSpPr>
          <p:cNvPr id="3075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Debugging is a process of</a:t>
            </a:r>
          </a:p>
          <a:p>
            <a:pPr lvl="1"/>
            <a:r>
              <a:rPr lang="en-US" altLang="ko-KR" dirty="0" smtClean="0"/>
              <a:t>Finding logical errors of program during execution</a:t>
            </a:r>
          </a:p>
          <a:p>
            <a:pPr lvl="1"/>
            <a:r>
              <a:rPr lang="en-US" altLang="ko-KR" dirty="0" smtClean="0"/>
              <a:t>Correcting the errors to make program work as expected</a:t>
            </a:r>
          </a:p>
          <a:p>
            <a:r>
              <a:rPr lang="en-US" altLang="ko-KR" dirty="0" smtClean="0"/>
              <a:t>Finding a program point that causes errors is important</a:t>
            </a:r>
          </a:p>
          <a:p>
            <a:pPr lvl="1"/>
            <a:r>
              <a:rPr lang="en-US" altLang="ko-KR" dirty="0" smtClean="0"/>
              <a:t>Errors are shown at different places in many cases</a:t>
            </a:r>
          </a:p>
          <a:p>
            <a:r>
              <a:rPr lang="en-US" altLang="ko-KR" dirty="0" smtClean="0"/>
              <a:t>Debugging methods</a:t>
            </a:r>
          </a:p>
          <a:p>
            <a:pPr lvl="1"/>
            <a:r>
              <a:rPr lang="en-US" altLang="ko-KR" dirty="0" smtClean="0"/>
              <a:t>Print values explicitly, inserting </a:t>
            </a:r>
            <a:r>
              <a:rPr lang="en-US" altLang="ko-KR" dirty="0" err="1" smtClean="0"/>
              <a:t>printf</a:t>
            </a:r>
            <a:r>
              <a:rPr lang="en-US" altLang="ko-KR" dirty="0" smtClean="0"/>
              <a:t>() in source code</a:t>
            </a:r>
          </a:p>
          <a:p>
            <a:pPr lvl="1"/>
            <a:r>
              <a:rPr lang="en-US" altLang="ko-KR" dirty="0" smtClean="0"/>
              <a:t>Using assert() : assert </a:t>
            </a:r>
            <a:r>
              <a:rPr lang="en-US" altLang="ko-KR" dirty="0"/>
              <a:t>(x&gt;0) : "assertion failed";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Debugging tools – GDB in Linux, Visual Studio in Windows</a:t>
            </a:r>
          </a:p>
          <a:p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806364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GNU Debugger</a:t>
            </a:r>
            <a:endParaRPr lang="ko-KR" altLang="en-US" dirty="0"/>
          </a:p>
        </p:txBody>
      </p:sp>
      <p:sp>
        <p:nvSpPr>
          <p:cNvPr id="4099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Debugger</a:t>
            </a:r>
          </a:p>
          <a:p>
            <a:pPr lvl="1"/>
            <a:r>
              <a:rPr lang="en-US" altLang="ko-KR" dirty="0" smtClean="0"/>
              <a:t>A program that runs other programs, allowing the user to exercise control over these programs, and to examine variables when problems arise.</a:t>
            </a:r>
          </a:p>
          <a:p>
            <a:r>
              <a:rPr lang="en-US" altLang="ko-KR" dirty="0" smtClean="0"/>
              <a:t>GDB is a standard debugger for the GNU software system</a:t>
            </a:r>
          </a:p>
          <a:p>
            <a:pPr lvl="1"/>
            <a:r>
              <a:rPr lang="en-US" altLang="ko-KR" dirty="0" smtClean="0"/>
              <a:t>GDB needs extra source code information</a:t>
            </a:r>
          </a:p>
          <a:p>
            <a:pPr lvl="2"/>
            <a:r>
              <a:rPr lang="en-US" altLang="ko-KR" dirty="0" smtClean="0"/>
              <a:t>Compiling with ‘-g’ option in </a:t>
            </a:r>
            <a:r>
              <a:rPr lang="en-US" altLang="ko-KR" dirty="0" err="1" smtClean="0"/>
              <a:t>gcc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Command line interface</a:t>
            </a:r>
          </a:p>
          <a:p>
            <a:pPr lvl="1"/>
            <a:r>
              <a:rPr lang="en-US" altLang="ko-KR" dirty="0" smtClean="0"/>
              <a:t>GUI version - Data Display Debugger(DDD)</a:t>
            </a:r>
          </a:p>
        </p:txBody>
      </p:sp>
    </p:spTree>
    <p:extLst>
      <p:ext uri="{BB962C8B-B14F-4D97-AF65-F5344CB8AC3E}">
        <p14:creationId xmlns:p14="http://schemas.microsoft.com/office/powerpoint/2010/main" val="1052423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Example Program</a:t>
            </a:r>
            <a:endParaRPr lang="ko-KR" altLang="en-US" dirty="0"/>
          </a:p>
        </p:txBody>
      </p:sp>
      <p:sp>
        <p:nvSpPr>
          <p:cNvPr id="5123" name="내용 개체 틀 2"/>
          <p:cNvSpPr>
            <a:spLocks noGrp="1"/>
          </p:cNvSpPr>
          <p:nvPr>
            <p:ph idx="4294967295"/>
          </p:nvPr>
        </p:nvSpPr>
        <p:spPr>
          <a:xfrm>
            <a:off x="642938" y="1214438"/>
            <a:ext cx="8501062" cy="5143500"/>
          </a:xfrm>
        </p:spPr>
        <p:txBody>
          <a:bodyPr/>
          <a:lstStyle/>
          <a:p>
            <a:endParaRPr lang="en-US" altLang="ko-KR" smtClean="0"/>
          </a:p>
          <a:p>
            <a:endParaRPr lang="en-US" altLang="ko-KR" smtClean="0"/>
          </a:p>
          <a:p>
            <a:endParaRPr lang="ko-KR" altLang="en-US" smtClean="0"/>
          </a:p>
        </p:txBody>
      </p:sp>
      <p:sp>
        <p:nvSpPr>
          <p:cNvPr id="4" name="직사각형 3"/>
          <p:cNvSpPr/>
          <p:nvPr/>
        </p:nvSpPr>
        <p:spPr>
          <a:xfrm>
            <a:off x="2428858" y="1357313"/>
            <a:ext cx="4857769" cy="500064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ko-KR" sz="1100" dirty="0">
                <a:solidFill>
                  <a:schemeClr val="tx1"/>
                </a:solidFill>
                <a:latin typeface="Consolas" pitchFamily="49" charset="0"/>
                <a:ea typeface="맑은 고딕" pitchFamily="50" charset="-127"/>
                <a:cs typeface="Consolas" pitchFamily="49" charset="0"/>
              </a:rPr>
              <a:t>#include &lt;</a:t>
            </a:r>
            <a:r>
              <a:rPr lang="en-US" altLang="ko-KR" sz="1100" dirty="0" err="1">
                <a:solidFill>
                  <a:schemeClr val="tx1"/>
                </a:solidFill>
                <a:latin typeface="Consolas" pitchFamily="49" charset="0"/>
                <a:ea typeface="맑은 고딕" pitchFamily="50" charset="-127"/>
                <a:cs typeface="Consolas" pitchFamily="49" charset="0"/>
              </a:rPr>
              <a:t>stdio.h</a:t>
            </a:r>
            <a:r>
              <a:rPr lang="en-US" altLang="ko-KR" sz="1100" dirty="0">
                <a:solidFill>
                  <a:schemeClr val="tx1"/>
                </a:solidFill>
                <a:latin typeface="Consolas" pitchFamily="49" charset="0"/>
                <a:ea typeface="맑은 고딕" pitchFamily="50" charset="-127"/>
                <a:cs typeface="Consolas" pitchFamily="49" charset="0"/>
              </a:rPr>
              <a:t>&gt;</a:t>
            </a:r>
          </a:p>
          <a:p>
            <a:pPr algn="l">
              <a:defRPr/>
            </a:pPr>
            <a:endParaRPr lang="en-US" altLang="ko-KR" sz="1100" dirty="0">
              <a:solidFill>
                <a:schemeClr val="tx1"/>
              </a:solidFill>
              <a:latin typeface="Consolas" pitchFamily="49" charset="0"/>
              <a:ea typeface="맑은 고딕" pitchFamily="50" charset="-127"/>
              <a:cs typeface="Consolas" pitchFamily="49" charset="0"/>
            </a:endParaRPr>
          </a:p>
          <a:p>
            <a:pPr algn="l">
              <a:defRPr/>
            </a:pPr>
            <a:r>
              <a:rPr lang="en-US" altLang="ko-KR" sz="1100" dirty="0">
                <a:solidFill>
                  <a:schemeClr val="tx1"/>
                </a:solidFill>
                <a:latin typeface="Consolas" pitchFamily="49" charset="0"/>
                <a:ea typeface="맑은 고딕" pitchFamily="50" charset="-127"/>
                <a:cs typeface="Consolas" pitchFamily="49" charset="0"/>
              </a:rPr>
              <a:t>int wib(int no1, int no2)</a:t>
            </a:r>
          </a:p>
          <a:p>
            <a:pPr algn="l">
              <a:defRPr/>
            </a:pPr>
            <a:r>
              <a:rPr lang="en-US" altLang="ko-KR" sz="1100" dirty="0">
                <a:solidFill>
                  <a:schemeClr val="tx1"/>
                </a:solidFill>
                <a:latin typeface="Consolas" pitchFamily="49" charset="0"/>
                <a:ea typeface="맑은 고딕" pitchFamily="50" charset="-127"/>
                <a:cs typeface="Consolas" pitchFamily="49" charset="0"/>
              </a:rPr>
              <a:t>{</a:t>
            </a:r>
          </a:p>
          <a:p>
            <a:pPr algn="l">
              <a:defRPr/>
            </a:pPr>
            <a:r>
              <a:rPr lang="en-US" altLang="ko-KR" sz="1100" dirty="0">
                <a:solidFill>
                  <a:schemeClr val="tx1"/>
                </a:solidFill>
                <a:latin typeface="Consolas" pitchFamily="49" charset="0"/>
                <a:ea typeface="맑은 고딕" pitchFamily="50" charset="-127"/>
                <a:cs typeface="Consolas" pitchFamily="49" charset="0"/>
              </a:rPr>
              <a:t>    int result, diff;</a:t>
            </a:r>
          </a:p>
          <a:p>
            <a:pPr algn="l">
              <a:defRPr/>
            </a:pPr>
            <a:r>
              <a:rPr lang="en-US" altLang="ko-KR" sz="1100" dirty="0">
                <a:solidFill>
                  <a:schemeClr val="tx1"/>
                </a:solidFill>
                <a:latin typeface="Consolas" pitchFamily="49" charset="0"/>
                <a:ea typeface="맑은 고딕" pitchFamily="50" charset="-127"/>
                <a:cs typeface="Consolas" pitchFamily="49" charset="0"/>
              </a:rPr>
              <a:t>    diff = no1 - no2;</a:t>
            </a:r>
          </a:p>
          <a:p>
            <a:pPr algn="l">
              <a:defRPr/>
            </a:pPr>
            <a:r>
              <a:rPr lang="en-US" altLang="ko-KR" sz="1100" dirty="0">
                <a:solidFill>
                  <a:schemeClr val="tx1"/>
                </a:solidFill>
                <a:latin typeface="Consolas" pitchFamily="49" charset="0"/>
                <a:ea typeface="맑은 고딕" pitchFamily="50" charset="-127"/>
                <a:cs typeface="Consolas" pitchFamily="49" charset="0"/>
              </a:rPr>
              <a:t>    result = no1 / diff; </a:t>
            </a:r>
          </a:p>
          <a:p>
            <a:pPr algn="l">
              <a:defRPr/>
            </a:pPr>
            <a:r>
              <a:rPr lang="en-US" altLang="ko-KR" sz="1100" dirty="0">
                <a:solidFill>
                  <a:schemeClr val="tx1"/>
                </a:solidFill>
                <a:latin typeface="Consolas" pitchFamily="49" charset="0"/>
                <a:ea typeface="맑은 고딕" pitchFamily="50" charset="-127"/>
                <a:cs typeface="Consolas" pitchFamily="49" charset="0"/>
              </a:rPr>
              <a:t>    return result; </a:t>
            </a:r>
          </a:p>
          <a:p>
            <a:pPr algn="l">
              <a:defRPr/>
            </a:pPr>
            <a:r>
              <a:rPr lang="en-US" altLang="ko-KR" sz="1100" dirty="0">
                <a:solidFill>
                  <a:schemeClr val="tx1"/>
                </a:solidFill>
                <a:latin typeface="Consolas" pitchFamily="49" charset="0"/>
                <a:ea typeface="맑은 고딕" pitchFamily="50" charset="-127"/>
                <a:cs typeface="Consolas" pitchFamily="49" charset="0"/>
              </a:rPr>
              <a:t>}</a:t>
            </a:r>
          </a:p>
          <a:p>
            <a:pPr algn="l">
              <a:defRPr/>
            </a:pPr>
            <a:endParaRPr lang="en-US" altLang="ko-KR" sz="1100" dirty="0">
              <a:solidFill>
                <a:schemeClr val="tx1"/>
              </a:solidFill>
              <a:latin typeface="Consolas" pitchFamily="49" charset="0"/>
              <a:ea typeface="맑은 고딕" pitchFamily="50" charset="-127"/>
              <a:cs typeface="Consolas" pitchFamily="49" charset="0"/>
            </a:endParaRPr>
          </a:p>
          <a:p>
            <a:pPr algn="l">
              <a:defRPr/>
            </a:pPr>
            <a:r>
              <a:rPr lang="en-US" altLang="ko-KR" sz="1100" dirty="0">
                <a:solidFill>
                  <a:schemeClr val="tx1"/>
                </a:solidFill>
                <a:latin typeface="Consolas" pitchFamily="49" charset="0"/>
                <a:ea typeface="맑은 고딕" pitchFamily="50" charset="-127"/>
                <a:cs typeface="Consolas" pitchFamily="49" charset="0"/>
              </a:rPr>
              <a:t>int main(int </a:t>
            </a:r>
            <a:r>
              <a:rPr lang="en-US" altLang="ko-KR" sz="1100" dirty="0" err="1">
                <a:solidFill>
                  <a:schemeClr val="tx1"/>
                </a:solidFill>
                <a:latin typeface="Consolas" pitchFamily="49" charset="0"/>
                <a:ea typeface="맑은 고딕" pitchFamily="50" charset="-127"/>
                <a:cs typeface="Consolas" pitchFamily="49" charset="0"/>
              </a:rPr>
              <a:t>argc</a:t>
            </a:r>
            <a:r>
              <a:rPr lang="en-US" altLang="ko-KR" sz="1100" dirty="0">
                <a:solidFill>
                  <a:schemeClr val="tx1"/>
                </a:solidFill>
                <a:latin typeface="Consolas" pitchFamily="49" charset="0"/>
                <a:ea typeface="맑은 고딕" pitchFamily="50" charset="-127"/>
                <a:cs typeface="Consolas" pitchFamily="49" charset="0"/>
              </a:rPr>
              <a:t>, char *</a:t>
            </a:r>
            <a:r>
              <a:rPr lang="en-US" altLang="ko-KR" sz="1100" dirty="0" err="1">
                <a:solidFill>
                  <a:schemeClr val="tx1"/>
                </a:solidFill>
                <a:latin typeface="Consolas" pitchFamily="49" charset="0"/>
                <a:ea typeface="맑은 고딕" pitchFamily="50" charset="-127"/>
                <a:cs typeface="Consolas" pitchFamily="49" charset="0"/>
              </a:rPr>
              <a:t>argv</a:t>
            </a:r>
            <a:r>
              <a:rPr lang="en-US" altLang="ko-KR" sz="1100" dirty="0">
                <a:solidFill>
                  <a:schemeClr val="tx1"/>
                </a:solidFill>
                <a:latin typeface="Consolas" pitchFamily="49" charset="0"/>
                <a:ea typeface="맑은 고딕" pitchFamily="50" charset="-127"/>
                <a:cs typeface="Consolas" pitchFamily="49" charset="0"/>
              </a:rPr>
              <a:t>[])</a:t>
            </a:r>
          </a:p>
          <a:p>
            <a:pPr algn="l">
              <a:defRPr/>
            </a:pPr>
            <a:r>
              <a:rPr lang="en-US" altLang="ko-KR" sz="1100" dirty="0">
                <a:solidFill>
                  <a:schemeClr val="tx1"/>
                </a:solidFill>
                <a:latin typeface="Consolas" pitchFamily="49" charset="0"/>
                <a:ea typeface="맑은 고딕" pitchFamily="50" charset="-127"/>
                <a:cs typeface="Consolas" pitchFamily="49" charset="0"/>
              </a:rPr>
              <a:t>{</a:t>
            </a:r>
          </a:p>
          <a:p>
            <a:pPr algn="l">
              <a:defRPr/>
            </a:pPr>
            <a:r>
              <a:rPr lang="en-US" altLang="ko-KR" sz="1100" dirty="0">
                <a:solidFill>
                  <a:schemeClr val="tx1"/>
                </a:solidFill>
                <a:latin typeface="Consolas" pitchFamily="49" charset="0"/>
                <a:ea typeface="맑은 고딕" pitchFamily="50" charset="-127"/>
                <a:cs typeface="Consolas" pitchFamily="49" charset="0"/>
              </a:rPr>
              <a:t>    int value, div, result, </a:t>
            </a:r>
            <a:r>
              <a:rPr lang="en-US" altLang="ko-KR" sz="1100" dirty="0" err="1">
                <a:solidFill>
                  <a:schemeClr val="tx1"/>
                </a:solidFill>
                <a:latin typeface="Consolas" pitchFamily="49" charset="0"/>
                <a:ea typeface="맑은 고딕" pitchFamily="50" charset="-127"/>
                <a:cs typeface="Consolas" pitchFamily="49" charset="0"/>
              </a:rPr>
              <a:t>i</a:t>
            </a:r>
            <a:r>
              <a:rPr lang="en-US" altLang="ko-KR" sz="1100" dirty="0">
                <a:solidFill>
                  <a:schemeClr val="tx1"/>
                </a:solidFill>
                <a:latin typeface="Consolas" pitchFamily="49" charset="0"/>
                <a:ea typeface="맑은 고딕" pitchFamily="50" charset="-127"/>
                <a:cs typeface="Consolas" pitchFamily="49" charset="0"/>
              </a:rPr>
              <a:t>, total;</a:t>
            </a:r>
          </a:p>
          <a:p>
            <a:pPr algn="l">
              <a:defRPr/>
            </a:pPr>
            <a:endParaRPr lang="en-US" altLang="ko-KR" sz="1100" dirty="0">
              <a:solidFill>
                <a:schemeClr val="tx1"/>
              </a:solidFill>
              <a:latin typeface="Consolas" pitchFamily="49" charset="0"/>
              <a:ea typeface="맑은 고딕" pitchFamily="50" charset="-127"/>
              <a:cs typeface="Consolas" pitchFamily="49" charset="0"/>
            </a:endParaRPr>
          </a:p>
          <a:p>
            <a:pPr algn="l">
              <a:defRPr/>
            </a:pPr>
            <a:r>
              <a:rPr lang="en-US" altLang="ko-KR" sz="1100" dirty="0">
                <a:solidFill>
                  <a:schemeClr val="tx1"/>
                </a:solidFill>
                <a:latin typeface="Consolas" pitchFamily="49" charset="0"/>
                <a:ea typeface="맑은 고딕" pitchFamily="50" charset="-127"/>
                <a:cs typeface="Consolas" pitchFamily="49" charset="0"/>
              </a:rPr>
              <a:t>    value = 10;</a:t>
            </a:r>
          </a:p>
          <a:p>
            <a:pPr algn="l">
              <a:defRPr/>
            </a:pPr>
            <a:r>
              <a:rPr lang="en-US" altLang="ko-KR" sz="1100" dirty="0">
                <a:solidFill>
                  <a:schemeClr val="tx1"/>
                </a:solidFill>
                <a:latin typeface="Consolas" pitchFamily="49" charset="0"/>
                <a:ea typeface="맑은 고딕" pitchFamily="50" charset="-127"/>
                <a:cs typeface="Consolas" pitchFamily="49" charset="0"/>
              </a:rPr>
              <a:t>    div = 6;</a:t>
            </a:r>
          </a:p>
          <a:p>
            <a:pPr algn="l">
              <a:defRPr/>
            </a:pPr>
            <a:r>
              <a:rPr lang="en-US" altLang="ko-KR" sz="1100" dirty="0">
                <a:solidFill>
                  <a:schemeClr val="tx1"/>
                </a:solidFill>
                <a:latin typeface="Consolas" pitchFamily="49" charset="0"/>
                <a:ea typeface="맑은 고딕" pitchFamily="50" charset="-127"/>
                <a:cs typeface="Consolas" pitchFamily="49" charset="0"/>
              </a:rPr>
              <a:t>    total = 0;</a:t>
            </a:r>
          </a:p>
          <a:p>
            <a:pPr algn="l">
              <a:defRPr/>
            </a:pPr>
            <a:endParaRPr lang="en-US" altLang="ko-KR" sz="1100" dirty="0">
              <a:solidFill>
                <a:schemeClr val="tx1"/>
              </a:solidFill>
              <a:latin typeface="Consolas" pitchFamily="49" charset="0"/>
              <a:ea typeface="맑은 고딕" pitchFamily="50" charset="-127"/>
              <a:cs typeface="Consolas" pitchFamily="49" charset="0"/>
            </a:endParaRPr>
          </a:p>
          <a:p>
            <a:pPr algn="l">
              <a:defRPr/>
            </a:pPr>
            <a:r>
              <a:rPr lang="en-US" altLang="ko-KR" sz="1100" dirty="0">
                <a:solidFill>
                  <a:schemeClr val="tx1"/>
                </a:solidFill>
                <a:latin typeface="Consolas" pitchFamily="49" charset="0"/>
                <a:ea typeface="맑은 고딕" pitchFamily="50" charset="-127"/>
                <a:cs typeface="Consolas" pitchFamily="49" charset="0"/>
              </a:rPr>
              <a:t>    for (</a:t>
            </a:r>
            <a:r>
              <a:rPr lang="en-US" altLang="ko-KR" sz="1100" dirty="0" err="1">
                <a:solidFill>
                  <a:schemeClr val="tx1"/>
                </a:solidFill>
                <a:latin typeface="Consolas" pitchFamily="49" charset="0"/>
                <a:ea typeface="맑은 고딕" pitchFamily="50" charset="-127"/>
                <a:cs typeface="Consolas" pitchFamily="49" charset="0"/>
              </a:rPr>
              <a:t>i</a:t>
            </a:r>
            <a:r>
              <a:rPr lang="en-US" altLang="ko-KR" sz="1100" dirty="0">
                <a:solidFill>
                  <a:schemeClr val="tx1"/>
                </a:solidFill>
                <a:latin typeface="Consolas" pitchFamily="49" charset="0"/>
                <a:ea typeface="맑은 고딕" pitchFamily="50" charset="-127"/>
                <a:cs typeface="Consolas" pitchFamily="49" charset="0"/>
              </a:rPr>
              <a:t> = 0; </a:t>
            </a:r>
            <a:r>
              <a:rPr lang="en-US" altLang="ko-KR" sz="1100" dirty="0" err="1">
                <a:solidFill>
                  <a:schemeClr val="tx1"/>
                </a:solidFill>
                <a:latin typeface="Consolas" pitchFamily="49" charset="0"/>
                <a:ea typeface="맑은 고딕" pitchFamily="50" charset="-127"/>
                <a:cs typeface="Consolas" pitchFamily="49" charset="0"/>
              </a:rPr>
              <a:t>i</a:t>
            </a:r>
            <a:r>
              <a:rPr lang="en-US" altLang="ko-KR" sz="1100" dirty="0">
                <a:solidFill>
                  <a:schemeClr val="tx1"/>
                </a:solidFill>
                <a:latin typeface="Consolas" pitchFamily="49" charset="0"/>
                <a:ea typeface="맑은 고딕" pitchFamily="50" charset="-127"/>
                <a:cs typeface="Consolas" pitchFamily="49" charset="0"/>
              </a:rPr>
              <a:t> &lt; 10; </a:t>
            </a:r>
            <a:r>
              <a:rPr lang="en-US" altLang="ko-KR" sz="1100" dirty="0" err="1">
                <a:solidFill>
                  <a:schemeClr val="tx1"/>
                </a:solidFill>
                <a:latin typeface="Consolas" pitchFamily="49" charset="0"/>
                <a:ea typeface="맑은 고딕" pitchFamily="50" charset="-127"/>
                <a:cs typeface="Consolas" pitchFamily="49" charset="0"/>
              </a:rPr>
              <a:t>i</a:t>
            </a:r>
            <a:r>
              <a:rPr lang="en-US" altLang="ko-KR" sz="1100" dirty="0">
                <a:solidFill>
                  <a:schemeClr val="tx1"/>
                </a:solidFill>
                <a:latin typeface="Consolas" pitchFamily="49" charset="0"/>
                <a:ea typeface="맑은 고딕" pitchFamily="50" charset="-127"/>
                <a:cs typeface="Consolas" pitchFamily="49" charset="0"/>
              </a:rPr>
              <a:t>++)</a:t>
            </a:r>
          </a:p>
          <a:p>
            <a:pPr algn="l">
              <a:defRPr/>
            </a:pPr>
            <a:r>
              <a:rPr lang="en-US" altLang="ko-KR" sz="1100" dirty="0">
                <a:solidFill>
                  <a:schemeClr val="tx1"/>
                </a:solidFill>
                <a:latin typeface="Consolas" pitchFamily="49" charset="0"/>
                <a:ea typeface="맑은 고딕" pitchFamily="50" charset="-127"/>
                <a:cs typeface="Consolas" pitchFamily="49" charset="0"/>
              </a:rPr>
              <a:t>    {</a:t>
            </a:r>
          </a:p>
          <a:p>
            <a:pPr algn="l">
              <a:defRPr/>
            </a:pPr>
            <a:r>
              <a:rPr lang="en-US" altLang="ko-KR" sz="1100" dirty="0">
                <a:solidFill>
                  <a:schemeClr val="tx1"/>
                </a:solidFill>
                <a:latin typeface="Consolas" pitchFamily="49" charset="0"/>
                <a:ea typeface="맑은 고딕" pitchFamily="50" charset="-127"/>
                <a:cs typeface="Consolas" pitchFamily="49" charset="0"/>
              </a:rPr>
              <a:t>        result = </a:t>
            </a:r>
            <a:r>
              <a:rPr lang="en-US" altLang="ko-KR" sz="1100" dirty="0" err="1">
                <a:solidFill>
                  <a:schemeClr val="tx1"/>
                </a:solidFill>
                <a:latin typeface="Consolas" pitchFamily="49" charset="0"/>
                <a:ea typeface="맑은 고딕" pitchFamily="50" charset="-127"/>
                <a:cs typeface="Consolas" pitchFamily="49" charset="0"/>
              </a:rPr>
              <a:t>wib</a:t>
            </a:r>
            <a:r>
              <a:rPr lang="en-US" altLang="ko-KR" sz="1100" dirty="0">
                <a:solidFill>
                  <a:schemeClr val="tx1"/>
                </a:solidFill>
                <a:latin typeface="Consolas" pitchFamily="49" charset="0"/>
                <a:ea typeface="맑은 고딕" pitchFamily="50" charset="-127"/>
                <a:cs typeface="Consolas" pitchFamily="49" charset="0"/>
              </a:rPr>
              <a:t>(value, div);</a:t>
            </a:r>
          </a:p>
          <a:p>
            <a:pPr algn="l">
              <a:defRPr/>
            </a:pPr>
            <a:r>
              <a:rPr lang="en-US" altLang="ko-KR" sz="1100" dirty="0">
                <a:solidFill>
                  <a:schemeClr val="tx1"/>
                </a:solidFill>
                <a:latin typeface="Consolas" pitchFamily="49" charset="0"/>
                <a:ea typeface="맑은 고딕" pitchFamily="50" charset="-127"/>
                <a:cs typeface="Consolas" pitchFamily="49" charset="0"/>
              </a:rPr>
              <a:t>        total += result; </a:t>
            </a:r>
          </a:p>
          <a:p>
            <a:pPr algn="l">
              <a:defRPr/>
            </a:pPr>
            <a:r>
              <a:rPr lang="en-US" altLang="ko-KR" sz="1100" dirty="0">
                <a:solidFill>
                  <a:schemeClr val="tx1"/>
                </a:solidFill>
                <a:latin typeface="Consolas" pitchFamily="49" charset="0"/>
                <a:ea typeface="맑은 고딕" pitchFamily="50" charset="-127"/>
                <a:cs typeface="Consolas" pitchFamily="49" charset="0"/>
              </a:rPr>
              <a:t>        div++;  </a:t>
            </a:r>
          </a:p>
          <a:p>
            <a:pPr algn="l">
              <a:defRPr/>
            </a:pPr>
            <a:r>
              <a:rPr lang="en-US" altLang="ko-KR" sz="1100" dirty="0">
                <a:solidFill>
                  <a:schemeClr val="tx1"/>
                </a:solidFill>
                <a:latin typeface="Consolas" pitchFamily="49" charset="0"/>
                <a:ea typeface="맑은 고딕" pitchFamily="50" charset="-127"/>
                <a:cs typeface="Consolas" pitchFamily="49" charset="0"/>
              </a:rPr>
              <a:t>        value--;</a:t>
            </a:r>
          </a:p>
          <a:p>
            <a:pPr algn="l">
              <a:defRPr/>
            </a:pPr>
            <a:r>
              <a:rPr lang="en-US" altLang="ko-KR" sz="1100" dirty="0">
                <a:solidFill>
                  <a:schemeClr val="tx1"/>
                </a:solidFill>
                <a:latin typeface="Consolas" pitchFamily="49" charset="0"/>
                <a:ea typeface="맑은 고딕" pitchFamily="50" charset="-127"/>
                <a:cs typeface="Consolas" pitchFamily="49" charset="0"/>
              </a:rPr>
              <a:t>    }</a:t>
            </a:r>
          </a:p>
          <a:p>
            <a:pPr algn="l">
              <a:defRPr/>
            </a:pPr>
            <a:endParaRPr lang="en-US" altLang="ko-KR" sz="1100" dirty="0">
              <a:solidFill>
                <a:schemeClr val="tx1"/>
              </a:solidFill>
              <a:latin typeface="Consolas" pitchFamily="49" charset="0"/>
              <a:ea typeface="맑은 고딕" pitchFamily="50" charset="-127"/>
              <a:cs typeface="Consolas" pitchFamily="49" charset="0"/>
            </a:endParaRPr>
          </a:p>
          <a:p>
            <a:pPr algn="l">
              <a:defRPr/>
            </a:pPr>
            <a:r>
              <a:rPr lang="en-US" altLang="ko-KR" sz="1100" dirty="0">
                <a:solidFill>
                  <a:schemeClr val="tx1"/>
                </a:solidFill>
                <a:latin typeface="Consolas" pitchFamily="49" charset="0"/>
                <a:ea typeface="맑은 고딕" pitchFamily="50" charset="-127"/>
                <a:cs typeface="Consolas" pitchFamily="49" charset="0"/>
              </a:rPr>
              <a:t>    printf("%d </a:t>
            </a:r>
            <a:r>
              <a:rPr lang="en-US" altLang="ko-KR" sz="1100" dirty="0" err="1">
                <a:solidFill>
                  <a:schemeClr val="tx1"/>
                </a:solidFill>
                <a:latin typeface="Consolas" pitchFamily="49" charset="0"/>
                <a:ea typeface="맑은 고딕" pitchFamily="50" charset="-127"/>
                <a:cs typeface="Consolas" pitchFamily="49" charset="0"/>
              </a:rPr>
              <a:t>wibed</a:t>
            </a:r>
            <a:r>
              <a:rPr lang="en-US" altLang="ko-KR" sz="1100" dirty="0">
                <a:solidFill>
                  <a:schemeClr val="tx1"/>
                </a:solidFill>
                <a:latin typeface="Consolas" pitchFamily="49" charset="0"/>
                <a:ea typeface="맑은 고딕" pitchFamily="50" charset="-127"/>
                <a:cs typeface="Consolas" pitchFamily="49" charset="0"/>
              </a:rPr>
              <a:t> by %d equals %d\n", value, div, total); </a:t>
            </a:r>
          </a:p>
          <a:p>
            <a:pPr algn="l">
              <a:defRPr/>
            </a:pPr>
            <a:r>
              <a:rPr lang="en-US" altLang="ko-KR" sz="1100" dirty="0">
                <a:solidFill>
                  <a:schemeClr val="tx1"/>
                </a:solidFill>
                <a:latin typeface="Consolas" pitchFamily="49" charset="0"/>
                <a:ea typeface="맑은 고딕" pitchFamily="50" charset="-127"/>
                <a:cs typeface="Consolas" pitchFamily="49" charset="0"/>
              </a:rPr>
              <a:t>    return 0;</a:t>
            </a:r>
          </a:p>
          <a:p>
            <a:pPr algn="l">
              <a:defRPr/>
            </a:pPr>
            <a:r>
              <a:rPr lang="en-US" altLang="ko-KR" sz="1100" dirty="0">
                <a:solidFill>
                  <a:schemeClr val="tx1"/>
                </a:solidFill>
                <a:latin typeface="Consolas" pitchFamily="49" charset="0"/>
                <a:ea typeface="맑은 고딕" pitchFamily="50" charset="-127"/>
                <a:cs typeface="Consolas" pitchFamily="49" charset="0"/>
              </a:rPr>
              <a:t>}</a:t>
            </a:r>
          </a:p>
        </p:txBody>
      </p:sp>
      <p:sp>
        <p:nvSpPr>
          <p:cNvPr id="5125" name="직사각형 4"/>
          <p:cNvSpPr>
            <a:spLocks noChangeArrowheads="1"/>
          </p:cNvSpPr>
          <p:nvPr/>
        </p:nvSpPr>
        <p:spPr bwMode="auto">
          <a:xfrm>
            <a:off x="2071670" y="1357313"/>
            <a:ext cx="357188" cy="500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altLang="ko-KR" sz="1100" dirty="0">
                <a:solidFill>
                  <a:schemeClr val="tx1"/>
                </a:solidFill>
                <a:latin typeface="Consolas" pitchFamily="49" charset="0"/>
                <a:ea typeface="맑은 고딕" pitchFamily="50" charset="-127"/>
                <a:cs typeface="Consolas" pitchFamily="49" charset="0"/>
              </a:rPr>
              <a:t>1</a:t>
            </a:r>
          </a:p>
          <a:p>
            <a:pPr algn="r"/>
            <a:r>
              <a:rPr lang="en-US" altLang="ko-KR" sz="1100" dirty="0">
                <a:solidFill>
                  <a:schemeClr val="tx1"/>
                </a:solidFill>
                <a:latin typeface="Consolas" pitchFamily="49" charset="0"/>
                <a:ea typeface="맑은 고딕" pitchFamily="50" charset="-127"/>
                <a:cs typeface="Consolas" pitchFamily="49" charset="0"/>
              </a:rPr>
              <a:t>2</a:t>
            </a:r>
          </a:p>
          <a:p>
            <a:pPr algn="r"/>
            <a:r>
              <a:rPr lang="en-US" altLang="ko-KR" sz="1100" dirty="0">
                <a:solidFill>
                  <a:schemeClr val="tx1"/>
                </a:solidFill>
                <a:latin typeface="Consolas" pitchFamily="49" charset="0"/>
                <a:ea typeface="맑은 고딕" pitchFamily="50" charset="-127"/>
                <a:cs typeface="Consolas" pitchFamily="49" charset="0"/>
              </a:rPr>
              <a:t>3</a:t>
            </a:r>
          </a:p>
          <a:p>
            <a:pPr algn="r"/>
            <a:r>
              <a:rPr lang="en-US" altLang="ko-KR" sz="1100" dirty="0">
                <a:solidFill>
                  <a:schemeClr val="tx1"/>
                </a:solidFill>
                <a:latin typeface="Consolas" pitchFamily="49" charset="0"/>
                <a:ea typeface="맑은 고딕" pitchFamily="50" charset="-127"/>
                <a:cs typeface="Consolas" pitchFamily="49" charset="0"/>
              </a:rPr>
              <a:t>4</a:t>
            </a:r>
          </a:p>
          <a:p>
            <a:pPr algn="r"/>
            <a:r>
              <a:rPr lang="en-US" altLang="ko-KR" sz="1100" dirty="0">
                <a:solidFill>
                  <a:schemeClr val="tx1"/>
                </a:solidFill>
                <a:latin typeface="Consolas" pitchFamily="49" charset="0"/>
                <a:ea typeface="맑은 고딕" pitchFamily="50" charset="-127"/>
                <a:cs typeface="Consolas" pitchFamily="49" charset="0"/>
              </a:rPr>
              <a:t>5</a:t>
            </a:r>
          </a:p>
          <a:p>
            <a:pPr algn="r"/>
            <a:r>
              <a:rPr lang="en-US" altLang="ko-KR" sz="1100" dirty="0">
                <a:solidFill>
                  <a:schemeClr val="tx1"/>
                </a:solidFill>
                <a:latin typeface="Consolas" pitchFamily="49" charset="0"/>
                <a:ea typeface="맑은 고딕" pitchFamily="50" charset="-127"/>
                <a:cs typeface="Consolas" pitchFamily="49" charset="0"/>
              </a:rPr>
              <a:t>6</a:t>
            </a:r>
          </a:p>
          <a:p>
            <a:pPr algn="r"/>
            <a:r>
              <a:rPr lang="en-US" altLang="ko-KR" sz="1100" dirty="0">
                <a:solidFill>
                  <a:schemeClr val="tx1"/>
                </a:solidFill>
                <a:latin typeface="Consolas" pitchFamily="49" charset="0"/>
                <a:ea typeface="맑은 고딕" pitchFamily="50" charset="-127"/>
                <a:cs typeface="Consolas" pitchFamily="49" charset="0"/>
              </a:rPr>
              <a:t>7</a:t>
            </a:r>
          </a:p>
          <a:p>
            <a:pPr algn="r"/>
            <a:r>
              <a:rPr lang="en-US" altLang="ko-KR" sz="1100" dirty="0">
                <a:solidFill>
                  <a:schemeClr val="tx1"/>
                </a:solidFill>
                <a:latin typeface="Consolas" pitchFamily="49" charset="0"/>
                <a:ea typeface="맑은 고딕" pitchFamily="50" charset="-127"/>
                <a:cs typeface="Consolas" pitchFamily="49" charset="0"/>
              </a:rPr>
              <a:t>8</a:t>
            </a:r>
          </a:p>
          <a:p>
            <a:pPr algn="r"/>
            <a:r>
              <a:rPr lang="en-US" altLang="ko-KR" sz="1100" dirty="0">
                <a:solidFill>
                  <a:schemeClr val="tx1"/>
                </a:solidFill>
                <a:latin typeface="Consolas" pitchFamily="49" charset="0"/>
                <a:ea typeface="맑은 고딕" pitchFamily="50" charset="-127"/>
                <a:cs typeface="Consolas" pitchFamily="49" charset="0"/>
              </a:rPr>
              <a:t>9</a:t>
            </a:r>
          </a:p>
          <a:p>
            <a:pPr algn="r"/>
            <a:r>
              <a:rPr lang="en-US" altLang="ko-KR" sz="1100" dirty="0">
                <a:solidFill>
                  <a:schemeClr val="tx1"/>
                </a:solidFill>
                <a:latin typeface="Consolas" pitchFamily="49" charset="0"/>
                <a:ea typeface="맑은 고딕" pitchFamily="50" charset="-127"/>
                <a:cs typeface="Consolas" pitchFamily="49" charset="0"/>
              </a:rPr>
              <a:t>10</a:t>
            </a:r>
          </a:p>
          <a:p>
            <a:pPr algn="r"/>
            <a:r>
              <a:rPr lang="en-US" altLang="ko-KR" sz="1100" dirty="0">
                <a:solidFill>
                  <a:schemeClr val="tx1"/>
                </a:solidFill>
                <a:latin typeface="Consolas" pitchFamily="49" charset="0"/>
                <a:ea typeface="맑은 고딕" pitchFamily="50" charset="-127"/>
                <a:cs typeface="Consolas" pitchFamily="49" charset="0"/>
              </a:rPr>
              <a:t>11</a:t>
            </a:r>
          </a:p>
          <a:p>
            <a:pPr algn="r"/>
            <a:r>
              <a:rPr lang="en-US" altLang="ko-KR" sz="1100" dirty="0">
                <a:solidFill>
                  <a:schemeClr val="tx1"/>
                </a:solidFill>
                <a:latin typeface="Consolas" pitchFamily="49" charset="0"/>
                <a:ea typeface="맑은 고딕" pitchFamily="50" charset="-127"/>
                <a:cs typeface="Consolas" pitchFamily="49" charset="0"/>
              </a:rPr>
              <a:t>12</a:t>
            </a:r>
          </a:p>
          <a:p>
            <a:pPr algn="r"/>
            <a:r>
              <a:rPr lang="en-US" altLang="ko-KR" sz="1100" dirty="0">
                <a:solidFill>
                  <a:schemeClr val="tx1"/>
                </a:solidFill>
                <a:latin typeface="Consolas" pitchFamily="49" charset="0"/>
                <a:ea typeface="맑은 고딕" pitchFamily="50" charset="-127"/>
                <a:cs typeface="Consolas" pitchFamily="49" charset="0"/>
              </a:rPr>
              <a:t>13</a:t>
            </a:r>
          </a:p>
          <a:p>
            <a:pPr algn="r"/>
            <a:r>
              <a:rPr lang="en-US" altLang="ko-KR" sz="1100" dirty="0">
                <a:solidFill>
                  <a:schemeClr val="tx1"/>
                </a:solidFill>
                <a:latin typeface="Consolas" pitchFamily="49" charset="0"/>
                <a:ea typeface="맑은 고딕" pitchFamily="50" charset="-127"/>
                <a:cs typeface="Consolas" pitchFamily="49" charset="0"/>
              </a:rPr>
              <a:t>14</a:t>
            </a:r>
          </a:p>
          <a:p>
            <a:pPr algn="r"/>
            <a:r>
              <a:rPr lang="en-US" altLang="ko-KR" sz="1100" dirty="0">
                <a:solidFill>
                  <a:schemeClr val="tx1"/>
                </a:solidFill>
                <a:latin typeface="Consolas" pitchFamily="49" charset="0"/>
                <a:ea typeface="맑은 고딕" pitchFamily="50" charset="-127"/>
                <a:cs typeface="Consolas" pitchFamily="49" charset="0"/>
              </a:rPr>
              <a:t>15</a:t>
            </a:r>
          </a:p>
          <a:p>
            <a:pPr algn="r"/>
            <a:r>
              <a:rPr lang="en-US" altLang="ko-KR" sz="1100" dirty="0">
                <a:solidFill>
                  <a:schemeClr val="tx1"/>
                </a:solidFill>
                <a:latin typeface="Consolas" pitchFamily="49" charset="0"/>
                <a:ea typeface="맑은 고딕" pitchFamily="50" charset="-127"/>
                <a:cs typeface="Consolas" pitchFamily="49" charset="0"/>
              </a:rPr>
              <a:t>16</a:t>
            </a:r>
          </a:p>
          <a:p>
            <a:pPr algn="r"/>
            <a:r>
              <a:rPr lang="en-US" altLang="ko-KR" sz="1100" dirty="0">
                <a:solidFill>
                  <a:schemeClr val="tx1"/>
                </a:solidFill>
                <a:latin typeface="Consolas" pitchFamily="49" charset="0"/>
                <a:ea typeface="맑은 고딕" pitchFamily="50" charset="-127"/>
                <a:cs typeface="Consolas" pitchFamily="49" charset="0"/>
              </a:rPr>
              <a:t>17</a:t>
            </a:r>
          </a:p>
          <a:p>
            <a:pPr algn="r"/>
            <a:r>
              <a:rPr lang="en-US" altLang="ko-KR" sz="1100" dirty="0">
                <a:solidFill>
                  <a:schemeClr val="tx1"/>
                </a:solidFill>
                <a:latin typeface="Consolas" pitchFamily="49" charset="0"/>
                <a:ea typeface="맑은 고딕" pitchFamily="50" charset="-127"/>
                <a:cs typeface="Consolas" pitchFamily="49" charset="0"/>
              </a:rPr>
              <a:t>18</a:t>
            </a:r>
          </a:p>
          <a:p>
            <a:pPr algn="r"/>
            <a:r>
              <a:rPr lang="en-US" altLang="ko-KR" sz="1100" dirty="0">
                <a:solidFill>
                  <a:schemeClr val="tx1"/>
                </a:solidFill>
                <a:latin typeface="Consolas" pitchFamily="49" charset="0"/>
                <a:ea typeface="맑은 고딕" pitchFamily="50" charset="-127"/>
                <a:cs typeface="Consolas" pitchFamily="49" charset="0"/>
              </a:rPr>
              <a:t>19</a:t>
            </a:r>
          </a:p>
          <a:p>
            <a:pPr algn="r"/>
            <a:r>
              <a:rPr lang="en-US" altLang="ko-KR" sz="1100" dirty="0">
                <a:solidFill>
                  <a:schemeClr val="tx1"/>
                </a:solidFill>
                <a:latin typeface="Consolas" pitchFamily="49" charset="0"/>
                <a:ea typeface="맑은 고딕" pitchFamily="50" charset="-127"/>
                <a:cs typeface="Consolas" pitchFamily="49" charset="0"/>
              </a:rPr>
              <a:t>20</a:t>
            </a:r>
          </a:p>
          <a:p>
            <a:pPr algn="r"/>
            <a:r>
              <a:rPr lang="en-US" altLang="ko-KR" sz="1100" dirty="0">
                <a:solidFill>
                  <a:schemeClr val="tx1"/>
                </a:solidFill>
                <a:latin typeface="Consolas" pitchFamily="49" charset="0"/>
                <a:ea typeface="맑은 고딕" pitchFamily="50" charset="-127"/>
                <a:cs typeface="Consolas" pitchFamily="49" charset="0"/>
              </a:rPr>
              <a:t>21</a:t>
            </a:r>
          </a:p>
          <a:p>
            <a:pPr algn="r"/>
            <a:r>
              <a:rPr lang="en-US" altLang="ko-KR" sz="1100" dirty="0">
                <a:solidFill>
                  <a:schemeClr val="tx1"/>
                </a:solidFill>
                <a:latin typeface="Consolas" pitchFamily="49" charset="0"/>
                <a:ea typeface="맑은 고딕" pitchFamily="50" charset="-127"/>
                <a:cs typeface="Consolas" pitchFamily="49" charset="0"/>
              </a:rPr>
              <a:t>22</a:t>
            </a:r>
          </a:p>
          <a:p>
            <a:pPr algn="r"/>
            <a:r>
              <a:rPr lang="en-US" altLang="ko-KR" sz="1100" dirty="0">
                <a:solidFill>
                  <a:schemeClr val="tx1"/>
                </a:solidFill>
                <a:latin typeface="Consolas" pitchFamily="49" charset="0"/>
                <a:ea typeface="맑은 고딕" pitchFamily="50" charset="-127"/>
                <a:cs typeface="Consolas" pitchFamily="49" charset="0"/>
              </a:rPr>
              <a:t>23</a:t>
            </a:r>
          </a:p>
          <a:p>
            <a:pPr algn="r"/>
            <a:r>
              <a:rPr lang="en-US" altLang="ko-KR" sz="1100" dirty="0">
                <a:solidFill>
                  <a:schemeClr val="tx1"/>
                </a:solidFill>
                <a:latin typeface="Consolas" pitchFamily="49" charset="0"/>
                <a:ea typeface="맑은 고딕" pitchFamily="50" charset="-127"/>
                <a:cs typeface="Consolas" pitchFamily="49" charset="0"/>
              </a:rPr>
              <a:t>24</a:t>
            </a:r>
          </a:p>
          <a:p>
            <a:pPr algn="r"/>
            <a:r>
              <a:rPr lang="en-US" altLang="ko-KR" sz="1100" dirty="0">
                <a:solidFill>
                  <a:schemeClr val="tx1"/>
                </a:solidFill>
                <a:latin typeface="Consolas" pitchFamily="49" charset="0"/>
                <a:ea typeface="맑은 고딕" pitchFamily="50" charset="-127"/>
                <a:cs typeface="Consolas" pitchFamily="49" charset="0"/>
              </a:rPr>
              <a:t>25</a:t>
            </a:r>
          </a:p>
          <a:p>
            <a:pPr algn="r"/>
            <a:r>
              <a:rPr lang="en-US" altLang="ko-KR" sz="1100" dirty="0">
                <a:solidFill>
                  <a:schemeClr val="tx1"/>
                </a:solidFill>
                <a:latin typeface="Consolas" pitchFamily="49" charset="0"/>
                <a:ea typeface="맑은 고딕" pitchFamily="50" charset="-127"/>
                <a:cs typeface="Consolas" pitchFamily="49" charset="0"/>
              </a:rPr>
              <a:t>26</a:t>
            </a:r>
          </a:p>
          <a:p>
            <a:pPr algn="r"/>
            <a:r>
              <a:rPr lang="en-US" altLang="ko-KR" sz="1100" dirty="0">
                <a:solidFill>
                  <a:schemeClr val="tx1"/>
                </a:solidFill>
                <a:latin typeface="Consolas" pitchFamily="49" charset="0"/>
                <a:ea typeface="맑은 고딕" pitchFamily="50" charset="-127"/>
                <a:cs typeface="Consolas" pitchFamily="49" charset="0"/>
              </a:rPr>
              <a:t>27</a:t>
            </a:r>
          </a:p>
          <a:p>
            <a:pPr algn="r"/>
            <a:r>
              <a:rPr lang="en-US" altLang="ko-KR" sz="1100" dirty="0">
                <a:solidFill>
                  <a:schemeClr val="tx1"/>
                </a:solidFill>
                <a:latin typeface="Consolas" pitchFamily="49" charset="0"/>
                <a:ea typeface="맑은 고딕" pitchFamily="50" charset="-127"/>
                <a:cs typeface="Consolas" pitchFamily="49" charset="0"/>
              </a:rPr>
              <a:t>28</a:t>
            </a:r>
          </a:p>
          <a:p>
            <a:pPr algn="r"/>
            <a:r>
              <a:rPr lang="en-US" altLang="ko-KR" sz="1100" dirty="0">
                <a:solidFill>
                  <a:schemeClr val="tx1"/>
                </a:solidFill>
                <a:latin typeface="Consolas" pitchFamily="49" charset="0"/>
                <a:ea typeface="맑은 고딕" pitchFamily="50" charset="-127"/>
                <a:cs typeface="Consolas" pitchFamily="49" charset="0"/>
              </a:rPr>
              <a:t>29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29305" y="1500174"/>
            <a:ext cx="10839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eg1.c</a:t>
            </a:r>
            <a:endParaRPr lang="ko-KR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97083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Debugging Process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Compile with ‘–g’ option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Running </a:t>
            </a:r>
            <a:r>
              <a:rPr lang="en-US" altLang="ko-KR" dirty="0" err="1" smtClean="0"/>
              <a:t>gdb</a:t>
            </a:r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1142976" y="1934166"/>
            <a:ext cx="6858048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ko-KR" dirty="0">
                <a:solidFill>
                  <a:schemeClr val="tx1"/>
                </a:solidFill>
                <a:latin typeface="Consolas" pitchFamily="49" charset="0"/>
                <a:ea typeface="맑은 고딕" pitchFamily="50" charset="-127"/>
                <a:cs typeface="Consolas" pitchFamily="49" charset="0"/>
              </a:rPr>
              <a:t>$ </a:t>
            </a:r>
            <a:r>
              <a:rPr lang="en-US" altLang="ko-KR" dirty="0" err="1">
                <a:solidFill>
                  <a:schemeClr val="tx1"/>
                </a:solidFill>
                <a:latin typeface="Consolas" pitchFamily="49" charset="0"/>
                <a:ea typeface="맑은 고딕" pitchFamily="50" charset="-127"/>
                <a:cs typeface="Consolas" pitchFamily="49" charset="0"/>
              </a:rPr>
              <a:t>gcc</a:t>
            </a:r>
            <a:r>
              <a:rPr lang="en-US" altLang="ko-KR" dirty="0">
                <a:solidFill>
                  <a:schemeClr val="tx1"/>
                </a:solidFill>
                <a:latin typeface="Consolas" pitchFamily="49" charset="0"/>
                <a:ea typeface="맑은 고딕" pitchFamily="50" charset="-127"/>
                <a:cs typeface="Consolas" pitchFamily="49" charset="0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Consolas" pitchFamily="49" charset="0"/>
                <a:ea typeface="맑은 고딕" pitchFamily="50" charset="-127"/>
                <a:cs typeface="Consolas" pitchFamily="49" charset="0"/>
              </a:rPr>
              <a:t>–g </a:t>
            </a:r>
            <a:r>
              <a:rPr lang="en-US" altLang="ko-KR" dirty="0">
                <a:solidFill>
                  <a:schemeClr val="tx1"/>
                </a:solidFill>
                <a:latin typeface="Consolas" pitchFamily="49" charset="0"/>
                <a:ea typeface="맑은 고딕" pitchFamily="50" charset="-127"/>
                <a:cs typeface="Consolas" pitchFamily="49" charset="0"/>
              </a:rPr>
              <a:t>eg1.c –o eg1</a:t>
            </a:r>
          </a:p>
          <a:p>
            <a:pPr algn="l">
              <a:defRPr/>
            </a:pPr>
            <a:r>
              <a:rPr lang="en-US" altLang="ko-KR" dirty="0">
                <a:solidFill>
                  <a:schemeClr val="tx1"/>
                </a:solidFill>
                <a:latin typeface="Consolas" pitchFamily="49" charset="0"/>
                <a:ea typeface="맑은 고딕" pitchFamily="50" charset="-127"/>
                <a:cs typeface="Consolas" pitchFamily="49" charset="0"/>
              </a:rPr>
              <a:t>$ ./eg1</a:t>
            </a:r>
          </a:p>
          <a:p>
            <a:pPr algn="l">
              <a:defRPr/>
            </a:pPr>
            <a:r>
              <a:rPr lang="en-US" altLang="ko-KR" dirty="0">
                <a:solidFill>
                  <a:srgbClr val="046DEC"/>
                </a:solidFill>
                <a:latin typeface="Consolas" pitchFamily="49" charset="0"/>
                <a:ea typeface="맑은 고딕" pitchFamily="50" charset="-127"/>
                <a:cs typeface="Consolas" pitchFamily="49" charset="0"/>
              </a:rPr>
              <a:t>Floating point exception</a:t>
            </a:r>
            <a:r>
              <a:rPr lang="en-US" altLang="ko-KR" dirty="0">
                <a:solidFill>
                  <a:schemeClr val="tx1"/>
                </a:solidFill>
                <a:latin typeface="Consolas" pitchFamily="49" charset="0"/>
                <a:ea typeface="맑은 고딕" pitchFamily="50" charset="-127"/>
                <a:cs typeface="Consolas" pitchFamily="49" charset="0"/>
              </a:rPr>
              <a:t> (core dumped)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142976" y="3643314"/>
            <a:ext cx="6858048" cy="23083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ko-KR" dirty="0">
                <a:solidFill>
                  <a:schemeClr val="tx1"/>
                </a:solidFill>
                <a:latin typeface="Consolas" pitchFamily="49" charset="0"/>
                <a:ea typeface="맑은 고딕" pitchFamily="50" charset="-127"/>
                <a:cs typeface="Consolas" pitchFamily="49" charset="0"/>
              </a:rPr>
              <a:t>$ </a:t>
            </a:r>
            <a:r>
              <a:rPr lang="en-US" altLang="ko-KR" dirty="0" err="1">
                <a:solidFill>
                  <a:schemeClr val="tx1"/>
                </a:solidFill>
                <a:latin typeface="Consolas" pitchFamily="49" charset="0"/>
                <a:ea typeface="맑은 고딕" pitchFamily="50" charset="-127"/>
                <a:cs typeface="Consolas" pitchFamily="49" charset="0"/>
              </a:rPr>
              <a:t>gdb</a:t>
            </a:r>
            <a:r>
              <a:rPr lang="en-US" altLang="ko-KR" dirty="0">
                <a:solidFill>
                  <a:schemeClr val="tx1"/>
                </a:solidFill>
                <a:latin typeface="Consolas" pitchFamily="49" charset="0"/>
                <a:ea typeface="맑은 고딕" pitchFamily="50" charset="-127"/>
                <a:cs typeface="Consolas" pitchFamily="49" charset="0"/>
              </a:rPr>
              <a:t> eg1</a:t>
            </a:r>
          </a:p>
          <a:p>
            <a:pPr algn="l">
              <a:defRPr/>
            </a:pPr>
            <a:r>
              <a:rPr lang="en-US" altLang="ko-KR" dirty="0">
                <a:solidFill>
                  <a:schemeClr val="tx1"/>
                </a:solidFill>
                <a:latin typeface="Consolas" pitchFamily="49" charset="0"/>
                <a:ea typeface="맑은 고딕" pitchFamily="50" charset="-127"/>
                <a:cs typeface="Consolas" pitchFamily="49" charset="0"/>
              </a:rPr>
              <a:t>    …</a:t>
            </a:r>
          </a:p>
          <a:p>
            <a:pPr algn="l">
              <a:defRPr/>
            </a:pPr>
            <a:r>
              <a:rPr lang="en-US" altLang="ko-KR" dirty="0">
                <a:solidFill>
                  <a:schemeClr val="tx1"/>
                </a:solidFill>
                <a:latin typeface="Consolas" pitchFamily="49" charset="0"/>
                <a:ea typeface="맑은 고딕" pitchFamily="50" charset="-127"/>
                <a:cs typeface="Consolas" pitchFamily="49" charset="0"/>
              </a:rPr>
              <a:t>(</a:t>
            </a:r>
            <a:r>
              <a:rPr lang="en-US" altLang="ko-KR" dirty="0" err="1">
                <a:solidFill>
                  <a:schemeClr val="tx1"/>
                </a:solidFill>
                <a:latin typeface="Consolas" pitchFamily="49" charset="0"/>
                <a:ea typeface="맑은 고딕" pitchFamily="50" charset="-127"/>
                <a:cs typeface="Consolas" pitchFamily="49" charset="0"/>
              </a:rPr>
              <a:t>gdb</a:t>
            </a:r>
            <a:r>
              <a:rPr lang="en-US" altLang="ko-KR" dirty="0">
                <a:solidFill>
                  <a:schemeClr val="tx1"/>
                </a:solidFill>
                <a:latin typeface="Consolas" pitchFamily="49" charset="0"/>
                <a:ea typeface="맑은 고딕" pitchFamily="50" charset="-127"/>
                <a:cs typeface="Consolas" pitchFamily="49" charset="0"/>
              </a:rPr>
              <a:t>) </a:t>
            </a:r>
            <a:r>
              <a:rPr lang="en-US" altLang="ko-KR" dirty="0">
                <a:solidFill>
                  <a:srgbClr val="FF0000"/>
                </a:solidFill>
                <a:latin typeface="Consolas" pitchFamily="49" charset="0"/>
                <a:ea typeface="맑은 고딕" pitchFamily="50" charset="-127"/>
                <a:cs typeface="Consolas" pitchFamily="49" charset="0"/>
              </a:rPr>
              <a:t>run</a:t>
            </a:r>
          </a:p>
          <a:p>
            <a:pPr algn="l">
              <a:defRPr/>
            </a:pPr>
            <a:r>
              <a:rPr lang="en-US" altLang="ko-KR" dirty="0">
                <a:solidFill>
                  <a:schemeClr val="tx1"/>
                </a:solidFill>
                <a:latin typeface="Consolas" pitchFamily="49" charset="0"/>
                <a:ea typeface="맑은 고딕" pitchFamily="50" charset="-127"/>
                <a:cs typeface="Consolas" pitchFamily="49" charset="0"/>
              </a:rPr>
              <a:t>    …</a:t>
            </a:r>
          </a:p>
          <a:p>
            <a:pPr algn="l">
              <a:defRPr/>
            </a:pPr>
            <a:r>
              <a:rPr lang="en-US" altLang="ko-KR" dirty="0">
                <a:solidFill>
                  <a:schemeClr val="tx1"/>
                </a:solidFill>
                <a:latin typeface="Consolas" pitchFamily="49" charset="0"/>
                <a:ea typeface="맑은 고딕" pitchFamily="50" charset="-127"/>
                <a:cs typeface="Consolas" pitchFamily="49" charset="0"/>
              </a:rPr>
              <a:t>Program received signal SIGFPE, Arithmetic exception.</a:t>
            </a:r>
          </a:p>
          <a:p>
            <a:pPr algn="l">
              <a:defRPr/>
            </a:pPr>
            <a:r>
              <a:rPr lang="en-US" altLang="ko-KR" dirty="0">
                <a:solidFill>
                  <a:schemeClr val="tx1"/>
                </a:solidFill>
                <a:latin typeface="Consolas" pitchFamily="49" charset="0"/>
                <a:ea typeface="맑은 고딕" pitchFamily="50" charset="-127"/>
                <a:cs typeface="Consolas" pitchFamily="49" charset="0"/>
              </a:rPr>
              <a:t>0x0000000000400515 in wib (no1=8, no2=8) at eg1.c:7</a:t>
            </a:r>
          </a:p>
          <a:p>
            <a:pPr algn="l">
              <a:defRPr/>
            </a:pPr>
            <a:r>
              <a:rPr lang="en-US" altLang="ko-KR" dirty="0">
                <a:solidFill>
                  <a:srgbClr val="046DEC"/>
                </a:solidFill>
                <a:latin typeface="Consolas" pitchFamily="49" charset="0"/>
                <a:ea typeface="맑은 고딕" pitchFamily="50" charset="-127"/>
                <a:cs typeface="Consolas" pitchFamily="49" charset="0"/>
              </a:rPr>
              <a:t>7	result = no1 / diff;</a:t>
            </a:r>
          </a:p>
          <a:p>
            <a:pPr algn="l">
              <a:defRPr/>
            </a:pPr>
            <a:r>
              <a:rPr lang="en-US" altLang="ko-KR" dirty="0">
                <a:solidFill>
                  <a:schemeClr val="tx1"/>
                </a:solidFill>
                <a:latin typeface="Consolas" pitchFamily="49" charset="0"/>
                <a:ea typeface="맑은 고딕" pitchFamily="50" charset="-127"/>
                <a:cs typeface="Consolas" pitchFamily="49" charset="0"/>
              </a:rPr>
              <a:t>(</a:t>
            </a:r>
            <a:r>
              <a:rPr lang="en-US" altLang="ko-KR" dirty="0" err="1">
                <a:solidFill>
                  <a:schemeClr val="tx1"/>
                </a:solidFill>
                <a:latin typeface="Consolas" pitchFamily="49" charset="0"/>
                <a:ea typeface="맑은 고딕" pitchFamily="50" charset="-127"/>
                <a:cs typeface="Consolas" pitchFamily="49" charset="0"/>
              </a:rPr>
              <a:t>gdb</a:t>
            </a:r>
            <a:r>
              <a:rPr lang="en-US" altLang="ko-KR" dirty="0">
                <a:solidFill>
                  <a:schemeClr val="tx1"/>
                </a:solidFill>
                <a:latin typeface="Consolas" pitchFamily="49" charset="0"/>
                <a:ea typeface="맑은 고딕" pitchFamily="50" charset="-127"/>
                <a:cs typeface="Consolas" pitchFamily="49" charset="0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1329103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</a:t>
            </a:r>
            <a:r>
              <a:rPr lang="en-US" altLang="ko-KR" dirty="0" smtClean="0"/>
              <a:t>or statement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5" y="1268760"/>
            <a:ext cx="4934947" cy="259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1693" y="3126527"/>
            <a:ext cx="4711990" cy="32265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6521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Debugging Process (contd.)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Print values of variables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142976" y="1928802"/>
            <a:ext cx="6858048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ko-KR" dirty="0">
                <a:solidFill>
                  <a:schemeClr val="tx1"/>
                </a:solidFill>
                <a:latin typeface="Consolas" pitchFamily="49" charset="0"/>
                <a:ea typeface="맑은 고딕" pitchFamily="50" charset="-127"/>
                <a:cs typeface="Consolas" pitchFamily="49" charset="0"/>
              </a:rPr>
              <a:t>(</a:t>
            </a:r>
            <a:r>
              <a:rPr lang="en-US" altLang="ko-KR" dirty="0" err="1">
                <a:solidFill>
                  <a:schemeClr val="tx1"/>
                </a:solidFill>
                <a:latin typeface="Consolas" pitchFamily="49" charset="0"/>
                <a:ea typeface="맑은 고딕" pitchFamily="50" charset="-127"/>
                <a:cs typeface="Consolas" pitchFamily="49" charset="0"/>
              </a:rPr>
              <a:t>gdb</a:t>
            </a:r>
            <a:r>
              <a:rPr lang="en-US" altLang="ko-KR" dirty="0">
                <a:solidFill>
                  <a:schemeClr val="tx1"/>
                </a:solidFill>
                <a:latin typeface="Consolas" pitchFamily="49" charset="0"/>
                <a:ea typeface="맑은 고딕" pitchFamily="50" charset="-127"/>
                <a:cs typeface="Consolas" pitchFamily="49" charset="0"/>
              </a:rPr>
              <a:t>) </a:t>
            </a:r>
            <a:r>
              <a:rPr lang="en-US" altLang="ko-KR" dirty="0">
                <a:solidFill>
                  <a:srgbClr val="FF0000"/>
                </a:solidFill>
                <a:latin typeface="Consolas" pitchFamily="49" charset="0"/>
                <a:ea typeface="맑은 고딕" pitchFamily="50" charset="-127"/>
                <a:cs typeface="Consolas" pitchFamily="49" charset="0"/>
              </a:rPr>
              <a:t>print no1</a:t>
            </a:r>
          </a:p>
          <a:p>
            <a:pPr algn="l">
              <a:defRPr/>
            </a:pPr>
            <a:r>
              <a:rPr lang="en-US" altLang="ko-KR" dirty="0">
                <a:solidFill>
                  <a:schemeClr val="tx1"/>
                </a:solidFill>
                <a:latin typeface="Consolas" pitchFamily="49" charset="0"/>
                <a:ea typeface="맑은 고딕" pitchFamily="50" charset="-127"/>
                <a:cs typeface="Consolas" pitchFamily="49" charset="0"/>
              </a:rPr>
              <a:t>$1 = 8</a:t>
            </a:r>
          </a:p>
          <a:p>
            <a:pPr algn="l">
              <a:defRPr/>
            </a:pPr>
            <a:r>
              <a:rPr lang="en-US" altLang="ko-KR" dirty="0">
                <a:solidFill>
                  <a:schemeClr val="tx1"/>
                </a:solidFill>
                <a:latin typeface="Consolas" pitchFamily="49" charset="0"/>
                <a:ea typeface="맑은 고딕" pitchFamily="50" charset="-127"/>
                <a:cs typeface="Consolas" pitchFamily="49" charset="0"/>
              </a:rPr>
              <a:t>(</a:t>
            </a:r>
            <a:r>
              <a:rPr lang="en-US" altLang="ko-KR" dirty="0" err="1">
                <a:solidFill>
                  <a:schemeClr val="tx1"/>
                </a:solidFill>
                <a:latin typeface="Consolas" pitchFamily="49" charset="0"/>
                <a:ea typeface="맑은 고딕" pitchFamily="50" charset="-127"/>
                <a:cs typeface="Consolas" pitchFamily="49" charset="0"/>
              </a:rPr>
              <a:t>gdb</a:t>
            </a:r>
            <a:r>
              <a:rPr lang="en-US" altLang="ko-KR" dirty="0">
                <a:solidFill>
                  <a:schemeClr val="tx1"/>
                </a:solidFill>
                <a:latin typeface="Consolas" pitchFamily="49" charset="0"/>
                <a:ea typeface="맑은 고딕" pitchFamily="50" charset="-127"/>
                <a:cs typeface="Consolas" pitchFamily="49" charset="0"/>
              </a:rPr>
              <a:t>) </a:t>
            </a:r>
            <a:r>
              <a:rPr lang="en-US" altLang="ko-KR" dirty="0">
                <a:solidFill>
                  <a:srgbClr val="FF0000"/>
                </a:solidFill>
                <a:latin typeface="Consolas" pitchFamily="49" charset="0"/>
                <a:ea typeface="맑은 고딕" pitchFamily="50" charset="-127"/>
                <a:cs typeface="Consolas" pitchFamily="49" charset="0"/>
              </a:rPr>
              <a:t>print diff</a:t>
            </a:r>
          </a:p>
          <a:p>
            <a:pPr algn="l">
              <a:defRPr/>
            </a:pPr>
            <a:r>
              <a:rPr lang="en-US" altLang="ko-KR" dirty="0">
                <a:solidFill>
                  <a:schemeClr val="tx1"/>
                </a:solidFill>
                <a:latin typeface="Consolas" pitchFamily="49" charset="0"/>
                <a:ea typeface="맑은 고딕" pitchFamily="50" charset="-127"/>
                <a:cs typeface="Consolas" pitchFamily="49" charset="0"/>
              </a:rPr>
              <a:t>$2 = 0</a:t>
            </a:r>
          </a:p>
          <a:p>
            <a:pPr>
              <a:defRPr/>
            </a:pPr>
            <a:r>
              <a:rPr lang="en-US" altLang="ko-KR" dirty="0" smtClean="0">
                <a:latin typeface="Consolas" pitchFamily="49" charset="0"/>
                <a:ea typeface="맑은 고딕" pitchFamily="50" charset="-127"/>
                <a:cs typeface="Consolas" pitchFamily="49" charset="0"/>
              </a:rPr>
              <a:t>(</a:t>
            </a:r>
            <a:r>
              <a:rPr lang="en-US" altLang="ko-KR" dirty="0" err="1" smtClean="0">
                <a:latin typeface="Consolas" pitchFamily="49" charset="0"/>
                <a:ea typeface="맑은 고딕" pitchFamily="50" charset="-127"/>
                <a:cs typeface="Consolas" pitchFamily="49" charset="0"/>
              </a:rPr>
              <a:t>gdb</a:t>
            </a:r>
            <a:r>
              <a:rPr lang="en-US" altLang="ko-KR" dirty="0" smtClean="0">
                <a:latin typeface="Consolas" pitchFamily="49" charset="0"/>
                <a:ea typeface="맑은 고딕" pitchFamily="50" charset="-127"/>
                <a:cs typeface="Consolas" pitchFamily="49" charset="0"/>
              </a:rPr>
              <a:t>) </a:t>
            </a:r>
            <a:r>
              <a:rPr lang="en-US" altLang="ko-KR" dirty="0" smtClean="0">
                <a:solidFill>
                  <a:srgbClr val="FF0000"/>
                </a:solidFill>
                <a:latin typeface="Consolas" pitchFamily="49" charset="0"/>
                <a:ea typeface="맑은 고딕" pitchFamily="50" charset="-127"/>
                <a:cs typeface="Consolas" pitchFamily="49" charset="0"/>
              </a:rPr>
              <a:t>quit</a:t>
            </a:r>
          </a:p>
          <a:p>
            <a:pPr>
              <a:defRPr/>
            </a:pPr>
            <a:r>
              <a:rPr lang="en-US" altLang="ko-KR" dirty="0" smtClean="0">
                <a:latin typeface="Consolas" pitchFamily="49" charset="0"/>
                <a:ea typeface="맑은 고딕" pitchFamily="50" charset="-127"/>
                <a:cs typeface="Consolas" pitchFamily="49" charset="0"/>
              </a:rPr>
              <a:t>The program is running.  Exit anyway? (y or n) </a:t>
            </a:r>
            <a:r>
              <a:rPr lang="en-US" altLang="ko-KR" dirty="0" smtClean="0">
                <a:solidFill>
                  <a:srgbClr val="FF0000"/>
                </a:solidFill>
                <a:latin typeface="Consolas" pitchFamily="49" charset="0"/>
                <a:ea typeface="맑은 고딕" pitchFamily="50" charset="-127"/>
                <a:cs typeface="Consolas" pitchFamily="49" charset="0"/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18232776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Debugging Process (contd.)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Breakpoints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142976" y="1928802"/>
            <a:ext cx="6858048" cy="42473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ko-KR" dirty="0">
                <a:solidFill>
                  <a:schemeClr val="tx1"/>
                </a:solidFill>
                <a:latin typeface="Consolas" pitchFamily="49" charset="0"/>
                <a:ea typeface="맑은 고딕" pitchFamily="50" charset="-127"/>
                <a:cs typeface="Consolas" pitchFamily="49" charset="0"/>
              </a:rPr>
              <a:t>(</a:t>
            </a:r>
            <a:r>
              <a:rPr lang="en-US" altLang="ko-KR" dirty="0" err="1">
                <a:solidFill>
                  <a:schemeClr val="tx1"/>
                </a:solidFill>
                <a:latin typeface="Consolas" pitchFamily="49" charset="0"/>
                <a:ea typeface="맑은 고딕" pitchFamily="50" charset="-127"/>
                <a:cs typeface="Consolas" pitchFamily="49" charset="0"/>
              </a:rPr>
              <a:t>gdb</a:t>
            </a:r>
            <a:r>
              <a:rPr lang="en-US" altLang="ko-KR" dirty="0">
                <a:solidFill>
                  <a:schemeClr val="tx1"/>
                </a:solidFill>
                <a:latin typeface="Consolas" pitchFamily="49" charset="0"/>
                <a:ea typeface="맑은 고딕" pitchFamily="50" charset="-127"/>
                <a:cs typeface="Consolas" pitchFamily="49" charset="0"/>
              </a:rPr>
              <a:t>) </a:t>
            </a:r>
            <a:r>
              <a:rPr lang="en-US" altLang="ko-KR" dirty="0">
                <a:solidFill>
                  <a:srgbClr val="FF0000"/>
                </a:solidFill>
                <a:latin typeface="Consolas" pitchFamily="49" charset="0"/>
                <a:ea typeface="맑은 고딕" pitchFamily="50" charset="-127"/>
                <a:cs typeface="Consolas" pitchFamily="49" charset="0"/>
              </a:rPr>
              <a:t>break </a:t>
            </a:r>
            <a:r>
              <a:rPr lang="en-US" altLang="ko-KR" dirty="0" smtClean="0">
                <a:solidFill>
                  <a:srgbClr val="FF0000"/>
                </a:solidFill>
                <a:latin typeface="Consolas" pitchFamily="49" charset="0"/>
                <a:ea typeface="맑은 고딕" pitchFamily="50" charset="-127"/>
                <a:cs typeface="Consolas" pitchFamily="49" charset="0"/>
              </a:rPr>
              <a:t>21   </a:t>
            </a:r>
            <a:r>
              <a:rPr lang="en-US" altLang="ko-KR" sz="1400" i="1" dirty="0" smtClean="0">
                <a:solidFill>
                  <a:srgbClr val="7030A0"/>
                </a:solidFill>
                <a:latin typeface="Consolas" pitchFamily="49" charset="0"/>
                <a:ea typeface="맑은 고딕" pitchFamily="50" charset="-127"/>
                <a:cs typeface="Consolas" pitchFamily="49" charset="0"/>
              </a:rPr>
              <a:t>(</a:t>
            </a:r>
            <a:r>
              <a:rPr lang="en-US" altLang="ko-KR" sz="1400" i="1" dirty="0">
                <a:solidFill>
                  <a:srgbClr val="7030A0"/>
                </a:solidFill>
                <a:latin typeface="Consolas" pitchFamily="49" charset="0"/>
                <a:ea typeface="맑은 고딕" pitchFamily="50" charset="-127"/>
                <a:cs typeface="Consolas" pitchFamily="49" charset="0"/>
              </a:rPr>
              <a:t>break at line number 21)</a:t>
            </a:r>
            <a:endParaRPr lang="en-US" altLang="ko-KR" sz="1400" dirty="0">
              <a:solidFill>
                <a:srgbClr val="7030A0"/>
              </a:solidFill>
              <a:latin typeface="Consolas" pitchFamily="49" charset="0"/>
              <a:ea typeface="맑은 고딕" pitchFamily="50" charset="-127"/>
              <a:cs typeface="Consolas" pitchFamily="49" charset="0"/>
            </a:endParaRPr>
          </a:p>
          <a:p>
            <a:pPr algn="l">
              <a:defRPr/>
            </a:pPr>
            <a:r>
              <a:rPr lang="en-US" altLang="ko-KR" dirty="0">
                <a:solidFill>
                  <a:schemeClr val="tx1"/>
                </a:solidFill>
                <a:latin typeface="Consolas" pitchFamily="49" charset="0"/>
                <a:ea typeface="맑은 고딕" pitchFamily="50" charset="-127"/>
                <a:cs typeface="Consolas" pitchFamily="49" charset="0"/>
              </a:rPr>
              <a:t>Breakpoint 1 at </a:t>
            </a:r>
            <a:r>
              <a:rPr lang="en-US" altLang="ko-KR" dirty="0" smtClean="0">
                <a:solidFill>
                  <a:schemeClr val="tx1"/>
                </a:solidFill>
                <a:latin typeface="Consolas" pitchFamily="49" charset="0"/>
                <a:ea typeface="맑은 고딕" pitchFamily="50" charset="-127"/>
                <a:cs typeface="Consolas" pitchFamily="49" charset="0"/>
              </a:rPr>
              <a:t>0x400546: </a:t>
            </a:r>
            <a:r>
              <a:rPr lang="en-US" altLang="ko-KR" dirty="0">
                <a:solidFill>
                  <a:schemeClr val="tx1"/>
                </a:solidFill>
                <a:latin typeface="Consolas" pitchFamily="49" charset="0"/>
                <a:ea typeface="맑은 고딕" pitchFamily="50" charset="-127"/>
                <a:cs typeface="Consolas" pitchFamily="49" charset="0"/>
              </a:rPr>
              <a:t>file eg1.c, line 21.</a:t>
            </a:r>
          </a:p>
          <a:p>
            <a:pPr algn="l">
              <a:defRPr/>
            </a:pPr>
            <a:r>
              <a:rPr lang="en-US" altLang="ko-KR" dirty="0">
                <a:solidFill>
                  <a:schemeClr val="tx1"/>
                </a:solidFill>
                <a:latin typeface="Consolas" pitchFamily="49" charset="0"/>
                <a:ea typeface="맑은 고딕" pitchFamily="50" charset="-127"/>
                <a:cs typeface="Consolas" pitchFamily="49" charset="0"/>
              </a:rPr>
              <a:t>(</a:t>
            </a:r>
            <a:r>
              <a:rPr lang="en-US" altLang="ko-KR" dirty="0" err="1">
                <a:solidFill>
                  <a:schemeClr val="tx1"/>
                </a:solidFill>
                <a:latin typeface="Consolas" pitchFamily="49" charset="0"/>
                <a:ea typeface="맑은 고딕" pitchFamily="50" charset="-127"/>
                <a:cs typeface="Consolas" pitchFamily="49" charset="0"/>
              </a:rPr>
              <a:t>gdb</a:t>
            </a:r>
            <a:r>
              <a:rPr lang="en-US" altLang="ko-KR" dirty="0">
                <a:solidFill>
                  <a:schemeClr val="tx1"/>
                </a:solidFill>
                <a:latin typeface="Consolas" pitchFamily="49" charset="0"/>
                <a:ea typeface="맑은 고딕" pitchFamily="50" charset="-127"/>
                <a:cs typeface="Consolas" pitchFamily="49" charset="0"/>
              </a:rPr>
              <a:t>) </a:t>
            </a:r>
            <a:r>
              <a:rPr lang="en-US" altLang="ko-KR" dirty="0">
                <a:solidFill>
                  <a:srgbClr val="FF0000"/>
                </a:solidFill>
                <a:latin typeface="Consolas" pitchFamily="49" charset="0"/>
                <a:ea typeface="맑은 고딕" pitchFamily="50" charset="-127"/>
                <a:cs typeface="Consolas" pitchFamily="49" charset="0"/>
              </a:rPr>
              <a:t>run</a:t>
            </a:r>
          </a:p>
          <a:p>
            <a:pPr algn="l">
              <a:defRPr/>
            </a:pPr>
            <a:r>
              <a:rPr lang="en-US" altLang="ko-KR" dirty="0">
                <a:solidFill>
                  <a:schemeClr val="tx1"/>
                </a:solidFill>
                <a:latin typeface="Consolas" pitchFamily="49" charset="0"/>
                <a:ea typeface="맑은 고딕" pitchFamily="50" charset="-127"/>
                <a:cs typeface="Consolas" pitchFamily="49" charset="0"/>
              </a:rPr>
              <a:t>    …</a:t>
            </a:r>
          </a:p>
          <a:p>
            <a:pPr algn="l">
              <a:defRPr/>
            </a:pPr>
            <a:r>
              <a:rPr lang="en-US" altLang="ko-KR" dirty="0">
                <a:solidFill>
                  <a:srgbClr val="046DEC"/>
                </a:solidFill>
                <a:latin typeface="Consolas" pitchFamily="49" charset="0"/>
                <a:ea typeface="맑은 고딕" pitchFamily="50" charset="-127"/>
                <a:cs typeface="Consolas" pitchFamily="49" charset="0"/>
              </a:rPr>
              <a:t>Breakpoint 1, main </a:t>
            </a:r>
            <a:r>
              <a:rPr lang="en-US" altLang="ko-KR" dirty="0" smtClean="0">
                <a:solidFill>
                  <a:srgbClr val="046DEC"/>
                </a:solidFill>
                <a:latin typeface="Consolas" pitchFamily="49" charset="0"/>
                <a:ea typeface="맑은 고딕" pitchFamily="50" charset="-127"/>
                <a:cs typeface="Consolas" pitchFamily="49" charset="0"/>
              </a:rPr>
              <a:t>() </a:t>
            </a:r>
            <a:r>
              <a:rPr lang="en-US" altLang="ko-KR" dirty="0">
                <a:solidFill>
                  <a:srgbClr val="046DEC"/>
                </a:solidFill>
                <a:latin typeface="Consolas" pitchFamily="49" charset="0"/>
                <a:ea typeface="맑은 고딕" pitchFamily="50" charset="-127"/>
                <a:cs typeface="Consolas" pitchFamily="49" charset="0"/>
              </a:rPr>
              <a:t>at eg1.c:21</a:t>
            </a:r>
          </a:p>
          <a:p>
            <a:pPr algn="l">
              <a:defRPr/>
            </a:pPr>
            <a:r>
              <a:rPr lang="en-US" altLang="ko-KR" dirty="0">
                <a:solidFill>
                  <a:schemeClr val="tx1"/>
                </a:solidFill>
                <a:latin typeface="Consolas" pitchFamily="49" charset="0"/>
                <a:ea typeface="맑은 고딕" pitchFamily="50" charset="-127"/>
                <a:cs typeface="Consolas" pitchFamily="49" charset="0"/>
              </a:rPr>
              <a:t>21			result = wib(value, div);</a:t>
            </a:r>
          </a:p>
          <a:p>
            <a:pPr algn="l">
              <a:defRPr/>
            </a:pPr>
            <a:r>
              <a:rPr lang="en-US" altLang="ko-KR" dirty="0">
                <a:solidFill>
                  <a:schemeClr val="tx1"/>
                </a:solidFill>
                <a:latin typeface="Consolas" pitchFamily="49" charset="0"/>
                <a:ea typeface="맑은 고딕" pitchFamily="50" charset="-127"/>
                <a:cs typeface="Consolas" pitchFamily="49" charset="0"/>
              </a:rPr>
              <a:t>(</a:t>
            </a:r>
            <a:r>
              <a:rPr lang="en-US" altLang="ko-KR" dirty="0" err="1">
                <a:solidFill>
                  <a:schemeClr val="tx1"/>
                </a:solidFill>
                <a:latin typeface="Consolas" pitchFamily="49" charset="0"/>
                <a:ea typeface="맑은 고딕" pitchFamily="50" charset="-127"/>
                <a:cs typeface="Consolas" pitchFamily="49" charset="0"/>
              </a:rPr>
              <a:t>gdb</a:t>
            </a:r>
            <a:r>
              <a:rPr lang="en-US" altLang="ko-KR" dirty="0">
                <a:solidFill>
                  <a:schemeClr val="tx1"/>
                </a:solidFill>
                <a:latin typeface="Consolas" pitchFamily="49" charset="0"/>
                <a:ea typeface="맑은 고딕" pitchFamily="50" charset="-127"/>
                <a:cs typeface="Consolas" pitchFamily="49" charset="0"/>
              </a:rPr>
              <a:t>) </a:t>
            </a:r>
            <a:r>
              <a:rPr lang="en-US" altLang="ko-KR" dirty="0" smtClean="0">
                <a:solidFill>
                  <a:srgbClr val="FF0000"/>
                </a:solidFill>
                <a:latin typeface="Consolas" pitchFamily="49" charset="0"/>
                <a:ea typeface="맑은 고딕" pitchFamily="50" charset="-127"/>
                <a:cs typeface="Consolas" pitchFamily="49" charset="0"/>
              </a:rPr>
              <a:t>list</a:t>
            </a:r>
            <a:r>
              <a:rPr lang="en-US" altLang="ko-KR" dirty="0" smtClean="0">
                <a:solidFill>
                  <a:schemeClr val="tx1"/>
                </a:solidFill>
                <a:latin typeface="Consolas" pitchFamily="49" charset="0"/>
                <a:ea typeface="맑은 고딕" pitchFamily="50" charset="-127"/>
                <a:cs typeface="Consolas" pitchFamily="49" charset="0"/>
              </a:rPr>
              <a:t>   </a:t>
            </a:r>
            <a:r>
              <a:rPr lang="en-US" altLang="ko-KR" sz="1400" i="1" dirty="0" smtClean="0">
                <a:solidFill>
                  <a:srgbClr val="7030A0"/>
                </a:solidFill>
                <a:latin typeface="Consolas" pitchFamily="49" charset="0"/>
                <a:ea typeface="맑은 고딕" pitchFamily="50" charset="-127"/>
                <a:cs typeface="Consolas" pitchFamily="49" charset="0"/>
              </a:rPr>
              <a:t>(</a:t>
            </a:r>
            <a:r>
              <a:rPr lang="en-US" altLang="ko-KR" sz="1400" i="1" dirty="0">
                <a:solidFill>
                  <a:srgbClr val="7030A0"/>
                </a:solidFill>
                <a:latin typeface="Consolas" pitchFamily="49" charset="0"/>
                <a:ea typeface="맑은 고딕" pitchFamily="50" charset="-127"/>
                <a:cs typeface="Consolas" pitchFamily="49" charset="0"/>
              </a:rPr>
              <a:t>show 10 lines of the source code)</a:t>
            </a:r>
            <a:endParaRPr lang="en-US" altLang="ko-KR" sz="1400" dirty="0">
              <a:solidFill>
                <a:schemeClr val="tx1"/>
              </a:solidFill>
              <a:latin typeface="Consolas" pitchFamily="49" charset="0"/>
              <a:ea typeface="맑은 고딕" pitchFamily="50" charset="-127"/>
              <a:cs typeface="Consolas" pitchFamily="49" charset="0"/>
            </a:endParaRPr>
          </a:p>
          <a:p>
            <a:pPr algn="l">
              <a:defRPr/>
            </a:pPr>
            <a:r>
              <a:rPr lang="en-US" altLang="ko-KR" dirty="0">
                <a:solidFill>
                  <a:schemeClr val="tx1"/>
                </a:solidFill>
                <a:latin typeface="Consolas" pitchFamily="49" charset="0"/>
                <a:ea typeface="맑은 고딕" pitchFamily="50" charset="-127"/>
                <a:cs typeface="Consolas" pitchFamily="49" charset="0"/>
              </a:rPr>
              <a:t>    …</a:t>
            </a:r>
          </a:p>
          <a:p>
            <a:pPr algn="l">
              <a:defRPr/>
            </a:pPr>
            <a:r>
              <a:rPr lang="en-US" altLang="ko-KR" dirty="0">
                <a:solidFill>
                  <a:schemeClr val="tx1"/>
                </a:solidFill>
                <a:latin typeface="Consolas" pitchFamily="49" charset="0"/>
                <a:ea typeface="맑은 고딕" pitchFamily="50" charset="-127"/>
                <a:cs typeface="Consolas" pitchFamily="49" charset="0"/>
              </a:rPr>
              <a:t>19		for (</a:t>
            </a:r>
            <a:r>
              <a:rPr lang="en-US" altLang="ko-KR" dirty="0" err="1">
                <a:solidFill>
                  <a:schemeClr val="tx1"/>
                </a:solidFill>
                <a:latin typeface="Consolas" pitchFamily="49" charset="0"/>
                <a:ea typeface="맑은 고딕" pitchFamily="50" charset="-127"/>
                <a:cs typeface="Consolas" pitchFamily="49" charset="0"/>
              </a:rPr>
              <a:t>i</a:t>
            </a:r>
            <a:r>
              <a:rPr lang="en-US" altLang="ko-KR" dirty="0">
                <a:solidFill>
                  <a:schemeClr val="tx1"/>
                </a:solidFill>
                <a:latin typeface="Consolas" pitchFamily="49" charset="0"/>
                <a:ea typeface="맑은 고딕" pitchFamily="50" charset="-127"/>
                <a:cs typeface="Consolas" pitchFamily="49" charset="0"/>
              </a:rPr>
              <a:t> = 0; </a:t>
            </a:r>
            <a:r>
              <a:rPr lang="en-US" altLang="ko-KR" dirty="0" err="1">
                <a:solidFill>
                  <a:schemeClr val="tx1"/>
                </a:solidFill>
                <a:latin typeface="Consolas" pitchFamily="49" charset="0"/>
                <a:ea typeface="맑은 고딕" pitchFamily="50" charset="-127"/>
                <a:cs typeface="Consolas" pitchFamily="49" charset="0"/>
              </a:rPr>
              <a:t>i</a:t>
            </a:r>
            <a:r>
              <a:rPr lang="en-US" altLang="ko-KR" dirty="0">
                <a:solidFill>
                  <a:schemeClr val="tx1"/>
                </a:solidFill>
                <a:latin typeface="Consolas" pitchFamily="49" charset="0"/>
                <a:ea typeface="맑은 고딕" pitchFamily="50" charset="-127"/>
                <a:cs typeface="Consolas" pitchFamily="49" charset="0"/>
              </a:rPr>
              <a:t> &lt; 10; </a:t>
            </a:r>
            <a:r>
              <a:rPr lang="en-US" altLang="ko-KR" dirty="0" err="1">
                <a:solidFill>
                  <a:schemeClr val="tx1"/>
                </a:solidFill>
                <a:latin typeface="Consolas" pitchFamily="49" charset="0"/>
                <a:ea typeface="맑은 고딕" pitchFamily="50" charset="-127"/>
                <a:cs typeface="Consolas" pitchFamily="49" charset="0"/>
              </a:rPr>
              <a:t>i</a:t>
            </a:r>
            <a:r>
              <a:rPr lang="en-US" altLang="ko-KR" dirty="0">
                <a:solidFill>
                  <a:schemeClr val="tx1"/>
                </a:solidFill>
                <a:latin typeface="Consolas" pitchFamily="49" charset="0"/>
                <a:ea typeface="맑은 고딕" pitchFamily="50" charset="-127"/>
                <a:cs typeface="Consolas" pitchFamily="49" charset="0"/>
              </a:rPr>
              <a:t>++)</a:t>
            </a:r>
          </a:p>
          <a:p>
            <a:pPr algn="l">
              <a:defRPr/>
            </a:pPr>
            <a:r>
              <a:rPr lang="en-US" altLang="ko-KR" dirty="0">
                <a:solidFill>
                  <a:schemeClr val="tx1"/>
                </a:solidFill>
                <a:latin typeface="Consolas" pitchFamily="49" charset="0"/>
                <a:ea typeface="맑은 고딕" pitchFamily="50" charset="-127"/>
                <a:cs typeface="Consolas" pitchFamily="49" charset="0"/>
              </a:rPr>
              <a:t>20		{</a:t>
            </a:r>
          </a:p>
          <a:p>
            <a:pPr algn="l">
              <a:defRPr/>
            </a:pPr>
            <a:r>
              <a:rPr lang="en-US" altLang="ko-KR" dirty="0">
                <a:solidFill>
                  <a:schemeClr val="tx1"/>
                </a:solidFill>
                <a:latin typeface="Consolas" pitchFamily="49" charset="0"/>
                <a:ea typeface="맑은 고딕" pitchFamily="50" charset="-127"/>
                <a:cs typeface="Consolas" pitchFamily="49" charset="0"/>
              </a:rPr>
              <a:t>21			result = wib(value, div);</a:t>
            </a:r>
          </a:p>
          <a:p>
            <a:pPr algn="l">
              <a:defRPr/>
            </a:pPr>
            <a:r>
              <a:rPr lang="en-US" altLang="ko-KR" dirty="0">
                <a:solidFill>
                  <a:schemeClr val="tx1"/>
                </a:solidFill>
                <a:latin typeface="Consolas" pitchFamily="49" charset="0"/>
                <a:ea typeface="맑은 고딕" pitchFamily="50" charset="-127"/>
                <a:cs typeface="Consolas" pitchFamily="49" charset="0"/>
              </a:rPr>
              <a:t>22			total += result;</a:t>
            </a:r>
          </a:p>
          <a:p>
            <a:pPr algn="l">
              <a:defRPr/>
            </a:pPr>
            <a:r>
              <a:rPr lang="en-US" altLang="ko-KR" dirty="0">
                <a:solidFill>
                  <a:schemeClr val="tx1"/>
                </a:solidFill>
                <a:latin typeface="Consolas" pitchFamily="49" charset="0"/>
                <a:ea typeface="맑은 고딕" pitchFamily="50" charset="-127"/>
                <a:cs typeface="Consolas" pitchFamily="49" charset="0"/>
              </a:rPr>
              <a:t>23			div++;</a:t>
            </a:r>
          </a:p>
          <a:p>
            <a:pPr algn="l">
              <a:defRPr/>
            </a:pPr>
            <a:r>
              <a:rPr lang="en-US" altLang="ko-KR" dirty="0">
                <a:solidFill>
                  <a:schemeClr val="tx1"/>
                </a:solidFill>
                <a:latin typeface="Consolas" pitchFamily="49" charset="0"/>
                <a:ea typeface="맑은 고딕" pitchFamily="50" charset="-127"/>
                <a:cs typeface="Consolas" pitchFamily="49" charset="0"/>
              </a:rPr>
              <a:t>24			value--;</a:t>
            </a:r>
          </a:p>
          <a:p>
            <a:pPr algn="l">
              <a:defRPr/>
            </a:pPr>
            <a:r>
              <a:rPr lang="en-US" altLang="ko-KR" dirty="0">
                <a:solidFill>
                  <a:schemeClr val="tx1"/>
                </a:solidFill>
                <a:latin typeface="Consolas" pitchFamily="49" charset="0"/>
                <a:ea typeface="맑은 고딕" pitchFamily="50" charset="-127"/>
                <a:cs typeface="Consolas" pitchFamily="49" charset="0"/>
              </a:rPr>
              <a:t>25		}</a:t>
            </a:r>
          </a:p>
        </p:txBody>
      </p:sp>
    </p:spTree>
    <p:extLst>
      <p:ext uri="{BB962C8B-B14F-4D97-AF65-F5344CB8AC3E}">
        <p14:creationId xmlns:p14="http://schemas.microsoft.com/office/powerpoint/2010/main" val="14064409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Debugging Process (contd.)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Execute a line from source code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142976" y="1928802"/>
            <a:ext cx="6858048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dirty="0" smtClean="0">
                <a:latin typeface="Consolas" pitchFamily="49" charset="0"/>
                <a:ea typeface="맑은 고딕" pitchFamily="50" charset="-127"/>
                <a:cs typeface="Consolas" pitchFamily="49" charset="0"/>
              </a:rPr>
              <a:t>(</a:t>
            </a:r>
            <a:r>
              <a:rPr lang="en-US" altLang="ko-KR" dirty="0" err="1" smtClean="0">
                <a:latin typeface="Consolas" pitchFamily="49" charset="0"/>
                <a:ea typeface="맑은 고딕" pitchFamily="50" charset="-127"/>
                <a:cs typeface="Consolas" pitchFamily="49" charset="0"/>
              </a:rPr>
              <a:t>gdb</a:t>
            </a:r>
            <a:r>
              <a:rPr lang="en-US" altLang="ko-KR" dirty="0" smtClean="0">
                <a:latin typeface="Consolas" pitchFamily="49" charset="0"/>
                <a:ea typeface="맑은 고딕" pitchFamily="50" charset="-127"/>
                <a:cs typeface="Consolas" pitchFamily="49" charset="0"/>
              </a:rPr>
              <a:t>) </a:t>
            </a:r>
            <a:r>
              <a:rPr lang="en-US" altLang="ko-KR" dirty="0" smtClean="0">
                <a:solidFill>
                  <a:srgbClr val="FF0000"/>
                </a:solidFill>
                <a:latin typeface="Consolas" pitchFamily="49" charset="0"/>
                <a:ea typeface="맑은 고딕" pitchFamily="50" charset="-127"/>
                <a:cs typeface="Consolas" pitchFamily="49" charset="0"/>
              </a:rPr>
              <a:t>next   </a:t>
            </a:r>
            <a:r>
              <a:rPr lang="en-US" altLang="ko-KR" sz="1400" i="1" dirty="0" smtClean="0">
                <a:solidFill>
                  <a:srgbClr val="7030A0"/>
                </a:solidFill>
                <a:latin typeface="Consolas" pitchFamily="49" charset="0"/>
                <a:ea typeface="맑은 고딕" pitchFamily="50" charset="-127"/>
                <a:cs typeface="Consolas" pitchFamily="49" charset="0"/>
              </a:rPr>
              <a:t>(execute a line over function calls)</a:t>
            </a:r>
            <a:endParaRPr lang="en-US" altLang="ko-KR" sz="1400" dirty="0" smtClean="0">
              <a:solidFill>
                <a:srgbClr val="7030A0"/>
              </a:solidFill>
              <a:latin typeface="Consolas" pitchFamily="49" charset="0"/>
              <a:ea typeface="맑은 고딕" pitchFamily="50" charset="-127"/>
              <a:cs typeface="Consolas" pitchFamily="49" charset="0"/>
            </a:endParaRPr>
          </a:p>
          <a:p>
            <a:pPr>
              <a:defRPr/>
            </a:pPr>
            <a:r>
              <a:rPr lang="en-US" altLang="ko-KR" dirty="0" smtClean="0">
                <a:latin typeface="Consolas" pitchFamily="49" charset="0"/>
                <a:ea typeface="맑은 고딕" pitchFamily="50" charset="-127"/>
                <a:cs typeface="Consolas" pitchFamily="49" charset="0"/>
              </a:rPr>
              <a:t>22			total += result;</a:t>
            </a:r>
          </a:p>
          <a:p>
            <a:pPr>
              <a:defRPr/>
            </a:pPr>
            <a:r>
              <a:rPr lang="en-US" altLang="ko-KR" dirty="0" smtClean="0">
                <a:latin typeface="Consolas" pitchFamily="49" charset="0"/>
                <a:ea typeface="맑은 고딕" pitchFamily="50" charset="-127"/>
                <a:cs typeface="Consolas" pitchFamily="49" charset="0"/>
              </a:rPr>
              <a:t>(</a:t>
            </a:r>
            <a:r>
              <a:rPr lang="en-US" altLang="ko-KR" dirty="0" err="1" smtClean="0">
                <a:latin typeface="Consolas" pitchFamily="49" charset="0"/>
                <a:ea typeface="맑은 고딕" pitchFamily="50" charset="-127"/>
                <a:cs typeface="Consolas" pitchFamily="49" charset="0"/>
              </a:rPr>
              <a:t>gdb</a:t>
            </a:r>
            <a:r>
              <a:rPr lang="en-US" altLang="ko-KR" dirty="0" smtClean="0">
                <a:latin typeface="Consolas" pitchFamily="49" charset="0"/>
                <a:ea typeface="맑은 고딕" pitchFamily="50" charset="-127"/>
                <a:cs typeface="Consolas" pitchFamily="49" charset="0"/>
              </a:rPr>
              <a:t>) </a:t>
            </a:r>
            <a:r>
              <a:rPr lang="en-US" altLang="ko-KR" dirty="0" smtClean="0">
                <a:solidFill>
                  <a:srgbClr val="FF0000"/>
                </a:solidFill>
                <a:latin typeface="Consolas" pitchFamily="49" charset="0"/>
                <a:ea typeface="맑은 고딕" pitchFamily="50" charset="-127"/>
                <a:cs typeface="Consolas" pitchFamily="49" charset="0"/>
              </a:rPr>
              <a:t>n</a:t>
            </a:r>
            <a:r>
              <a:rPr lang="en-US" altLang="ko-KR" dirty="0" smtClean="0">
                <a:latin typeface="Consolas" pitchFamily="49" charset="0"/>
                <a:ea typeface="맑은 고딕" pitchFamily="50" charset="-127"/>
                <a:cs typeface="Consolas" pitchFamily="49" charset="0"/>
              </a:rPr>
              <a:t>   </a:t>
            </a:r>
            <a:r>
              <a:rPr lang="en-US" altLang="ko-KR" sz="1400" i="1" dirty="0" smtClean="0">
                <a:solidFill>
                  <a:srgbClr val="7030A0"/>
                </a:solidFill>
                <a:latin typeface="Consolas" pitchFamily="49" charset="0"/>
                <a:ea typeface="맑은 고딕" pitchFamily="50" charset="-127"/>
                <a:cs typeface="Consolas" pitchFamily="49" charset="0"/>
              </a:rPr>
              <a:t>(next)</a:t>
            </a:r>
          </a:p>
          <a:p>
            <a:pPr>
              <a:defRPr/>
            </a:pPr>
            <a:r>
              <a:rPr lang="en-US" altLang="ko-KR" dirty="0" smtClean="0">
                <a:latin typeface="Consolas" pitchFamily="49" charset="0"/>
                <a:ea typeface="맑은 고딕" pitchFamily="50" charset="-127"/>
                <a:cs typeface="Consolas" pitchFamily="49" charset="0"/>
              </a:rPr>
              <a:t>23			div++;</a:t>
            </a:r>
          </a:p>
          <a:p>
            <a:pPr>
              <a:defRPr/>
            </a:pPr>
            <a:r>
              <a:rPr lang="en-US" altLang="ko-KR" dirty="0" smtClean="0">
                <a:latin typeface="Consolas" pitchFamily="49" charset="0"/>
                <a:ea typeface="맑은 고딕" pitchFamily="50" charset="-127"/>
                <a:cs typeface="Consolas" pitchFamily="49" charset="0"/>
              </a:rPr>
              <a:t>(</a:t>
            </a:r>
            <a:r>
              <a:rPr lang="en-US" altLang="ko-KR" dirty="0" err="1" smtClean="0">
                <a:latin typeface="Consolas" pitchFamily="49" charset="0"/>
                <a:ea typeface="맑은 고딕" pitchFamily="50" charset="-127"/>
                <a:cs typeface="Consolas" pitchFamily="49" charset="0"/>
              </a:rPr>
              <a:t>gdb</a:t>
            </a:r>
            <a:r>
              <a:rPr lang="en-US" altLang="ko-KR" dirty="0" smtClean="0">
                <a:latin typeface="Consolas" pitchFamily="49" charset="0"/>
                <a:ea typeface="맑은 고딕" pitchFamily="50" charset="-127"/>
                <a:cs typeface="Consolas" pitchFamily="49" charset="0"/>
              </a:rPr>
              <a:t>)    </a:t>
            </a:r>
            <a:r>
              <a:rPr lang="en-US" altLang="ko-KR" sz="1400" i="1" dirty="0" smtClean="0">
                <a:solidFill>
                  <a:srgbClr val="7030A0"/>
                </a:solidFill>
                <a:latin typeface="Consolas" pitchFamily="49" charset="0"/>
                <a:ea typeface="맑은 고딕" pitchFamily="50" charset="-127"/>
                <a:cs typeface="Consolas" pitchFamily="49" charset="0"/>
              </a:rPr>
              <a:t>(same as previous </a:t>
            </a:r>
            <a:r>
              <a:rPr lang="en-US" altLang="ko-KR" sz="1400" i="1" dirty="0" err="1" smtClean="0">
                <a:solidFill>
                  <a:srgbClr val="7030A0"/>
                </a:solidFill>
                <a:latin typeface="Consolas" pitchFamily="49" charset="0"/>
                <a:ea typeface="맑은 고딕" pitchFamily="50" charset="-127"/>
                <a:cs typeface="Consolas" pitchFamily="49" charset="0"/>
              </a:rPr>
              <a:t>conmmand</a:t>
            </a:r>
            <a:r>
              <a:rPr lang="en-US" altLang="ko-KR" sz="1400" i="1" dirty="0" smtClean="0">
                <a:solidFill>
                  <a:srgbClr val="7030A0"/>
                </a:solidFill>
                <a:latin typeface="Consolas" pitchFamily="49" charset="0"/>
                <a:ea typeface="맑은 고딕" pitchFamily="50" charset="-127"/>
                <a:cs typeface="Consolas" pitchFamily="49" charset="0"/>
              </a:rPr>
              <a:t>)</a:t>
            </a:r>
            <a:endParaRPr lang="en-US" altLang="ko-KR" sz="1400" dirty="0" smtClean="0">
              <a:solidFill>
                <a:srgbClr val="7030A0"/>
              </a:solidFill>
              <a:latin typeface="Consolas" pitchFamily="49" charset="0"/>
              <a:ea typeface="맑은 고딕" pitchFamily="50" charset="-127"/>
              <a:cs typeface="Consolas" pitchFamily="49" charset="0"/>
            </a:endParaRPr>
          </a:p>
          <a:p>
            <a:pPr>
              <a:defRPr/>
            </a:pPr>
            <a:r>
              <a:rPr lang="en-US" altLang="ko-KR" dirty="0" smtClean="0">
                <a:latin typeface="Consolas" pitchFamily="49" charset="0"/>
                <a:ea typeface="맑은 고딕" pitchFamily="50" charset="-127"/>
                <a:cs typeface="Consolas" pitchFamily="49" charset="0"/>
              </a:rPr>
              <a:t>24			value--;</a:t>
            </a:r>
            <a:endParaRPr lang="en-US" altLang="ko-KR" dirty="0">
              <a:latin typeface="Consolas" pitchFamily="49" charset="0"/>
              <a:ea typeface="맑은 고딕" pitchFamily="50" charset="-127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75752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Debugging Process (contd.)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Continue the execution until meeting another break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Step into function calls if the line has function calls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142976" y="2389054"/>
            <a:ext cx="6858048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dirty="0" smtClean="0">
                <a:latin typeface="Consolas" pitchFamily="49" charset="0"/>
                <a:ea typeface="맑은 고딕" pitchFamily="50" charset="-127"/>
                <a:cs typeface="Consolas" pitchFamily="49" charset="0"/>
              </a:rPr>
              <a:t>(</a:t>
            </a:r>
            <a:r>
              <a:rPr lang="en-US" altLang="ko-KR" dirty="0" err="1" smtClean="0">
                <a:latin typeface="Consolas" pitchFamily="49" charset="0"/>
                <a:ea typeface="맑은 고딕" pitchFamily="50" charset="-127"/>
                <a:cs typeface="Consolas" pitchFamily="49" charset="0"/>
              </a:rPr>
              <a:t>gdb</a:t>
            </a:r>
            <a:r>
              <a:rPr lang="en-US" altLang="ko-KR" dirty="0" smtClean="0">
                <a:latin typeface="Consolas" pitchFamily="49" charset="0"/>
                <a:ea typeface="맑은 고딕" pitchFamily="50" charset="-127"/>
                <a:cs typeface="Consolas" pitchFamily="49" charset="0"/>
              </a:rPr>
              <a:t>) </a:t>
            </a:r>
            <a:r>
              <a:rPr lang="en-US" altLang="ko-KR" dirty="0" smtClean="0">
                <a:solidFill>
                  <a:srgbClr val="FF0000"/>
                </a:solidFill>
                <a:latin typeface="Consolas" pitchFamily="49" charset="0"/>
                <a:ea typeface="맑은 고딕" pitchFamily="50" charset="-127"/>
                <a:cs typeface="Consolas" pitchFamily="49" charset="0"/>
              </a:rPr>
              <a:t>continue   </a:t>
            </a:r>
            <a:r>
              <a:rPr lang="en-US" altLang="ko-KR" sz="1400" i="1" dirty="0" smtClean="0">
                <a:solidFill>
                  <a:srgbClr val="7030A0"/>
                </a:solidFill>
                <a:latin typeface="Consolas" pitchFamily="49" charset="0"/>
                <a:ea typeface="맑은 고딕" pitchFamily="50" charset="-127"/>
                <a:cs typeface="Consolas" pitchFamily="49" charset="0"/>
              </a:rPr>
              <a:t>(or ‘c’)</a:t>
            </a:r>
            <a:endParaRPr lang="en-US" altLang="ko-KR" sz="1400" dirty="0" smtClean="0">
              <a:solidFill>
                <a:srgbClr val="FF0000"/>
              </a:solidFill>
              <a:latin typeface="Consolas" pitchFamily="49" charset="0"/>
              <a:ea typeface="맑은 고딕" pitchFamily="50" charset="-127"/>
              <a:cs typeface="Consolas" pitchFamily="49" charset="0"/>
            </a:endParaRPr>
          </a:p>
          <a:p>
            <a:pPr>
              <a:defRPr/>
            </a:pPr>
            <a:r>
              <a:rPr lang="en-US" altLang="ko-KR" dirty="0" smtClean="0">
                <a:latin typeface="Consolas" pitchFamily="49" charset="0"/>
                <a:ea typeface="맑은 고딕" pitchFamily="50" charset="-127"/>
                <a:cs typeface="Consolas" pitchFamily="49" charset="0"/>
              </a:rPr>
              <a:t>Continuing.</a:t>
            </a:r>
          </a:p>
          <a:p>
            <a:pPr>
              <a:defRPr/>
            </a:pPr>
            <a:endParaRPr lang="en-US" altLang="ko-KR" dirty="0" smtClean="0">
              <a:latin typeface="Consolas" pitchFamily="49" charset="0"/>
              <a:ea typeface="맑은 고딕" pitchFamily="50" charset="-127"/>
              <a:cs typeface="Consolas" pitchFamily="49" charset="0"/>
            </a:endParaRPr>
          </a:p>
          <a:p>
            <a:pPr>
              <a:defRPr/>
            </a:pPr>
            <a:r>
              <a:rPr lang="en-US" altLang="ko-KR" dirty="0" smtClean="0">
                <a:latin typeface="Consolas" pitchFamily="49" charset="0"/>
                <a:ea typeface="맑은 고딕" pitchFamily="50" charset="-127"/>
                <a:cs typeface="Consolas" pitchFamily="49" charset="0"/>
              </a:rPr>
              <a:t>Breakpoint 1, main () at eg1.c:21</a:t>
            </a:r>
          </a:p>
          <a:p>
            <a:pPr>
              <a:defRPr/>
            </a:pPr>
            <a:r>
              <a:rPr lang="en-US" altLang="ko-KR" dirty="0" smtClean="0">
                <a:latin typeface="Consolas" pitchFamily="49" charset="0"/>
                <a:ea typeface="맑은 고딕" pitchFamily="50" charset="-127"/>
                <a:cs typeface="Consolas" pitchFamily="49" charset="0"/>
              </a:rPr>
              <a:t>21			result = </a:t>
            </a:r>
            <a:r>
              <a:rPr lang="en-US" altLang="ko-KR" dirty="0" err="1" smtClean="0">
                <a:latin typeface="Consolas" pitchFamily="49" charset="0"/>
                <a:ea typeface="맑은 고딕" pitchFamily="50" charset="-127"/>
                <a:cs typeface="Consolas" pitchFamily="49" charset="0"/>
              </a:rPr>
              <a:t>wib</a:t>
            </a:r>
            <a:r>
              <a:rPr lang="en-US" altLang="ko-KR" dirty="0" smtClean="0">
                <a:latin typeface="Consolas" pitchFamily="49" charset="0"/>
                <a:ea typeface="맑은 고딕" pitchFamily="50" charset="-127"/>
                <a:cs typeface="Consolas" pitchFamily="49" charset="0"/>
              </a:rPr>
              <a:t>(value, div);</a:t>
            </a:r>
            <a:endParaRPr lang="en-US" altLang="ko-KR" dirty="0">
              <a:latin typeface="Consolas" pitchFamily="49" charset="0"/>
              <a:ea typeface="맑은 고딕" pitchFamily="50" charset="-127"/>
              <a:cs typeface="Consolas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142976" y="5220314"/>
            <a:ext cx="6858048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dirty="0" smtClean="0">
                <a:latin typeface="Consolas" pitchFamily="49" charset="0"/>
                <a:ea typeface="맑은 고딕" pitchFamily="50" charset="-127"/>
                <a:cs typeface="Consolas" pitchFamily="49" charset="0"/>
              </a:rPr>
              <a:t>(</a:t>
            </a:r>
            <a:r>
              <a:rPr lang="en-US" altLang="ko-KR" dirty="0" err="1" smtClean="0">
                <a:latin typeface="Consolas" pitchFamily="49" charset="0"/>
                <a:ea typeface="맑은 고딕" pitchFamily="50" charset="-127"/>
                <a:cs typeface="Consolas" pitchFamily="49" charset="0"/>
              </a:rPr>
              <a:t>gdb</a:t>
            </a:r>
            <a:r>
              <a:rPr lang="en-US" altLang="ko-KR" dirty="0" smtClean="0">
                <a:latin typeface="Consolas" pitchFamily="49" charset="0"/>
                <a:ea typeface="맑은 고딕" pitchFamily="50" charset="-127"/>
                <a:cs typeface="Consolas" pitchFamily="49" charset="0"/>
              </a:rPr>
              <a:t>) </a:t>
            </a:r>
            <a:r>
              <a:rPr lang="en-US" altLang="ko-KR" dirty="0" smtClean="0">
                <a:solidFill>
                  <a:srgbClr val="FF0000"/>
                </a:solidFill>
                <a:latin typeface="Consolas" pitchFamily="49" charset="0"/>
                <a:ea typeface="맑은 고딕" pitchFamily="50" charset="-127"/>
                <a:cs typeface="Consolas" pitchFamily="49" charset="0"/>
              </a:rPr>
              <a:t>step   </a:t>
            </a:r>
            <a:r>
              <a:rPr lang="en-US" altLang="ko-KR" sz="1400" i="1" dirty="0" smtClean="0">
                <a:solidFill>
                  <a:srgbClr val="7030A0"/>
                </a:solidFill>
                <a:latin typeface="Consolas" pitchFamily="49" charset="0"/>
                <a:ea typeface="맑은 고딕" pitchFamily="50" charset="-127"/>
                <a:cs typeface="Consolas" pitchFamily="49" charset="0"/>
              </a:rPr>
              <a:t>(or ‘s’)</a:t>
            </a:r>
            <a:endParaRPr lang="en-US" altLang="ko-KR" sz="1400" dirty="0" smtClean="0">
              <a:solidFill>
                <a:srgbClr val="FF0000"/>
              </a:solidFill>
              <a:latin typeface="Consolas" pitchFamily="49" charset="0"/>
              <a:ea typeface="맑은 고딕" pitchFamily="50" charset="-127"/>
              <a:cs typeface="Consolas" pitchFamily="49" charset="0"/>
            </a:endParaRPr>
          </a:p>
          <a:p>
            <a:pPr>
              <a:defRPr/>
            </a:pPr>
            <a:r>
              <a:rPr lang="en-US" altLang="ko-KR" dirty="0" err="1" smtClean="0">
                <a:latin typeface="Consolas" pitchFamily="49" charset="0"/>
                <a:ea typeface="맑은 고딕" pitchFamily="50" charset="-127"/>
                <a:cs typeface="Consolas" pitchFamily="49" charset="0"/>
              </a:rPr>
              <a:t>wib</a:t>
            </a:r>
            <a:r>
              <a:rPr lang="en-US" altLang="ko-KR" dirty="0" smtClean="0">
                <a:latin typeface="Consolas" pitchFamily="49" charset="0"/>
                <a:ea typeface="맑은 고딕" pitchFamily="50" charset="-127"/>
                <a:cs typeface="Consolas" pitchFamily="49" charset="0"/>
              </a:rPr>
              <a:t> (no1=9, no2=7) at eg1.c:6</a:t>
            </a:r>
          </a:p>
          <a:p>
            <a:pPr>
              <a:defRPr/>
            </a:pPr>
            <a:r>
              <a:rPr lang="en-US" altLang="ko-KR" dirty="0" smtClean="0">
                <a:latin typeface="Consolas" pitchFamily="49" charset="0"/>
                <a:ea typeface="맑은 고딕" pitchFamily="50" charset="-127"/>
                <a:cs typeface="Consolas" pitchFamily="49" charset="0"/>
              </a:rPr>
              <a:t>6		diff = no1 - no2;</a:t>
            </a:r>
            <a:endParaRPr lang="en-US" altLang="ko-KR" dirty="0">
              <a:latin typeface="Consolas" pitchFamily="49" charset="0"/>
              <a:ea typeface="맑은 고딕" pitchFamily="50" charset="-127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6531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Debugging Process (contd.)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Finish the function execution until exit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142976" y="1928802"/>
            <a:ext cx="6858048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dirty="0" smtClean="0">
                <a:latin typeface="Consolas" pitchFamily="49" charset="0"/>
                <a:ea typeface="맑은 고딕" pitchFamily="50" charset="-127"/>
                <a:cs typeface="Consolas" pitchFamily="49" charset="0"/>
              </a:rPr>
              <a:t>(</a:t>
            </a:r>
            <a:r>
              <a:rPr lang="en-US" altLang="ko-KR" dirty="0" err="1" smtClean="0">
                <a:latin typeface="Consolas" pitchFamily="49" charset="0"/>
                <a:ea typeface="맑은 고딕" pitchFamily="50" charset="-127"/>
                <a:cs typeface="Consolas" pitchFamily="49" charset="0"/>
              </a:rPr>
              <a:t>gdb</a:t>
            </a:r>
            <a:r>
              <a:rPr lang="en-US" altLang="ko-KR" dirty="0" smtClean="0">
                <a:latin typeface="Consolas" pitchFamily="49" charset="0"/>
                <a:ea typeface="맑은 고딕" pitchFamily="50" charset="-127"/>
                <a:cs typeface="Consolas" pitchFamily="49" charset="0"/>
              </a:rPr>
              <a:t>) </a:t>
            </a:r>
            <a:r>
              <a:rPr lang="en-US" altLang="ko-KR" dirty="0" smtClean="0">
                <a:solidFill>
                  <a:srgbClr val="FF0000"/>
                </a:solidFill>
                <a:latin typeface="Consolas" pitchFamily="49" charset="0"/>
                <a:ea typeface="맑은 고딕" pitchFamily="50" charset="-127"/>
                <a:cs typeface="Consolas" pitchFamily="49" charset="0"/>
              </a:rPr>
              <a:t>finish   </a:t>
            </a:r>
            <a:r>
              <a:rPr lang="en-US" altLang="ko-KR" sz="1400" i="1" dirty="0" smtClean="0">
                <a:solidFill>
                  <a:srgbClr val="7030A0"/>
                </a:solidFill>
                <a:latin typeface="Consolas" pitchFamily="49" charset="0"/>
                <a:ea typeface="맑은 고딕" pitchFamily="50" charset="-127"/>
                <a:cs typeface="Consolas" pitchFamily="49" charset="0"/>
              </a:rPr>
              <a:t>(or ‘fin’)</a:t>
            </a:r>
            <a:endParaRPr lang="en-US" altLang="ko-KR" sz="1400" dirty="0" smtClean="0">
              <a:solidFill>
                <a:srgbClr val="FF0000"/>
              </a:solidFill>
              <a:latin typeface="Consolas" pitchFamily="49" charset="0"/>
              <a:ea typeface="맑은 고딕" pitchFamily="50" charset="-127"/>
              <a:cs typeface="Consolas" pitchFamily="49" charset="0"/>
            </a:endParaRPr>
          </a:p>
          <a:p>
            <a:pPr>
              <a:defRPr/>
            </a:pPr>
            <a:r>
              <a:rPr lang="en-US" altLang="ko-KR" dirty="0" smtClean="0">
                <a:latin typeface="Consolas" pitchFamily="49" charset="0"/>
                <a:ea typeface="맑은 고딕" pitchFamily="50" charset="-127"/>
                <a:cs typeface="Consolas" pitchFamily="49" charset="0"/>
              </a:rPr>
              <a:t>Run till exit from #0  </a:t>
            </a:r>
            <a:r>
              <a:rPr lang="en-US" altLang="ko-KR" dirty="0" err="1" smtClean="0">
                <a:latin typeface="Consolas" pitchFamily="49" charset="0"/>
                <a:ea typeface="맑은 고딕" pitchFamily="50" charset="-127"/>
                <a:cs typeface="Consolas" pitchFamily="49" charset="0"/>
              </a:rPr>
              <a:t>wib</a:t>
            </a:r>
            <a:r>
              <a:rPr lang="en-US" altLang="ko-KR" dirty="0" smtClean="0">
                <a:latin typeface="Consolas" pitchFamily="49" charset="0"/>
                <a:ea typeface="맑은 고딕" pitchFamily="50" charset="-127"/>
                <a:cs typeface="Consolas" pitchFamily="49" charset="0"/>
              </a:rPr>
              <a:t> (no1=9, no2=7) at eg1.c:6</a:t>
            </a:r>
          </a:p>
          <a:p>
            <a:pPr>
              <a:defRPr/>
            </a:pPr>
            <a:r>
              <a:rPr lang="en-US" altLang="ko-KR" dirty="0" smtClean="0">
                <a:latin typeface="Consolas" pitchFamily="49" charset="0"/>
                <a:ea typeface="맑은 고딕" pitchFamily="50" charset="-127"/>
                <a:cs typeface="Consolas" pitchFamily="49" charset="0"/>
              </a:rPr>
              <a:t>0x0000000000400551 in main () at eg1.c:21</a:t>
            </a:r>
          </a:p>
          <a:p>
            <a:pPr>
              <a:defRPr/>
            </a:pPr>
            <a:r>
              <a:rPr lang="en-US" altLang="ko-KR" dirty="0" smtClean="0">
                <a:latin typeface="Consolas" pitchFamily="49" charset="0"/>
                <a:ea typeface="맑은 고딕" pitchFamily="50" charset="-127"/>
                <a:cs typeface="Consolas" pitchFamily="49" charset="0"/>
              </a:rPr>
              <a:t>21			result = </a:t>
            </a:r>
            <a:r>
              <a:rPr lang="en-US" altLang="ko-KR" dirty="0" err="1" smtClean="0">
                <a:latin typeface="Consolas" pitchFamily="49" charset="0"/>
                <a:ea typeface="맑은 고딕" pitchFamily="50" charset="-127"/>
                <a:cs typeface="Consolas" pitchFamily="49" charset="0"/>
              </a:rPr>
              <a:t>wib</a:t>
            </a:r>
            <a:r>
              <a:rPr lang="en-US" altLang="ko-KR" dirty="0" smtClean="0">
                <a:latin typeface="Consolas" pitchFamily="49" charset="0"/>
                <a:ea typeface="맑은 고딕" pitchFamily="50" charset="-127"/>
                <a:cs typeface="Consolas" pitchFamily="49" charset="0"/>
              </a:rPr>
              <a:t>(value, div);</a:t>
            </a:r>
          </a:p>
          <a:p>
            <a:pPr>
              <a:defRPr/>
            </a:pPr>
            <a:r>
              <a:rPr lang="en-US" altLang="ko-KR" dirty="0" smtClean="0">
                <a:latin typeface="Consolas" pitchFamily="49" charset="0"/>
                <a:ea typeface="맑은 고딕" pitchFamily="50" charset="-127"/>
                <a:cs typeface="Consolas" pitchFamily="49" charset="0"/>
              </a:rPr>
              <a:t>Value returned is $1 = 4</a:t>
            </a:r>
          </a:p>
          <a:p>
            <a:pPr>
              <a:defRPr/>
            </a:pPr>
            <a:r>
              <a:rPr lang="en-US" altLang="ko-KR" dirty="0" smtClean="0">
                <a:latin typeface="Consolas" pitchFamily="49" charset="0"/>
                <a:ea typeface="맑은 고딕" pitchFamily="50" charset="-127"/>
                <a:cs typeface="Consolas" pitchFamily="49" charset="0"/>
              </a:rPr>
              <a:t>(</a:t>
            </a:r>
            <a:r>
              <a:rPr lang="en-US" altLang="ko-KR" dirty="0" err="1" smtClean="0">
                <a:latin typeface="Consolas" pitchFamily="49" charset="0"/>
                <a:ea typeface="맑은 고딕" pitchFamily="50" charset="-127"/>
                <a:cs typeface="Consolas" pitchFamily="49" charset="0"/>
              </a:rPr>
              <a:t>gdb</a:t>
            </a:r>
            <a:r>
              <a:rPr lang="en-US" altLang="ko-KR" dirty="0" smtClean="0">
                <a:latin typeface="Consolas" pitchFamily="49" charset="0"/>
                <a:ea typeface="맑은 고딕" pitchFamily="50" charset="-127"/>
                <a:cs typeface="Consolas" pitchFamily="49" charset="0"/>
              </a:rPr>
              <a:t>) </a:t>
            </a:r>
            <a:r>
              <a:rPr lang="en-US" altLang="ko-KR" dirty="0" smtClean="0">
                <a:solidFill>
                  <a:srgbClr val="FF0000"/>
                </a:solidFill>
                <a:latin typeface="Consolas" pitchFamily="49" charset="0"/>
                <a:ea typeface="맑은 고딕" pitchFamily="50" charset="-127"/>
                <a:cs typeface="Consolas" pitchFamily="49" charset="0"/>
              </a:rPr>
              <a:t>q</a:t>
            </a:r>
            <a:endParaRPr lang="en-US" altLang="ko-KR" dirty="0">
              <a:solidFill>
                <a:srgbClr val="FF0000"/>
              </a:solidFill>
              <a:latin typeface="Consolas" pitchFamily="49" charset="0"/>
              <a:ea typeface="맑은 고딕" pitchFamily="50" charset="-127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21156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Debugging Process (contd.)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Conditional Breakpoints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142976" y="1928802"/>
            <a:ext cx="6858048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dirty="0" smtClean="0">
                <a:latin typeface="Consolas" pitchFamily="49" charset="0"/>
                <a:ea typeface="맑은 고딕" pitchFamily="50" charset="-127"/>
                <a:cs typeface="Consolas" pitchFamily="49" charset="0"/>
              </a:rPr>
              <a:t>(</a:t>
            </a:r>
            <a:r>
              <a:rPr lang="en-US" altLang="ko-KR" dirty="0" err="1" smtClean="0">
                <a:latin typeface="Consolas" pitchFamily="49" charset="0"/>
                <a:ea typeface="맑은 고딕" pitchFamily="50" charset="-127"/>
                <a:cs typeface="Consolas" pitchFamily="49" charset="0"/>
              </a:rPr>
              <a:t>gdb</a:t>
            </a:r>
            <a:r>
              <a:rPr lang="en-US" altLang="ko-KR" dirty="0" smtClean="0">
                <a:latin typeface="Consolas" pitchFamily="49" charset="0"/>
                <a:ea typeface="맑은 고딕" pitchFamily="50" charset="-127"/>
                <a:cs typeface="Consolas" pitchFamily="49" charset="0"/>
              </a:rPr>
              <a:t>) </a:t>
            </a:r>
            <a:r>
              <a:rPr lang="en-US" altLang="ko-KR" dirty="0" smtClean="0">
                <a:solidFill>
                  <a:srgbClr val="FF0000"/>
                </a:solidFill>
                <a:latin typeface="Consolas" pitchFamily="49" charset="0"/>
                <a:ea typeface="맑은 고딕" pitchFamily="50" charset="-127"/>
                <a:cs typeface="Consolas" pitchFamily="49" charset="0"/>
              </a:rPr>
              <a:t>break 21 if value==div   </a:t>
            </a:r>
            <a:r>
              <a:rPr lang="en-US" altLang="ko-KR" sz="1400" i="1" dirty="0" smtClean="0">
                <a:solidFill>
                  <a:srgbClr val="7030A0"/>
                </a:solidFill>
                <a:latin typeface="Consolas" pitchFamily="49" charset="0"/>
                <a:ea typeface="맑은 고딕" pitchFamily="50" charset="-127"/>
                <a:cs typeface="Consolas" pitchFamily="49" charset="0"/>
              </a:rPr>
              <a:t>(break if value equals div)</a:t>
            </a:r>
            <a:endParaRPr lang="en-US" altLang="ko-KR" sz="1400" dirty="0" smtClean="0">
              <a:solidFill>
                <a:srgbClr val="7030A0"/>
              </a:solidFill>
              <a:latin typeface="Consolas" pitchFamily="49" charset="0"/>
              <a:ea typeface="맑은 고딕" pitchFamily="50" charset="-127"/>
              <a:cs typeface="Consolas" pitchFamily="49" charset="0"/>
            </a:endParaRPr>
          </a:p>
          <a:p>
            <a:pPr>
              <a:defRPr/>
            </a:pPr>
            <a:r>
              <a:rPr lang="en-US" altLang="ko-KR" dirty="0" smtClean="0">
                <a:latin typeface="Consolas" pitchFamily="49" charset="0"/>
                <a:ea typeface="맑은 고딕" pitchFamily="50" charset="-127"/>
                <a:cs typeface="Consolas" pitchFamily="49" charset="0"/>
              </a:rPr>
              <a:t>Breakpoint 1 at 0x400546: file eg1.c, line 21.</a:t>
            </a:r>
          </a:p>
          <a:p>
            <a:pPr>
              <a:defRPr/>
            </a:pPr>
            <a:r>
              <a:rPr lang="en-US" altLang="ko-KR" dirty="0" smtClean="0">
                <a:latin typeface="Consolas" pitchFamily="49" charset="0"/>
                <a:ea typeface="맑은 고딕" pitchFamily="50" charset="-127"/>
                <a:cs typeface="Consolas" pitchFamily="49" charset="0"/>
              </a:rPr>
              <a:t>(</a:t>
            </a:r>
            <a:r>
              <a:rPr lang="en-US" altLang="ko-KR" dirty="0" err="1" smtClean="0">
                <a:latin typeface="Consolas" pitchFamily="49" charset="0"/>
                <a:ea typeface="맑은 고딕" pitchFamily="50" charset="-127"/>
                <a:cs typeface="Consolas" pitchFamily="49" charset="0"/>
              </a:rPr>
              <a:t>gdb</a:t>
            </a:r>
            <a:r>
              <a:rPr lang="en-US" altLang="ko-KR" dirty="0" smtClean="0">
                <a:latin typeface="Consolas" pitchFamily="49" charset="0"/>
                <a:ea typeface="맑은 고딕" pitchFamily="50" charset="-127"/>
                <a:cs typeface="Consolas" pitchFamily="49" charset="0"/>
              </a:rPr>
              <a:t>) </a:t>
            </a:r>
            <a:r>
              <a:rPr lang="en-US" altLang="ko-KR" dirty="0" smtClean="0">
                <a:solidFill>
                  <a:srgbClr val="FF0000"/>
                </a:solidFill>
                <a:latin typeface="Consolas" pitchFamily="49" charset="0"/>
                <a:ea typeface="맑은 고딕" pitchFamily="50" charset="-127"/>
                <a:cs typeface="Consolas" pitchFamily="49" charset="0"/>
              </a:rPr>
              <a:t>run</a:t>
            </a:r>
          </a:p>
          <a:p>
            <a:pPr>
              <a:defRPr/>
            </a:pPr>
            <a:r>
              <a:rPr lang="en-US" altLang="ko-KR" dirty="0" smtClean="0">
                <a:latin typeface="Consolas" pitchFamily="49" charset="0"/>
                <a:ea typeface="맑은 고딕" pitchFamily="50" charset="-127"/>
                <a:cs typeface="Consolas" pitchFamily="49" charset="0"/>
              </a:rPr>
              <a:t>    …</a:t>
            </a:r>
          </a:p>
          <a:p>
            <a:pPr>
              <a:defRPr/>
            </a:pPr>
            <a:r>
              <a:rPr lang="en-US" altLang="ko-KR" dirty="0" smtClean="0">
                <a:latin typeface="Consolas" pitchFamily="49" charset="0"/>
                <a:ea typeface="맑은 고딕" pitchFamily="50" charset="-127"/>
                <a:cs typeface="Consolas" pitchFamily="49" charset="0"/>
              </a:rPr>
              <a:t>Breakpoint 1, main () at eg1.c:21</a:t>
            </a:r>
          </a:p>
          <a:p>
            <a:pPr>
              <a:defRPr/>
            </a:pPr>
            <a:r>
              <a:rPr lang="en-US" altLang="ko-KR" dirty="0" smtClean="0">
                <a:latin typeface="Consolas" pitchFamily="49" charset="0"/>
                <a:ea typeface="맑은 고딕" pitchFamily="50" charset="-127"/>
                <a:cs typeface="Consolas" pitchFamily="49" charset="0"/>
              </a:rPr>
              <a:t>21			result = </a:t>
            </a:r>
            <a:r>
              <a:rPr lang="en-US" altLang="ko-KR" dirty="0" err="1" smtClean="0">
                <a:latin typeface="Consolas" pitchFamily="49" charset="0"/>
                <a:ea typeface="맑은 고딕" pitchFamily="50" charset="-127"/>
                <a:cs typeface="Consolas" pitchFamily="49" charset="0"/>
              </a:rPr>
              <a:t>wib</a:t>
            </a:r>
            <a:r>
              <a:rPr lang="en-US" altLang="ko-KR" dirty="0" smtClean="0">
                <a:latin typeface="Consolas" pitchFamily="49" charset="0"/>
                <a:ea typeface="맑은 고딕" pitchFamily="50" charset="-127"/>
                <a:cs typeface="Consolas" pitchFamily="49" charset="0"/>
              </a:rPr>
              <a:t>(value, div);</a:t>
            </a:r>
          </a:p>
          <a:p>
            <a:pPr>
              <a:defRPr/>
            </a:pPr>
            <a:r>
              <a:rPr lang="en-US" altLang="ko-KR" dirty="0" smtClean="0">
                <a:latin typeface="Consolas" pitchFamily="49" charset="0"/>
                <a:ea typeface="맑은 고딕" pitchFamily="50" charset="-127"/>
                <a:cs typeface="Consolas" pitchFamily="49" charset="0"/>
              </a:rPr>
              <a:t>(</a:t>
            </a:r>
            <a:r>
              <a:rPr lang="en-US" altLang="ko-KR" dirty="0" err="1" smtClean="0">
                <a:latin typeface="Consolas" pitchFamily="49" charset="0"/>
                <a:ea typeface="맑은 고딕" pitchFamily="50" charset="-127"/>
                <a:cs typeface="Consolas" pitchFamily="49" charset="0"/>
              </a:rPr>
              <a:t>gdb</a:t>
            </a:r>
            <a:r>
              <a:rPr lang="en-US" altLang="ko-KR" dirty="0" smtClean="0">
                <a:latin typeface="Consolas" pitchFamily="49" charset="0"/>
                <a:ea typeface="맑은 고딕" pitchFamily="50" charset="-127"/>
                <a:cs typeface="Consolas" pitchFamily="49" charset="0"/>
              </a:rPr>
              <a:t>) </a:t>
            </a:r>
            <a:r>
              <a:rPr lang="en-US" altLang="ko-KR" dirty="0" smtClean="0">
                <a:solidFill>
                  <a:srgbClr val="FF0000"/>
                </a:solidFill>
                <a:latin typeface="Consolas" pitchFamily="49" charset="0"/>
                <a:ea typeface="맑은 고딕" pitchFamily="50" charset="-127"/>
                <a:cs typeface="Consolas" pitchFamily="49" charset="0"/>
              </a:rPr>
              <a:t>print value</a:t>
            </a:r>
          </a:p>
          <a:p>
            <a:pPr>
              <a:defRPr/>
            </a:pPr>
            <a:r>
              <a:rPr lang="en-US" altLang="ko-KR" dirty="0" smtClean="0">
                <a:latin typeface="Consolas" pitchFamily="49" charset="0"/>
                <a:ea typeface="맑은 고딕" pitchFamily="50" charset="-127"/>
                <a:cs typeface="Consolas" pitchFamily="49" charset="0"/>
              </a:rPr>
              <a:t>$1 = 8</a:t>
            </a:r>
          </a:p>
          <a:p>
            <a:pPr>
              <a:defRPr/>
            </a:pPr>
            <a:r>
              <a:rPr lang="en-US" altLang="ko-KR" dirty="0" smtClean="0">
                <a:latin typeface="Consolas" pitchFamily="49" charset="0"/>
                <a:ea typeface="맑은 고딕" pitchFamily="50" charset="-127"/>
                <a:cs typeface="Consolas" pitchFamily="49" charset="0"/>
              </a:rPr>
              <a:t>(</a:t>
            </a:r>
            <a:r>
              <a:rPr lang="en-US" altLang="ko-KR" dirty="0" err="1" smtClean="0">
                <a:latin typeface="Consolas" pitchFamily="49" charset="0"/>
                <a:ea typeface="맑은 고딕" pitchFamily="50" charset="-127"/>
                <a:cs typeface="Consolas" pitchFamily="49" charset="0"/>
              </a:rPr>
              <a:t>gdb</a:t>
            </a:r>
            <a:r>
              <a:rPr lang="en-US" altLang="ko-KR" dirty="0" smtClean="0">
                <a:latin typeface="Consolas" pitchFamily="49" charset="0"/>
                <a:ea typeface="맑은 고딕" pitchFamily="50" charset="-127"/>
                <a:cs typeface="Consolas" pitchFamily="49" charset="0"/>
              </a:rPr>
              <a:t>) </a:t>
            </a:r>
            <a:r>
              <a:rPr lang="en-US" altLang="ko-KR" dirty="0" smtClean="0">
                <a:solidFill>
                  <a:srgbClr val="FF0000"/>
                </a:solidFill>
                <a:latin typeface="Consolas" pitchFamily="49" charset="0"/>
                <a:ea typeface="맑은 고딕" pitchFamily="50" charset="-127"/>
                <a:cs typeface="Consolas" pitchFamily="49" charset="0"/>
              </a:rPr>
              <a:t>print div</a:t>
            </a:r>
          </a:p>
          <a:p>
            <a:pPr>
              <a:defRPr/>
            </a:pPr>
            <a:r>
              <a:rPr lang="en-US" altLang="ko-KR" dirty="0" smtClean="0">
                <a:latin typeface="Consolas" pitchFamily="49" charset="0"/>
                <a:ea typeface="맑은 고딕" pitchFamily="50" charset="-127"/>
                <a:cs typeface="Consolas" pitchFamily="49" charset="0"/>
              </a:rPr>
              <a:t>$2 = 8</a:t>
            </a:r>
            <a:endParaRPr lang="en-US" altLang="ko-KR" dirty="0">
              <a:latin typeface="Consolas" pitchFamily="49" charset="0"/>
              <a:ea typeface="맑은 고딕" pitchFamily="50" charset="-127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91106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Debugging Process (contd.)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Show the breakpoint information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142976" y="1928802"/>
            <a:ext cx="6858048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dirty="0" smtClean="0">
                <a:latin typeface="Consolas" pitchFamily="49" charset="0"/>
                <a:ea typeface="맑은 고딕" pitchFamily="50" charset="-127"/>
                <a:cs typeface="Consolas" pitchFamily="49" charset="0"/>
              </a:rPr>
              <a:t>(</a:t>
            </a:r>
            <a:r>
              <a:rPr lang="en-US" altLang="ko-KR" dirty="0" err="1" smtClean="0">
                <a:latin typeface="Consolas" pitchFamily="49" charset="0"/>
                <a:ea typeface="맑은 고딕" pitchFamily="50" charset="-127"/>
                <a:cs typeface="Consolas" pitchFamily="49" charset="0"/>
              </a:rPr>
              <a:t>gdb</a:t>
            </a:r>
            <a:r>
              <a:rPr lang="en-US" altLang="ko-KR" dirty="0" smtClean="0">
                <a:latin typeface="Consolas" pitchFamily="49" charset="0"/>
                <a:ea typeface="맑은 고딕" pitchFamily="50" charset="-127"/>
                <a:cs typeface="Consolas" pitchFamily="49" charset="0"/>
              </a:rPr>
              <a:t>) </a:t>
            </a:r>
            <a:r>
              <a:rPr lang="en-US" altLang="ko-KR" dirty="0" smtClean="0">
                <a:solidFill>
                  <a:srgbClr val="FF0000"/>
                </a:solidFill>
                <a:latin typeface="Consolas" pitchFamily="49" charset="0"/>
                <a:ea typeface="맑은 고딕" pitchFamily="50" charset="-127"/>
                <a:cs typeface="Consolas" pitchFamily="49" charset="0"/>
              </a:rPr>
              <a:t>info break</a:t>
            </a:r>
          </a:p>
          <a:p>
            <a:pPr>
              <a:defRPr/>
            </a:pPr>
            <a:r>
              <a:rPr lang="en-US" altLang="ko-KR" dirty="0" smtClean="0">
                <a:latin typeface="Consolas" pitchFamily="49" charset="0"/>
                <a:ea typeface="맑은 고딕" pitchFamily="50" charset="-127"/>
                <a:cs typeface="Consolas" pitchFamily="49" charset="0"/>
              </a:rPr>
              <a:t>Num Type           </a:t>
            </a:r>
            <a:r>
              <a:rPr lang="en-US" altLang="ko-KR" dirty="0" err="1" smtClean="0">
                <a:latin typeface="Consolas" pitchFamily="49" charset="0"/>
                <a:ea typeface="맑은 고딕" pitchFamily="50" charset="-127"/>
                <a:cs typeface="Consolas" pitchFamily="49" charset="0"/>
              </a:rPr>
              <a:t>Disp</a:t>
            </a:r>
            <a:r>
              <a:rPr lang="en-US" altLang="ko-KR" dirty="0" smtClean="0">
                <a:latin typeface="Consolas" pitchFamily="49" charset="0"/>
                <a:ea typeface="맑은 고딕" pitchFamily="50" charset="-127"/>
                <a:cs typeface="Consolas" pitchFamily="49" charset="0"/>
              </a:rPr>
              <a:t> </a:t>
            </a:r>
            <a:r>
              <a:rPr lang="en-US" altLang="ko-KR" dirty="0" err="1" smtClean="0">
                <a:latin typeface="Consolas" pitchFamily="49" charset="0"/>
                <a:ea typeface="맑은 고딕" pitchFamily="50" charset="-127"/>
                <a:cs typeface="Consolas" pitchFamily="49" charset="0"/>
              </a:rPr>
              <a:t>Enb</a:t>
            </a:r>
            <a:r>
              <a:rPr lang="en-US" altLang="ko-KR" dirty="0" smtClean="0">
                <a:latin typeface="Consolas" pitchFamily="49" charset="0"/>
                <a:ea typeface="맑은 고딕" pitchFamily="50" charset="-127"/>
                <a:cs typeface="Consolas" pitchFamily="49" charset="0"/>
              </a:rPr>
              <a:t> Address            What</a:t>
            </a:r>
          </a:p>
          <a:p>
            <a:pPr>
              <a:defRPr/>
            </a:pPr>
            <a:r>
              <a:rPr lang="en-US" altLang="ko-KR" dirty="0" smtClean="0">
                <a:latin typeface="Consolas" pitchFamily="49" charset="0"/>
                <a:ea typeface="맑은 고딕" pitchFamily="50" charset="-127"/>
                <a:cs typeface="Consolas" pitchFamily="49" charset="0"/>
              </a:rPr>
              <a:t>1   breakpoint     keep y   0x0000000000400546 in main at eg1.c:21</a:t>
            </a:r>
          </a:p>
          <a:p>
            <a:pPr>
              <a:defRPr/>
            </a:pPr>
            <a:r>
              <a:rPr lang="en-US" altLang="ko-KR" dirty="0" smtClean="0">
                <a:latin typeface="Consolas" pitchFamily="49" charset="0"/>
                <a:ea typeface="맑은 고딕" pitchFamily="50" charset="-127"/>
                <a:cs typeface="Consolas" pitchFamily="49" charset="0"/>
              </a:rPr>
              <a:t>	stop only if value == div</a:t>
            </a:r>
          </a:p>
          <a:p>
            <a:pPr>
              <a:defRPr/>
            </a:pPr>
            <a:r>
              <a:rPr lang="en-US" altLang="ko-KR" dirty="0" smtClean="0">
                <a:latin typeface="Consolas" pitchFamily="49" charset="0"/>
                <a:ea typeface="맑은 고딕" pitchFamily="50" charset="-127"/>
                <a:cs typeface="Consolas" pitchFamily="49" charset="0"/>
              </a:rPr>
              <a:t>	breakpoint already hit 1 time</a:t>
            </a:r>
          </a:p>
          <a:p>
            <a:pPr>
              <a:defRPr/>
            </a:pPr>
            <a:r>
              <a:rPr lang="en-US" altLang="ko-KR" dirty="0" smtClean="0">
                <a:latin typeface="Consolas" pitchFamily="49" charset="0"/>
                <a:ea typeface="맑은 고딕" pitchFamily="50" charset="-127"/>
                <a:cs typeface="Consolas" pitchFamily="49" charset="0"/>
              </a:rPr>
              <a:t>(</a:t>
            </a:r>
            <a:r>
              <a:rPr lang="en-US" altLang="ko-KR" dirty="0" err="1" smtClean="0">
                <a:latin typeface="Consolas" pitchFamily="49" charset="0"/>
                <a:ea typeface="맑은 고딕" pitchFamily="50" charset="-127"/>
                <a:cs typeface="Consolas" pitchFamily="49" charset="0"/>
              </a:rPr>
              <a:t>gdb</a:t>
            </a:r>
            <a:r>
              <a:rPr lang="en-US" altLang="ko-KR" dirty="0" smtClean="0">
                <a:latin typeface="Consolas" pitchFamily="49" charset="0"/>
                <a:ea typeface="맑은 고딕" pitchFamily="50" charset="-127"/>
                <a:cs typeface="Consolas" pitchFamily="49" charset="0"/>
              </a:rPr>
              <a:t>) </a:t>
            </a:r>
            <a:r>
              <a:rPr lang="en-US" altLang="ko-KR" dirty="0" smtClean="0">
                <a:solidFill>
                  <a:srgbClr val="FF0000"/>
                </a:solidFill>
                <a:latin typeface="Consolas" pitchFamily="49" charset="0"/>
                <a:ea typeface="맑은 고딕" pitchFamily="50" charset="-127"/>
                <a:cs typeface="Consolas" pitchFamily="49" charset="0"/>
              </a:rPr>
              <a:t>quit</a:t>
            </a:r>
            <a:endParaRPr lang="en-US" altLang="ko-KR" dirty="0">
              <a:solidFill>
                <a:srgbClr val="FF0000"/>
              </a:solidFill>
              <a:latin typeface="Consolas" pitchFamily="49" charset="0"/>
              <a:ea typeface="맑은 고딕" pitchFamily="50" charset="-127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45656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Debugging Process (contd.)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Watchpoints</a:t>
            </a: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1142976" y="1928802"/>
            <a:ext cx="6858048" cy="258532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dirty="0" smtClean="0">
                <a:latin typeface="Consolas" pitchFamily="49" charset="0"/>
                <a:ea typeface="맑은 고딕" pitchFamily="50" charset="-127"/>
                <a:cs typeface="Consolas" pitchFamily="49" charset="0"/>
              </a:rPr>
              <a:t>(</a:t>
            </a:r>
            <a:r>
              <a:rPr lang="en-US" altLang="ko-KR" dirty="0" err="1" smtClean="0">
                <a:latin typeface="Consolas" pitchFamily="49" charset="0"/>
                <a:ea typeface="맑은 고딕" pitchFamily="50" charset="-127"/>
                <a:cs typeface="Consolas" pitchFamily="49" charset="0"/>
              </a:rPr>
              <a:t>gdb</a:t>
            </a:r>
            <a:r>
              <a:rPr lang="en-US" altLang="ko-KR" dirty="0" smtClean="0">
                <a:latin typeface="Consolas" pitchFamily="49" charset="0"/>
                <a:ea typeface="맑은 고딕" pitchFamily="50" charset="-127"/>
                <a:cs typeface="Consolas" pitchFamily="49" charset="0"/>
              </a:rPr>
              <a:t>) </a:t>
            </a:r>
            <a:r>
              <a:rPr lang="en-US" altLang="ko-KR" dirty="0" smtClean="0">
                <a:solidFill>
                  <a:srgbClr val="FF0000"/>
                </a:solidFill>
                <a:latin typeface="Consolas" pitchFamily="49" charset="0"/>
                <a:ea typeface="맑은 고딕" pitchFamily="50" charset="-127"/>
                <a:cs typeface="Consolas" pitchFamily="49" charset="0"/>
              </a:rPr>
              <a:t>b main   </a:t>
            </a:r>
            <a:r>
              <a:rPr lang="en-US" altLang="ko-KR" sz="1400" i="1" dirty="0" smtClean="0">
                <a:solidFill>
                  <a:srgbClr val="7030A0"/>
                </a:solidFill>
                <a:latin typeface="Consolas" pitchFamily="49" charset="0"/>
                <a:ea typeface="맑은 고딕" pitchFamily="50" charset="-127"/>
                <a:cs typeface="Consolas" pitchFamily="49" charset="0"/>
              </a:rPr>
              <a:t>(set a breakpoint at main function)</a:t>
            </a:r>
          </a:p>
          <a:p>
            <a:pPr>
              <a:defRPr/>
            </a:pPr>
            <a:r>
              <a:rPr lang="en-US" altLang="ko-KR" dirty="0" smtClean="0">
                <a:latin typeface="Consolas" pitchFamily="49" charset="0"/>
                <a:ea typeface="맑은 고딕" pitchFamily="50" charset="-127"/>
                <a:cs typeface="Consolas" pitchFamily="49" charset="0"/>
              </a:rPr>
              <a:t>Breakpoint 1 at 0x400528: file eg1.c, line 15.</a:t>
            </a:r>
          </a:p>
          <a:p>
            <a:pPr>
              <a:defRPr/>
            </a:pPr>
            <a:r>
              <a:rPr lang="en-US" altLang="ko-KR" dirty="0" smtClean="0">
                <a:latin typeface="Consolas" pitchFamily="49" charset="0"/>
                <a:ea typeface="맑은 고딕" pitchFamily="50" charset="-127"/>
                <a:cs typeface="Consolas" pitchFamily="49" charset="0"/>
              </a:rPr>
              <a:t>(</a:t>
            </a:r>
            <a:r>
              <a:rPr lang="en-US" altLang="ko-KR" dirty="0" err="1" smtClean="0">
                <a:latin typeface="Consolas" pitchFamily="49" charset="0"/>
                <a:ea typeface="맑은 고딕" pitchFamily="50" charset="-127"/>
                <a:cs typeface="Consolas" pitchFamily="49" charset="0"/>
              </a:rPr>
              <a:t>gdb</a:t>
            </a:r>
            <a:r>
              <a:rPr lang="en-US" altLang="ko-KR" dirty="0" smtClean="0">
                <a:latin typeface="Consolas" pitchFamily="49" charset="0"/>
                <a:ea typeface="맑은 고딕" pitchFamily="50" charset="-127"/>
                <a:cs typeface="Consolas" pitchFamily="49" charset="0"/>
              </a:rPr>
              <a:t>) </a:t>
            </a:r>
            <a:r>
              <a:rPr lang="en-US" altLang="ko-KR" dirty="0" smtClean="0">
                <a:solidFill>
                  <a:srgbClr val="FF0000"/>
                </a:solidFill>
                <a:latin typeface="Consolas" pitchFamily="49" charset="0"/>
                <a:ea typeface="맑은 고딕" pitchFamily="50" charset="-127"/>
                <a:cs typeface="Consolas" pitchFamily="49" charset="0"/>
              </a:rPr>
              <a:t>run</a:t>
            </a:r>
          </a:p>
          <a:p>
            <a:pPr>
              <a:defRPr/>
            </a:pPr>
            <a:r>
              <a:rPr lang="en-US" altLang="ko-KR" dirty="0" smtClean="0">
                <a:latin typeface="Consolas" pitchFamily="49" charset="0"/>
                <a:ea typeface="맑은 고딕" pitchFamily="50" charset="-127"/>
                <a:cs typeface="Consolas" pitchFamily="49" charset="0"/>
              </a:rPr>
              <a:t>    …</a:t>
            </a:r>
          </a:p>
          <a:p>
            <a:pPr>
              <a:defRPr/>
            </a:pPr>
            <a:r>
              <a:rPr lang="en-US" altLang="ko-KR" dirty="0" smtClean="0">
                <a:latin typeface="Consolas" pitchFamily="49" charset="0"/>
                <a:ea typeface="맑은 고딕" pitchFamily="50" charset="-127"/>
                <a:cs typeface="Consolas" pitchFamily="49" charset="0"/>
              </a:rPr>
              <a:t>Breakpoint 1, main () at eg1.c:15</a:t>
            </a:r>
          </a:p>
          <a:p>
            <a:pPr>
              <a:defRPr/>
            </a:pPr>
            <a:r>
              <a:rPr lang="en-US" altLang="ko-KR" dirty="0" smtClean="0">
                <a:latin typeface="Consolas" pitchFamily="49" charset="0"/>
                <a:ea typeface="맑은 고딕" pitchFamily="50" charset="-127"/>
                <a:cs typeface="Consolas" pitchFamily="49" charset="0"/>
              </a:rPr>
              <a:t>15		value = 10;</a:t>
            </a:r>
          </a:p>
          <a:p>
            <a:pPr>
              <a:defRPr/>
            </a:pPr>
            <a:r>
              <a:rPr lang="en-US" altLang="ko-KR" dirty="0" smtClean="0">
                <a:latin typeface="Consolas" pitchFamily="49" charset="0"/>
                <a:ea typeface="맑은 고딕" pitchFamily="50" charset="-127"/>
                <a:cs typeface="Consolas" pitchFamily="49" charset="0"/>
              </a:rPr>
              <a:t>(</a:t>
            </a:r>
            <a:r>
              <a:rPr lang="en-US" altLang="ko-KR" dirty="0" err="1" smtClean="0">
                <a:latin typeface="Consolas" pitchFamily="49" charset="0"/>
                <a:ea typeface="맑은 고딕" pitchFamily="50" charset="-127"/>
                <a:cs typeface="Consolas" pitchFamily="49" charset="0"/>
              </a:rPr>
              <a:t>gdb</a:t>
            </a:r>
            <a:r>
              <a:rPr lang="en-US" altLang="ko-KR" dirty="0" smtClean="0">
                <a:latin typeface="Consolas" pitchFamily="49" charset="0"/>
                <a:ea typeface="맑은 고딕" pitchFamily="50" charset="-127"/>
                <a:cs typeface="Consolas" pitchFamily="49" charset="0"/>
              </a:rPr>
              <a:t>) </a:t>
            </a:r>
            <a:r>
              <a:rPr lang="en-US" altLang="ko-KR" dirty="0" smtClean="0">
                <a:solidFill>
                  <a:srgbClr val="FF0000"/>
                </a:solidFill>
                <a:latin typeface="Consolas" pitchFamily="49" charset="0"/>
                <a:ea typeface="맑은 고딕" pitchFamily="50" charset="-127"/>
                <a:cs typeface="Consolas" pitchFamily="49" charset="0"/>
              </a:rPr>
              <a:t>watch div==value   </a:t>
            </a:r>
            <a:r>
              <a:rPr lang="en-US" altLang="ko-KR" sz="1400" i="1" dirty="0" smtClean="0">
                <a:solidFill>
                  <a:srgbClr val="7030A0"/>
                </a:solidFill>
                <a:latin typeface="Consolas" pitchFamily="49" charset="0"/>
                <a:ea typeface="맑은 고딕" pitchFamily="50" charset="-127"/>
                <a:cs typeface="Consolas" pitchFamily="49" charset="0"/>
              </a:rPr>
              <a:t>(watch if div equals value while running)</a:t>
            </a:r>
            <a:endParaRPr lang="en-US" altLang="ko-KR" sz="1400" dirty="0" smtClean="0">
              <a:solidFill>
                <a:srgbClr val="7030A0"/>
              </a:solidFill>
              <a:latin typeface="Consolas" pitchFamily="49" charset="0"/>
              <a:ea typeface="맑은 고딕" pitchFamily="50" charset="-127"/>
              <a:cs typeface="Consolas" pitchFamily="49" charset="0"/>
            </a:endParaRPr>
          </a:p>
          <a:p>
            <a:pPr>
              <a:defRPr/>
            </a:pPr>
            <a:r>
              <a:rPr lang="en-US" altLang="ko-KR" dirty="0" smtClean="0">
                <a:latin typeface="Consolas" pitchFamily="49" charset="0"/>
                <a:ea typeface="맑은 고딕" pitchFamily="50" charset="-127"/>
                <a:cs typeface="Consolas" pitchFamily="49" charset="0"/>
              </a:rPr>
              <a:t>Hardware </a:t>
            </a:r>
            <a:r>
              <a:rPr lang="en-US" altLang="ko-KR" dirty="0" err="1" smtClean="0">
                <a:latin typeface="Consolas" pitchFamily="49" charset="0"/>
                <a:ea typeface="맑은 고딕" pitchFamily="50" charset="-127"/>
                <a:cs typeface="Consolas" pitchFamily="49" charset="0"/>
              </a:rPr>
              <a:t>watchpoint</a:t>
            </a:r>
            <a:r>
              <a:rPr lang="en-US" altLang="ko-KR" dirty="0" smtClean="0">
                <a:latin typeface="Consolas" pitchFamily="49" charset="0"/>
                <a:ea typeface="맑은 고딕" pitchFamily="50" charset="-127"/>
                <a:cs typeface="Consolas" pitchFamily="49" charset="0"/>
              </a:rPr>
              <a:t> 2: div == value</a:t>
            </a:r>
            <a:endParaRPr lang="en-US" altLang="ko-KR" dirty="0">
              <a:latin typeface="Consolas" pitchFamily="49" charset="0"/>
              <a:ea typeface="맑은 고딕" pitchFamily="50" charset="-127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3440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Debugging Process (contd.)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142976" y="1500174"/>
            <a:ext cx="6858048" cy="3416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dirty="0" smtClean="0">
                <a:latin typeface="Consolas" pitchFamily="49" charset="0"/>
                <a:ea typeface="맑은 고딕" pitchFamily="50" charset="-127"/>
                <a:cs typeface="Consolas" pitchFamily="49" charset="0"/>
              </a:rPr>
              <a:t>(</a:t>
            </a:r>
            <a:r>
              <a:rPr lang="en-US" altLang="ko-KR" dirty="0" err="1" smtClean="0">
                <a:latin typeface="Consolas" pitchFamily="49" charset="0"/>
                <a:ea typeface="맑은 고딕" pitchFamily="50" charset="-127"/>
                <a:cs typeface="Consolas" pitchFamily="49" charset="0"/>
              </a:rPr>
              <a:t>gdb</a:t>
            </a:r>
            <a:r>
              <a:rPr lang="en-US" altLang="ko-KR" dirty="0" smtClean="0">
                <a:latin typeface="Consolas" pitchFamily="49" charset="0"/>
                <a:ea typeface="맑은 고딕" pitchFamily="50" charset="-127"/>
                <a:cs typeface="Consolas" pitchFamily="49" charset="0"/>
              </a:rPr>
              <a:t>) </a:t>
            </a:r>
            <a:r>
              <a:rPr lang="en-US" altLang="ko-KR" dirty="0" smtClean="0">
                <a:solidFill>
                  <a:srgbClr val="FF0000"/>
                </a:solidFill>
                <a:latin typeface="Consolas" pitchFamily="49" charset="0"/>
                <a:ea typeface="맑은 고딕" pitchFamily="50" charset="-127"/>
                <a:cs typeface="Consolas" pitchFamily="49" charset="0"/>
              </a:rPr>
              <a:t>c	   </a:t>
            </a:r>
            <a:r>
              <a:rPr lang="en-US" altLang="ko-KR" sz="1400" i="1" dirty="0" smtClean="0">
                <a:solidFill>
                  <a:srgbClr val="7030A0"/>
                </a:solidFill>
                <a:latin typeface="Consolas" pitchFamily="49" charset="0"/>
                <a:ea typeface="맑은 고딕" pitchFamily="50" charset="-127"/>
                <a:cs typeface="Consolas" pitchFamily="49" charset="0"/>
              </a:rPr>
              <a:t>(continue)</a:t>
            </a:r>
            <a:endParaRPr lang="en-US" altLang="ko-KR" sz="1400" dirty="0" smtClean="0">
              <a:solidFill>
                <a:srgbClr val="7030A0"/>
              </a:solidFill>
              <a:latin typeface="Consolas" pitchFamily="49" charset="0"/>
              <a:ea typeface="맑은 고딕" pitchFamily="50" charset="-127"/>
              <a:cs typeface="Consolas" pitchFamily="49" charset="0"/>
            </a:endParaRPr>
          </a:p>
          <a:p>
            <a:pPr>
              <a:defRPr/>
            </a:pPr>
            <a:r>
              <a:rPr lang="en-US" altLang="ko-KR" dirty="0" smtClean="0">
                <a:latin typeface="Consolas" pitchFamily="49" charset="0"/>
                <a:ea typeface="맑은 고딕" pitchFamily="50" charset="-127"/>
                <a:cs typeface="Consolas" pitchFamily="49" charset="0"/>
              </a:rPr>
              <a:t>Continuing.</a:t>
            </a:r>
          </a:p>
          <a:p>
            <a:pPr>
              <a:defRPr/>
            </a:pPr>
            <a:r>
              <a:rPr lang="en-US" altLang="ko-KR" dirty="0" smtClean="0">
                <a:latin typeface="Consolas" pitchFamily="49" charset="0"/>
                <a:ea typeface="맑은 고딕" pitchFamily="50" charset="-127"/>
                <a:cs typeface="Consolas" pitchFamily="49" charset="0"/>
              </a:rPr>
              <a:t>Hardware </a:t>
            </a:r>
            <a:r>
              <a:rPr lang="en-US" altLang="ko-KR" dirty="0" err="1" smtClean="0">
                <a:latin typeface="Consolas" pitchFamily="49" charset="0"/>
                <a:ea typeface="맑은 고딕" pitchFamily="50" charset="-127"/>
                <a:cs typeface="Consolas" pitchFamily="49" charset="0"/>
              </a:rPr>
              <a:t>watchpoint</a:t>
            </a:r>
            <a:r>
              <a:rPr lang="en-US" altLang="ko-KR" dirty="0" smtClean="0">
                <a:latin typeface="Consolas" pitchFamily="49" charset="0"/>
                <a:ea typeface="맑은 고딕" pitchFamily="50" charset="-127"/>
                <a:cs typeface="Consolas" pitchFamily="49" charset="0"/>
              </a:rPr>
              <a:t> 2: div == value</a:t>
            </a:r>
          </a:p>
          <a:p>
            <a:pPr>
              <a:defRPr/>
            </a:pPr>
            <a:endParaRPr lang="en-US" altLang="ko-KR" dirty="0" smtClean="0">
              <a:latin typeface="Consolas" pitchFamily="49" charset="0"/>
              <a:ea typeface="맑은 고딕" pitchFamily="50" charset="-127"/>
              <a:cs typeface="Consolas" pitchFamily="49" charset="0"/>
            </a:endParaRPr>
          </a:p>
          <a:p>
            <a:pPr>
              <a:defRPr/>
            </a:pPr>
            <a:r>
              <a:rPr lang="en-US" altLang="ko-KR" dirty="0" smtClean="0">
                <a:solidFill>
                  <a:srgbClr val="046DEC"/>
                </a:solidFill>
                <a:latin typeface="Consolas" pitchFamily="49" charset="0"/>
                <a:ea typeface="맑은 고딕" pitchFamily="50" charset="-127"/>
                <a:cs typeface="Consolas" pitchFamily="49" charset="0"/>
              </a:rPr>
              <a:t>Old value = 0</a:t>
            </a:r>
          </a:p>
          <a:p>
            <a:pPr>
              <a:defRPr/>
            </a:pPr>
            <a:r>
              <a:rPr lang="en-US" altLang="ko-KR" dirty="0" smtClean="0">
                <a:solidFill>
                  <a:srgbClr val="046DEC"/>
                </a:solidFill>
                <a:latin typeface="Consolas" pitchFamily="49" charset="0"/>
                <a:ea typeface="맑은 고딕" pitchFamily="50" charset="-127"/>
                <a:cs typeface="Consolas" pitchFamily="49" charset="0"/>
              </a:rPr>
              <a:t>New value = 1</a:t>
            </a:r>
          </a:p>
          <a:p>
            <a:pPr>
              <a:defRPr/>
            </a:pPr>
            <a:r>
              <a:rPr lang="en-US" altLang="ko-KR" dirty="0" smtClean="0">
                <a:latin typeface="Consolas" pitchFamily="49" charset="0"/>
                <a:ea typeface="맑은 고딕" pitchFamily="50" charset="-127"/>
                <a:cs typeface="Consolas" pitchFamily="49" charset="0"/>
              </a:rPr>
              <a:t>main () at eg1.c:19</a:t>
            </a:r>
          </a:p>
          <a:p>
            <a:pPr>
              <a:defRPr/>
            </a:pPr>
            <a:r>
              <a:rPr lang="en-US" altLang="ko-KR" dirty="0" smtClean="0">
                <a:latin typeface="Consolas" pitchFamily="49" charset="0"/>
                <a:ea typeface="맑은 고딕" pitchFamily="50" charset="-127"/>
                <a:cs typeface="Consolas" pitchFamily="49" charset="0"/>
              </a:rPr>
              <a:t>19		for (</a:t>
            </a:r>
            <a:r>
              <a:rPr lang="en-US" altLang="ko-KR" dirty="0" err="1" smtClean="0">
                <a:latin typeface="Consolas" pitchFamily="49" charset="0"/>
                <a:ea typeface="맑은 고딕" pitchFamily="50" charset="-127"/>
                <a:cs typeface="Consolas" pitchFamily="49" charset="0"/>
              </a:rPr>
              <a:t>i</a:t>
            </a:r>
            <a:r>
              <a:rPr lang="en-US" altLang="ko-KR" dirty="0" smtClean="0">
                <a:latin typeface="Consolas" pitchFamily="49" charset="0"/>
                <a:ea typeface="맑은 고딕" pitchFamily="50" charset="-127"/>
                <a:cs typeface="Consolas" pitchFamily="49" charset="0"/>
              </a:rPr>
              <a:t> = 0; </a:t>
            </a:r>
            <a:r>
              <a:rPr lang="en-US" altLang="ko-KR" dirty="0" err="1" smtClean="0">
                <a:latin typeface="Consolas" pitchFamily="49" charset="0"/>
                <a:ea typeface="맑은 고딕" pitchFamily="50" charset="-127"/>
                <a:cs typeface="Consolas" pitchFamily="49" charset="0"/>
              </a:rPr>
              <a:t>i</a:t>
            </a:r>
            <a:r>
              <a:rPr lang="en-US" altLang="ko-KR" dirty="0" smtClean="0">
                <a:latin typeface="Consolas" pitchFamily="49" charset="0"/>
                <a:ea typeface="맑은 고딕" pitchFamily="50" charset="-127"/>
                <a:cs typeface="Consolas" pitchFamily="49" charset="0"/>
              </a:rPr>
              <a:t> &lt; 10; </a:t>
            </a:r>
            <a:r>
              <a:rPr lang="en-US" altLang="ko-KR" dirty="0" err="1" smtClean="0">
                <a:latin typeface="Consolas" pitchFamily="49" charset="0"/>
                <a:ea typeface="맑은 고딕" pitchFamily="50" charset="-127"/>
                <a:cs typeface="Consolas" pitchFamily="49" charset="0"/>
              </a:rPr>
              <a:t>i</a:t>
            </a:r>
            <a:r>
              <a:rPr lang="en-US" altLang="ko-KR" dirty="0" smtClean="0">
                <a:latin typeface="Consolas" pitchFamily="49" charset="0"/>
                <a:ea typeface="맑은 고딕" pitchFamily="50" charset="-127"/>
                <a:cs typeface="Consolas" pitchFamily="49" charset="0"/>
              </a:rPr>
              <a:t>++)</a:t>
            </a:r>
          </a:p>
          <a:p>
            <a:pPr>
              <a:defRPr/>
            </a:pPr>
            <a:r>
              <a:rPr lang="en-US" altLang="ko-KR" dirty="0" smtClean="0">
                <a:latin typeface="Consolas" pitchFamily="49" charset="0"/>
                <a:ea typeface="맑은 고딕" pitchFamily="50" charset="-127"/>
                <a:cs typeface="Consolas" pitchFamily="49" charset="0"/>
              </a:rPr>
              <a:t>(</a:t>
            </a:r>
            <a:r>
              <a:rPr lang="en-US" altLang="ko-KR" dirty="0" err="1" smtClean="0">
                <a:latin typeface="Consolas" pitchFamily="49" charset="0"/>
                <a:ea typeface="맑은 고딕" pitchFamily="50" charset="-127"/>
                <a:cs typeface="Consolas" pitchFamily="49" charset="0"/>
              </a:rPr>
              <a:t>gdb</a:t>
            </a:r>
            <a:r>
              <a:rPr lang="en-US" altLang="ko-KR" dirty="0" smtClean="0">
                <a:latin typeface="Consolas" pitchFamily="49" charset="0"/>
                <a:ea typeface="맑은 고딕" pitchFamily="50" charset="-127"/>
                <a:cs typeface="Consolas" pitchFamily="49" charset="0"/>
              </a:rPr>
              <a:t>) </a:t>
            </a:r>
            <a:r>
              <a:rPr lang="en-US" altLang="ko-KR" dirty="0" smtClean="0">
                <a:solidFill>
                  <a:srgbClr val="FF0000"/>
                </a:solidFill>
                <a:latin typeface="Consolas" pitchFamily="49" charset="0"/>
                <a:ea typeface="맑은 고딕" pitchFamily="50" charset="-127"/>
                <a:cs typeface="Consolas" pitchFamily="49" charset="0"/>
              </a:rPr>
              <a:t>print div</a:t>
            </a:r>
          </a:p>
          <a:p>
            <a:pPr>
              <a:defRPr/>
            </a:pPr>
            <a:r>
              <a:rPr lang="en-US" altLang="ko-KR" dirty="0" smtClean="0">
                <a:latin typeface="Consolas" pitchFamily="49" charset="0"/>
                <a:ea typeface="맑은 고딕" pitchFamily="50" charset="-127"/>
                <a:cs typeface="Consolas" pitchFamily="49" charset="0"/>
              </a:rPr>
              <a:t>$1 = 8</a:t>
            </a:r>
          </a:p>
          <a:p>
            <a:pPr>
              <a:defRPr/>
            </a:pPr>
            <a:r>
              <a:rPr lang="en-US" altLang="ko-KR" dirty="0" smtClean="0">
                <a:latin typeface="Consolas" pitchFamily="49" charset="0"/>
                <a:ea typeface="맑은 고딕" pitchFamily="50" charset="-127"/>
                <a:cs typeface="Consolas" pitchFamily="49" charset="0"/>
              </a:rPr>
              <a:t>(</a:t>
            </a:r>
            <a:r>
              <a:rPr lang="en-US" altLang="ko-KR" dirty="0" err="1" smtClean="0">
                <a:latin typeface="Consolas" pitchFamily="49" charset="0"/>
                <a:ea typeface="맑은 고딕" pitchFamily="50" charset="-127"/>
                <a:cs typeface="Consolas" pitchFamily="49" charset="0"/>
              </a:rPr>
              <a:t>gdb</a:t>
            </a:r>
            <a:r>
              <a:rPr lang="en-US" altLang="ko-KR" dirty="0" smtClean="0">
                <a:latin typeface="Consolas" pitchFamily="49" charset="0"/>
                <a:ea typeface="맑은 고딕" pitchFamily="50" charset="-127"/>
                <a:cs typeface="Consolas" pitchFamily="49" charset="0"/>
              </a:rPr>
              <a:t>) </a:t>
            </a:r>
            <a:r>
              <a:rPr lang="en-US" altLang="ko-KR" dirty="0" smtClean="0">
                <a:solidFill>
                  <a:srgbClr val="FF0000"/>
                </a:solidFill>
                <a:latin typeface="Consolas" pitchFamily="49" charset="0"/>
                <a:ea typeface="맑은 고딕" pitchFamily="50" charset="-127"/>
                <a:cs typeface="Consolas" pitchFamily="49" charset="0"/>
              </a:rPr>
              <a:t>print value</a:t>
            </a:r>
          </a:p>
          <a:p>
            <a:pPr>
              <a:defRPr/>
            </a:pPr>
            <a:r>
              <a:rPr lang="en-US" altLang="ko-KR" dirty="0" smtClean="0">
                <a:latin typeface="Consolas" pitchFamily="49" charset="0"/>
                <a:ea typeface="맑은 고딕" pitchFamily="50" charset="-127"/>
                <a:cs typeface="Consolas" pitchFamily="49" charset="0"/>
              </a:rPr>
              <a:t>$2 = 8</a:t>
            </a:r>
            <a:endParaRPr lang="en-US" altLang="ko-KR" dirty="0">
              <a:latin typeface="Consolas" pitchFamily="49" charset="0"/>
              <a:ea typeface="맑은 고딕" pitchFamily="50" charset="-127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7159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Debugging Process (contd.)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Core files</a:t>
            </a:r>
          </a:p>
          <a:p>
            <a:pPr lvl="1"/>
            <a:r>
              <a:rPr lang="en-US" altLang="ko-KR" dirty="0" smtClean="0"/>
              <a:t>Contain program execution information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142976" y="2371547"/>
            <a:ext cx="6858048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dirty="0" smtClean="0">
                <a:latin typeface="Consolas" pitchFamily="49" charset="0"/>
                <a:ea typeface="맑은 고딕" pitchFamily="50" charset="-127"/>
                <a:cs typeface="Consolas" pitchFamily="49" charset="0"/>
              </a:rPr>
              <a:t>$ ./eg1</a:t>
            </a:r>
          </a:p>
          <a:p>
            <a:pPr>
              <a:defRPr/>
            </a:pPr>
            <a:r>
              <a:rPr lang="en-US" altLang="ko-KR" dirty="0" smtClean="0">
                <a:solidFill>
                  <a:srgbClr val="046DEC"/>
                </a:solidFill>
                <a:latin typeface="Consolas" pitchFamily="49" charset="0"/>
                <a:ea typeface="맑은 고딕" pitchFamily="50" charset="-127"/>
                <a:cs typeface="Consolas" pitchFamily="49" charset="0"/>
              </a:rPr>
              <a:t>Floating point exception (core dumped)</a:t>
            </a:r>
          </a:p>
          <a:p>
            <a:pPr>
              <a:defRPr/>
            </a:pPr>
            <a:r>
              <a:rPr lang="en-US" altLang="ko-KR" dirty="0" smtClean="0">
                <a:latin typeface="Consolas" pitchFamily="49" charset="0"/>
                <a:ea typeface="맑은 고딕" pitchFamily="50" charset="-127"/>
                <a:cs typeface="Consolas" pitchFamily="49" charset="0"/>
              </a:rPr>
              <a:t>$ </a:t>
            </a:r>
            <a:r>
              <a:rPr lang="en-US" altLang="ko-KR" dirty="0" err="1" smtClean="0">
                <a:latin typeface="Consolas" pitchFamily="49" charset="0"/>
                <a:ea typeface="맑은 고딕" pitchFamily="50" charset="-127"/>
                <a:cs typeface="Consolas" pitchFamily="49" charset="0"/>
              </a:rPr>
              <a:t>ls</a:t>
            </a:r>
            <a:endParaRPr lang="en-US" altLang="ko-KR" dirty="0" smtClean="0">
              <a:latin typeface="Consolas" pitchFamily="49" charset="0"/>
              <a:ea typeface="맑은 고딕" pitchFamily="50" charset="-127"/>
              <a:cs typeface="Consolas" pitchFamily="49" charset="0"/>
            </a:endParaRPr>
          </a:p>
          <a:p>
            <a:pPr>
              <a:defRPr/>
            </a:pPr>
            <a:r>
              <a:rPr lang="en-US" altLang="ko-KR" dirty="0" smtClean="0">
                <a:solidFill>
                  <a:srgbClr val="046DEC"/>
                </a:solidFill>
                <a:latin typeface="Consolas" pitchFamily="49" charset="0"/>
                <a:ea typeface="맑은 고딕" pitchFamily="50" charset="-127"/>
                <a:cs typeface="Consolas" pitchFamily="49" charset="0"/>
              </a:rPr>
              <a:t>core</a:t>
            </a:r>
            <a:r>
              <a:rPr lang="en-US" altLang="ko-KR" dirty="0" smtClean="0">
                <a:latin typeface="Consolas" pitchFamily="49" charset="0"/>
                <a:ea typeface="맑은 고딕" pitchFamily="50" charset="-127"/>
                <a:cs typeface="Consolas" pitchFamily="49" charset="0"/>
              </a:rPr>
              <a:t>  eg1  eg1.c</a:t>
            </a:r>
            <a:endParaRPr lang="en-US" altLang="ko-KR" dirty="0">
              <a:latin typeface="Consolas" pitchFamily="49" charset="0"/>
              <a:ea typeface="맑은 고딕" pitchFamily="50" charset="-127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2385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</a:t>
            </a:r>
            <a:r>
              <a:rPr lang="en-US" altLang="ko-KR" dirty="0" smtClean="0"/>
              <a:t>or statement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268760"/>
            <a:ext cx="3709237" cy="4032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3313" y="3068959"/>
            <a:ext cx="4784551" cy="32763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8932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Debugging Process (contd.)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See how the program terminates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14348" y="1857364"/>
            <a:ext cx="7715304" cy="39703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dirty="0" smtClean="0">
                <a:latin typeface="Consolas" pitchFamily="49" charset="0"/>
                <a:ea typeface="맑은 고딕" pitchFamily="50" charset="-127"/>
                <a:cs typeface="Consolas" pitchFamily="49" charset="0"/>
              </a:rPr>
              <a:t>$ </a:t>
            </a:r>
            <a:r>
              <a:rPr lang="en-US" altLang="ko-KR" dirty="0" err="1" smtClean="0">
                <a:latin typeface="Consolas" pitchFamily="49" charset="0"/>
                <a:ea typeface="맑은 고딕" pitchFamily="50" charset="-127"/>
                <a:cs typeface="Consolas" pitchFamily="49" charset="0"/>
              </a:rPr>
              <a:t>gdb</a:t>
            </a:r>
            <a:r>
              <a:rPr lang="en-US" altLang="ko-KR" dirty="0" smtClean="0">
                <a:latin typeface="Consolas" pitchFamily="49" charset="0"/>
                <a:ea typeface="맑은 고딕" pitchFamily="50" charset="-127"/>
                <a:cs typeface="Consolas" pitchFamily="49" charset="0"/>
              </a:rPr>
              <a:t> eg1 </a:t>
            </a:r>
            <a:r>
              <a:rPr lang="en-US" altLang="ko-KR" dirty="0" smtClean="0">
                <a:solidFill>
                  <a:srgbClr val="046DEC"/>
                </a:solidFill>
                <a:latin typeface="Consolas" pitchFamily="49" charset="0"/>
                <a:ea typeface="맑은 고딕" pitchFamily="50" charset="-127"/>
                <a:cs typeface="Consolas" pitchFamily="49" charset="0"/>
              </a:rPr>
              <a:t>core</a:t>
            </a:r>
          </a:p>
          <a:p>
            <a:pPr>
              <a:defRPr/>
            </a:pPr>
            <a:r>
              <a:rPr lang="en-US" altLang="ko-KR" dirty="0" smtClean="0">
                <a:latin typeface="Consolas" pitchFamily="49" charset="0"/>
                <a:ea typeface="맑은 고딕" pitchFamily="50" charset="-127"/>
                <a:cs typeface="Consolas" pitchFamily="49" charset="0"/>
              </a:rPr>
              <a:t>    …</a:t>
            </a:r>
          </a:p>
          <a:p>
            <a:pPr>
              <a:defRPr/>
            </a:pPr>
            <a:r>
              <a:rPr lang="en-US" altLang="ko-KR" dirty="0" smtClean="0">
                <a:latin typeface="Consolas" pitchFamily="49" charset="0"/>
                <a:ea typeface="맑은 고딕" pitchFamily="50" charset="-127"/>
                <a:cs typeface="Consolas" pitchFamily="49" charset="0"/>
              </a:rPr>
              <a:t>Core was generated by `./eg1'.</a:t>
            </a:r>
          </a:p>
          <a:p>
            <a:pPr>
              <a:defRPr/>
            </a:pPr>
            <a:r>
              <a:rPr lang="en-US" altLang="ko-KR" dirty="0" smtClean="0">
                <a:latin typeface="Consolas" pitchFamily="49" charset="0"/>
                <a:ea typeface="맑은 고딕" pitchFamily="50" charset="-127"/>
                <a:cs typeface="Consolas" pitchFamily="49" charset="0"/>
              </a:rPr>
              <a:t>Program terminated with signal 8, Arithmetic exception.</a:t>
            </a:r>
          </a:p>
          <a:p>
            <a:pPr>
              <a:defRPr/>
            </a:pPr>
            <a:r>
              <a:rPr lang="en-US" altLang="ko-KR" dirty="0" smtClean="0">
                <a:latin typeface="Consolas" pitchFamily="49" charset="0"/>
                <a:ea typeface="맑은 고딕" pitchFamily="50" charset="-127"/>
                <a:cs typeface="Consolas" pitchFamily="49" charset="0"/>
              </a:rPr>
              <a:t>Reading symbols from /lib64/libc.so.6...done.</a:t>
            </a:r>
          </a:p>
          <a:p>
            <a:pPr>
              <a:defRPr/>
            </a:pPr>
            <a:r>
              <a:rPr lang="en-US" altLang="ko-KR" dirty="0" smtClean="0">
                <a:latin typeface="Consolas" pitchFamily="49" charset="0"/>
                <a:ea typeface="맑은 고딕" pitchFamily="50" charset="-127"/>
                <a:cs typeface="Consolas" pitchFamily="49" charset="0"/>
              </a:rPr>
              <a:t>Loaded symbols for /lib64/libc.so.6</a:t>
            </a:r>
          </a:p>
          <a:p>
            <a:pPr>
              <a:defRPr/>
            </a:pPr>
            <a:r>
              <a:rPr lang="en-US" altLang="ko-KR" dirty="0" smtClean="0">
                <a:latin typeface="Consolas" pitchFamily="49" charset="0"/>
                <a:ea typeface="맑은 고딕" pitchFamily="50" charset="-127"/>
                <a:cs typeface="Consolas" pitchFamily="49" charset="0"/>
              </a:rPr>
              <a:t>Reading symbols from /lib64/ld-linux-x86-64.so.2...done.</a:t>
            </a:r>
          </a:p>
          <a:p>
            <a:pPr>
              <a:defRPr/>
            </a:pPr>
            <a:r>
              <a:rPr lang="en-US" altLang="ko-KR" dirty="0" smtClean="0">
                <a:latin typeface="Consolas" pitchFamily="49" charset="0"/>
                <a:ea typeface="맑은 고딕" pitchFamily="50" charset="-127"/>
                <a:cs typeface="Consolas" pitchFamily="49" charset="0"/>
              </a:rPr>
              <a:t>Loaded symbols for /lib64/ld-linux-x86-64.so.2</a:t>
            </a:r>
          </a:p>
          <a:p>
            <a:pPr>
              <a:defRPr/>
            </a:pPr>
            <a:r>
              <a:rPr lang="en-US" altLang="ko-KR" dirty="0" smtClean="0">
                <a:latin typeface="Consolas" pitchFamily="49" charset="0"/>
                <a:ea typeface="맑은 고딕" pitchFamily="50" charset="-127"/>
                <a:cs typeface="Consolas" pitchFamily="49" charset="0"/>
              </a:rPr>
              <a:t>#0  0x0000000000400515 in </a:t>
            </a:r>
            <a:r>
              <a:rPr lang="en-US" altLang="ko-KR" dirty="0" err="1" smtClean="0">
                <a:latin typeface="Consolas" pitchFamily="49" charset="0"/>
                <a:ea typeface="맑은 고딕" pitchFamily="50" charset="-127"/>
                <a:cs typeface="Consolas" pitchFamily="49" charset="0"/>
              </a:rPr>
              <a:t>wib</a:t>
            </a:r>
            <a:r>
              <a:rPr lang="en-US" altLang="ko-KR" dirty="0" smtClean="0">
                <a:latin typeface="Consolas" pitchFamily="49" charset="0"/>
                <a:ea typeface="맑은 고딕" pitchFamily="50" charset="-127"/>
                <a:cs typeface="Consolas" pitchFamily="49" charset="0"/>
              </a:rPr>
              <a:t> (no1=8, no2=8) at eg1.c:7</a:t>
            </a:r>
          </a:p>
          <a:p>
            <a:pPr>
              <a:defRPr/>
            </a:pPr>
            <a:r>
              <a:rPr lang="en-US" altLang="ko-KR" dirty="0" smtClean="0">
                <a:solidFill>
                  <a:srgbClr val="046DEC"/>
                </a:solidFill>
                <a:latin typeface="Consolas" pitchFamily="49" charset="0"/>
                <a:ea typeface="맑은 고딕" pitchFamily="50" charset="-127"/>
                <a:cs typeface="Consolas" pitchFamily="49" charset="0"/>
              </a:rPr>
              <a:t>7		result = no1 / diff;</a:t>
            </a:r>
          </a:p>
          <a:p>
            <a:pPr>
              <a:defRPr/>
            </a:pPr>
            <a:r>
              <a:rPr lang="en-US" altLang="ko-KR" dirty="0" smtClean="0">
                <a:latin typeface="Consolas" pitchFamily="49" charset="0"/>
                <a:ea typeface="맑은 고딕" pitchFamily="50" charset="-127"/>
                <a:cs typeface="Consolas" pitchFamily="49" charset="0"/>
              </a:rPr>
              <a:t>(</a:t>
            </a:r>
            <a:r>
              <a:rPr lang="en-US" altLang="ko-KR" dirty="0" err="1" smtClean="0">
                <a:latin typeface="Consolas" pitchFamily="49" charset="0"/>
                <a:ea typeface="맑은 고딕" pitchFamily="50" charset="-127"/>
                <a:cs typeface="Consolas" pitchFamily="49" charset="0"/>
              </a:rPr>
              <a:t>gdb</a:t>
            </a:r>
            <a:r>
              <a:rPr lang="en-US" altLang="ko-KR" dirty="0" smtClean="0">
                <a:latin typeface="Consolas" pitchFamily="49" charset="0"/>
                <a:ea typeface="맑은 고딕" pitchFamily="50" charset="-127"/>
                <a:cs typeface="Consolas" pitchFamily="49" charset="0"/>
              </a:rPr>
              <a:t>) </a:t>
            </a:r>
            <a:r>
              <a:rPr lang="en-US" altLang="ko-KR" dirty="0" smtClean="0">
                <a:solidFill>
                  <a:srgbClr val="FF0000"/>
                </a:solidFill>
                <a:latin typeface="Consolas" pitchFamily="49" charset="0"/>
                <a:ea typeface="맑은 고딕" pitchFamily="50" charset="-127"/>
                <a:cs typeface="Consolas" pitchFamily="49" charset="0"/>
              </a:rPr>
              <a:t>p diff   </a:t>
            </a:r>
            <a:r>
              <a:rPr lang="en-US" altLang="ko-KR" sz="1400" i="1" dirty="0" smtClean="0">
                <a:solidFill>
                  <a:srgbClr val="7030A0"/>
                </a:solidFill>
                <a:latin typeface="Consolas" pitchFamily="49" charset="0"/>
                <a:ea typeface="맑은 고딕" pitchFamily="50" charset="-127"/>
                <a:cs typeface="Consolas" pitchFamily="49" charset="0"/>
              </a:rPr>
              <a:t>(print diff)</a:t>
            </a:r>
            <a:endParaRPr lang="en-US" altLang="ko-KR" sz="1400" dirty="0" smtClean="0">
              <a:solidFill>
                <a:srgbClr val="FF0000"/>
              </a:solidFill>
              <a:latin typeface="Consolas" pitchFamily="49" charset="0"/>
              <a:ea typeface="맑은 고딕" pitchFamily="50" charset="-127"/>
              <a:cs typeface="Consolas" pitchFamily="49" charset="0"/>
            </a:endParaRPr>
          </a:p>
          <a:p>
            <a:pPr>
              <a:defRPr/>
            </a:pPr>
            <a:r>
              <a:rPr lang="en-US" altLang="ko-KR" dirty="0" smtClean="0">
                <a:latin typeface="Consolas" pitchFamily="49" charset="0"/>
                <a:ea typeface="맑은 고딕" pitchFamily="50" charset="-127"/>
                <a:cs typeface="Consolas" pitchFamily="49" charset="0"/>
              </a:rPr>
              <a:t>$1 = 0</a:t>
            </a:r>
          </a:p>
          <a:p>
            <a:pPr>
              <a:defRPr/>
            </a:pPr>
            <a:r>
              <a:rPr lang="fr-FR" altLang="ko-KR" dirty="0" smtClean="0">
                <a:latin typeface="Consolas" pitchFamily="49" charset="0"/>
                <a:ea typeface="맑은 고딕" pitchFamily="50" charset="-127"/>
                <a:cs typeface="Consolas" pitchFamily="49" charset="0"/>
              </a:rPr>
              <a:t>(gdb) </a:t>
            </a:r>
            <a:r>
              <a:rPr lang="fr-FR" altLang="ko-KR" dirty="0" smtClean="0">
                <a:solidFill>
                  <a:srgbClr val="FF0000"/>
                </a:solidFill>
                <a:latin typeface="Consolas" pitchFamily="49" charset="0"/>
                <a:ea typeface="맑은 고딕" pitchFamily="50" charset="-127"/>
                <a:cs typeface="Consolas" pitchFamily="49" charset="0"/>
              </a:rPr>
              <a:t>p main::i   </a:t>
            </a:r>
            <a:r>
              <a:rPr lang="en-US" altLang="ko-KR" sz="1400" i="1" dirty="0" smtClean="0">
                <a:solidFill>
                  <a:srgbClr val="7030A0"/>
                </a:solidFill>
                <a:latin typeface="Consolas" pitchFamily="49" charset="0"/>
                <a:ea typeface="맑은 고딕" pitchFamily="50" charset="-127"/>
                <a:cs typeface="Consolas" pitchFamily="49" charset="0"/>
              </a:rPr>
              <a:t>(print local variable </a:t>
            </a:r>
            <a:r>
              <a:rPr lang="en-US" altLang="ko-KR" sz="1400" i="1" dirty="0" err="1" smtClean="0">
                <a:solidFill>
                  <a:srgbClr val="7030A0"/>
                </a:solidFill>
                <a:latin typeface="Consolas" pitchFamily="49" charset="0"/>
                <a:ea typeface="맑은 고딕" pitchFamily="50" charset="-127"/>
                <a:cs typeface="Consolas" pitchFamily="49" charset="0"/>
              </a:rPr>
              <a:t>i</a:t>
            </a:r>
            <a:r>
              <a:rPr lang="en-US" altLang="ko-KR" sz="1400" i="1" dirty="0" smtClean="0">
                <a:solidFill>
                  <a:srgbClr val="7030A0"/>
                </a:solidFill>
                <a:latin typeface="Consolas" pitchFamily="49" charset="0"/>
                <a:ea typeface="맑은 고딕" pitchFamily="50" charset="-127"/>
                <a:cs typeface="Consolas" pitchFamily="49" charset="0"/>
              </a:rPr>
              <a:t> in main function)</a:t>
            </a:r>
            <a:endParaRPr lang="fr-FR" altLang="ko-KR" sz="1400" dirty="0" smtClean="0">
              <a:solidFill>
                <a:srgbClr val="FF0000"/>
              </a:solidFill>
              <a:latin typeface="Consolas" pitchFamily="49" charset="0"/>
              <a:ea typeface="맑은 고딕" pitchFamily="50" charset="-127"/>
              <a:cs typeface="Consolas" pitchFamily="49" charset="0"/>
            </a:endParaRPr>
          </a:p>
          <a:p>
            <a:pPr>
              <a:defRPr/>
            </a:pPr>
            <a:r>
              <a:rPr lang="fr-FR" altLang="ko-KR" dirty="0" smtClean="0">
                <a:solidFill>
                  <a:srgbClr val="046DEC"/>
                </a:solidFill>
                <a:latin typeface="Consolas" pitchFamily="49" charset="0"/>
                <a:ea typeface="맑은 고딕" pitchFamily="50" charset="-127"/>
                <a:cs typeface="Consolas" pitchFamily="49" charset="0"/>
              </a:rPr>
              <a:t>$2 = 2</a:t>
            </a:r>
            <a:r>
              <a:rPr lang="fr-FR" altLang="ko-KR" dirty="0" smtClean="0">
                <a:latin typeface="Consolas" pitchFamily="49" charset="0"/>
                <a:ea typeface="맑은 고딕" pitchFamily="50" charset="-127"/>
                <a:cs typeface="Consolas" pitchFamily="49" charset="0"/>
              </a:rPr>
              <a:t>   </a:t>
            </a:r>
            <a:r>
              <a:rPr lang="en-US" altLang="ko-KR" sz="1400" i="1" dirty="0" smtClean="0">
                <a:solidFill>
                  <a:srgbClr val="7030A0"/>
                </a:solidFill>
                <a:latin typeface="Consolas" pitchFamily="49" charset="0"/>
                <a:ea typeface="맑은 고딕" pitchFamily="50" charset="-127"/>
                <a:cs typeface="Consolas" pitchFamily="49" charset="0"/>
              </a:rPr>
              <a:t>(this means error occurred on the third time of for loop)</a:t>
            </a:r>
            <a:endParaRPr lang="en-US" altLang="ko-KR" sz="1400" dirty="0">
              <a:solidFill>
                <a:srgbClr val="7030A0"/>
              </a:solidFill>
              <a:latin typeface="Consolas" pitchFamily="49" charset="0"/>
              <a:ea typeface="맑은 고딕" pitchFamily="50" charset="-127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62756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Debugging Process (contd.)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 function stores its arguments and local variables at execution stack.</a:t>
            </a:r>
          </a:p>
          <a:p>
            <a:r>
              <a:rPr lang="en-US" altLang="ko-KR" dirty="0" smtClean="0"/>
              <a:t>Local variable information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Argument information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142976" y="2934298"/>
            <a:ext cx="6858048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dirty="0" smtClean="0">
                <a:latin typeface="Consolas" pitchFamily="49" charset="0"/>
                <a:ea typeface="맑은 고딕" pitchFamily="50" charset="-127"/>
                <a:cs typeface="Consolas" pitchFamily="49" charset="0"/>
              </a:rPr>
              <a:t>(</a:t>
            </a:r>
            <a:r>
              <a:rPr lang="en-US" altLang="ko-KR" dirty="0" err="1" smtClean="0">
                <a:latin typeface="Consolas" pitchFamily="49" charset="0"/>
                <a:ea typeface="맑은 고딕" pitchFamily="50" charset="-127"/>
                <a:cs typeface="Consolas" pitchFamily="49" charset="0"/>
              </a:rPr>
              <a:t>gdb</a:t>
            </a:r>
            <a:r>
              <a:rPr lang="en-US" altLang="ko-KR" dirty="0" smtClean="0">
                <a:latin typeface="Consolas" pitchFamily="49" charset="0"/>
                <a:ea typeface="맑은 고딕" pitchFamily="50" charset="-127"/>
                <a:cs typeface="Consolas" pitchFamily="49" charset="0"/>
              </a:rPr>
              <a:t>) </a:t>
            </a:r>
            <a:r>
              <a:rPr lang="en-US" altLang="ko-KR" dirty="0" smtClean="0">
                <a:solidFill>
                  <a:srgbClr val="FF0000"/>
                </a:solidFill>
                <a:latin typeface="Consolas" pitchFamily="49" charset="0"/>
                <a:ea typeface="맑은 고딕" pitchFamily="50" charset="-127"/>
                <a:cs typeface="Consolas" pitchFamily="49" charset="0"/>
              </a:rPr>
              <a:t>info locals</a:t>
            </a:r>
            <a:r>
              <a:rPr lang="en-US" altLang="ko-KR" i="1" dirty="0" smtClean="0">
                <a:solidFill>
                  <a:srgbClr val="7030A0"/>
                </a:solidFill>
                <a:latin typeface="Consolas" pitchFamily="49" charset="0"/>
                <a:ea typeface="맑은 고딕" pitchFamily="50" charset="-127"/>
                <a:cs typeface="Consolas" pitchFamily="49" charset="0"/>
              </a:rPr>
              <a:t>   </a:t>
            </a:r>
            <a:r>
              <a:rPr lang="en-US" altLang="ko-KR" sz="1400" i="1" dirty="0" smtClean="0">
                <a:solidFill>
                  <a:srgbClr val="7030A0"/>
                </a:solidFill>
                <a:latin typeface="Consolas" pitchFamily="49" charset="0"/>
                <a:ea typeface="맑은 고딕" pitchFamily="50" charset="-127"/>
                <a:cs typeface="Consolas" pitchFamily="49" charset="0"/>
              </a:rPr>
              <a:t>(information of current execution stack)</a:t>
            </a:r>
            <a:endParaRPr lang="en-US" altLang="ko-KR" sz="1400" dirty="0" smtClean="0">
              <a:solidFill>
                <a:srgbClr val="FF0000"/>
              </a:solidFill>
              <a:latin typeface="Consolas" pitchFamily="49" charset="0"/>
              <a:ea typeface="맑은 고딕" pitchFamily="50" charset="-127"/>
              <a:cs typeface="Consolas" pitchFamily="49" charset="0"/>
            </a:endParaRPr>
          </a:p>
          <a:p>
            <a:pPr>
              <a:defRPr/>
            </a:pPr>
            <a:r>
              <a:rPr lang="en-US" altLang="ko-KR" dirty="0" smtClean="0">
                <a:latin typeface="Consolas" pitchFamily="49" charset="0"/>
                <a:ea typeface="맑은 고딕" pitchFamily="50" charset="-127"/>
                <a:cs typeface="Consolas" pitchFamily="49" charset="0"/>
              </a:rPr>
              <a:t>result = 4</a:t>
            </a:r>
          </a:p>
          <a:p>
            <a:pPr>
              <a:defRPr/>
            </a:pPr>
            <a:r>
              <a:rPr lang="en-US" altLang="ko-KR" dirty="0" smtClean="0">
                <a:latin typeface="Consolas" pitchFamily="49" charset="0"/>
                <a:ea typeface="맑은 고딕" pitchFamily="50" charset="-127"/>
                <a:cs typeface="Consolas" pitchFamily="49" charset="0"/>
              </a:rPr>
              <a:t>diff = 0</a:t>
            </a:r>
            <a:endParaRPr lang="en-US" altLang="ko-KR" dirty="0">
              <a:latin typeface="Consolas" pitchFamily="49" charset="0"/>
              <a:ea typeface="맑은 고딕" pitchFamily="50" charset="-127"/>
              <a:cs typeface="Consolas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142976" y="4720248"/>
            <a:ext cx="6858048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dirty="0" smtClean="0">
                <a:latin typeface="Consolas" pitchFamily="49" charset="0"/>
                <a:ea typeface="맑은 고딕" pitchFamily="50" charset="-127"/>
                <a:cs typeface="Consolas" pitchFamily="49" charset="0"/>
              </a:rPr>
              <a:t>(</a:t>
            </a:r>
            <a:r>
              <a:rPr lang="en-US" altLang="ko-KR" dirty="0" err="1" smtClean="0">
                <a:latin typeface="Consolas" pitchFamily="49" charset="0"/>
                <a:ea typeface="맑은 고딕" pitchFamily="50" charset="-127"/>
                <a:cs typeface="Consolas" pitchFamily="49" charset="0"/>
              </a:rPr>
              <a:t>gdb</a:t>
            </a:r>
            <a:r>
              <a:rPr lang="en-US" altLang="ko-KR" dirty="0" smtClean="0">
                <a:latin typeface="Consolas" pitchFamily="49" charset="0"/>
                <a:ea typeface="맑은 고딕" pitchFamily="50" charset="-127"/>
                <a:cs typeface="Consolas" pitchFamily="49" charset="0"/>
              </a:rPr>
              <a:t>) </a:t>
            </a:r>
            <a:r>
              <a:rPr lang="en-US" altLang="ko-KR" dirty="0" smtClean="0">
                <a:solidFill>
                  <a:srgbClr val="FF0000"/>
                </a:solidFill>
                <a:latin typeface="Consolas" pitchFamily="49" charset="0"/>
                <a:ea typeface="맑은 고딕" pitchFamily="50" charset="-127"/>
                <a:cs typeface="Consolas" pitchFamily="49" charset="0"/>
              </a:rPr>
              <a:t>info </a:t>
            </a:r>
            <a:r>
              <a:rPr lang="en-US" altLang="ko-KR" dirty="0" err="1" smtClean="0">
                <a:solidFill>
                  <a:srgbClr val="FF0000"/>
                </a:solidFill>
                <a:latin typeface="Consolas" pitchFamily="49" charset="0"/>
                <a:ea typeface="맑은 고딕" pitchFamily="50" charset="-127"/>
                <a:cs typeface="Consolas" pitchFamily="49" charset="0"/>
              </a:rPr>
              <a:t>args</a:t>
            </a:r>
            <a:r>
              <a:rPr lang="en-US" altLang="ko-KR" dirty="0" smtClean="0">
                <a:solidFill>
                  <a:srgbClr val="FF0000"/>
                </a:solidFill>
                <a:latin typeface="Consolas" pitchFamily="49" charset="0"/>
                <a:ea typeface="맑은 고딕" pitchFamily="50" charset="-127"/>
                <a:cs typeface="Consolas" pitchFamily="49" charset="0"/>
              </a:rPr>
              <a:t>     </a:t>
            </a:r>
            <a:r>
              <a:rPr lang="en-US" altLang="ko-KR" sz="1400" i="1" dirty="0" smtClean="0">
                <a:solidFill>
                  <a:srgbClr val="7030A0"/>
                </a:solidFill>
                <a:latin typeface="Consolas" pitchFamily="49" charset="0"/>
                <a:ea typeface="맑은 고딕" pitchFamily="50" charset="-127"/>
                <a:cs typeface="Consolas" pitchFamily="49" charset="0"/>
              </a:rPr>
              <a:t>(information of current execution stack)</a:t>
            </a:r>
            <a:r>
              <a:rPr lang="en-US" altLang="ko-KR" dirty="0" smtClean="0">
                <a:solidFill>
                  <a:srgbClr val="FF0000"/>
                </a:solidFill>
                <a:latin typeface="Consolas" pitchFamily="49" charset="0"/>
                <a:ea typeface="맑은 고딕" pitchFamily="50" charset="-127"/>
                <a:cs typeface="Consolas" pitchFamily="49" charset="0"/>
              </a:rPr>
              <a:t> </a:t>
            </a:r>
          </a:p>
          <a:p>
            <a:pPr>
              <a:defRPr/>
            </a:pPr>
            <a:r>
              <a:rPr lang="en-US" altLang="ko-KR" dirty="0" smtClean="0">
                <a:latin typeface="Consolas" pitchFamily="49" charset="0"/>
                <a:ea typeface="맑은 고딕" pitchFamily="50" charset="-127"/>
                <a:cs typeface="Consolas" pitchFamily="49" charset="0"/>
              </a:rPr>
              <a:t>no1 = 8</a:t>
            </a:r>
          </a:p>
          <a:p>
            <a:pPr>
              <a:defRPr/>
            </a:pPr>
            <a:r>
              <a:rPr lang="en-US" altLang="ko-KR" dirty="0" smtClean="0">
                <a:latin typeface="Consolas" pitchFamily="49" charset="0"/>
                <a:ea typeface="맑은 고딕" pitchFamily="50" charset="-127"/>
                <a:cs typeface="Consolas" pitchFamily="49" charset="0"/>
              </a:rPr>
              <a:t>no2 = 8</a:t>
            </a:r>
            <a:endParaRPr lang="en-US" altLang="ko-KR" dirty="0">
              <a:latin typeface="Consolas" pitchFamily="49" charset="0"/>
              <a:ea typeface="맑은 고딕" pitchFamily="50" charset="-127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92359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Debugging Process (contd.)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Stack traces</a:t>
            </a:r>
          </a:p>
          <a:p>
            <a:pPr lvl="1"/>
            <a:r>
              <a:rPr lang="en-US" altLang="ko-KR" dirty="0" smtClean="0"/>
              <a:t>Stack contains execution information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642910" y="2434232"/>
            <a:ext cx="7858180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dirty="0" smtClean="0">
                <a:latin typeface="Consolas" pitchFamily="49" charset="0"/>
                <a:ea typeface="맑은 고딕" pitchFamily="50" charset="-127"/>
                <a:cs typeface="Consolas" pitchFamily="49" charset="0"/>
              </a:rPr>
              <a:t>(</a:t>
            </a:r>
            <a:r>
              <a:rPr lang="en-US" altLang="ko-KR" dirty="0" err="1" smtClean="0">
                <a:latin typeface="Consolas" pitchFamily="49" charset="0"/>
                <a:ea typeface="맑은 고딕" pitchFamily="50" charset="-127"/>
                <a:cs typeface="Consolas" pitchFamily="49" charset="0"/>
              </a:rPr>
              <a:t>gdb</a:t>
            </a:r>
            <a:r>
              <a:rPr lang="en-US" altLang="ko-KR" dirty="0" smtClean="0">
                <a:latin typeface="Consolas" pitchFamily="49" charset="0"/>
                <a:ea typeface="맑은 고딕" pitchFamily="50" charset="-127"/>
                <a:cs typeface="Consolas" pitchFamily="49" charset="0"/>
              </a:rPr>
              <a:t>) </a:t>
            </a:r>
            <a:r>
              <a:rPr lang="en-US" altLang="ko-KR" dirty="0" err="1" smtClean="0">
                <a:solidFill>
                  <a:srgbClr val="FF0000"/>
                </a:solidFill>
                <a:latin typeface="Consolas" pitchFamily="49" charset="0"/>
                <a:ea typeface="맑은 고딕" pitchFamily="50" charset="-127"/>
                <a:cs typeface="Consolas" pitchFamily="49" charset="0"/>
              </a:rPr>
              <a:t>backtrace</a:t>
            </a:r>
            <a:r>
              <a:rPr lang="en-US" altLang="ko-KR" dirty="0" smtClean="0">
                <a:solidFill>
                  <a:srgbClr val="FF0000"/>
                </a:solidFill>
                <a:latin typeface="Consolas" pitchFamily="49" charset="0"/>
                <a:ea typeface="맑은 고딕" pitchFamily="50" charset="-127"/>
                <a:cs typeface="Consolas" pitchFamily="49" charset="0"/>
              </a:rPr>
              <a:t>   </a:t>
            </a:r>
            <a:r>
              <a:rPr lang="en-US" altLang="ko-KR" sz="1400" i="1" dirty="0" smtClean="0">
                <a:solidFill>
                  <a:srgbClr val="7030A0"/>
                </a:solidFill>
                <a:latin typeface="Consolas" pitchFamily="49" charset="0"/>
                <a:ea typeface="맑은 고딕" pitchFamily="50" charset="-127"/>
                <a:cs typeface="Consolas" pitchFamily="49" charset="0"/>
              </a:rPr>
              <a:t>(or ‘</a:t>
            </a:r>
            <a:r>
              <a:rPr lang="en-US" altLang="ko-KR" sz="1400" i="1" dirty="0" err="1" smtClean="0">
                <a:solidFill>
                  <a:srgbClr val="7030A0"/>
                </a:solidFill>
                <a:latin typeface="Consolas" pitchFamily="49" charset="0"/>
                <a:ea typeface="맑은 고딕" pitchFamily="50" charset="-127"/>
                <a:cs typeface="Consolas" pitchFamily="49" charset="0"/>
              </a:rPr>
              <a:t>bt</a:t>
            </a:r>
            <a:r>
              <a:rPr lang="en-US" altLang="ko-KR" sz="1400" i="1" dirty="0" smtClean="0">
                <a:solidFill>
                  <a:srgbClr val="7030A0"/>
                </a:solidFill>
                <a:latin typeface="Consolas" pitchFamily="49" charset="0"/>
                <a:ea typeface="맑은 고딕" pitchFamily="50" charset="-127"/>
                <a:cs typeface="Consolas" pitchFamily="49" charset="0"/>
              </a:rPr>
              <a:t>’, show the call trace information in backwards)</a:t>
            </a:r>
            <a:endParaRPr lang="en-US" altLang="ko-KR" sz="1400" dirty="0" smtClean="0">
              <a:solidFill>
                <a:srgbClr val="FF0000"/>
              </a:solidFill>
              <a:latin typeface="Consolas" pitchFamily="49" charset="0"/>
              <a:ea typeface="맑은 고딕" pitchFamily="50" charset="-127"/>
              <a:cs typeface="Consolas" pitchFamily="49" charset="0"/>
            </a:endParaRPr>
          </a:p>
          <a:p>
            <a:pPr>
              <a:defRPr/>
            </a:pPr>
            <a:r>
              <a:rPr lang="en-US" altLang="ko-KR" dirty="0" smtClean="0">
                <a:latin typeface="Consolas" pitchFamily="49" charset="0"/>
                <a:ea typeface="맑은 고딕" pitchFamily="50" charset="-127"/>
                <a:cs typeface="Consolas" pitchFamily="49" charset="0"/>
              </a:rPr>
              <a:t>#0  0x0000000000400515 in </a:t>
            </a:r>
            <a:r>
              <a:rPr lang="en-US" altLang="ko-KR" dirty="0" err="1" smtClean="0">
                <a:latin typeface="Consolas" pitchFamily="49" charset="0"/>
                <a:ea typeface="맑은 고딕" pitchFamily="50" charset="-127"/>
                <a:cs typeface="Consolas" pitchFamily="49" charset="0"/>
              </a:rPr>
              <a:t>wib</a:t>
            </a:r>
            <a:r>
              <a:rPr lang="en-US" altLang="ko-KR" dirty="0" smtClean="0">
                <a:latin typeface="Consolas" pitchFamily="49" charset="0"/>
                <a:ea typeface="맑은 고딕" pitchFamily="50" charset="-127"/>
                <a:cs typeface="Consolas" pitchFamily="49" charset="0"/>
              </a:rPr>
              <a:t> (no1=8, no2=8) at eg1.c:7</a:t>
            </a:r>
          </a:p>
          <a:p>
            <a:pPr>
              <a:defRPr/>
            </a:pPr>
            <a:r>
              <a:rPr lang="en-US" altLang="ko-KR" dirty="0" smtClean="0">
                <a:latin typeface="Consolas" pitchFamily="49" charset="0"/>
                <a:ea typeface="맑은 고딕" pitchFamily="50" charset="-127"/>
                <a:cs typeface="Consolas" pitchFamily="49" charset="0"/>
              </a:rPr>
              <a:t>#1  0x0000000000400551 in main () at eg1.c:21</a:t>
            </a:r>
            <a:endParaRPr lang="en-US" altLang="ko-KR" dirty="0">
              <a:latin typeface="Consolas" pitchFamily="49" charset="0"/>
              <a:ea typeface="맑은 고딕" pitchFamily="50" charset="-127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27393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Debugging Process (contd.)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To see information of another stack frame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142976" y="1928802"/>
            <a:ext cx="6858048" cy="307776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dirty="0" smtClean="0">
                <a:latin typeface="Consolas" pitchFamily="49" charset="0"/>
                <a:ea typeface="맑은 고딕" pitchFamily="50" charset="-127"/>
                <a:cs typeface="Consolas" pitchFamily="49" charset="0"/>
              </a:rPr>
              <a:t>(</a:t>
            </a:r>
            <a:r>
              <a:rPr lang="en-US" altLang="ko-KR" dirty="0" err="1" smtClean="0">
                <a:latin typeface="Consolas" pitchFamily="49" charset="0"/>
                <a:ea typeface="맑은 고딕" pitchFamily="50" charset="-127"/>
                <a:cs typeface="Consolas" pitchFamily="49" charset="0"/>
              </a:rPr>
              <a:t>gdb</a:t>
            </a:r>
            <a:r>
              <a:rPr lang="en-US" altLang="ko-KR" dirty="0" smtClean="0">
                <a:latin typeface="Consolas" pitchFamily="49" charset="0"/>
                <a:ea typeface="맑은 고딕" pitchFamily="50" charset="-127"/>
                <a:cs typeface="Consolas" pitchFamily="49" charset="0"/>
              </a:rPr>
              <a:t>) </a:t>
            </a:r>
            <a:r>
              <a:rPr lang="en-US" altLang="ko-KR" dirty="0" smtClean="0">
                <a:solidFill>
                  <a:srgbClr val="FF0000"/>
                </a:solidFill>
                <a:latin typeface="Consolas" pitchFamily="49" charset="0"/>
                <a:ea typeface="맑은 고딕" pitchFamily="50" charset="-127"/>
                <a:cs typeface="Consolas" pitchFamily="49" charset="0"/>
              </a:rPr>
              <a:t>frame 1   </a:t>
            </a:r>
            <a:r>
              <a:rPr lang="en-US" altLang="ko-KR" sz="1400" i="1" dirty="0" smtClean="0">
                <a:solidFill>
                  <a:srgbClr val="7030A0"/>
                </a:solidFill>
                <a:latin typeface="Consolas" pitchFamily="49" charset="0"/>
                <a:ea typeface="맑은 고딕" pitchFamily="50" charset="-127"/>
                <a:cs typeface="Consolas" pitchFamily="49" charset="0"/>
              </a:rPr>
              <a:t>(select a stack frame number)</a:t>
            </a:r>
            <a:endParaRPr lang="en-US" altLang="ko-KR" sz="1400" dirty="0" smtClean="0">
              <a:solidFill>
                <a:srgbClr val="FF0000"/>
              </a:solidFill>
              <a:latin typeface="Consolas" pitchFamily="49" charset="0"/>
              <a:ea typeface="맑은 고딕" pitchFamily="50" charset="-127"/>
              <a:cs typeface="Consolas" pitchFamily="49" charset="0"/>
            </a:endParaRPr>
          </a:p>
          <a:p>
            <a:pPr>
              <a:defRPr/>
            </a:pPr>
            <a:r>
              <a:rPr lang="en-US" altLang="ko-KR" dirty="0" smtClean="0">
                <a:latin typeface="Consolas" pitchFamily="49" charset="0"/>
                <a:ea typeface="맑은 고딕" pitchFamily="50" charset="-127"/>
                <a:cs typeface="Consolas" pitchFamily="49" charset="0"/>
              </a:rPr>
              <a:t>#1  0x0000000000400551 in main () at eg1.c:21</a:t>
            </a:r>
          </a:p>
          <a:p>
            <a:pPr>
              <a:defRPr/>
            </a:pPr>
            <a:r>
              <a:rPr lang="en-US" altLang="ko-KR" dirty="0" smtClean="0">
                <a:latin typeface="Consolas" pitchFamily="49" charset="0"/>
                <a:ea typeface="맑은 고딕" pitchFamily="50" charset="-127"/>
                <a:cs typeface="Consolas" pitchFamily="49" charset="0"/>
              </a:rPr>
              <a:t>21			result = </a:t>
            </a:r>
            <a:r>
              <a:rPr lang="en-US" altLang="ko-KR" dirty="0" err="1" smtClean="0">
                <a:latin typeface="Consolas" pitchFamily="49" charset="0"/>
                <a:ea typeface="맑은 고딕" pitchFamily="50" charset="-127"/>
                <a:cs typeface="Consolas" pitchFamily="49" charset="0"/>
              </a:rPr>
              <a:t>wib</a:t>
            </a:r>
            <a:r>
              <a:rPr lang="en-US" altLang="ko-KR" dirty="0" smtClean="0">
                <a:latin typeface="Consolas" pitchFamily="49" charset="0"/>
                <a:ea typeface="맑은 고딕" pitchFamily="50" charset="-127"/>
                <a:cs typeface="Consolas" pitchFamily="49" charset="0"/>
              </a:rPr>
              <a:t>(value, div);</a:t>
            </a:r>
          </a:p>
          <a:p>
            <a:pPr>
              <a:defRPr/>
            </a:pPr>
            <a:r>
              <a:rPr lang="en-US" altLang="ko-KR" dirty="0" smtClean="0">
                <a:latin typeface="Consolas" pitchFamily="49" charset="0"/>
                <a:ea typeface="맑은 고딕" pitchFamily="50" charset="-127"/>
                <a:cs typeface="Consolas" pitchFamily="49" charset="0"/>
              </a:rPr>
              <a:t>(</a:t>
            </a:r>
            <a:r>
              <a:rPr lang="en-US" altLang="ko-KR" dirty="0" err="1" smtClean="0">
                <a:latin typeface="Consolas" pitchFamily="49" charset="0"/>
                <a:ea typeface="맑은 고딕" pitchFamily="50" charset="-127"/>
                <a:cs typeface="Consolas" pitchFamily="49" charset="0"/>
              </a:rPr>
              <a:t>gdb</a:t>
            </a:r>
            <a:r>
              <a:rPr lang="en-US" altLang="ko-KR" dirty="0" smtClean="0">
                <a:latin typeface="Consolas" pitchFamily="49" charset="0"/>
                <a:ea typeface="맑은 고딕" pitchFamily="50" charset="-127"/>
                <a:cs typeface="Consolas" pitchFamily="49" charset="0"/>
              </a:rPr>
              <a:t>) </a:t>
            </a:r>
            <a:r>
              <a:rPr lang="en-US" altLang="ko-KR" dirty="0" smtClean="0">
                <a:solidFill>
                  <a:srgbClr val="FF0000"/>
                </a:solidFill>
                <a:latin typeface="Consolas" pitchFamily="49" charset="0"/>
                <a:ea typeface="맑은 고딕" pitchFamily="50" charset="-127"/>
                <a:cs typeface="Consolas" pitchFamily="49" charset="0"/>
              </a:rPr>
              <a:t>info locals</a:t>
            </a:r>
            <a:r>
              <a:rPr lang="en-US" altLang="ko-KR" dirty="0" smtClean="0">
                <a:latin typeface="Consolas" pitchFamily="49" charset="0"/>
                <a:ea typeface="맑은 고딕" pitchFamily="50" charset="-127"/>
                <a:cs typeface="Consolas" pitchFamily="49" charset="0"/>
              </a:rPr>
              <a:t>   </a:t>
            </a:r>
            <a:r>
              <a:rPr lang="en-US" altLang="ko-KR" sz="1400" i="1" dirty="0" smtClean="0">
                <a:solidFill>
                  <a:srgbClr val="7030A0"/>
                </a:solidFill>
                <a:latin typeface="Consolas" pitchFamily="49" charset="0"/>
                <a:ea typeface="맑은 고딕" pitchFamily="50" charset="-127"/>
                <a:cs typeface="Consolas" pitchFamily="49" charset="0"/>
              </a:rPr>
              <a:t>(information of stack frame 1, main function)</a:t>
            </a:r>
            <a:endParaRPr lang="en-US" altLang="ko-KR" sz="1400" dirty="0" smtClean="0">
              <a:latin typeface="Consolas" pitchFamily="49" charset="0"/>
              <a:ea typeface="맑은 고딕" pitchFamily="50" charset="-127"/>
              <a:cs typeface="Consolas" pitchFamily="49" charset="0"/>
            </a:endParaRPr>
          </a:p>
          <a:p>
            <a:pPr>
              <a:defRPr/>
            </a:pPr>
            <a:r>
              <a:rPr lang="en-US" altLang="ko-KR" dirty="0" smtClean="0">
                <a:latin typeface="Consolas" pitchFamily="49" charset="0"/>
                <a:ea typeface="맑은 고딕" pitchFamily="50" charset="-127"/>
                <a:cs typeface="Consolas" pitchFamily="49" charset="0"/>
              </a:rPr>
              <a:t>value = 8</a:t>
            </a:r>
          </a:p>
          <a:p>
            <a:pPr>
              <a:defRPr/>
            </a:pPr>
            <a:r>
              <a:rPr lang="en-US" altLang="ko-KR" dirty="0" smtClean="0">
                <a:latin typeface="Consolas" pitchFamily="49" charset="0"/>
                <a:ea typeface="맑은 고딕" pitchFamily="50" charset="-127"/>
                <a:cs typeface="Consolas" pitchFamily="49" charset="0"/>
              </a:rPr>
              <a:t>div = 8</a:t>
            </a:r>
          </a:p>
          <a:p>
            <a:pPr>
              <a:defRPr/>
            </a:pPr>
            <a:r>
              <a:rPr lang="en-US" altLang="ko-KR" dirty="0" smtClean="0">
                <a:latin typeface="Consolas" pitchFamily="49" charset="0"/>
                <a:ea typeface="맑은 고딕" pitchFamily="50" charset="-127"/>
                <a:cs typeface="Consolas" pitchFamily="49" charset="0"/>
              </a:rPr>
              <a:t>result = 4</a:t>
            </a:r>
          </a:p>
          <a:p>
            <a:pPr>
              <a:defRPr/>
            </a:pPr>
            <a:r>
              <a:rPr lang="en-US" altLang="ko-KR" dirty="0" err="1" smtClean="0">
                <a:solidFill>
                  <a:srgbClr val="046DEC"/>
                </a:solidFill>
                <a:latin typeface="Consolas" pitchFamily="49" charset="0"/>
                <a:ea typeface="맑은 고딕" pitchFamily="50" charset="-127"/>
                <a:cs typeface="Consolas" pitchFamily="49" charset="0"/>
              </a:rPr>
              <a:t>i</a:t>
            </a:r>
            <a:r>
              <a:rPr lang="en-US" altLang="ko-KR" dirty="0" smtClean="0">
                <a:solidFill>
                  <a:srgbClr val="046DEC"/>
                </a:solidFill>
                <a:latin typeface="Consolas" pitchFamily="49" charset="0"/>
                <a:ea typeface="맑은 고딕" pitchFamily="50" charset="-127"/>
                <a:cs typeface="Consolas" pitchFamily="49" charset="0"/>
              </a:rPr>
              <a:t> = 2   </a:t>
            </a:r>
            <a:r>
              <a:rPr lang="en-US" altLang="ko-KR" sz="1400" i="1" dirty="0" smtClean="0">
                <a:solidFill>
                  <a:srgbClr val="7030A0"/>
                </a:solidFill>
                <a:latin typeface="Consolas" pitchFamily="49" charset="0"/>
                <a:ea typeface="맑은 고딕" pitchFamily="50" charset="-127"/>
                <a:cs typeface="Consolas" pitchFamily="49" charset="0"/>
              </a:rPr>
              <a:t>(this shows error occurred on the third time of for loop)</a:t>
            </a:r>
          </a:p>
          <a:p>
            <a:pPr>
              <a:defRPr/>
            </a:pPr>
            <a:r>
              <a:rPr lang="en-US" altLang="ko-KR" dirty="0" smtClean="0">
                <a:latin typeface="Consolas" pitchFamily="49" charset="0"/>
                <a:ea typeface="맑은 고딕" pitchFamily="50" charset="-127"/>
                <a:cs typeface="Consolas" pitchFamily="49" charset="0"/>
              </a:rPr>
              <a:t>total = 6</a:t>
            </a:r>
          </a:p>
          <a:p>
            <a:pPr>
              <a:defRPr/>
            </a:pPr>
            <a:r>
              <a:rPr lang="en-US" altLang="ko-KR" dirty="0" smtClean="0">
                <a:latin typeface="Consolas" pitchFamily="49" charset="0"/>
                <a:ea typeface="맑은 고딕" pitchFamily="50" charset="-127"/>
                <a:cs typeface="Consolas" pitchFamily="49" charset="0"/>
              </a:rPr>
              <a:t>(</a:t>
            </a:r>
            <a:r>
              <a:rPr lang="en-US" altLang="ko-KR" dirty="0" err="1" smtClean="0">
                <a:latin typeface="Consolas" pitchFamily="49" charset="0"/>
                <a:ea typeface="맑은 고딕" pitchFamily="50" charset="-127"/>
                <a:cs typeface="Consolas" pitchFamily="49" charset="0"/>
              </a:rPr>
              <a:t>gdb</a:t>
            </a:r>
            <a:r>
              <a:rPr lang="en-US" altLang="ko-KR" dirty="0" smtClean="0">
                <a:latin typeface="Consolas" pitchFamily="49" charset="0"/>
                <a:ea typeface="맑은 고딕" pitchFamily="50" charset="-127"/>
                <a:cs typeface="Consolas" pitchFamily="49" charset="0"/>
              </a:rPr>
              <a:t>) </a:t>
            </a:r>
            <a:endParaRPr lang="en-US" altLang="ko-KR" dirty="0">
              <a:latin typeface="Consolas" pitchFamily="49" charset="0"/>
              <a:ea typeface="맑은 고딕" pitchFamily="50" charset="-127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60353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Debugging Process (contd.)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Use the help command for more information</a:t>
            </a:r>
            <a:endParaRPr lang="ko-KR" altLang="en-US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1142976" y="1928802"/>
            <a:ext cx="6858048" cy="452431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200" dirty="0" smtClean="0">
                <a:latin typeface="Consolas" pitchFamily="49" charset="0"/>
                <a:ea typeface="맑은 고딕" pitchFamily="50" charset="-127"/>
                <a:cs typeface="Consolas" pitchFamily="49" charset="0"/>
              </a:rPr>
              <a:t>(</a:t>
            </a:r>
            <a:r>
              <a:rPr lang="en-US" altLang="ko-KR" sz="1200" dirty="0" err="1" smtClean="0">
                <a:latin typeface="Consolas" pitchFamily="49" charset="0"/>
                <a:ea typeface="맑은 고딕" pitchFamily="50" charset="-127"/>
                <a:cs typeface="Consolas" pitchFamily="49" charset="0"/>
              </a:rPr>
              <a:t>gdb</a:t>
            </a:r>
            <a:r>
              <a:rPr lang="en-US" altLang="ko-KR" sz="1200" dirty="0" smtClean="0">
                <a:latin typeface="Consolas" pitchFamily="49" charset="0"/>
                <a:ea typeface="맑은 고딕" pitchFamily="50" charset="-127"/>
                <a:cs typeface="Consolas" pitchFamily="49" charset="0"/>
              </a:rPr>
              <a:t>) </a:t>
            </a:r>
            <a:r>
              <a:rPr lang="en-US" altLang="ko-KR" sz="1200" dirty="0" smtClean="0">
                <a:solidFill>
                  <a:srgbClr val="FF0000"/>
                </a:solidFill>
                <a:latin typeface="Consolas" pitchFamily="49" charset="0"/>
                <a:ea typeface="맑은 고딕" pitchFamily="50" charset="-127"/>
                <a:cs typeface="Consolas" pitchFamily="49" charset="0"/>
              </a:rPr>
              <a:t>help next</a:t>
            </a:r>
          </a:p>
          <a:p>
            <a:pPr>
              <a:defRPr/>
            </a:pPr>
            <a:r>
              <a:rPr lang="en-US" altLang="ko-KR" sz="1200" dirty="0" smtClean="0">
                <a:latin typeface="Consolas" pitchFamily="49" charset="0"/>
                <a:ea typeface="맑은 고딕" pitchFamily="50" charset="-127"/>
                <a:cs typeface="Consolas" pitchFamily="49" charset="0"/>
              </a:rPr>
              <a:t>Step program, proceeding through subroutine calls.</a:t>
            </a:r>
          </a:p>
          <a:p>
            <a:pPr>
              <a:defRPr/>
            </a:pPr>
            <a:r>
              <a:rPr lang="en-US" altLang="ko-KR" sz="1200" dirty="0" smtClean="0">
                <a:latin typeface="Consolas" pitchFamily="49" charset="0"/>
                <a:ea typeface="맑은 고딕" pitchFamily="50" charset="-127"/>
                <a:cs typeface="Consolas" pitchFamily="49" charset="0"/>
              </a:rPr>
              <a:t>Like the "step" command as long as subroutine calls do not happen;</a:t>
            </a:r>
          </a:p>
          <a:p>
            <a:pPr>
              <a:defRPr/>
            </a:pPr>
            <a:r>
              <a:rPr lang="en-US" altLang="ko-KR" sz="1200" dirty="0" smtClean="0">
                <a:latin typeface="Consolas" pitchFamily="49" charset="0"/>
                <a:ea typeface="맑은 고딕" pitchFamily="50" charset="-127"/>
                <a:cs typeface="Consolas" pitchFamily="49" charset="0"/>
              </a:rPr>
              <a:t>when they do, the call is treated as one instruction.</a:t>
            </a:r>
          </a:p>
          <a:p>
            <a:pPr>
              <a:defRPr/>
            </a:pPr>
            <a:r>
              <a:rPr lang="en-US" altLang="ko-KR" sz="1200" dirty="0" smtClean="0">
                <a:latin typeface="Consolas" pitchFamily="49" charset="0"/>
                <a:ea typeface="맑은 고딕" pitchFamily="50" charset="-127"/>
                <a:cs typeface="Consolas" pitchFamily="49" charset="0"/>
              </a:rPr>
              <a:t>Argument N means do this N times (or till program stops for another reason).</a:t>
            </a:r>
          </a:p>
          <a:p>
            <a:pPr>
              <a:defRPr/>
            </a:pPr>
            <a:r>
              <a:rPr lang="en-US" altLang="ko-KR" sz="1200" dirty="0" smtClean="0">
                <a:latin typeface="Consolas" pitchFamily="49" charset="0"/>
                <a:ea typeface="맑은 고딕" pitchFamily="50" charset="-127"/>
                <a:cs typeface="Consolas" pitchFamily="49" charset="0"/>
              </a:rPr>
              <a:t>(</a:t>
            </a:r>
            <a:r>
              <a:rPr lang="en-US" altLang="ko-KR" sz="1200" dirty="0" err="1" smtClean="0">
                <a:latin typeface="Consolas" pitchFamily="49" charset="0"/>
                <a:ea typeface="맑은 고딕" pitchFamily="50" charset="-127"/>
                <a:cs typeface="Consolas" pitchFamily="49" charset="0"/>
              </a:rPr>
              <a:t>gdb</a:t>
            </a:r>
            <a:r>
              <a:rPr lang="en-US" altLang="ko-KR" sz="1200" dirty="0" smtClean="0">
                <a:latin typeface="Consolas" pitchFamily="49" charset="0"/>
                <a:ea typeface="맑은 고딕" pitchFamily="50" charset="-127"/>
                <a:cs typeface="Consolas" pitchFamily="49" charset="0"/>
              </a:rPr>
              <a:t>) </a:t>
            </a:r>
            <a:r>
              <a:rPr lang="en-US" altLang="ko-KR" sz="1200" dirty="0" smtClean="0">
                <a:solidFill>
                  <a:srgbClr val="FF0000"/>
                </a:solidFill>
                <a:latin typeface="Consolas" pitchFamily="49" charset="0"/>
                <a:ea typeface="맑은 고딕" pitchFamily="50" charset="-127"/>
                <a:cs typeface="Consolas" pitchFamily="49" charset="0"/>
              </a:rPr>
              <a:t>help step</a:t>
            </a:r>
          </a:p>
          <a:p>
            <a:pPr>
              <a:defRPr/>
            </a:pPr>
            <a:r>
              <a:rPr lang="en-US" altLang="ko-KR" sz="1200" dirty="0" smtClean="0">
                <a:latin typeface="Consolas" pitchFamily="49" charset="0"/>
                <a:ea typeface="맑은 고딕" pitchFamily="50" charset="-127"/>
                <a:cs typeface="Consolas" pitchFamily="49" charset="0"/>
              </a:rPr>
              <a:t>Step program until it reaches a different source line.</a:t>
            </a:r>
          </a:p>
          <a:p>
            <a:pPr>
              <a:defRPr/>
            </a:pPr>
            <a:r>
              <a:rPr lang="en-US" altLang="ko-KR" sz="1200" dirty="0" smtClean="0">
                <a:latin typeface="Consolas" pitchFamily="49" charset="0"/>
                <a:ea typeface="맑은 고딕" pitchFamily="50" charset="-127"/>
                <a:cs typeface="Consolas" pitchFamily="49" charset="0"/>
              </a:rPr>
              <a:t>Argument N means do this N times (or till program stops for another reason).</a:t>
            </a:r>
          </a:p>
          <a:p>
            <a:pPr>
              <a:defRPr/>
            </a:pPr>
            <a:r>
              <a:rPr lang="en-US" altLang="ko-KR" sz="1200" dirty="0" smtClean="0">
                <a:latin typeface="Consolas" pitchFamily="49" charset="0"/>
                <a:ea typeface="맑은 고딕" pitchFamily="50" charset="-127"/>
                <a:cs typeface="Consolas" pitchFamily="49" charset="0"/>
              </a:rPr>
              <a:t>(</a:t>
            </a:r>
            <a:r>
              <a:rPr lang="en-US" altLang="ko-KR" sz="1200" dirty="0" err="1" smtClean="0">
                <a:latin typeface="Consolas" pitchFamily="49" charset="0"/>
                <a:ea typeface="맑은 고딕" pitchFamily="50" charset="-127"/>
                <a:cs typeface="Consolas" pitchFamily="49" charset="0"/>
              </a:rPr>
              <a:t>gdb</a:t>
            </a:r>
            <a:r>
              <a:rPr lang="en-US" altLang="ko-KR" sz="1200" dirty="0" smtClean="0">
                <a:latin typeface="Consolas" pitchFamily="49" charset="0"/>
                <a:ea typeface="맑은 고딕" pitchFamily="50" charset="-127"/>
                <a:cs typeface="Consolas" pitchFamily="49" charset="0"/>
              </a:rPr>
              <a:t>) </a:t>
            </a:r>
            <a:r>
              <a:rPr lang="en-US" altLang="ko-KR" sz="1200" dirty="0" smtClean="0">
                <a:solidFill>
                  <a:srgbClr val="FF0000"/>
                </a:solidFill>
                <a:latin typeface="Consolas" pitchFamily="49" charset="0"/>
                <a:ea typeface="맑은 고딕" pitchFamily="50" charset="-127"/>
                <a:cs typeface="Consolas" pitchFamily="49" charset="0"/>
              </a:rPr>
              <a:t>help break</a:t>
            </a:r>
          </a:p>
          <a:p>
            <a:pPr>
              <a:defRPr/>
            </a:pPr>
            <a:r>
              <a:rPr lang="en-US" altLang="ko-KR" sz="1200" dirty="0" smtClean="0">
                <a:latin typeface="Consolas" pitchFamily="49" charset="0"/>
                <a:ea typeface="맑은 고딕" pitchFamily="50" charset="-127"/>
                <a:cs typeface="Consolas" pitchFamily="49" charset="0"/>
              </a:rPr>
              <a:t>Set breakpoint at specified line or function.</a:t>
            </a:r>
          </a:p>
          <a:p>
            <a:pPr>
              <a:defRPr/>
            </a:pPr>
            <a:r>
              <a:rPr lang="en-US" altLang="ko-KR" sz="1200" dirty="0" smtClean="0">
                <a:latin typeface="Consolas" pitchFamily="49" charset="0"/>
                <a:ea typeface="맑은 고딕" pitchFamily="50" charset="-127"/>
                <a:cs typeface="Consolas" pitchFamily="49" charset="0"/>
              </a:rPr>
              <a:t>Argument may be line number, function name, or "*" and an address.</a:t>
            </a:r>
          </a:p>
          <a:p>
            <a:pPr>
              <a:defRPr/>
            </a:pPr>
            <a:r>
              <a:rPr lang="en-US" altLang="ko-KR" sz="1200" dirty="0" smtClean="0">
                <a:latin typeface="Consolas" pitchFamily="49" charset="0"/>
                <a:ea typeface="맑은 고딕" pitchFamily="50" charset="-127"/>
                <a:cs typeface="Consolas" pitchFamily="49" charset="0"/>
              </a:rPr>
              <a:t>If line number is specified, break at start of code for that line.</a:t>
            </a:r>
          </a:p>
          <a:p>
            <a:pPr>
              <a:defRPr/>
            </a:pPr>
            <a:r>
              <a:rPr lang="en-US" altLang="ko-KR" sz="1200" dirty="0" smtClean="0">
                <a:latin typeface="Consolas" pitchFamily="49" charset="0"/>
                <a:ea typeface="맑은 고딕" pitchFamily="50" charset="-127"/>
                <a:cs typeface="Consolas" pitchFamily="49" charset="0"/>
              </a:rPr>
              <a:t>If function is specified, break at start of code for that function.</a:t>
            </a:r>
          </a:p>
          <a:p>
            <a:pPr>
              <a:defRPr/>
            </a:pPr>
            <a:r>
              <a:rPr lang="en-US" altLang="ko-KR" sz="1200" dirty="0" smtClean="0">
                <a:latin typeface="Consolas" pitchFamily="49" charset="0"/>
                <a:ea typeface="맑은 고딕" pitchFamily="50" charset="-127"/>
                <a:cs typeface="Consolas" pitchFamily="49" charset="0"/>
              </a:rPr>
              <a:t>If an address is specified, break at that exact address.</a:t>
            </a:r>
          </a:p>
          <a:p>
            <a:pPr>
              <a:defRPr/>
            </a:pPr>
            <a:r>
              <a:rPr lang="en-US" altLang="ko-KR" sz="1200" dirty="0" smtClean="0">
                <a:latin typeface="Consolas" pitchFamily="49" charset="0"/>
                <a:ea typeface="맑은 고딕" pitchFamily="50" charset="-127"/>
                <a:cs typeface="Consolas" pitchFamily="49" charset="0"/>
              </a:rPr>
              <a:t>With no </a:t>
            </a:r>
            <a:r>
              <a:rPr lang="en-US" altLang="ko-KR" sz="1200" dirty="0" err="1" smtClean="0">
                <a:latin typeface="Consolas" pitchFamily="49" charset="0"/>
                <a:ea typeface="맑은 고딕" pitchFamily="50" charset="-127"/>
                <a:cs typeface="Consolas" pitchFamily="49" charset="0"/>
              </a:rPr>
              <a:t>arg</a:t>
            </a:r>
            <a:r>
              <a:rPr lang="en-US" altLang="ko-KR" sz="1200" dirty="0" smtClean="0">
                <a:latin typeface="Consolas" pitchFamily="49" charset="0"/>
                <a:ea typeface="맑은 고딕" pitchFamily="50" charset="-127"/>
                <a:cs typeface="Consolas" pitchFamily="49" charset="0"/>
              </a:rPr>
              <a:t>, uses current execution address of selected stack frame.</a:t>
            </a:r>
          </a:p>
          <a:p>
            <a:pPr>
              <a:defRPr/>
            </a:pPr>
            <a:r>
              <a:rPr lang="en-US" altLang="ko-KR" sz="1200" dirty="0" smtClean="0">
                <a:latin typeface="Consolas" pitchFamily="49" charset="0"/>
                <a:ea typeface="맑은 고딕" pitchFamily="50" charset="-127"/>
                <a:cs typeface="Consolas" pitchFamily="49" charset="0"/>
              </a:rPr>
              <a:t>This is useful for breaking on return to a stack frame.</a:t>
            </a:r>
          </a:p>
          <a:p>
            <a:pPr>
              <a:defRPr/>
            </a:pPr>
            <a:endParaRPr lang="en-US" altLang="ko-KR" sz="1200" dirty="0" smtClean="0">
              <a:latin typeface="Consolas" pitchFamily="49" charset="0"/>
              <a:ea typeface="맑은 고딕" pitchFamily="50" charset="-127"/>
              <a:cs typeface="Consolas" pitchFamily="49" charset="0"/>
            </a:endParaRPr>
          </a:p>
          <a:p>
            <a:pPr>
              <a:defRPr/>
            </a:pPr>
            <a:r>
              <a:rPr lang="en-US" altLang="ko-KR" sz="1200" dirty="0" smtClean="0">
                <a:latin typeface="Consolas" pitchFamily="49" charset="0"/>
                <a:ea typeface="맑은 고딕" pitchFamily="50" charset="-127"/>
                <a:cs typeface="Consolas" pitchFamily="49" charset="0"/>
              </a:rPr>
              <a:t>Multiple breakpoints at one place are permitted, and useful if conditional.</a:t>
            </a:r>
          </a:p>
          <a:p>
            <a:pPr>
              <a:defRPr/>
            </a:pPr>
            <a:endParaRPr lang="en-US" altLang="ko-KR" sz="1200" dirty="0" smtClean="0">
              <a:latin typeface="Consolas" pitchFamily="49" charset="0"/>
              <a:ea typeface="맑은 고딕" pitchFamily="50" charset="-127"/>
              <a:cs typeface="Consolas" pitchFamily="49" charset="0"/>
            </a:endParaRPr>
          </a:p>
          <a:p>
            <a:pPr>
              <a:defRPr/>
            </a:pPr>
            <a:r>
              <a:rPr lang="en-US" altLang="ko-KR" sz="1200" dirty="0" smtClean="0">
                <a:latin typeface="Consolas" pitchFamily="49" charset="0"/>
                <a:ea typeface="맑은 고딕" pitchFamily="50" charset="-127"/>
                <a:cs typeface="Consolas" pitchFamily="49" charset="0"/>
              </a:rPr>
              <a:t>Do "help breakpoints" for info on other commands dealing with breakpoints.</a:t>
            </a:r>
          </a:p>
          <a:p>
            <a:pPr>
              <a:defRPr/>
            </a:pPr>
            <a:r>
              <a:rPr lang="en-US" altLang="ko-KR" sz="1200" dirty="0" smtClean="0">
                <a:latin typeface="Consolas" pitchFamily="49" charset="0"/>
                <a:ea typeface="맑은 고딕" pitchFamily="50" charset="-127"/>
                <a:cs typeface="Consolas" pitchFamily="49" charset="0"/>
              </a:rPr>
              <a:t>(</a:t>
            </a:r>
            <a:r>
              <a:rPr lang="en-US" altLang="ko-KR" sz="1200" dirty="0" err="1" smtClean="0">
                <a:latin typeface="Consolas" pitchFamily="49" charset="0"/>
                <a:ea typeface="맑은 고딕" pitchFamily="50" charset="-127"/>
                <a:cs typeface="Consolas" pitchFamily="49" charset="0"/>
              </a:rPr>
              <a:t>gdb</a:t>
            </a:r>
            <a:r>
              <a:rPr lang="en-US" altLang="ko-KR" sz="1200" dirty="0" smtClean="0">
                <a:latin typeface="Consolas" pitchFamily="49" charset="0"/>
                <a:ea typeface="맑은 고딕" pitchFamily="50" charset="-127"/>
                <a:cs typeface="Consolas" pitchFamily="49" charset="0"/>
              </a:rPr>
              <a:t>) </a:t>
            </a:r>
            <a:r>
              <a:rPr lang="en-US" altLang="ko-KR" sz="1200" dirty="0" smtClean="0">
                <a:solidFill>
                  <a:srgbClr val="FF0000"/>
                </a:solidFill>
                <a:latin typeface="Consolas" pitchFamily="49" charset="0"/>
                <a:ea typeface="맑은 고딕" pitchFamily="50" charset="-127"/>
                <a:cs typeface="Consolas" pitchFamily="49" charset="0"/>
              </a:rPr>
              <a:t>help watch</a:t>
            </a:r>
          </a:p>
          <a:p>
            <a:pPr>
              <a:defRPr/>
            </a:pPr>
            <a:r>
              <a:rPr lang="en-US" altLang="ko-KR" sz="1200" dirty="0" smtClean="0">
                <a:latin typeface="Consolas" pitchFamily="49" charset="0"/>
                <a:ea typeface="맑은 고딕" pitchFamily="50" charset="-127"/>
                <a:cs typeface="Consolas" pitchFamily="49" charset="0"/>
              </a:rPr>
              <a:t>Set a </a:t>
            </a:r>
            <a:r>
              <a:rPr lang="en-US" altLang="ko-KR" sz="1200" dirty="0" err="1" smtClean="0">
                <a:latin typeface="Consolas" pitchFamily="49" charset="0"/>
                <a:ea typeface="맑은 고딕" pitchFamily="50" charset="-127"/>
                <a:cs typeface="Consolas" pitchFamily="49" charset="0"/>
              </a:rPr>
              <a:t>watchpoint</a:t>
            </a:r>
            <a:r>
              <a:rPr lang="en-US" altLang="ko-KR" sz="1200" dirty="0" smtClean="0">
                <a:latin typeface="Consolas" pitchFamily="49" charset="0"/>
                <a:ea typeface="맑은 고딕" pitchFamily="50" charset="-127"/>
                <a:cs typeface="Consolas" pitchFamily="49" charset="0"/>
              </a:rPr>
              <a:t> for an expression.</a:t>
            </a:r>
          </a:p>
          <a:p>
            <a:pPr>
              <a:defRPr/>
            </a:pPr>
            <a:r>
              <a:rPr lang="en-US" altLang="ko-KR" sz="1200" dirty="0" smtClean="0">
                <a:latin typeface="Consolas" pitchFamily="49" charset="0"/>
                <a:ea typeface="맑은 고딕" pitchFamily="50" charset="-127"/>
                <a:cs typeface="Consolas" pitchFamily="49" charset="0"/>
              </a:rPr>
              <a:t>A </a:t>
            </a:r>
            <a:r>
              <a:rPr lang="en-US" altLang="ko-KR" sz="1200" dirty="0" err="1" smtClean="0">
                <a:latin typeface="Consolas" pitchFamily="49" charset="0"/>
                <a:ea typeface="맑은 고딕" pitchFamily="50" charset="-127"/>
                <a:cs typeface="Consolas" pitchFamily="49" charset="0"/>
              </a:rPr>
              <a:t>watchpoint</a:t>
            </a:r>
            <a:r>
              <a:rPr lang="en-US" altLang="ko-KR" sz="1200" dirty="0" smtClean="0">
                <a:latin typeface="Consolas" pitchFamily="49" charset="0"/>
                <a:ea typeface="맑은 고딕" pitchFamily="50" charset="-127"/>
                <a:cs typeface="Consolas" pitchFamily="49" charset="0"/>
              </a:rPr>
              <a:t> stops execution of your program whenever the value of</a:t>
            </a:r>
          </a:p>
          <a:p>
            <a:pPr>
              <a:defRPr/>
            </a:pPr>
            <a:r>
              <a:rPr lang="en-US" altLang="ko-KR" sz="1200" dirty="0" smtClean="0">
                <a:latin typeface="Consolas" pitchFamily="49" charset="0"/>
                <a:ea typeface="맑은 고딕" pitchFamily="50" charset="-127"/>
                <a:cs typeface="Consolas" pitchFamily="49" charset="0"/>
              </a:rPr>
              <a:t>an expression changes.</a:t>
            </a:r>
            <a:endParaRPr lang="en-US" altLang="ko-KR" sz="1200" dirty="0">
              <a:latin typeface="Consolas" pitchFamily="49" charset="0"/>
              <a:ea typeface="맑은 고딕" pitchFamily="50" charset="-127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8387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Exercise</a:t>
            </a:r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83554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501122" cy="654032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Exercise 1 – for statement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Enter an integer n and print the following pictures using for loops</a:t>
            </a:r>
            <a:endParaRPr lang="ko-KR" altLang="ko-KR" dirty="0"/>
          </a:p>
        </p:txBody>
      </p:sp>
      <p:sp>
        <p:nvSpPr>
          <p:cNvPr id="8" name="TextBox 7"/>
          <p:cNvSpPr txBox="1"/>
          <p:nvPr/>
        </p:nvSpPr>
        <p:spPr>
          <a:xfrm>
            <a:off x="5214942" y="3071810"/>
            <a:ext cx="1428760" cy="26776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Consolas" pitchFamily="49" charset="0"/>
                <a:cs typeface="Consolas" pitchFamily="49" charset="0"/>
              </a:rPr>
              <a:t>   *</a:t>
            </a:r>
          </a:p>
          <a:p>
            <a:r>
              <a:rPr lang="en-US" altLang="ko-KR" sz="2400" dirty="0" smtClean="0">
                <a:latin typeface="Consolas" pitchFamily="49" charset="0"/>
                <a:cs typeface="Consolas" pitchFamily="49" charset="0"/>
              </a:rPr>
              <a:t>  ***</a:t>
            </a:r>
          </a:p>
          <a:p>
            <a:r>
              <a:rPr lang="en-US" altLang="ko-KR" sz="2400" dirty="0" smtClean="0">
                <a:latin typeface="Consolas" pitchFamily="49" charset="0"/>
                <a:cs typeface="Consolas" pitchFamily="49" charset="0"/>
              </a:rPr>
              <a:t> *****</a:t>
            </a:r>
          </a:p>
          <a:p>
            <a:r>
              <a:rPr lang="en-US" altLang="ko-KR" sz="2400" dirty="0" smtClean="0">
                <a:latin typeface="Consolas" pitchFamily="49" charset="0"/>
                <a:cs typeface="Consolas" pitchFamily="49" charset="0"/>
              </a:rPr>
              <a:t>*******</a:t>
            </a:r>
          </a:p>
          <a:p>
            <a:r>
              <a:rPr lang="en-US" altLang="ko-KR" sz="2400" dirty="0" smtClean="0">
                <a:latin typeface="Consolas" pitchFamily="49" charset="0"/>
                <a:cs typeface="Consolas" pitchFamily="49" charset="0"/>
              </a:rPr>
              <a:t> *****</a:t>
            </a:r>
          </a:p>
          <a:p>
            <a:r>
              <a:rPr lang="en-US" altLang="ko-KR" sz="2400" dirty="0" smtClean="0">
                <a:latin typeface="Consolas" pitchFamily="49" charset="0"/>
                <a:cs typeface="Consolas" pitchFamily="49" charset="0"/>
              </a:rPr>
              <a:t>  ***</a:t>
            </a:r>
          </a:p>
          <a:p>
            <a:r>
              <a:rPr lang="en-US" altLang="ko-KR" sz="2400" dirty="0" smtClean="0">
                <a:latin typeface="Consolas" pitchFamily="49" charset="0"/>
                <a:cs typeface="Consolas" pitchFamily="49" charset="0"/>
              </a:rPr>
              <a:t>   *</a:t>
            </a:r>
            <a:endParaRPr lang="ko-KR" altLang="en-US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14612" y="3071810"/>
            <a:ext cx="1071570" cy="19389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Consolas" pitchFamily="49" charset="0"/>
                <a:cs typeface="Consolas" pitchFamily="49" charset="0"/>
              </a:rPr>
              <a:t>  *</a:t>
            </a:r>
          </a:p>
          <a:p>
            <a:r>
              <a:rPr lang="en-US" altLang="ko-KR" sz="2400" dirty="0" smtClean="0">
                <a:latin typeface="Consolas" pitchFamily="49" charset="0"/>
                <a:cs typeface="Consolas" pitchFamily="49" charset="0"/>
              </a:rPr>
              <a:t> ***</a:t>
            </a:r>
          </a:p>
          <a:p>
            <a:r>
              <a:rPr lang="en-US" altLang="ko-KR" sz="2400" dirty="0" smtClean="0">
                <a:latin typeface="Consolas" pitchFamily="49" charset="0"/>
                <a:cs typeface="Consolas" pitchFamily="49" charset="0"/>
              </a:rPr>
              <a:t>*****</a:t>
            </a:r>
          </a:p>
          <a:p>
            <a:r>
              <a:rPr lang="en-US" altLang="ko-KR" sz="2400" dirty="0" smtClean="0">
                <a:latin typeface="Consolas" pitchFamily="49" charset="0"/>
                <a:cs typeface="Consolas" pitchFamily="49" charset="0"/>
              </a:rPr>
              <a:t> ***</a:t>
            </a:r>
          </a:p>
          <a:p>
            <a:r>
              <a:rPr lang="en-US" altLang="ko-KR" sz="2400" dirty="0" smtClean="0">
                <a:latin typeface="Consolas" pitchFamily="49" charset="0"/>
                <a:cs typeface="Consolas" pitchFamily="49" charset="0"/>
              </a:rPr>
              <a:t>  *</a:t>
            </a:r>
            <a:endParaRPr lang="ko-KR" altLang="en-US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14612" y="2643182"/>
            <a:ext cx="9909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(n = 3)</a:t>
            </a:r>
            <a:endParaRPr lang="ko-KR" alt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5224097" y="2643182"/>
            <a:ext cx="9909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(n = 4)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884607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Exercise 2- Let’s </a:t>
            </a:r>
            <a:r>
              <a:rPr lang="en-US" altLang="ko-KR" dirty="0"/>
              <a:t>f</a:t>
            </a:r>
            <a:r>
              <a:rPr lang="en-US" altLang="ko-KR" dirty="0" smtClean="0"/>
              <a:t>ix the error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158" y="1214422"/>
            <a:ext cx="8501122" cy="1428760"/>
          </a:xfrm>
        </p:spPr>
        <p:txBody>
          <a:bodyPr>
            <a:normAutofit fontScale="70000" lnSpcReduction="20000"/>
          </a:bodyPr>
          <a:lstStyle/>
          <a:p>
            <a:r>
              <a:rPr lang="en-US" altLang="ko-KR" dirty="0" smtClean="0"/>
              <a:t>Practice</a:t>
            </a:r>
          </a:p>
          <a:p>
            <a:pPr lvl="1"/>
            <a:r>
              <a:rPr lang="en-US" altLang="ko-KR" dirty="0" smtClean="0"/>
              <a:t>Using </a:t>
            </a:r>
            <a:r>
              <a:rPr lang="en-US" altLang="ko-KR" dirty="0" err="1" smtClean="0"/>
              <a:t>printf</a:t>
            </a:r>
            <a:r>
              <a:rPr lang="en-US" altLang="ko-KR" dirty="0" smtClean="0"/>
              <a:t>()</a:t>
            </a:r>
          </a:p>
          <a:p>
            <a:pPr lvl="1"/>
            <a:r>
              <a:rPr lang="en-US" altLang="ko-KR" dirty="0" smtClean="0"/>
              <a:t>Using GDB</a:t>
            </a:r>
          </a:p>
          <a:p>
            <a:r>
              <a:rPr lang="en-US" altLang="ko-KR" dirty="0" smtClean="0"/>
              <a:t>Debug the following buggy program (</a:t>
            </a:r>
            <a:r>
              <a:rPr lang="en-US" altLang="ko-KR" dirty="0" err="1" smtClean="0"/>
              <a:t>reverse.c</a:t>
            </a:r>
            <a:r>
              <a:rPr lang="en-US" altLang="ko-KR" dirty="0" smtClean="0"/>
              <a:t>)</a:t>
            </a:r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92969" y="2583319"/>
            <a:ext cx="7358063" cy="36317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pPr algn="l">
              <a:defRPr/>
            </a:pPr>
            <a:r>
              <a:rPr lang="en-US" altLang="ko-KR" sz="1000" dirty="0">
                <a:solidFill>
                  <a:schemeClr val="tx1"/>
                </a:solidFill>
                <a:latin typeface="Consolas" pitchFamily="49" charset="0"/>
                <a:ea typeface="맑은 고딕" pitchFamily="50" charset="-127"/>
                <a:cs typeface="Consolas" pitchFamily="49" charset="0"/>
              </a:rPr>
              <a:t>#include &lt;</a:t>
            </a:r>
            <a:r>
              <a:rPr lang="en-US" altLang="ko-KR" sz="1000" dirty="0" err="1">
                <a:solidFill>
                  <a:schemeClr val="tx1"/>
                </a:solidFill>
                <a:latin typeface="Consolas" pitchFamily="49" charset="0"/>
                <a:ea typeface="맑은 고딕" pitchFamily="50" charset="-127"/>
                <a:cs typeface="Consolas" pitchFamily="49" charset="0"/>
              </a:rPr>
              <a:t>stdio.h</a:t>
            </a:r>
            <a:r>
              <a:rPr lang="en-US" altLang="ko-KR" sz="1000" dirty="0">
                <a:solidFill>
                  <a:schemeClr val="tx1"/>
                </a:solidFill>
                <a:latin typeface="Consolas" pitchFamily="49" charset="0"/>
                <a:ea typeface="맑은 고딕" pitchFamily="50" charset="-127"/>
                <a:cs typeface="Consolas" pitchFamily="49" charset="0"/>
              </a:rPr>
              <a:t>&gt;</a:t>
            </a:r>
          </a:p>
          <a:p>
            <a:pPr algn="l">
              <a:defRPr/>
            </a:pPr>
            <a:r>
              <a:rPr lang="en-US" altLang="ko-KR" sz="1000" dirty="0">
                <a:solidFill>
                  <a:schemeClr val="tx1"/>
                </a:solidFill>
                <a:latin typeface="Consolas" pitchFamily="49" charset="0"/>
                <a:ea typeface="맑은 고딕" pitchFamily="50" charset="-127"/>
                <a:cs typeface="Consolas" pitchFamily="49" charset="0"/>
              </a:rPr>
              <a:t>#include &lt;</a:t>
            </a:r>
            <a:r>
              <a:rPr lang="en-US" altLang="ko-KR" sz="1000" dirty="0" err="1">
                <a:solidFill>
                  <a:schemeClr val="tx1"/>
                </a:solidFill>
                <a:latin typeface="Consolas" pitchFamily="49" charset="0"/>
                <a:ea typeface="맑은 고딕" pitchFamily="50" charset="-127"/>
                <a:cs typeface="Consolas" pitchFamily="49" charset="0"/>
              </a:rPr>
              <a:t>string.h</a:t>
            </a:r>
            <a:r>
              <a:rPr lang="en-US" altLang="ko-KR" sz="1000" dirty="0">
                <a:solidFill>
                  <a:schemeClr val="tx1"/>
                </a:solidFill>
                <a:latin typeface="Consolas" pitchFamily="49" charset="0"/>
                <a:ea typeface="맑은 고딕" pitchFamily="50" charset="-127"/>
                <a:cs typeface="Consolas" pitchFamily="49" charset="0"/>
              </a:rPr>
              <a:t>&gt;</a:t>
            </a:r>
          </a:p>
          <a:p>
            <a:pPr algn="l">
              <a:defRPr/>
            </a:pPr>
            <a:endParaRPr lang="en-US" altLang="ko-KR" sz="1000" dirty="0">
              <a:solidFill>
                <a:schemeClr val="tx1"/>
              </a:solidFill>
              <a:latin typeface="Consolas" pitchFamily="49" charset="0"/>
              <a:ea typeface="맑은 고딕" pitchFamily="50" charset="-127"/>
              <a:cs typeface="Consolas" pitchFamily="49" charset="0"/>
            </a:endParaRPr>
          </a:p>
          <a:p>
            <a:pPr algn="l">
              <a:defRPr/>
            </a:pPr>
            <a:r>
              <a:rPr lang="en-US" altLang="ko-KR" sz="1000" dirty="0">
                <a:solidFill>
                  <a:schemeClr val="tx1"/>
                </a:solidFill>
                <a:latin typeface="Consolas" pitchFamily="49" charset="0"/>
                <a:ea typeface="맑은 고딕" pitchFamily="50" charset="-127"/>
                <a:cs typeface="Consolas" pitchFamily="49" charset="0"/>
              </a:rPr>
              <a:t>void reverse (char *</a:t>
            </a:r>
            <a:r>
              <a:rPr lang="en-US" altLang="ko-KR" sz="1000" dirty="0" err="1">
                <a:solidFill>
                  <a:schemeClr val="tx1"/>
                </a:solidFill>
                <a:latin typeface="Consolas" pitchFamily="49" charset="0"/>
                <a:ea typeface="맑은 고딕" pitchFamily="50" charset="-127"/>
                <a:cs typeface="Consolas" pitchFamily="49" charset="0"/>
              </a:rPr>
              <a:t>str</a:t>
            </a:r>
            <a:r>
              <a:rPr lang="en-US" altLang="ko-KR" sz="1000" dirty="0">
                <a:solidFill>
                  <a:schemeClr val="tx1"/>
                </a:solidFill>
                <a:latin typeface="Consolas" pitchFamily="49" charset="0"/>
                <a:ea typeface="맑은 고딕" pitchFamily="50" charset="-127"/>
                <a:cs typeface="Consolas" pitchFamily="49" charset="0"/>
              </a:rPr>
              <a:t>)</a:t>
            </a:r>
          </a:p>
          <a:p>
            <a:pPr algn="l">
              <a:defRPr/>
            </a:pPr>
            <a:r>
              <a:rPr lang="en-US" altLang="ko-KR" sz="1000" dirty="0">
                <a:solidFill>
                  <a:schemeClr val="tx1"/>
                </a:solidFill>
                <a:latin typeface="Consolas" pitchFamily="49" charset="0"/>
                <a:ea typeface="맑은 고딕" pitchFamily="50" charset="-127"/>
                <a:cs typeface="Consolas" pitchFamily="49" charset="0"/>
              </a:rPr>
              <a:t>{</a:t>
            </a:r>
          </a:p>
          <a:p>
            <a:pPr algn="l">
              <a:defRPr/>
            </a:pPr>
            <a:r>
              <a:rPr lang="en-US" altLang="ko-KR" sz="1000" dirty="0">
                <a:solidFill>
                  <a:schemeClr val="tx1"/>
                </a:solidFill>
                <a:latin typeface="Consolas" pitchFamily="49" charset="0"/>
                <a:ea typeface="맑은 고딕" pitchFamily="50" charset="-127"/>
                <a:cs typeface="Consolas" pitchFamily="49" charset="0"/>
              </a:rPr>
              <a:t>    int </a:t>
            </a:r>
            <a:r>
              <a:rPr lang="en-US" altLang="ko-KR" sz="1000" dirty="0" err="1">
                <a:solidFill>
                  <a:schemeClr val="tx1"/>
                </a:solidFill>
                <a:latin typeface="Consolas" pitchFamily="49" charset="0"/>
                <a:ea typeface="맑은 고딕" pitchFamily="50" charset="-127"/>
                <a:cs typeface="Consolas" pitchFamily="49" charset="0"/>
              </a:rPr>
              <a:t>len</a:t>
            </a:r>
            <a:r>
              <a:rPr lang="en-US" altLang="ko-KR" sz="1000" dirty="0">
                <a:solidFill>
                  <a:schemeClr val="tx1"/>
                </a:solidFill>
                <a:latin typeface="Consolas" pitchFamily="49" charset="0"/>
                <a:ea typeface="맑은 고딕" pitchFamily="50" charset="-127"/>
                <a:cs typeface="Consolas" pitchFamily="49" charset="0"/>
              </a:rPr>
              <a:t>, </a:t>
            </a:r>
            <a:r>
              <a:rPr lang="en-US" altLang="ko-KR" sz="1000" dirty="0" err="1">
                <a:solidFill>
                  <a:schemeClr val="tx1"/>
                </a:solidFill>
                <a:latin typeface="Consolas" pitchFamily="49" charset="0"/>
                <a:ea typeface="맑은 고딕" pitchFamily="50" charset="-127"/>
                <a:cs typeface="Consolas" pitchFamily="49" charset="0"/>
              </a:rPr>
              <a:t>i</a:t>
            </a:r>
            <a:r>
              <a:rPr lang="en-US" altLang="ko-KR" sz="1000" dirty="0">
                <a:solidFill>
                  <a:schemeClr val="tx1"/>
                </a:solidFill>
                <a:latin typeface="Consolas" pitchFamily="49" charset="0"/>
                <a:ea typeface="맑은 고딕" pitchFamily="50" charset="-127"/>
                <a:cs typeface="Consolas" pitchFamily="49" charset="0"/>
              </a:rPr>
              <a:t>;</a:t>
            </a:r>
          </a:p>
          <a:p>
            <a:pPr algn="l">
              <a:defRPr/>
            </a:pPr>
            <a:r>
              <a:rPr lang="en-US" altLang="ko-KR" sz="1000" dirty="0">
                <a:solidFill>
                  <a:schemeClr val="tx1"/>
                </a:solidFill>
                <a:latin typeface="Consolas" pitchFamily="49" charset="0"/>
                <a:ea typeface="맑은 고딕" pitchFamily="50" charset="-127"/>
                <a:cs typeface="Consolas" pitchFamily="49" charset="0"/>
              </a:rPr>
              <a:t>    char c;</a:t>
            </a:r>
          </a:p>
          <a:p>
            <a:pPr algn="l">
              <a:defRPr/>
            </a:pPr>
            <a:r>
              <a:rPr lang="en-US" altLang="ko-KR" sz="1000" dirty="0">
                <a:solidFill>
                  <a:schemeClr val="tx1"/>
                </a:solidFill>
                <a:latin typeface="Consolas" pitchFamily="49" charset="0"/>
                <a:ea typeface="맑은 고딕" pitchFamily="50" charset="-127"/>
                <a:cs typeface="Consolas" pitchFamily="49" charset="0"/>
              </a:rPr>
              <a:t>    </a:t>
            </a:r>
            <a:r>
              <a:rPr lang="en-US" altLang="ko-KR" sz="1000" dirty="0" err="1">
                <a:solidFill>
                  <a:schemeClr val="tx1"/>
                </a:solidFill>
                <a:latin typeface="Consolas" pitchFamily="49" charset="0"/>
                <a:ea typeface="맑은 고딕" pitchFamily="50" charset="-127"/>
                <a:cs typeface="Consolas" pitchFamily="49" charset="0"/>
              </a:rPr>
              <a:t>len</a:t>
            </a:r>
            <a:r>
              <a:rPr lang="en-US" altLang="ko-KR" sz="1000" dirty="0">
                <a:solidFill>
                  <a:schemeClr val="tx1"/>
                </a:solidFill>
                <a:latin typeface="Consolas" pitchFamily="49" charset="0"/>
                <a:ea typeface="맑은 고딕" pitchFamily="50" charset="-127"/>
                <a:cs typeface="Consolas" pitchFamily="49" charset="0"/>
              </a:rPr>
              <a:t> = </a:t>
            </a:r>
            <a:r>
              <a:rPr lang="en-US" altLang="ko-KR" sz="1000" dirty="0" err="1">
                <a:solidFill>
                  <a:schemeClr val="tx1"/>
                </a:solidFill>
                <a:latin typeface="Consolas" pitchFamily="49" charset="0"/>
                <a:ea typeface="맑은 고딕" pitchFamily="50" charset="-127"/>
                <a:cs typeface="Consolas" pitchFamily="49" charset="0"/>
              </a:rPr>
              <a:t>strlen</a:t>
            </a:r>
            <a:r>
              <a:rPr lang="en-US" altLang="ko-KR" sz="1000" dirty="0">
                <a:solidFill>
                  <a:schemeClr val="tx1"/>
                </a:solidFill>
                <a:latin typeface="Consolas" pitchFamily="49" charset="0"/>
                <a:ea typeface="맑은 고딕" pitchFamily="50" charset="-127"/>
                <a:cs typeface="Consolas" pitchFamily="49" charset="0"/>
              </a:rPr>
              <a:t>(</a:t>
            </a:r>
            <a:r>
              <a:rPr lang="en-US" altLang="ko-KR" sz="1000" dirty="0" err="1">
                <a:solidFill>
                  <a:schemeClr val="tx1"/>
                </a:solidFill>
                <a:latin typeface="Consolas" pitchFamily="49" charset="0"/>
                <a:ea typeface="맑은 고딕" pitchFamily="50" charset="-127"/>
                <a:cs typeface="Consolas" pitchFamily="49" charset="0"/>
              </a:rPr>
              <a:t>str</a:t>
            </a:r>
            <a:r>
              <a:rPr lang="en-US" altLang="ko-KR" sz="1000" dirty="0">
                <a:solidFill>
                  <a:schemeClr val="tx1"/>
                </a:solidFill>
                <a:latin typeface="Consolas" pitchFamily="49" charset="0"/>
                <a:ea typeface="맑은 고딕" pitchFamily="50" charset="-127"/>
                <a:cs typeface="Consolas" pitchFamily="49" charset="0"/>
              </a:rPr>
              <a:t>);</a:t>
            </a:r>
          </a:p>
          <a:p>
            <a:pPr algn="l">
              <a:defRPr/>
            </a:pPr>
            <a:r>
              <a:rPr lang="en-US" altLang="ko-KR" sz="1000" dirty="0">
                <a:solidFill>
                  <a:schemeClr val="tx1"/>
                </a:solidFill>
                <a:latin typeface="Consolas" pitchFamily="49" charset="0"/>
                <a:ea typeface="맑은 고딕" pitchFamily="50" charset="-127"/>
                <a:cs typeface="Consolas" pitchFamily="49" charset="0"/>
              </a:rPr>
              <a:t>    for (</a:t>
            </a:r>
            <a:r>
              <a:rPr lang="en-US" altLang="ko-KR" sz="1000" dirty="0" err="1">
                <a:solidFill>
                  <a:schemeClr val="tx1"/>
                </a:solidFill>
                <a:latin typeface="Consolas" pitchFamily="49" charset="0"/>
                <a:ea typeface="맑은 고딕" pitchFamily="50" charset="-127"/>
                <a:cs typeface="Consolas" pitchFamily="49" charset="0"/>
              </a:rPr>
              <a:t>i</a:t>
            </a:r>
            <a:r>
              <a:rPr lang="en-US" altLang="ko-KR" sz="1000" dirty="0">
                <a:solidFill>
                  <a:schemeClr val="tx1"/>
                </a:solidFill>
                <a:latin typeface="Consolas" pitchFamily="49" charset="0"/>
                <a:ea typeface="맑은 고딕" pitchFamily="50" charset="-127"/>
                <a:cs typeface="Consolas" pitchFamily="49" charset="0"/>
              </a:rPr>
              <a:t> = 0; </a:t>
            </a:r>
            <a:r>
              <a:rPr lang="en-US" altLang="ko-KR" sz="1000" dirty="0" err="1">
                <a:solidFill>
                  <a:schemeClr val="tx1"/>
                </a:solidFill>
                <a:latin typeface="Consolas" pitchFamily="49" charset="0"/>
                <a:ea typeface="맑은 고딕" pitchFamily="50" charset="-127"/>
                <a:cs typeface="Consolas" pitchFamily="49" charset="0"/>
              </a:rPr>
              <a:t>i</a:t>
            </a:r>
            <a:r>
              <a:rPr lang="en-US" altLang="ko-KR" sz="1000" dirty="0">
                <a:solidFill>
                  <a:schemeClr val="tx1"/>
                </a:solidFill>
                <a:latin typeface="Consolas" pitchFamily="49" charset="0"/>
                <a:ea typeface="맑은 고딕" pitchFamily="50" charset="-127"/>
                <a:cs typeface="Consolas" pitchFamily="49" charset="0"/>
              </a:rPr>
              <a:t> &lt; </a:t>
            </a:r>
            <a:r>
              <a:rPr lang="en-US" altLang="ko-KR" sz="1000" dirty="0" err="1">
                <a:solidFill>
                  <a:schemeClr val="tx1"/>
                </a:solidFill>
                <a:latin typeface="Consolas" pitchFamily="49" charset="0"/>
                <a:ea typeface="맑은 고딕" pitchFamily="50" charset="-127"/>
                <a:cs typeface="Consolas" pitchFamily="49" charset="0"/>
              </a:rPr>
              <a:t>len</a:t>
            </a:r>
            <a:r>
              <a:rPr lang="en-US" altLang="ko-KR" sz="1000" dirty="0">
                <a:solidFill>
                  <a:schemeClr val="tx1"/>
                </a:solidFill>
                <a:latin typeface="Consolas" pitchFamily="49" charset="0"/>
                <a:ea typeface="맑은 고딕" pitchFamily="50" charset="-127"/>
                <a:cs typeface="Consolas" pitchFamily="49" charset="0"/>
              </a:rPr>
              <a:t>/2; </a:t>
            </a:r>
            <a:r>
              <a:rPr lang="en-US" altLang="ko-KR" sz="1000" dirty="0" err="1">
                <a:solidFill>
                  <a:schemeClr val="tx1"/>
                </a:solidFill>
                <a:latin typeface="Consolas" pitchFamily="49" charset="0"/>
                <a:ea typeface="맑은 고딕" pitchFamily="50" charset="-127"/>
                <a:cs typeface="Consolas" pitchFamily="49" charset="0"/>
              </a:rPr>
              <a:t>i</a:t>
            </a:r>
            <a:r>
              <a:rPr lang="en-US" altLang="ko-KR" sz="1000" dirty="0">
                <a:solidFill>
                  <a:schemeClr val="tx1"/>
                </a:solidFill>
                <a:latin typeface="Consolas" pitchFamily="49" charset="0"/>
                <a:ea typeface="맑은 고딕" pitchFamily="50" charset="-127"/>
                <a:cs typeface="Consolas" pitchFamily="49" charset="0"/>
              </a:rPr>
              <a:t>++) </a:t>
            </a:r>
            <a:r>
              <a:rPr lang="en-US" altLang="ko-KR" sz="1000" dirty="0" smtClean="0">
                <a:solidFill>
                  <a:schemeClr val="tx1"/>
                </a:solidFill>
                <a:latin typeface="Consolas" pitchFamily="49" charset="0"/>
                <a:ea typeface="맑은 고딕" pitchFamily="50" charset="-127"/>
                <a:cs typeface="Consolas" pitchFamily="49" charset="0"/>
              </a:rPr>
              <a:t>{</a:t>
            </a:r>
            <a:endParaRPr lang="en-US" altLang="ko-KR" sz="1000" dirty="0">
              <a:solidFill>
                <a:schemeClr val="tx1"/>
              </a:solidFill>
              <a:latin typeface="Consolas" pitchFamily="49" charset="0"/>
              <a:ea typeface="맑은 고딕" pitchFamily="50" charset="-127"/>
              <a:cs typeface="Consolas" pitchFamily="49" charset="0"/>
            </a:endParaRPr>
          </a:p>
          <a:p>
            <a:pPr algn="l">
              <a:defRPr/>
            </a:pPr>
            <a:r>
              <a:rPr lang="en-US" altLang="ko-KR" sz="1000" dirty="0">
                <a:solidFill>
                  <a:schemeClr val="tx1"/>
                </a:solidFill>
                <a:latin typeface="Consolas" pitchFamily="49" charset="0"/>
                <a:ea typeface="맑은 고딕" pitchFamily="50" charset="-127"/>
                <a:cs typeface="Consolas" pitchFamily="49" charset="0"/>
              </a:rPr>
              <a:t>        </a:t>
            </a:r>
            <a:r>
              <a:rPr lang="en-US" altLang="ko-KR" sz="1000" dirty="0" err="1" smtClean="0">
                <a:solidFill>
                  <a:schemeClr val="tx1"/>
                </a:solidFill>
                <a:latin typeface="Consolas" pitchFamily="49" charset="0"/>
                <a:ea typeface="맑은 고딕" pitchFamily="50" charset="-127"/>
                <a:cs typeface="Consolas" pitchFamily="49" charset="0"/>
              </a:rPr>
              <a:t>str</a:t>
            </a:r>
            <a:r>
              <a:rPr lang="en-US" altLang="ko-KR" sz="1000" dirty="0" smtClean="0">
                <a:solidFill>
                  <a:schemeClr val="tx1"/>
                </a:solidFill>
                <a:latin typeface="Consolas" pitchFamily="49" charset="0"/>
                <a:ea typeface="맑은 고딕" pitchFamily="50" charset="-127"/>
                <a:cs typeface="Consolas" pitchFamily="49" charset="0"/>
              </a:rPr>
              <a:t>[</a:t>
            </a:r>
            <a:r>
              <a:rPr lang="en-US" altLang="ko-KR" sz="1000" dirty="0" err="1" smtClean="0">
                <a:solidFill>
                  <a:schemeClr val="tx1"/>
                </a:solidFill>
                <a:latin typeface="Consolas" pitchFamily="49" charset="0"/>
                <a:ea typeface="맑은 고딕" pitchFamily="50" charset="-127"/>
                <a:cs typeface="Consolas" pitchFamily="49" charset="0"/>
              </a:rPr>
              <a:t>i</a:t>
            </a:r>
            <a:r>
              <a:rPr lang="en-US" altLang="ko-KR" sz="1000" dirty="0">
                <a:latin typeface="Consolas" pitchFamily="49" charset="0"/>
                <a:ea typeface="맑은 고딕" pitchFamily="50" charset="-127"/>
                <a:cs typeface="Consolas" pitchFamily="49" charset="0"/>
              </a:rPr>
              <a:t>]</a:t>
            </a:r>
            <a:r>
              <a:rPr lang="en-US" altLang="ko-KR" sz="1000" dirty="0" smtClean="0">
                <a:solidFill>
                  <a:schemeClr val="tx1"/>
                </a:solidFill>
                <a:latin typeface="Consolas" pitchFamily="49" charset="0"/>
                <a:ea typeface="맑은 고딕" pitchFamily="50" charset="-127"/>
                <a:cs typeface="Consolas" pitchFamily="49" charset="0"/>
              </a:rPr>
              <a:t> </a:t>
            </a:r>
            <a:r>
              <a:rPr lang="en-US" altLang="ko-KR" sz="1000" dirty="0">
                <a:solidFill>
                  <a:schemeClr val="tx1"/>
                </a:solidFill>
                <a:latin typeface="Consolas" pitchFamily="49" charset="0"/>
                <a:ea typeface="맑은 고딕" pitchFamily="50" charset="-127"/>
                <a:cs typeface="Consolas" pitchFamily="49" charset="0"/>
              </a:rPr>
              <a:t>= </a:t>
            </a:r>
            <a:r>
              <a:rPr lang="en-US" altLang="ko-KR" sz="1000" dirty="0" err="1" smtClean="0">
                <a:solidFill>
                  <a:schemeClr val="tx1"/>
                </a:solidFill>
                <a:latin typeface="Consolas" pitchFamily="49" charset="0"/>
                <a:ea typeface="맑은 고딕" pitchFamily="50" charset="-127"/>
                <a:cs typeface="Consolas" pitchFamily="49" charset="0"/>
              </a:rPr>
              <a:t>str</a:t>
            </a:r>
            <a:r>
              <a:rPr lang="en-US" altLang="ko-KR" sz="1000" dirty="0" smtClean="0">
                <a:solidFill>
                  <a:schemeClr val="tx1"/>
                </a:solidFill>
                <a:latin typeface="Consolas" pitchFamily="49" charset="0"/>
                <a:ea typeface="맑은 고딕" pitchFamily="50" charset="-127"/>
                <a:cs typeface="Consolas" pitchFamily="49" charset="0"/>
              </a:rPr>
              <a:t>[len-i-1];</a:t>
            </a:r>
            <a:endParaRPr lang="en-US" altLang="ko-KR" sz="1000" dirty="0">
              <a:solidFill>
                <a:schemeClr val="tx1"/>
              </a:solidFill>
              <a:latin typeface="Consolas" pitchFamily="49" charset="0"/>
              <a:ea typeface="맑은 고딕" pitchFamily="50" charset="-127"/>
              <a:cs typeface="Consolas" pitchFamily="49" charset="0"/>
            </a:endParaRPr>
          </a:p>
          <a:p>
            <a:pPr algn="l">
              <a:defRPr/>
            </a:pPr>
            <a:r>
              <a:rPr lang="en-US" altLang="ko-KR" sz="1000" dirty="0">
                <a:solidFill>
                  <a:schemeClr val="tx1"/>
                </a:solidFill>
                <a:latin typeface="Consolas" pitchFamily="49" charset="0"/>
                <a:ea typeface="맑은 고딕" pitchFamily="50" charset="-127"/>
                <a:cs typeface="Consolas" pitchFamily="49" charset="0"/>
              </a:rPr>
              <a:t>        </a:t>
            </a:r>
            <a:r>
              <a:rPr lang="en-US" altLang="ko-KR" sz="1000" dirty="0" err="1" smtClean="0">
                <a:solidFill>
                  <a:schemeClr val="tx1"/>
                </a:solidFill>
                <a:latin typeface="Consolas" pitchFamily="49" charset="0"/>
                <a:ea typeface="맑은 고딕" pitchFamily="50" charset="-127"/>
                <a:cs typeface="Consolas" pitchFamily="49" charset="0"/>
              </a:rPr>
              <a:t>str</a:t>
            </a:r>
            <a:r>
              <a:rPr lang="en-US" altLang="ko-KR" sz="1000" dirty="0" smtClean="0">
                <a:solidFill>
                  <a:schemeClr val="tx1"/>
                </a:solidFill>
                <a:latin typeface="Consolas" pitchFamily="49" charset="0"/>
                <a:ea typeface="맑은 고딕" pitchFamily="50" charset="-127"/>
                <a:cs typeface="Consolas" pitchFamily="49" charset="0"/>
              </a:rPr>
              <a:t>[len-i-1</a:t>
            </a:r>
            <a:r>
              <a:rPr lang="en-US" altLang="ko-KR" sz="1000" dirty="0">
                <a:latin typeface="Consolas" pitchFamily="49" charset="0"/>
                <a:ea typeface="맑은 고딕" pitchFamily="50" charset="-127"/>
                <a:cs typeface="Consolas" pitchFamily="49" charset="0"/>
              </a:rPr>
              <a:t>]</a:t>
            </a:r>
            <a:r>
              <a:rPr lang="en-US" altLang="ko-KR" sz="1000" dirty="0" smtClean="0">
                <a:solidFill>
                  <a:schemeClr val="tx1"/>
                </a:solidFill>
                <a:latin typeface="Consolas" pitchFamily="49" charset="0"/>
                <a:ea typeface="맑은 고딕" pitchFamily="50" charset="-127"/>
                <a:cs typeface="Consolas" pitchFamily="49" charset="0"/>
              </a:rPr>
              <a:t> </a:t>
            </a:r>
            <a:r>
              <a:rPr lang="en-US" altLang="ko-KR" sz="1000" dirty="0">
                <a:solidFill>
                  <a:schemeClr val="tx1"/>
                </a:solidFill>
                <a:latin typeface="Consolas" pitchFamily="49" charset="0"/>
                <a:ea typeface="맑은 고딕" pitchFamily="50" charset="-127"/>
                <a:cs typeface="Consolas" pitchFamily="49" charset="0"/>
              </a:rPr>
              <a:t>= </a:t>
            </a:r>
            <a:r>
              <a:rPr lang="en-US" altLang="ko-KR" sz="1000" dirty="0" err="1" smtClean="0">
                <a:solidFill>
                  <a:schemeClr val="tx1"/>
                </a:solidFill>
                <a:latin typeface="Consolas" pitchFamily="49" charset="0"/>
                <a:ea typeface="맑은 고딕" pitchFamily="50" charset="-127"/>
                <a:cs typeface="Consolas" pitchFamily="49" charset="0"/>
              </a:rPr>
              <a:t>str</a:t>
            </a:r>
            <a:r>
              <a:rPr lang="en-US" altLang="ko-KR" sz="1000" dirty="0" smtClean="0">
                <a:solidFill>
                  <a:schemeClr val="tx1"/>
                </a:solidFill>
                <a:latin typeface="Consolas" pitchFamily="49" charset="0"/>
                <a:ea typeface="맑은 고딕" pitchFamily="50" charset="-127"/>
                <a:cs typeface="Consolas" pitchFamily="49" charset="0"/>
              </a:rPr>
              <a:t>[</a:t>
            </a:r>
            <a:r>
              <a:rPr lang="en-US" altLang="ko-KR" sz="1000" dirty="0" err="1" smtClean="0">
                <a:solidFill>
                  <a:schemeClr val="tx1"/>
                </a:solidFill>
                <a:latin typeface="Consolas" pitchFamily="49" charset="0"/>
                <a:ea typeface="맑은 고딕" pitchFamily="50" charset="-127"/>
                <a:cs typeface="Consolas" pitchFamily="49" charset="0"/>
              </a:rPr>
              <a:t>i</a:t>
            </a:r>
            <a:r>
              <a:rPr lang="en-US" altLang="ko-KR" sz="1000" dirty="0" smtClean="0">
                <a:solidFill>
                  <a:schemeClr val="tx1"/>
                </a:solidFill>
                <a:latin typeface="Consolas" pitchFamily="49" charset="0"/>
                <a:ea typeface="맑은 고딕" pitchFamily="50" charset="-127"/>
                <a:cs typeface="Consolas" pitchFamily="49" charset="0"/>
              </a:rPr>
              <a:t>];</a:t>
            </a:r>
            <a:endParaRPr lang="en-US" altLang="ko-KR" sz="1000" dirty="0">
              <a:solidFill>
                <a:schemeClr val="tx1"/>
              </a:solidFill>
              <a:latin typeface="Consolas" pitchFamily="49" charset="0"/>
              <a:ea typeface="맑은 고딕" pitchFamily="50" charset="-127"/>
              <a:cs typeface="Consolas" pitchFamily="49" charset="0"/>
            </a:endParaRPr>
          </a:p>
          <a:p>
            <a:pPr algn="l">
              <a:defRPr/>
            </a:pPr>
            <a:r>
              <a:rPr lang="en-US" altLang="ko-KR" sz="1000" dirty="0">
                <a:solidFill>
                  <a:schemeClr val="tx1"/>
                </a:solidFill>
                <a:latin typeface="Consolas" pitchFamily="49" charset="0"/>
                <a:ea typeface="맑은 고딕" pitchFamily="50" charset="-127"/>
                <a:cs typeface="Consolas" pitchFamily="49" charset="0"/>
              </a:rPr>
              <a:t>    }</a:t>
            </a:r>
          </a:p>
          <a:p>
            <a:pPr algn="l">
              <a:defRPr/>
            </a:pPr>
            <a:r>
              <a:rPr lang="en-US" altLang="ko-KR" sz="1000" dirty="0">
                <a:solidFill>
                  <a:schemeClr val="tx1"/>
                </a:solidFill>
                <a:latin typeface="Consolas" pitchFamily="49" charset="0"/>
                <a:ea typeface="맑은 고딕" pitchFamily="50" charset="-127"/>
                <a:cs typeface="Consolas" pitchFamily="49" charset="0"/>
              </a:rPr>
              <a:t>}</a:t>
            </a:r>
          </a:p>
          <a:p>
            <a:pPr algn="l">
              <a:defRPr/>
            </a:pPr>
            <a:endParaRPr lang="en-US" altLang="ko-KR" sz="1000" dirty="0">
              <a:solidFill>
                <a:schemeClr val="tx1"/>
              </a:solidFill>
              <a:latin typeface="Consolas" pitchFamily="49" charset="0"/>
              <a:ea typeface="맑은 고딕" pitchFamily="50" charset="-127"/>
              <a:cs typeface="Consolas" pitchFamily="49" charset="0"/>
            </a:endParaRPr>
          </a:p>
          <a:p>
            <a:pPr algn="l">
              <a:defRPr/>
            </a:pPr>
            <a:r>
              <a:rPr lang="en-US" altLang="ko-KR" sz="1000" dirty="0">
                <a:solidFill>
                  <a:schemeClr val="tx1"/>
                </a:solidFill>
                <a:latin typeface="Consolas" pitchFamily="49" charset="0"/>
                <a:ea typeface="맑은 고딕" pitchFamily="50" charset="-127"/>
                <a:cs typeface="Consolas" pitchFamily="49" charset="0"/>
              </a:rPr>
              <a:t>int main()</a:t>
            </a:r>
          </a:p>
          <a:p>
            <a:pPr algn="l">
              <a:defRPr/>
            </a:pPr>
            <a:r>
              <a:rPr lang="en-US" altLang="ko-KR" sz="1000" dirty="0">
                <a:solidFill>
                  <a:schemeClr val="tx1"/>
                </a:solidFill>
                <a:latin typeface="Consolas" pitchFamily="49" charset="0"/>
                <a:ea typeface="맑은 고딕" pitchFamily="50" charset="-127"/>
                <a:cs typeface="Consolas" pitchFamily="49" charset="0"/>
              </a:rPr>
              <a:t>{</a:t>
            </a:r>
          </a:p>
          <a:p>
            <a:pPr algn="l">
              <a:defRPr/>
            </a:pPr>
            <a:r>
              <a:rPr lang="en-US" altLang="ko-KR" sz="1000" dirty="0">
                <a:solidFill>
                  <a:schemeClr val="tx1"/>
                </a:solidFill>
                <a:latin typeface="Consolas" pitchFamily="49" charset="0"/>
                <a:ea typeface="맑은 고딕" pitchFamily="50" charset="-127"/>
                <a:cs typeface="Consolas" pitchFamily="49" charset="0"/>
              </a:rPr>
              <a:t>    char </a:t>
            </a:r>
            <a:r>
              <a:rPr lang="en-US" altLang="ko-KR" sz="1000" dirty="0" err="1">
                <a:solidFill>
                  <a:schemeClr val="tx1"/>
                </a:solidFill>
                <a:latin typeface="Consolas" pitchFamily="49" charset="0"/>
                <a:ea typeface="맑은 고딕" pitchFamily="50" charset="-127"/>
                <a:cs typeface="Consolas" pitchFamily="49" charset="0"/>
              </a:rPr>
              <a:t>str</a:t>
            </a:r>
            <a:r>
              <a:rPr lang="en-US" altLang="ko-KR" sz="1000" dirty="0">
                <a:solidFill>
                  <a:schemeClr val="tx1"/>
                </a:solidFill>
                <a:latin typeface="Consolas" pitchFamily="49" charset="0"/>
                <a:ea typeface="맑은 고딕" pitchFamily="50" charset="-127"/>
                <a:cs typeface="Consolas" pitchFamily="49" charset="0"/>
              </a:rPr>
              <a:t>[1024];</a:t>
            </a:r>
          </a:p>
          <a:p>
            <a:pPr algn="l">
              <a:defRPr/>
            </a:pPr>
            <a:r>
              <a:rPr lang="en-US" altLang="ko-KR" sz="1000" dirty="0">
                <a:solidFill>
                  <a:schemeClr val="tx1"/>
                </a:solidFill>
                <a:latin typeface="Consolas" pitchFamily="49" charset="0"/>
                <a:ea typeface="맑은 고딕" pitchFamily="50" charset="-127"/>
                <a:cs typeface="Consolas" pitchFamily="49" charset="0"/>
              </a:rPr>
              <a:t>    printf("Input : ");</a:t>
            </a:r>
          </a:p>
          <a:p>
            <a:pPr algn="l">
              <a:defRPr/>
            </a:pPr>
            <a:r>
              <a:rPr lang="en-US" altLang="ko-KR" sz="1000" dirty="0">
                <a:solidFill>
                  <a:schemeClr val="tx1"/>
                </a:solidFill>
                <a:latin typeface="Consolas" pitchFamily="49" charset="0"/>
                <a:ea typeface="맑은 고딕" pitchFamily="50" charset="-127"/>
                <a:cs typeface="Consolas" pitchFamily="49" charset="0"/>
              </a:rPr>
              <a:t>    </a:t>
            </a:r>
            <a:r>
              <a:rPr lang="en-US" altLang="ko-KR" sz="1000" dirty="0" err="1">
                <a:solidFill>
                  <a:schemeClr val="tx1"/>
                </a:solidFill>
                <a:latin typeface="Consolas" pitchFamily="49" charset="0"/>
                <a:ea typeface="맑은 고딕" pitchFamily="50" charset="-127"/>
                <a:cs typeface="Consolas" pitchFamily="49" charset="0"/>
              </a:rPr>
              <a:t>scanf</a:t>
            </a:r>
            <a:r>
              <a:rPr lang="en-US" altLang="ko-KR" sz="1000" dirty="0">
                <a:solidFill>
                  <a:schemeClr val="tx1"/>
                </a:solidFill>
                <a:latin typeface="Consolas" pitchFamily="49" charset="0"/>
                <a:ea typeface="맑은 고딕" pitchFamily="50" charset="-127"/>
                <a:cs typeface="Consolas" pitchFamily="49" charset="0"/>
              </a:rPr>
              <a:t>("%s", </a:t>
            </a:r>
            <a:r>
              <a:rPr lang="en-US" altLang="ko-KR" sz="1000" dirty="0" err="1">
                <a:solidFill>
                  <a:schemeClr val="tx1"/>
                </a:solidFill>
                <a:latin typeface="Consolas" pitchFamily="49" charset="0"/>
                <a:ea typeface="맑은 고딕" pitchFamily="50" charset="-127"/>
                <a:cs typeface="Consolas" pitchFamily="49" charset="0"/>
              </a:rPr>
              <a:t>str</a:t>
            </a:r>
            <a:r>
              <a:rPr lang="en-US" altLang="ko-KR" sz="1000" dirty="0">
                <a:solidFill>
                  <a:schemeClr val="tx1"/>
                </a:solidFill>
                <a:latin typeface="Consolas" pitchFamily="49" charset="0"/>
                <a:ea typeface="맑은 고딕" pitchFamily="50" charset="-127"/>
                <a:cs typeface="Consolas" pitchFamily="49" charset="0"/>
              </a:rPr>
              <a:t>);</a:t>
            </a:r>
          </a:p>
          <a:p>
            <a:pPr algn="l">
              <a:defRPr/>
            </a:pPr>
            <a:r>
              <a:rPr lang="en-US" altLang="ko-KR" sz="1000" dirty="0">
                <a:solidFill>
                  <a:schemeClr val="tx1"/>
                </a:solidFill>
                <a:latin typeface="Consolas" pitchFamily="49" charset="0"/>
                <a:ea typeface="맑은 고딕" pitchFamily="50" charset="-127"/>
                <a:cs typeface="Consolas" pitchFamily="49" charset="0"/>
              </a:rPr>
              <a:t>    reverse(</a:t>
            </a:r>
            <a:r>
              <a:rPr lang="en-US" altLang="ko-KR" sz="1000" dirty="0" err="1">
                <a:solidFill>
                  <a:schemeClr val="tx1"/>
                </a:solidFill>
                <a:latin typeface="Consolas" pitchFamily="49" charset="0"/>
                <a:ea typeface="맑은 고딕" pitchFamily="50" charset="-127"/>
                <a:cs typeface="Consolas" pitchFamily="49" charset="0"/>
              </a:rPr>
              <a:t>str</a:t>
            </a:r>
            <a:r>
              <a:rPr lang="en-US" altLang="ko-KR" sz="1000" dirty="0">
                <a:solidFill>
                  <a:schemeClr val="tx1"/>
                </a:solidFill>
                <a:latin typeface="Consolas" pitchFamily="49" charset="0"/>
                <a:ea typeface="맑은 고딕" pitchFamily="50" charset="-127"/>
                <a:cs typeface="Consolas" pitchFamily="49" charset="0"/>
              </a:rPr>
              <a:t>);</a:t>
            </a:r>
          </a:p>
          <a:p>
            <a:pPr algn="l">
              <a:defRPr/>
            </a:pPr>
            <a:r>
              <a:rPr lang="en-US" altLang="ko-KR" sz="1000" dirty="0">
                <a:solidFill>
                  <a:schemeClr val="tx1"/>
                </a:solidFill>
                <a:latin typeface="Consolas" pitchFamily="49" charset="0"/>
                <a:ea typeface="맑은 고딕" pitchFamily="50" charset="-127"/>
                <a:cs typeface="Consolas" pitchFamily="49" charset="0"/>
              </a:rPr>
              <a:t>    printf("Output: %s\n", </a:t>
            </a:r>
            <a:r>
              <a:rPr lang="en-US" altLang="ko-KR" sz="1000" dirty="0" err="1">
                <a:solidFill>
                  <a:schemeClr val="tx1"/>
                </a:solidFill>
                <a:latin typeface="Consolas" pitchFamily="49" charset="0"/>
                <a:ea typeface="맑은 고딕" pitchFamily="50" charset="-127"/>
                <a:cs typeface="Consolas" pitchFamily="49" charset="0"/>
              </a:rPr>
              <a:t>str</a:t>
            </a:r>
            <a:r>
              <a:rPr lang="en-US" altLang="ko-KR" sz="1000" dirty="0" smtClean="0">
                <a:solidFill>
                  <a:schemeClr val="tx1"/>
                </a:solidFill>
                <a:latin typeface="Consolas" pitchFamily="49" charset="0"/>
                <a:ea typeface="맑은 고딕" pitchFamily="50" charset="-127"/>
                <a:cs typeface="Consolas" pitchFamily="49" charset="0"/>
              </a:rPr>
              <a:t>);</a:t>
            </a:r>
          </a:p>
          <a:p>
            <a:pPr algn="l">
              <a:defRPr/>
            </a:pPr>
            <a:r>
              <a:rPr lang="en-US" altLang="ko-KR" sz="1000" dirty="0" smtClean="0">
                <a:latin typeface="Consolas" pitchFamily="49" charset="0"/>
                <a:ea typeface="맑은 고딕" pitchFamily="50" charset="-127"/>
                <a:cs typeface="Consolas" pitchFamily="49" charset="0"/>
              </a:rPr>
              <a:t>    return 0;</a:t>
            </a:r>
            <a:endParaRPr lang="en-US" altLang="ko-KR" sz="1000" dirty="0">
              <a:solidFill>
                <a:schemeClr val="tx1"/>
              </a:solidFill>
              <a:latin typeface="Consolas" pitchFamily="49" charset="0"/>
              <a:ea typeface="맑은 고딕" pitchFamily="50" charset="-127"/>
              <a:cs typeface="Consolas" pitchFamily="49" charset="0"/>
            </a:endParaRPr>
          </a:p>
          <a:p>
            <a:pPr algn="l">
              <a:defRPr/>
            </a:pPr>
            <a:r>
              <a:rPr lang="en-US" altLang="ko-KR" sz="1000" dirty="0">
                <a:solidFill>
                  <a:schemeClr val="tx1"/>
                </a:solidFill>
                <a:latin typeface="Consolas" pitchFamily="49" charset="0"/>
                <a:ea typeface="맑은 고딕" pitchFamily="50" charset="-127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327296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Exercise 3 - Let’s </a:t>
            </a:r>
            <a:r>
              <a:rPr lang="en-US" altLang="ko-KR" dirty="0" smtClean="0"/>
              <a:t>Make </a:t>
            </a:r>
            <a:r>
              <a:rPr lang="en-US" altLang="ko-KR" dirty="0" err="1" smtClean="0"/>
              <a:t>Makefile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642938" y="1214438"/>
            <a:ext cx="8501062" cy="5143500"/>
          </a:xfrm>
        </p:spPr>
        <p:txBody>
          <a:bodyPr/>
          <a:lstStyle/>
          <a:p>
            <a:r>
              <a:rPr lang="en-US" altLang="ko-KR" dirty="0" smtClean="0"/>
              <a:t>or  just …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29058" y="2214554"/>
            <a:ext cx="4714908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Consolas" pitchFamily="49" charset="0"/>
              </a:rPr>
              <a:t>$ </a:t>
            </a:r>
            <a:r>
              <a:rPr lang="pt-BR" altLang="ko-KR" dirty="0" smtClean="0">
                <a:latin typeface="Consolas" pitchFamily="49" charset="0"/>
              </a:rPr>
              <a:t>gcc -c hello.c -o hello.o</a:t>
            </a:r>
            <a:r>
              <a:rPr lang="en-US" altLang="ko-KR" dirty="0" smtClean="0">
                <a:latin typeface="Consolas" pitchFamily="49" charset="0"/>
              </a:rPr>
              <a:t>	</a:t>
            </a:r>
            <a:endParaRPr lang="en-US" altLang="ko-KR" b="1" dirty="0" smtClean="0">
              <a:solidFill>
                <a:schemeClr val="accent2"/>
              </a:solidFill>
              <a:latin typeface="Consolas" pitchFamily="49" charset="0"/>
            </a:endParaRPr>
          </a:p>
          <a:p>
            <a:r>
              <a:rPr lang="en-US" altLang="ko-KR" dirty="0" smtClean="0">
                <a:latin typeface="Consolas" pitchFamily="49" charset="0"/>
              </a:rPr>
              <a:t>$ </a:t>
            </a:r>
            <a:r>
              <a:rPr lang="en-US" altLang="ko-KR" dirty="0" err="1" smtClean="0">
                <a:latin typeface="Consolas" pitchFamily="49" charset="0"/>
              </a:rPr>
              <a:t>gcc</a:t>
            </a:r>
            <a:r>
              <a:rPr lang="en-US" altLang="ko-KR" dirty="0" smtClean="0">
                <a:latin typeface="Consolas" pitchFamily="49" charset="0"/>
              </a:rPr>
              <a:t> -c </a:t>
            </a:r>
            <a:r>
              <a:rPr lang="en-US" altLang="ko-KR" dirty="0" err="1" smtClean="0">
                <a:latin typeface="Consolas" pitchFamily="49" charset="0"/>
              </a:rPr>
              <a:t>world.c</a:t>
            </a:r>
            <a:r>
              <a:rPr lang="en-US" altLang="ko-KR" dirty="0" smtClean="0">
                <a:latin typeface="Consolas" pitchFamily="49" charset="0"/>
              </a:rPr>
              <a:t> -o </a:t>
            </a:r>
            <a:r>
              <a:rPr lang="en-US" altLang="ko-KR" dirty="0" err="1" smtClean="0">
                <a:latin typeface="Consolas" pitchFamily="49" charset="0"/>
              </a:rPr>
              <a:t>world.o</a:t>
            </a:r>
            <a:endParaRPr lang="en-US" altLang="ko-KR" dirty="0">
              <a:latin typeface="Consolas" pitchFamily="49" charset="0"/>
            </a:endParaRPr>
          </a:p>
          <a:p>
            <a:r>
              <a:rPr lang="en-US" altLang="ko-KR" dirty="0" smtClean="0">
                <a:latin typeface="Consolas" pitchFamily="49" charset="0"/>
              </a:rPr>
              <a:t>$ </a:t>
            </a:r>
            <a:r>
              <a:rPr lang="en-US" altLang="ko-KR" dirty="0" err="1" smtClean="0">
                <a:latin typeface="Consolas" pitchFamily="49" charset="0"/>
              </a:rPr>
              <a:t>gcc</a:t>
            </a:r>
            <a:r>
              <a:rPr lang="en-US" altLang="ko-KR" dirty="0" smtClean="0">
                <a:latin typeface="Consolas" pitchFamily="49" charset="0"/>
              </a:rPr>
              <a:t> </a:t>
            </a:r>
            <a:r>
              <a:rPr lang="en-US" altLang="ko-KR" dirty="0" err="1" smtClean="0">
                <a:latin typeface="Consolas" pitchFamily="49" charset="0"/>
              </a:rPr>
              <a:t>hello.o</a:t>
            </a:r>
            <a:r>
              <a:rPr lang="en-US" altLang="ko-KR" dirty="0" smtClean="0">
                <a:latin typeface="Consolas" pitchFamily="49" charset="0"/>
              </a:rPr>
              <a:t> </a:t>
            </a:r>
            <a:r>
              <a:rPr lang="en-US" altLang="ko-KR" dirty="0" err="1" smtClean="0">
                <a:latin typeface="Consolas" pitchFamily="49" charset="0"/>
              </a:rPr>
              <a:t>world.o</a:t>
            </a:r>
            <a:r>
              <a:rPr lang="en-US" altLang="ko-KR" dirty="0" smtClean="0">
                <a:latin typeface="Consolas" pitchFamily="49" charset="0"/>
              </a:rPr>
              <a:t> -o </a:t>
            </a:r>
            <a:r>
              <a:rPr lang="en-US" altLang="ko-KR" dirty="0" err="1" smtClean="0">
                <a:latin typeface="Consolas" pitchFamily="49" charset="0"/>
              </a:rPr>
              <a:t>hello_world</a:t>
            </a:r>
            <a:endParaRPr lang="en-US" altLang="ko-KR" dirty="0" smtClean="0">
              <a:latin typeface="Consolas" pitchFamily="49" charset="0"/>
            </a:endParaRPr>
          </a:p>
          <a:p>
            <a:r>
              <a:rPr lang="en-US" altLang="ko-KR" dirty="0" smtClean="0">
                <a:latin typeface="Consolas" pitchFamily="49" charset="0"/>
              </a:rPr>
              <a:t>$ ./</a:t>
            </a:r>
            <a:r>
              <a:rPr lang="en-US" altLang="ko-KR" dirty="0" err="1" smtClean="0">
                <a:latin typeface="Consolas" pitchFamily="49" charset="0"/>
              </a:rPr>
              <a:t>hello_world</a:t>
            </a:r>
            <a:endParaRPr lang="en-US" altLang="ko-KR" dirty="0" smtClean="0">
              <a:latin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29058" y="4357694"/>
            <a:ext cx="4714908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Consolas" pitchFamily="49" charset="0"/>
              </a:rPr>
              <a:t>$ </a:t>
            </a:r>
            <a:r>
              <a:rPr lang="en-US" altLang="ko-KR" dirty="0" err="1" smtClean="0">
                <a:latin typeface="Consolas" pitchFamily="49" charset="0"/>
              </a:rPr>
              <a:t>gcc</a:t>
            </a:r>
            <a:r>
              <a:rPr lang="en-US" altLang="ko-KR" dirty="0" smtClean="0">
                <a:latin typeface="Consolas" pitchFamily="49" charset="0"/>
              </a:rPr>
              <a:t> </a:t>
            </a:r>
            <a:r>
              <a:rPr lang="en-US" altLang="ko-KR" dirty="0" err="1" smtClean="0">
                <a:latin typeface="Consolas" pitchFamily="49" charset="0"/>
              </a:rPr>
              <a:t>world.c</a:t>
            </a:r>
            <a:r>
              <a:rPr lang="en-US" altLang="ko-KR" dirty="0" smtClean="0">
                <a:latin typeface="Consolas" pitchFamily="49" charset="0"/>
              </a:rPr>
              <a:t> </a:t>
            </a:r>
            <a:r>
              <a:rPr lang="en-US" altLang="ko-KR" dirty="0" err="1" smtClean="0">
                <a:latin typeface="Consolas" pitchFamily="49" charset="0"/>
              </a:rPr>
              <a:t>hello.c</a:t>
            </a:r>
            <a:r>
              <a:rPr lang="en-US" altLang="ko-KR" dirty="0" smtClean="0">
                <a:latin typeface="Consolas" pitchFamily="49" charset="0"/>
              </a:rPr>
              <a:t> -o </a:t>
            </a:r>
            <a:r>
              <a:rPr lang="en-US" altLang="ko-KR" dirty="0" err="1" smtClean="0">
                <a:latin typeface="Consolas" pitchFamily="49" charset="0"/>
              </a:rPr>
              <a:t>hello_world</a:t>
            </a:r>
            <a:endParaRPr lang="en-US" altLang="ko-KR" dirty="0" smtClean="0">
              <a:latin typeface="Consolas" pitchFamily="49" charset="0"/>
            </a:endParaRPr>
          </a:p>
          <a:p>
            <a:r>
              <a:rPr lang="en-US" altLang="ko-KR" dirty="0" smtClean="0">
                <a:latin typeface="Consolas" pitchFamily="49" charset="0"/>
              </a:rPr>
              <a:t>$ ./</a:t>
            </a:r>
            <a:r>
              <a:rPr lang="en-US" altLang="ko-KR" dirty="0" err="1" smtClean="0">
                <a:latin typeface="Consolas" pitchFamily="49" charset="0"/>
              </a:rPr>
              <a:t>hello_world</a:t>
            </a:r>
            <a:endParaRPr lang="en-US" altLang="ko-KR" dirty="0" smtClean="0">
              <a:latin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4348" y="1214422"/>
            <a:ext cx="2857520" cy="276998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hello.c</a:t>
            </a:r>
            <a:endParaRPr lang="en-US" altLang="ko-KR" dirty="0" smtClean="0">
              <a:solidFill>
                <a:schemeClr val="bg1">
                  <a:lumMod val="75000"/>
                </a:schemeClr>
              </a:solidFill>
              <a:latin typeface="Consolas" pitchFamily="49" charset="0"/>
            </a:endParaRPr>
          </a:p>
          <a:p>
            <a:endParaRPr lang="en-US" altLang="ko-KR" sz="1400" dirty="0" smtClean="0">
              <a:solidFill>
                <a:schemeClr val="accent6"/>
              </a:solidFill>
              <a:latin typeface="Consolas" pitchFamily="49" charset="0"/>
            </a:endParaRPr>
          </a:p>
          <a:p>
            <a:r>
              <a:rPr lang="en-US" altLang="ko-KR" sz="1400" dirty="0" smtClean="0">
                <a:solidFill>
                  <a:schemeClr val="accent6"/>
                </a:solidFill>
                <a:latin typeface="Consolas" pitchFamily="49" charset="0"/>
              </a:rPr>
              <a:t># include </a:t>
            </a:r>
            <a:r>
              <a:rPr lang="en-US" altLang="ko-KR" sz="1400" dirty="0" smtClean="0">
                <a:solidFill>
                  <a:schemeClr val="accent4"/>
                </a:solidFill>
                <a:latin typeface="Consolas" pitchFamily="49" charset="0"/>
              </a:rPr>
              <a:t>&lt;</a:t>
            </a:r>
            <a:r>
              <a:rPr lang="en-US" altLang="ko-KR" sz="1400" dirty="0" err="1" smtClean="0">
                <a:solidFill>
                  <a:schemeClr val="accent4"/>
                </a:solidFill>
                <a:latin typeface="Consolas" pitchFamily="49" charset="0"/>
              </a:rPr>
              <a:t>stdio.h</a:t>
            </a:r>
            <a:r>
              <a:rPr lang="en-US" altLang="ko-KR" sz="1400" dirty="0" smtClean="0">
                <a:solidFill>
                  <a:schemeClr val="accent4"/>
                </a:solidFill>
                <a:latin typeface="Consolas" pitchFamily="49" charset="0"/>
              </a:rPr>
              <a:t>&gt;</a:t>
            </a:r>
          </a:p>
          <a:p>
            <a:endParaRPr lang="en-US" altLang="ko-KR" sz="1400" dirty="0" smtClean="0">
              <a:solidFill>
                <a:schemeClr val="accent4"/>
              </a:solidFill>
              <a:latin typeface="Consolas" pitchFamily="49" charset="0"/>
            </a:endParaRPr>
          </a:p>
          <a:p>
            <a:r>
              <a:rPr lang="en-US" altLang="ko-KR" sz="1400" dirty="0" smtClean="0">
                <a:solidFill>
                  <a:schemeClr val="accent3"/>
                </a:solidFill>
                <a:latin typeface="Consolas" pitchFamily="49" charset="0"/>
              </a:rPr>
              <a:t>void</a:t>
            </a:r>
            <a:r>
              <a:rPr lang="en-US" altLang="ko-KR" sz="1400" dirty="0" smtClean="0">
                <a:solidFill>
                  <a:schemeClr val="accent4"/>
                </a:solidFill>
                <a:latin typeface="Consolas" pitchFamily="49" charset="0"/>
              </a:rPr>
              <a:t> </a:t>
            </a:r>
            <a:r>
              <a:rPr lang="en-US" altLang="ko-KR" sz="1400" dirty="0" err="1" smtClean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</a:rPr>
              <a:t>print_world</a:t>
            </a:r>
            <a:r>
              <a:rPr lang="en-US" altLang="ko-KR" sz="1400" dirty="0" smtClean="0">
                <a:latin typeface="Consolas" pitchFamily="49" charset="0"/>
              </a:rPr>
              <a:t>();</a:t>
            </a:r>
          </a:p>
          <a:p>
            <a:endParaRPr lang="en-US" altLang="ko-KR" sz="1400" dirty="0" smtClean="0">
              <a:solidFill>
                <a:schemeClr val="accent4"/>
              </a:solidFill>
              <a:latin typeface="Consolas" pitchFamily="49" charset="0"/>
            </a:endParaRPr>
          </a:p>
          <a:p>
            <a:r>
              <a:rPr lang="en-US" altLang="ko-KR" sz="1400" dirty="0" err="1" smtClean="0">
                <a:solidFill>
                  <a:schemeClr val="accent3"/>
                </a:solidFill>
                <a:latin typeface="Consolas" pitchFamily="49" charset="0"/>
              </a:rPr>
              <a:t>int</a:t>
            </a:r>
            <a:r>
              <a:rPr lang="en-US" altLang="ko-KR" sz="1400" dirty="0" smtClean="0">
                <a:latin typeface="Consolas" pitchFamily="49" charset="0"/>
              </a:rPr>
              <a:t> </a:t>
            </a:r>
            <a:r>
              <a:rPr lang="en-US" altLang="ko-KR" sz="1400" dirty="0" smtClean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</a:rPr>
              <a:t>main</a:t>
            </a:r>
            <a:r>
              <a:rPr lang="en-US" altLang="ko-KR" sz="1400" dirty="0" smtClean="0">
                <a:latin typeface="Consolas" pitchFamily="49" charset="0"/>
              </a:rPr>
              <a:t>()</a:t>
            </a:r>
          </a:p>
          <a:p>
            <a:r>
              <a:rPr lang="en-US" altLang="ko-KR" sz="1400" dirty="0" smtClean="0">
                <a:latin typeface="Consolas" pitchFamily="49" charset="0"/>
              </a:rPr>
              <a:t>{</a:t>
            </a:r>
          </a:p>
          <a:p>
            <a:r>
              <a:rPr lang="en-US" altLang="ko-KR" sz="1400" dirty="0" smtClean="0">
                <a:latin typeface="Consolas" pitchFamily="49" charset="0"/>
              </a:rPr>
              <a:t>  </a:t>
            </a:r>
            <a:r>
              <a:rPr lang="en-US" altLang="ko-KR" sz="1400" dirty="0" err="1" smtClean="0">
                <a:latin typeface="Consolas" pitchFamily="49" charset="0"/>
              </a:rPr>
              <a:t>printf</a:t>
            </a:r>
            <a:r>
              <a:rPr lang="en-US" altLang="ko-KR" sz="1400" dirty="0" smtClean="0">
                <a:latin typeface="Consolas" pitchFamily="49" charset="0"/>
              </a:rPr>
              <a:t>(</a:t>
            </a:r>
            <a:r>
              <a:rPr lang="en-US" altLang="ko-KR" sz="1400" dirty="0" smtClean="0">
                <a:solidFill>
                  <a:schemeClr val="accent4"/>
                </a:solidFill>
                <a:latin typeface="Consolas" pitchFamily="49" charset="0"/>
              </a:rPr>
              <a:t>"Hello, "</a:t>
            </a:r>
            <a:r>
              <a:rPr lang="en-US" altLang="ko-KR" sz="1400" dirty="0" smtClean="0">
                <a:latin typeface="Consolas" pitchFamily="49" charset="0"/>
              </a:rPr>
              <a:t>);</a:t>
            </a:r>
          </a:p>
          <a:p>
            <a:r>
              <a:rPr lang="en-US" altLang="ko-KR" sz="1400" dirty="0" smtClean="0">
                <a:latin typeface="Consolas" pitchFamily="49" charset="0"/>
              </a:rPr>
              <a:t>  </a:t>
            </a:r>
            <a:r>
              <a:rPr lang="en-US" altLang="ko-KR" sz="1400" dirty="0" err="1" smtClean="0">
                <a:latin typeface="Consolas" pitchFamily="49" charset="0"/>
              </a:rPr>
              <a:t>print_world</a:t>
            </a:r>
            <a:r>
              <a:rPr lang="en-US" altLang="ko-KR" sz="1400" dirty="0" smtClean="0">
                <a:latin typeface="Consolas" pitchFamily="49" charset="0"/>
              </a:rPr>
              <a:t>();</a:t>
            </a:r>
          </a:p>
          <a:p>
            <a:r>
              <a:rPr lang="en-US" altLang="ko-KR" sz="1400" dirty="0" smtClean="0">
                <a:latin typeface="Consolas" pitchFamily="49" charset="0"/>
              </a:rPr>
              <a:t>  </a:t>
            </a:r>
            <a:r>
              <a:rPr lang="en-US" altLang="ko-KR" sz="1400" dirty="0" smtClean="0">
                <a:solidFill>
                  <a:schemeClr val="accent5"/>
                </a:solidFill>
                <a:latin typeface="Consolas" pitchFamily="49" charset="0"/>
              </a:rPr>
              <a:t>return</a:t>
            </a:r>
            <a:r>
              <a:rPr lang="en-US" altLang="ko-KR" sz="1400" dirty="0" smtClean="0">
                <a:latin typeface="Consolas" pitchFamily="49" charset="0"/>
              </a:rPr>
              <a:t> 0;</a:t>
            </a:r>
          </a:p>
          <a:p>
            <a:r>
              <a:rPr lang="en-US" altLang="ko-KR" sz="1400" dirty="0" smtClean="0">
                <a:latin typeface="Consolas" pitchFamily="49" charset="0"/>
              </a:rPr>
              <a:t>}</a:t>
            </a:r>
            <a:r>
              <a:rPr lang="en-US" altLang="ko-KR" sz="1400" dirty="0" smtClean="0">
                <a:solidFill>
                  <a:schemeClr val="accent2"/>
                </a:solidFill>
                <a:latin typeface="Consolas" pitchFamily="49" charset="0"/>
              </a:rPr>
              <a:t> </a:t>
            </a:r>
            <a:endParaRPr lang="ko-KR" alt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714348" y="4286256"/>
            <a:ext cx="2857520" cy="187743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world.c</a:t>
            </a:r>
            <a:endParaRPr lang="en-US" altLang="ko-KR" dirty="0" smtClean="0">
              <a:solidFill>
                <a:schemeClr val="bg1">
                  <a:lumMod val="75000"/>
                </a:schemeClr>
              </a:solidFill>
              <a:latin typeface="Consolas" pitchFamily="49" charset="0"/>
            </a:endParaRPr>
          </a:p>
          <a:p>
            <a:endParaRPr lang="en-US" altLang="ko-KR" sz="1400" dirty="0" smtClean="0">
              <a:solidFill>
                <a:schemeClr val="accent6"/>
              </a:solidFill>
              <a:latin typeface="Consolas" pitchFamily="49" charset="0"/>
            </a:endParaRPr>
          </a:p>
          <a:p>
            <a:r>
              <a:rPr lang="en-US" altLang="ko-KR" sz="1400" dirty="0" smtClean="0">
                <a:solidFill>
                  <a:schemeClr val="accent6"/>
                </a:solidFill>
                <a:latin typeface="Consolas" pitchFamily="49" charset="0"/>
              </a:rPr>
              <a:t># include </a:t>
            </a:r>
            <a:r>
              <a:rPr lang="en-US" altLang="ko-KR" sz="1400" dirty="0" smtClean="0">
                <a:solidFill>
                  <a:schemeClr val="accent4"/>
                </a:solidFill>
                <a:latin typeface="Consolas" pitchFamily="49" charset="0"/>
              </a:rPr>
              <a:t>&lt;</a:t>
            </a:r>
            <a:r>
              <a:rPr lang="en-US" altLang="ko-KR" sz="1400" dirty="0" err="1" smtClean="0">
                <a:solidFill>
                  <a:schemeClr val="accent4"/>
                </a:solidFill>
                <a:latin typeface="Consolas" pitchFamily="49" charset="0"/>
              </a:rPr>
              <a:t>stdio.h</a:t>
            </a:r>
            <a:r>
              <a:rPr lang="en-US" altLang="ko-KR" sz="1400" dirty="0" smtClean="0">
                <a:solidFill>
                  <a:schemeClr val="accent4"/>
                </a:solidFill>
                <a:latin typeface="Consolas" pitchFamily="49" charset="0"/>
              </a:rPr>
              <a:t>&gt;</a:t>
            </a:r>
          </a:p>
          <a:p>
            <a:endParaRPr lang="en-US" altLang="ko-KR" sz="1400" dirty="0" smtClean="0">
              <a:solidFill>
                <a:schemeClr val="accent4"/>
              </a:solidFill>
              <a:latin typeface="Consolas" pitchFamily="49" charset="0"/>
            </a:endParaRPr>
          </a:p>
          <a:p>
            <a:r>
              <a:rPr lang="en-US" altLang="ko-KR" sz="1400" dirty="0" smtClean="0">
                <a:solidFill>
                  <a:schemeClr val="accent3"/>
                </a:solidFill>
                <a:latin typeface="Consolas" pitchFamily="49" charset="0"/>
              </a:rPr>
              <a:t>void</a:t>
            </a:r>
            <a:r>
              <a:rPr lang="en-US" altLang="ko-KR" sz="1400" dirty="0" smtClean="0">
                <a:solidFill>
                  <a:schemeClr val="accent4"/>
                </a:solidFill>
                <a:latin typeface="Consolas" pitchFamily="49" charset="0"/>
              </a:rPr>
              <a:t> </a:t>
            </a:r>
            <a:r>
              <a:rPr lang="en-US" altLang="ko-KR" sz="1400" dirty="0" err="1" smtClean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</a:rPr>
              <a:t>print_world</a:t>
            </a:r>
            <a:r>
              <a:rPr lang="en-US" altLang="ko-KR" sz="1400" dirty="0" smtClean="0">
                <a:latin typeface="Consolas" pitchFamily="49" charset="0"/>
              </a:rPr>
              <a:t>()</a:t>
            </a:r>
          </a:p>
          <a:p>
            <a:r>
              <a:rPr lang="en-US" altLang="ko-KR" sz="1400" dirty="0" smtClean="0">
                <a:latin typeface="Consolas" pitchFamily="49" charset="0"/>
              </a:rPr>
              <a:t>{</a:t>
            </a:r>
          </a:p>
          <a:p>
            <a:r>
              <a:rPr lang="en-US" altLang="ko-KR" sz="1400" dirty="0">
                <a:latin typeface="Consolas" pitchFamily="49" charset="0"/>
              </a:rPr>
              <a:t> </a:t>
            </a:r>
            <a:r>
              <a:rPr lang="en-US" altLang="ko-KR" sz="1400" dirty="0" err="1" smtClean="0">
                <a:latin typeface="Consolas" pitchFamily="49" charset="0"/>
              </a:rPr>
              <a:t>printf</a:t>
            </a:r>
            <a:r>
              <a:rPr lang="en-US" altLang="ko-KR" sz="1400" dirty="0" smtClean="0">
                <a:latin typeface="Consolas" pitchFamily="49" charset="0"/>
              </a:rPr>
              <a:t>(</a:t>
            </a:r>
            <a:r>
              <a:rPr lang="en-US" altLang="ko-KR" sz="1400" dirty="0" smtClean="0">
                <a:solidFill>
                  <a:schemeClr val="accent4"/>
                </a:solidFill>
                <a:latin typeface="Consolas" pitchFamily="49" charset="0"/>
              </a:rPr>
              <a:t>“world!\n"</a:t>
            </a:r>
            <a:r>
              <a:rPr lang="en-US" altLang="ko-KR" sz="1400" dirty="0" smtClean="0">
                <a:latin typeface="Consolas" pitchFamily="49" charset="0"/>
              </a:rPr>
              <a:t>);</a:t>
            </a:r>
          </a:p>
          <a:p>
            <a:r>
              <a:rPr lang="en-US" altLang="ko-KR" sz="1400" dirty="0" smtClean="0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46951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</a:t>
            </a:r>
            <a:r>
              <a:rPr lang="en-US" altLang="ko-KR" dirty="0" smtClean="0"/>
              <a:t>or statement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Ctrl + C </a:t>
            </a:r>
            <a:endParaRPr lang="ko-KR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4725144"/>
            <a:ext cx="6373164" cy="1656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92633"/>
            <a:ext cx="4923226" cy="170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2852936"/>
            <a:ext cx="4974455" cy="1757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8531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GNU Make</a:t>
            </a:r>
            <a:endParaRPr lang="ko-KR" altLang="en-US" dirty="0"/>
          </a:p>
        </p:txBody>
      </p:sp>
      <p:sp>
        <p:nvSpPr>
          <p:cNvPr id="7" name="부제목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735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Dealing with Multiple Source Files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642938" y="1214438"/>
            <a:ext cx="8501062" cy="5143500"/>
          </a:xfrm>
        </p:spPr>
        <p:txBody>
          <a:bodyPr/>
          <a:lstStyle/>
          <a:p>
            <a:r>
              <a:rPr lang="en-US" altLang="ko-KR" dirty="0" smtClean="0"/>
              <a:t>or  just …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29058" y="2214554"/>
            <a:ext cx="4714908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Consolas" pitchFamily="49" charset="0"/>
              </a:rPr>
              <a:t>$ </a:t>
            </a:r>
            <a:r>
              <a:rPr lang="pt-BR" altLang="ko-KR" dirty="0" smtClean="0">
                <a:latin typeface="Consolas" pitchFamily="49" charset="0"/>
              </a:rPr>
              <a:t>gcc -c hello.c -o hello.o</a:t>
            </a:r>
            <a:r>
              <a:rPr lang="en-US" altLang="ko-KR" dirty="0" smtClean="0">
                <a:latin typeface="Consolas" pitchFamily="49" charset="0"/>
              </a:rPr>
              <a:t>	</a:t>
            </a:r>
            <a:endParaRPr lang="en-US" altLang="ko-KR" b="1" dirty="0" smtClean="0">
              <a:solidFill>
                <a:schemeClr val="accent2"/>
              </a:solidFill>
              <a:latin typeface="Consolas" pitchFamily="49" charset="0"/>
            </a:endParaRPr>
          </a:p>
          <a:p>
            <a:r>
              <a:rPr lang="en-US" altLang="ko-KR" dirty="0" smtClean="0">
                <a:latin typeface="Consolas" pitchFamily="49" charset="0"/>
              </a:rPr>
              <a:t>$ </a:t>
            </a:r>
            <a:r>
              <a:rPr lang="en-US" altLang="ko-KR" dirty="0" err="1" smtClean="0">
                <a:latin typeface="Consolas" pitchFamily="49" charset="0"/>
              </a:rPr>
              <a:t>gcc</a:t>
            </a:r>
            <a:r>
              <a:rPr lang="en-US" altLang="ko-KR" dirty="0" smtClean="0">
                <a:latin typeface="Consolas" pitchFamily="49" charset="0"/>
              </a:rPr>
              <a:t> -c </a:t>
            </a:r>
            <a:r>
              <a:rPr lang="en-US" altLang="ko-KR" dirty="0" err="1" smtClean="0">
                <a:latin typeface="Consolas" pitchFamily="49" charset="0"/>
              </a:rPr>
              <a:t>world.c</a:t>
            </a:r>
            <a:r>
              <a:rPr lang="en-US" altLang="ko-KR" dirty="0" smtClean="0">
                <a:latin typeface="Consolas" pitchFamily="49" charset="0"/>
              </a:rPr>
              <a:t> -o </a:t>
            </a:r>
            <a:r>
              <a:rPr lang="en-US" altLang="ko-KR" dirty="0" err="1" smtClean="0">
                <a:latin typeface="Consolas" pitchFamily="49" charset="0"/>
              </a:rPr>
              <a:t>world.o</a:t>
            </a:r>
            <a:endParaRPr lang="en-US" altLang="ko-KR" dirty="0">
              <a:latin typeface="Consolas" pitchFamily="49" charset="0"/>
            </a:endParaRPr>
          </a:p>
          <a:p>
            <a:r>
              <a:rPr lang="en-US" altLang="ko-KR" dirty="0" smtClean="0">
                <a:latin typeface="Consolas" pitchFamily="49" charset="0"/>
              </a:rPr>
              <a:t>$ </a:t>
            </a:r>
            <a:r>
              <a:rPr lang="en-US" altLang="ko-KR" dirty="0" err="1" smtClean="0">
                <a:latin typeface="Consolas" pitchFamily="49" charset="0"/>
              </a:rPr>
              <a:t>gcc</a:t>
            </a:r>
            <a:r>
              <a:rPr lang="en-US" altLang="ko-KR" dirty="0" smtClean="0">
                <a:latin typeface="Consolas" pitchFamily="49" charset="0"/>
              </a:rPr>
              <a:t> </a:t>
            </a:r>
            <a:r>
              <a:rPr lang="en-US" altLang="ko-KR" dirty="0" err="1" smtClean="0">
                <a:latin typeface="Consolas" pitchFamily="49" charset="0"/>
              </a:rPr>
              <a:t>hello.o</a:t>
            </a:r>
            <a:r>
              <a:rPr lang="en-US" altLang="ko-KR" dirty="0" smtClean="0">
                <a:latin typeface="Consolas" pitchFamily="49" charset="0"/>
              </a:rPr>
              <a:t> </a:t>
            </a:r>
            <a:r>
              <a:rPr lang="en-US" altLang="ko-KR" dirty="0" err="1" smtClean="0">
                <a:latin typeface="Consolas" pitchFamily="49" charset="0"/>
              </a:rPr>
              <a:t>world.o</a:t>
            </a:r>
            <a:r>
              <a:rPr lang="en-US" altLang="ko-KR" dirty="0" smtClean="0">
                <a:latin typeface="Consolas" pitchFamily="49" charset="0"/>
              </a:rPr>
              <a:t> -o </a:t>
            </a:r>
            <a:r>
              <a:rPr lang="en-US" altLang="ko-KR" dirty="0" err="1" smtClean="0">
                <a:latin typeface="Consolas" pitchFamily="49" charset="0"/>
              </a:rPr>
              <a:t>hello_world</a:t>
            </a:r>
            <a:endParaRPr lang="en-US" altLang="ko-KR" dirty="0" smtClean="0">
              <a:latin typeface="Consolas" pitchFamily="49" charset="0"/>
            </a:endParaRPr>
          </a:p>
          <a:p>
            <a:r>
              <a:rPr lang="en-US" altLang="ko-KR" dirty="0" smtClean="0">
                <a:latin typeface="Consolas" pitchFamily="49" charset="0"/>
              </a:rPr>
              <a:t>$ ./</a:t>
            </a:r>
            <a:r>
              <a:rPr lang="en-US" altLang="ko-KR" dirty="0" err="1" smtClean="0">
                <a:latin typeface="Consolas" pitchFamily="49" charset="0"/>
              </a:rPr>
              <a:t>hello_world</a:t>
            </a:r>
            <a:endParaRPr lang="en-US" altLang="ko-KR" dirty="0" smtClean="0">
              <a:latin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29058" y="4357694"/>
            <a:ext cx="4714908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Consolas" pitchFamily="49" charset="0"/>
              </a:rPr>
              <a:t>$ </a:t>
            </a:r>
            <a:r>
              <a:rPr lang="en-US" altLang="ko-KR" dirty="0" err="1" smtClean="0">
                <a:latin typeface="Consolas" pitchFamily="49" charset="0"/>
              </a:rPr>
              <a:t>gcc</a:t>
            </a:r>
            <a:r>
              <a:rPr lang="en-US" altLang="ko-KR" dirty="0" smtClean="0">
                <a:latin typeface="Consolas" pitchFamily="49" charset="0"/>
              </a:rPr>
              <a:t> </a:t>
            </a:r>
            <a:r>
              <a:rPr lang="en-US" altLang="ko-KR" dirty="0" err="1" smtClean="0">
                <a:latin typeface="Consolas" pitchFamily="49" charset="0"/>
              </a:rPr>
              <a:t>world.c</a:t>
            </a:r>
            <a:r>
              <a:rPr lang="en-US" altLang="ko-KR" dirty="0" smtClean="0">
                <a:latin typeface="Consolas" pitchFamily="49" charset="0"/>
              </a:rPr>
              <a:t> </a:t>
            </a:r>
            <a:r>
              <a:rPr lang="en-US" altLang="ko-KR" dirty="0" err="1" smtClean="0">
                <a:latin typeface="Consolas" pitchFamily="49" charset="0"/>
              </a:rPr>
              <a:t>hello.c</a:t>
            </a:r>
            <a:r>
              <a:rPr lang="en-US" altLang="ko-KR" dirty="0" smtClean="0">
                <a:latin typeface="Consolas" pitchFamily="49" charset="0"/>
              </a:rPr>
              <a:t> -o </a:t>
            </a:r>
            <a:r>
              <a:rPr lang="en-US" altLang="ko-KR" dirty="0" err="1" smtClean="0">
                <a:latin typeface="Consolas" pitchFamily="49" charset="0"/>
              </a:rPr>
              <a:t>hello_world</a:t>
            </a:r>
            <a:endParaRPr lang="en-US" altLang="ko-KR" dirty="0" smtClean="0">
              <a:latin typeface="Consolas" pitchFamily="49" charset="0"/>
            </a:endParaRPr>
          </a:p>
          <a:p>
            <a:r>
              <a:rPr lang="en-US" altLang="ko-KR" dirty="0" smtClean="0">
                <a:latin typeface="Consolas" pitchFamily="49" charset="0"/>
              </a:rPr>
              <a:t>$ ./</a:t>
            </a:r>
            <a:r>
              <a:rPr lang="en-US" altLang="ko-KR" dirty="0" err="1" smtClean="0">
                <a:latin typeface="Consolas" pitchFamily="49" charset="0"/>
              </a:rPr>
              <a:t>hello_world</a:t>
            </a:r>
            <a:endParaRPr lang="en-US" altLang="ko-KR" dirty="0" smtClean="0">
              <a:latin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4348" y="1214422"/>
            <a:ext cx="2857520" cy="276998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hello.c</a:t>
            </a:r>
            <a:endParaRPr lang="en-US" altLang="ko-KR" dirty="0" smtClean="0">
              <a:solidFill>
                <a:schemeClr val="bg1">
                  <a:lumMod val="75000"/>
                </a:schemeClr>
              </a:solidFill>
              <a:latin typeface="Consolas" pitchFamily="49" charset="0"/>
            </a:endParaRPr>
          </a:p>
          <a:p>
            <a:endParaRPr lang="en-US" altLang="ko-KR" sz="1400" dirty="0" smtClean="0">
              <a:solidFill>
                <a:schemeClr val="accent6"/>
              </a:solidFill>
              <a:latin typeface="Consolas" pitchFamily="49" charset="0"/>
            </a:endParaRPr>
          </a:p>
          <a:p>
            <a:r>
              <a:rPr lang="en-US" altLang="ko-KR" sz="1400" dirty="0" smtClean="0">
                <a:solidFill>
                  <a:schemeClr val="accent6"/>
                </a:solidFill>
                <a:latin typeface="Consolas" pitchFamily="49" charset="0"/>
              </a:rPr>
              <a:t># include </a:t>
            </a:r>
            <a:r>
              <a:rPr lang="en-US" altLang="ko-KR" sz="1400" dirty="0" smtClean="0">
                <a:solidFill>
                  <a:schemeClr val="accent4"/>
                </a:solidFill>
                <a:latin typeface="Consolas" pitchFamily="49" charset="0"/>
              </a:rPr>
              <a:t>&lt;</a:t>
            </a:r>
            <a:r>
              <a:rPr lang="en-US" altLang="ko-KR" sz="1400" dirty="0" err="1" smtClean="0">
                <a:solidFill>
                  <a:schemeClr val="accent4"/>
                </a:solidFill>
                <a:latin typeface="Consolas" pitchFamily="49" charset="0"/>
              </a:rPr>
              <a:t>stdio.h</a:t>
            </a:r>
            <a:r>
              <a:rPr lang="en-US" altLang="ko-KR" sz="1400" dirty="0" smtClean="0">
                <a:solidFill>
                  <a:schemeClr val="accent4"/>
                </a:solidFill>
                <a:latin typeface="Consolas" pitchFamily="49" charset="0"/>
              </a:rPr>
              <a:t>&gt;</a:t>
            </a:r>
          </a:p>
          <a:p>
            <a:endParaRPr lang="en-US" altLang="ko-KR" sz="1400" dirty="0" smtClean="0">
              <a:solidFill>
                <a:schemeClr val="accent4"/>
              </a:solidFill>
              <a:latin typeface="Consolas" pitchFamily="49" charset="0"/>
            </a:endParaRPr>
          </a:p>
          <a:p>
            <a:r>
              <a:rPr lang="en-US" altLang="ko-KR" sz="1400" dirty="0" smtClean="0">
                <a:solidFill>
                  <a:schemeClr val="accent3"/>
                </a:solidFill>
                <a:latin typeface="Consolas" pitchFamily="49" charset="0"/>
              </a:rPr>
              <a:t>void</a:t>
            </a:r>
            <a:r>
              <a:rPr lang="en-US" altLang="ko-KR" sz="1400" dirty="0" smtClean="0">
                <a:solidFill>
                  <a:schemeClr val="accent4"/>
                </a:solidFill>
                <a:latin typeface="Consolas" pitchFamily="49" charset="0"/>
              </a:rPr>
              <a:t> </a:t>
            </a:r>
            <a:r>
              <a:rPr lang="en-US" altLang="ko-KR" sz="1400" dirty="0" err="1" smtClean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</a:rPr>
              <a:t>print_world</a:t>
            </a:r>
            <a:r>
              <a:rPr lang="en-US" altLang="ko-KR" sz="1400" dirty="0" smtClean="0">
                <a:latin typeface="Consolas" pitchFamily="49" charset="0"/>
              </a:rPr>
              <a:t>();</a:t>
            </a:r>
          </a:p>
          <a:p>
            <a:endParaRPr lang="en-US" altLang="ko-KR" sz="1400" dirty="0" smtClean="0">
              <a:solidFill>
                <a:schemeClr val="accent4"/>
              </a:solidFill>
              <a:latin typeface="Consolas" pitchFamily="49" charset="0"/>
            </a:endParaRPr>
          </a:p>
          <a:p>
            <a:r>
              <a:rPr lang="en-US" altLang="ko-KR" sz="1400" dirty="0" err="1" smtClean="0">
                <a:solidFill>
                  <a:schemeClr val="accent3"/>
                </a:solidFill>
                <a:latin typeface="Consolas" pitchFamily="49" charset="0"/>
              </a:rPr>
              <a:t>int</a:t>
            </a:r>
            <a:r>
              <a:rPr lang="en-US" altLang="ko-KR" sz="1400" dirty="0" smtClean="0">
                <a:latin typeface="Consolas" pitchFamily="49" charset="0"/>
              </a:rPr>
              <a:t> </a:t>
            </a:r>
            <a:r>
              <a:rPr lang="en-US" altLang="ko-KR" sz="1400" dirty="0" smtClean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</a:rPr>
              <a:t>main</a:t>
            </a:r>
            <a:r>
              <a:rPr lang="en-US" altLang="ko-KR" sz="1400" dirty="0" smtClean="0">
                <a:latin typeface="Consolas" pitchFamily="49" charset="0"/>
              </a:rPr>
              <a:t>()</a:t>
            </a:r>
          </a:p>
          <a:p>
            <a:r>
              <a:rPr lang="en-US" altLang="ko-KR" sz="1400" dirty="0" smtClean="0">
                <a:latin typeface="Consolas" pitchFamily="49" charset="0"/>
              </a:rPr>
              <a:t>{</a:t>
            </a:r>
          </a:p>
          <a:p>
            <a:r>
              <a:rPr lang="en-US" altLang="ko-KR" sz="1400" dirty="0" smtClean="0">
                <a:latin typeface="Consolas" pitchFamily="49" charset="0"/>
              </a:rPr>
              <a:t>  </a:t>
            </a:r>
            <a:r>
              <a:rPr lang="en-US" altLang="ko-KR" sz="1400" dirty="0" err="1" smtClean="0">
                <a:latin typeface="Consolas" pitchFamily="49" charset="0"/>
              </a:rPr>
              <a:t>printf</a:t>
            </a:r>
            <a:r>
              <a:rPr lang="en-US" altLang="ko-KR" sz="1400" dirty="0" smtClean="0">
                <a:latin typeface="Consolas" pitchFamily="49" charset="0"/>
              </a:rPr>
              <a:t>(</a:t>
            </a:r>
            <a:r>
              <a:rPr lang="en-US" altLang="ko-KR" sz="1400" dirty="0" smtClean="0">
                <a:solidFill>
                  <a:schemeClr val="accent4"/>
                </a:solidFill>
                <a:latin typeface="Consolas" pitchFamily="49" charset="0"/>
              </a:rPr>
              <a:t>"Hello, "</a:t>
            </a:r>
            <a:r>
              <a:rPr lang="en-US" altLang="ko-KR" sz="1400" dirty="0" smtClean="0">
                <a:latin typeface="Consolas" pitchFamily="49" charset="0"/>
              </a:rPr>
              <a:t>);</a:t>
            </a:r>
          </a:p>
          <a:p>
            <a:r>
              <a:rPr lang="en-US" altLang="ko-KR" sz="1400" dirty="0" smtClean="0">
                <a:latin typeface="Consolas" pitchFamily="49" charset="0"/>
              </a:rPr>
              <a:t>  </a:t>
            </a:r>
            <a:r>
              <a:rPr lang="en-US" altLang="ko-KR" sz="1400" dirty="0" err="1" smtClean="0">
                <a:latin typeface="Consolas" pitchFamily="49" charset="0"/>
              </a:rPr>
              <a:t>print_world</a:t>
            </a:r>
            <a:r>
              <a:rPr lang="en-US" altLang="ko-KR" sz="1400" dirty="0" smtClean="0">
                <a:latin typeface="Consolas" pitchFamily="49" charset="0"/>
              </a:rPr>
              <a:t>();</a:t>
            </a:r>
          </a:p>
          <a:p>
            <a:r>
              <a:rPr lang="en-US" altLang="ko-KR" sz="1400" dirty="0" smtClean="0">
                <a:latin typeface="Consolas" pitchFamily="49" charset="0"/>
              </a:rPr>
              <a:t>  </a:t>
            </a:r>
            <a:r>
              <a:rPr lang="en-US" altLang="ko-KR" sz="1400" dirty="0" smtClean="0">
                <a:solidFill>
                  <a:schemeClr val="accent5"/>
                </a:solidFill>
                <a:latin typeface="Consolas" pitchFamily="49" charset="0"/>
              </a:rPr>
              <a:t>return</a:t>
            </a:r>
            <a:r>
              <a:rPr lang="en-US" altLang="ko-KR" sz="1400" dirty="0" smtClean="0">
                <a:latin typeface="Consolas" pitchFamily="49" charset="0"/>
              </a:rPr>
              <a:t> 0;</a:t>
            </a:r>
          </a:p>
          <a:p>
            <a:r>
              <a:rPr lang="en-US" altLang="ko-KR" sz="1400" dirty="0" smtClean="0">
                <a:latin typeface="Consolas" pitchFamily="49" charset="0"/>
              </a:rPr>
              <a:t>}</a:t>
            </a:r>
            <a:r>
              <a:rPr lang="en-US" altLang="ko-KR" sz="1400" dirty="0" smtClean="0">
                <a:solidFill>
                  <a:schemeClr val="accent2"/>
                </a:solidFill>
                <a:latin typeface="Consolas" pitchFamily="49" charset="0"/>
              </a:rPr>
              <a:t> </a:t>
            </a:r>
            <a:endParaRPr lang="ko-KR" alt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714348" y="4286256"/>
            <a:ext cx="2857520" cy="187743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world.c</a:t>
            </a:r>
            <a:endParaRPr lang="en-US" altLang="ko-KR" dirty="0" smtClean="0">
              <a:solidFill>
                <a:schemeClr val="bg1">
                  <a:lumMod val="75000"/>
                </a:schemeClr>
              </a:solidFill>
              <a:latin typeface="Consolas" pitchFamily="49" charset="0"/>
            </a:endParaRPr>
          </a:p>
          <a:p>
            <a:endParaRPr lang="en-US" altLang="ko-KR" sz="1400" dirty="0" smtClean="0">
              <a:solidFill>
                <a:schemeClr val="accent6"/>
              </a:solidFill>
              <a:latin typeface="Consolas" pitchFamily="49" charset="0"/>
            </a:endParaRPr>
          </a:p>
          <a:p>
            <a:r>
              <a:rPr lang="en-US" altLang="ko-KR" sz="1400" dirty="0" smtClean="0">
                <a:solidFill>
                  <a:schemeClr val="accent6"/>
                </a:solidFill>
                <a:latin typeface="Consolas" pitchFamily="49" charset="0"/>
              </a:rPr>
              <a:t># include </a:t>
            </a:r>
            <a:r>
              <a:rPr lang="en-US" altLang="ko-KR" sz="1400" dirty="0" smtClean="0">
                <a:solidFill>
                  <a:schemeClr val="accent4"/>
                </a:solidFill>
                <a:latin typeface="Consolas" pitchFamily="49" charset="0"/>
              </a:rPr>
              <a:t>&lt;</a:t>
            </a:r>
            <a:r>
              <a:rPr lang="en-US" altLang="ko-KR" sz="1400" dirty="0" err="1" smtClean="0">
                <a:solidFill>
                  <a:schemeClr val="accent4"/>
                </a:solidFill>
                <a:latin typeface="Consolas" pitchFamily="49" charset="0"/>
              </a:rPr>
              <a:t>stdio.h</a:t>
            </a:r>
            <a:r>
              <a:rPr lang="en-US" altLang="ko-KR" sz="1400" dirty="0" smtClean="0">
                <a:solidFill>
                  <a:schemeClr val="accent4"/>
                </a:solidFill>
                <a:latin typeface="Consolas" pitchFamily="49" charset="0"/>
              </a:rPr>
              <a:t>&gt;</a:t>
            </a:r>
          </a:p>
          <a:p>
            <a:endParaRPr lang="en-US" altLang="ko-KR" sz="1400" dirty="0" smtClean="0">
              <a:solidFill>
                <a:schemeClr val="accent4"/>
              </a:solidFill>
              <a:latin typeface="Consolas" pitchFamily="49" charset="0"/>
            </a:endParaRPr>
          </a:p>
          <a:p>
            <a:r>
              <a:rPr lang="en-US" altLang="ko-KR" sz="1400" dirty="0" smtClean="0">
                <a:solidFill>
                  <a:schemeClr val="accent3"/>
                </a:solidFill>
                <a:latin typeface="Consolas" pitchFamily="49" charset="0"/>
              </a:rPr>
              <a:t>void</a:t>
            </a:r>
            <a:r>
              <a:rPr lang="en-US" altLang="ko-KR" sz="1400" dirty="0" smtClean="0">
                <a:solidFill>
                  <a:schemeClr val="accent4"/>
                </a:solidFill>
                <a:latin typeface="Consolas" pitchFamily="49" charset="0"/>
              </a:rPr>
              <a:t> </a:t>
            </a:r>
            <a:r>
              <a:rPr lang="en-US" altLang="ko-KR" sz="1400" dirty="0" err="1" smtClean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</a:rPr>
              <a:t>print_world</a:t>
            </a:r>
            <a:r>
              <a:rPr lang="en-US" altLang="ko-KR" sz="1400" dirty="0" smtClean="0">
                <a:latin typeface="Consolas" pitchFamily="49" charset="0"/>
              </a:rPr>
              <a:t>()</a:t>
            </a:r>
          </a:p>
          <a:p>
            <a:r>
              <a:rPr lang="en-US" altLang="ko-KR" sz="1400" dirty="0" smtClean="0">
                <a:latin typeface="Consolas" pitchFamily="49" charset="0"/>
              </a:rPr>
              <a:t>{</a:t>
            </a:r>
          </a:p>
          <a:p>
            <a:r>
              <a:rPr lang="en-US" altLang="ko-KR" sz="1400" dirty="0">
                <a:latin typeface="Consolas" pitchFamily="49" charset="0"/>
              </a:rPr>
              <a:t> </a:t>
            </a:r>
            <a:r>
              <a:rPr lang="en-US" altLang="ko-KR" sz="1400" dirty="0" err="1" smtClean="0">
                <a:latin typeface="Consolas" pitchFamily="49" charset="0"/>
              </a:rPr>
              <a:t>printf</a:t>
            </a:r>
            <a:r>
              <a:rPr lang="en-US" altLang="ko-KR" sz="1400" dirty="0" smtClean="0">
                <a:latin typeface="Consolas" pitchFamily="49" charset="0"/>
              </a:rPr>
              <a:t>(</a:t>
            </a:r>
            <a:r>
              <a:rPr lang="en-US" altLang="ko-KR" sz="1400" dirty="0" smtClean="0">
                <a:solidFill>
                  <a:schemeClr val="accent4"/>
                </a:solidFill>
                <a:latin typeface="Consolas" pitchFamily="49" charset="0"/>
              </a:rPr>
              <a:t>“world!\n"</a:t>
            </a:r>
            <a:r>
              <a:rPr lang="en-US" altLang="ko-KR" sz="1400" dirty="0" smtClean="0">
                <a:latin typeface="Consolas" pitchFamily="49" charset="0"/>
              </a:rPr>
              <a:t>);</a:t>
            </a:r>
          </a:p>
          <a:p>
            <a:r>
              <a:rPr lang="en-US" altLang="ko-KR" sz="1400" dirty="0" smtClean="0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53321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GNU Make</a:t>
            </a:r>
            <a:endParaRPr lang="ko-KR" altLang="en-US" dirty="0"/>
          </a:p>
        </p:txBody>
      </p:sp>
      <p:sp>
        <p:nvSpPr>
          <p:cNvPr id="14339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Make is a tool which controls the generation of executables and other non-source files of a program from the program's source files</a:t>
            </a:r>
          </a:p>
          <a:p>
            <a:r>
              <a:rPr lang="en-US" altLang="ko-KR" dirty="0" smtClean="0"/>
              <a:t>GNU Make</a:t>
            </a:r>
          </a:p>
          <a:p>
            <a:pPr lvl="1"/>
            <a:r>
              <a:rPr lang="en-US" altLang="ko-KR" dirty="0" smtClean="0"/>
              <a:t>Automates the build process</a:t>
            </a:r>
          </a:p>
          <a:p>
            <a:pPr lvl="1"/>
            <a:r>
              <a:rPr lang="en-US" altLang="ko-KR" dirty="0" smtClean="0"/>
              <a:t>Minimizes unnecessary re-compilation</a:t>
            </a:r>
          </a:p>
          <a:p>
            <a:pPr lvl="1"/>
            <a:r>
              <a:rPr lang="en-US" altLang="ko-KR" dirty="0" smtClean="0"/>
              <a:t>Processes based on modification time of files</a:t>
            </a:r>
          </a:p>
          <a:p>
            <a:r>
              <a:rPr lang="en-US" altLang="ko-KR" dirty="0" err="1" smtClean="0"/>
              <a:t>Makefile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Specifies how to derive the target program from each of its dependencies</a:t>
            </a:r>
          </a:p>
          <a:p>
            <a:pPr lvl="1"/>
            <a:r>
              <a:rPr lang="en-US" altLang="ko-KR" dirty="0" smtClean="0"/>
              <a:t>Consists of a series of variable definition and dependency rules</a:t>
            </a:r>
          </a:p>
          <a:p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94238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Structure of a </a:t>
            </a:r>
            <a:r>
              <a:rPr lang="en-US" altLang="ko-KR" dirty="0" err="1" smtClean="0"/>
              <a:t>Makefile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158" y="1214422"/>
            <a:ext cx="8501122" cy="3143272"/>
          </a:xfrm>
        </p:spPr>
        <p:txBody>
          <a:bodyPr/>
          <a:lstStyle/>
          <a:p>
            <a:r>
              <a:rPr lang="en-US" altLang="ko-KR" dirty="0" smtClean="0"/>
              <a:t>A rule in the </a:t>
            </a:r>
            <a:r>
              <a:rPr lang="en-US" altLang="ko-KR" dirty="0" err="1" smtClean="0"/>
              <a:t>makefile</a:t>
            </a:r>
            <a:r>
              <a:rPr lang="en-US" altLang="ko-KR" dirty="0" smtClean="0"/>
              <a:t> tells make how to execute a series of commands in order to build a target file from source files</a:t>
            </a:r>
          </a:p>
          <a:p>
            <a:r>
              <a:rPr lang="en-US" altLang="ko-KR" dirty="0" smtClean="0"/>
              <a:t>All the prerequisites must be updated</a:t>
            </a:r>
          </a:p>
          <a:p>
            <a:pPr lvl="1"/>
            <a:r>
              <a:rPr lang="en-US" altLang="ko-KR" dirty="0" smtClean="0"/>
              <a:t>If not, run each prerequisite’s commands first, then come back to the target’s command</a:t>
            </a:r>
          </a:p>
          <a:p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714480" y="4786322"/>
            <a:ext cx="5565028" cy="15696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ko-KR" sz="2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[target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en-US" altLang="ko-KR" sz="24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en-US" altLang="ko-KR" sz="2400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en-US" altLang="ko-KR" sz="2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prerequisites</a:t>
            </a:r>
            <a:r>
              <a:rPr lang="en-US" altLang="ko-KR" sz="24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endParaRPr lang="en-US" altLang="ko-KR" sz="2400" b="0" i="1" dirty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defRPr/>
            </a:pPr>
            <a:r>
              <a:rPr lang="en-US" altLang="ko-KR" sz="2400" b="0" i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&lt;tab&gt;</a:t>
            </a:r>
            <a:r>
              <a:rPr lang="en-US" altLang="ko-KR" sz="2400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	[</a:t>
            </a:r>
            <a:r>
              <a:rPr lang="en-US" altLang="ko-KR" sz="2400" i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command 1 </a:t>
            </a:r>
            <a:r>
              <a:rPr lang="en-US" altLang="ko-KR" sz="24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>
              <a:defRPr/>
            </a:pPr>
            <a:r>
              <a:rPr lang="en-US" altLang="ko-KR" sz="2400" i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&lt;tab&gt;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	[</a:t>
            </a:r>
            <a:r>
              <a:rPr lang="en-US" altLang="ko-KR" sz="2400" i="1" dirty="0" smtClean="0">
                <a:latin typeface="맑은 고딕" pitchFamily="50" charset="-127"/>
                <a:ea typeface="맑은 고딕" pitchFamily="50" charset="-127"/>
              </a:rPr>
              <a:t>command 2 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>
              <a:defRPr/>
            </a:pP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…</a:t>
            </a:r>
            <a:endParaRPr lang="en-US" altLang="ko-KR" sz="2400" b="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3875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Structure of a </a:t>
            </a:r>
            <a:r>
              <a:rPr lang="en-US" altLang="ko-KR" dirty="0" err="1" smtClean="0"/>
              <a:t>Makefile</a:t>
            </a:r>
            <a:r>
              <a:rPr lang="en-US" altLang="ko-KR" dirty="0" smtClean="0"/>
              <a:t> (contd.)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158" y="1214422"/>
            <a:ext cx="8501122" cy="3500462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/>
              <a:t>Target</a:t>
            </a:r>
          </a:p>
          <a:p>
            <a:pPr lvl="1"/>
            <a:r>
              <a:rPr lang="en-US" altLang="ko-KR" dirty="0" smtClean="0"/>
              <a:t>Usually the name of a file that is generated by a program</a:t>
            </a:r>
          </a:p>
          <a:p>
            <a:r>
              <a:rPr lang="en-US" altLang="ko-KR" dirty="0" smtClean="0"/>
              <a:t>Prerequisites (dependency list)</a:t>
            </a:r>
          </a:p>
          <a:p>
            <a:pPr lvl="1"/>
            <a:r>
              <a:rPr lang="en-US" altLang="ko-KR" dirty="0" smtClean="0"/>
              <a:t>File that is used as input to create the target</a:t>
            </a:r>
          </a:p>
          <a:p>
            <a:r>
              <a:rPr lang="en-US" altLang="ko-KR" dirty="0" smtClean="0"/>
              <a:t>Command</a:t>
            </a:r>
          </a:p>
          <a:p>
            <a:pPr lvl="1"/>
            <a:r>
              <a:rPr lang="en-US" altLang="ko-KR" dirty="0" smtClean="0"/>
              <a:t>An action that make carries out</a:t>
            </a:r>
          </a:p>
          <a:p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643042" y="4786322"/>
            <a:ext cx="5565028" cy="15696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ko-KR" sz="2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[target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en-US" altLang="ko-KR" sz="24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en-US" altLang="ko-KR" sz="2400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en-US" altLang="ko-KR" sz="2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prerequisites</a:t>
            </a:r>
            <a:r>
              <a:rPr lang="en-US" altLang="ko-KR" sz="24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endParaRPr lang="en-US" altLang="ko-KR" sz="2400" b="0" i="1" dirty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defRPr/>
            </a:pPr>
            <a:r>
              <a:rPr lang="en-US" altLang="ko-KR" sz="2400" b="0" i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&lt;tab&gt;</a:t>
            </a:r>
            <a:r>
              <a:rPr lang="en-US" altLang="ko-KR" sz="2400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	[</a:t>
            </a:r>
            <a:r>
              <a:rPr lang="en-US" altLang="ko-KR" sz="2400" i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command 1 </a:t>
            </a:r>
            <a:r>
              <a:rPr lang="en-US" altLang="ko-KR" sz="24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>
              <a:defRPr/>
            </a:pPr>
            <a:r>
              <a:rPr lang="en-US" altLang="ko-KR" sz="2400" i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&lt;tab&gt;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	[</a:t>
            </a:r>
            <a:r>
              <a:rPr lang="en-US" altLang="ko-KR" sz="2400" i="1" dirty="0" smtClean="0">
                <a:latin typeface="맑은 고딕" pitchFamily="50" charset="-127"/>
                <a:ea typeface="맑은 고딕" pitchFamily="50" charset="-127"/>
              </a:rPr>
              <a:t>command 2 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>
              <a:defRPr/>
            </a:pP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…</a:t>
            </a:r>
            <a:endParaRPr lang="en-US" altLang="ko-KR" sz="2400" b="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8304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1250</TotalTime>
  <Words>1917</Words>
  <Application>Microsoft Office PowerPoint</Application>
  <PresentationFormat>화면 슬라이드 쇼(4:3)</PresentationFormat>
  <Paragraphs>496</Paragraphs>
  <Slides>38</Slides>
  <Notes>11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39" baseType="lpstr">
      <vt:lpstr>Office 테마</vt:lpstr>
      <vt:lpstr>Simple C programming (contd.)</vt:lpstr>
      <vt:lpstr>For statement</vt:lpstr>
      <vt:lpstr>For statement</vt:lpstr>
      <vt:lpstr>For statement</vt:lpstr>
      <vt:lpstr>GNU Make</vt:lpstr>
      <vt:lpstr>Dealing with Multiple Source Files</vt:lpstr>
      <vt:lpstr>GNU Make</vt:lpstr>
      <vt:lpstr>Structure of a Makefile</vt:lpstr>
      <vt:lpstr>Structure of a Makefile (contd.)</vt:lpstr>
      <vt:lpstr>A Makefile Example (contd.)</vt:lpstr>
      <vt:lpstr>Variables</vt:lpstr>
      <vt:lpstr>Using Variables</vt:lpstr>
      <vt:lpstr>Using Variables (contd.)</vt:lpstr>
      <vt:lpstr>Using Variables (contd.)</vt:lpstr>
      <vt:lpstr>Debugging with GDB</vt:lpstr>
      <vt:lpstr>Debugging</vt:lpstr>
      <vt:lpstr>GNU Debugger</vt:lpstr>
      <vt:lpstr>Example Program</vt:lpstr>
      <vt:lpstr>Debugging Process</vt:lpstr>
      <vt:lpstr>Debugging Process (contd.)</vt:lpstr>
      <vt:lpstr>Debugging Process (contd.)</vt:lpstr>
      <vt:lpstr>Debugging Process (contd.)</vt:lpstr>
      <vt:lpstr>Debugging Process (contd.)</vt:lpstr>
      <vt:lpstr>Debugging Process (contd.)</vt:lpstr>
      <vt:lpstr>Debugging Process (contd.)</vt:lpstr>
      <vt:lpstr>Debugging Process (contd.)</vt:lpstr>
      <vt:lpstr>Debugging Process (contd.)</vt:lpstr>
      <vt:lpstr>Debugging Process (contd.)</vt:lpstr>
      <vt:lpstr>Debugging Process (contd.)</vt:lpstr>
      <vt:lpstr>Debugging Process (contd.)</vt:lpstr>
      <vt:lpstr>Debugging Process (contd.)</vt:lpstr>
      <vt:lpstr>Debugging Process (contd.)</vt:lpstr>
      <vt:lpstr>Debugging Process (contd.)</vt:lpstr>
      <vt:lpstr>Debugging Process (contd.)</vt:lpstr>
      <vt:lpstr>Exercise</vt:lpstr>
      <vt:lpstr>Exercise 1 – for statement</vt:lpstr>
      <vt:lpstr>Exercise 2- Let’s fix the error</vt:lpstr>
      <vt:lpstr>Exercise 3 - Let’s Make Makefile</vt:lpstr>
    </vt:vector>
  </TitlesOfParts>
  <Company>Seoul National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Jaejin Lee</dc:creator>
  <cp:lastModifiedBy>psn016@gmail.com</cp:lastModifiedBy>
  <cp:revision>178</cp:revision>
  <cp:lastPrinted>2012-05-16T04:36:03Z</cp:lastPrinted>
  <dcterms:created xsi:type="dcterms:W3CDTF">2010-01-05T06:57:17Z</dcterms:created>
  <dcterms:modified xsi:type="dcterms:W3CDTF">2013-05-21T04:59:44Z</dcterms:modified>
</cp:coreProperties>
</file>