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5" r:id="rId2"/>
    <p:sldId id="286" r:id="rId3"/>
    <p:sldId id="288" r:id="rId4"/>
    <p:sldId id="289" r:id="rId5"/>
    <p:sldId id="293" r:id="rId6"/>
    <p:sldId id="287" r:id="rId7"/>
    <p:sldId id="291" r:id="rId8"/>
  </p:sldIdLst>
  <p:sldSz cx="9144000" cy="6858000" type="screen4x3"/>
  <p:notesSz cx="10234613" cy="70993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3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F04AD7E-06D2-4ADF-AA0C-B0E7DE61457B}" type="datetimeFigureOut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A8DCF5C-139D-482A-8E0A-1C53CF9565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66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B57F1FF-DDCF-435A-8136-941A6EF1F067}" type="datetimeFigureOut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86A7207-8F1D-4CF7-B8DB-AE39BCCA48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1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9394B-2CC2-46C9-B9FC-F8DE92A01612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0248-790E-42DD-8042-5CB9BB7DEC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48862-B3D6-40FF-A72A-38844F8B2094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243F8-B444-455B-963A-A47BB133F7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D55BE-963B-40C1-939E-8E765A710665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102BE-2682-4C6C-8CD5-03EAD7C1AD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E93DE-FE03-4035-AE45-B0BC4E0C3F69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44793-1CEA-411B-9698-A1418471AF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0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F72C6-950C-4416-9341-7C9F94A033F3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EC72A-692D-474C-B83D-A79BF2D390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1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D6B5A-1AEE-4070-8129-119FA958D32C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D0825-A51B-46B2-9148-8284772164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1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288E7-9DDD-4E12-92AF-145DB9604163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A1852-C018-4815-8DB1-FA548DD3D9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7FDD1-997F-4970-BF92-74A394DF33C3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0612E-9897-4457-A7DE-87E5DAA744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4642D-1273-48CF-9F93-D0E8C6871EDB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64586-5FAB-498C-BE0D-BE5CC0C79C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5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83D7-138B-46BB-BB0A-CF47214243D1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A8E18-6540-4173-BFD0-E45B5ED6C0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1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E9855-B311-4A1D-944A-361FF6209E76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FDC04-D691-46EA-AE9C-C93ABE872A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812282-5B4A-4B6B-9294-5BACE7AC3837}" type="datetime1">
              <a:rPr lang="ko-KR" altLang="en-US"/>
              <a:pPr>
                <a:defRPr/>
              </a:pPr>
              <a:t>2014-04-09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1BEFED-B39B-41FF-90AF-AB2E0F45E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F642F-B99C-4861-9D3A-DD76C6C22076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076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Midterm Project</a:t>
            </a:r>
            <a:endParaRPr lang="ko-KR" altLang="en-US" sz="4000" dirty="0" smtClean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492375"/>
            <a:ext cx="7202487" cy="3651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100" dirty="0" smtClean="0">
                <a:latin typeface="Courier New" pitchFamily="49" charset="0"/>
                <a:cs typeface="Courier New" pitchFamily="49" charset="0"/>
              </a:rPr>
              <a:t>Logic Design Lab, Spring 2014.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sz="21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smtClean="0"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Prof. </a:t>
            </a:r>
            <a:r>
              <a:rPr lang="en-US" altLang="ko-KR" dirty="0" err="1" smtClean="0"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Naehyuck</a:t>
            </a:r>
            <a:r>
              <a:rPr lang="en-US" altLang="ko-KR" dirty="0" smtClean="0"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 Chang</a:t>
            </a:r>
            <a:endParaRPr lang="en-US" altLang="ko-KR" dirty="0" smtClean="0">
              <a:latin typeface="Microsoft YaHei" pitchFamily="34" charset="-122"/>
              <a:ea typeface="Microsoft YaHei" pitchFamily="34" charset="-122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naehyuck@snu.ac.kr</a:t>
            </a:r>
            <a:r>
              <a:rPr lang="en-US" altLang="ko-KR" dirty="0"/>
              <a:t>)</a:t>
            </a:r>
          </a:p>
          <a:p>
            <a:pPr eaLnBrk="1" hangingPunct="1">
              <a:defRPr/>
            </a:pPr>
            <a:r>
              <a:rPr lang="en-US" altLang="ko-KR" dirty="0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TA</a:t>
            </a:r>
            <a:r>
              <a:rPr lang="en-US" altLang="ko-KR" dirty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Taeyoung</a:t>
            </a:r>
            <a:r>
              <a:rPr lang="en-US" altLang="ko-KR" dirty="0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 </a:t>
            </a:r>
            <a:r>
              <a:rPr lang="en-US" altLang="ko-KR" dirty="0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Kim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tykim@iris.snu.ac.kr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altLang="ko-KR" dirty="0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TA</a:t>
            </a:r>
            <a:r>
              <a:rPr lang="en-US" altLang="ko-KR" dirty="0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Duseok</a:t>
            </a:r>
            <a:r>
              <a:rPr lang="en-US" altLang="ko-KR" dirty="0" smtClean="0">
                <a:solidFill>
                  <a:srgbClr val="898989"/>
                </a:solidFill>
                <a:latin typeface="Microsoft YaHei" pitchFamily="34" charset="-122"/>
                <a:ea typeface="Microsoft YaHei" pitchFamily="34" charset="-122"/>
                <a:cs typeface="Courier New" pitchFamily="49" charset="0"/>
              </a:rPr>
              <a:t> Kang</a:t>
            </a:r>
            <a:endParaRPr lang="en-US" altLang="ko-KR" dirty="0">
              <a:solidFill>
                <a:srgbClr val="898989"/>
              </a:solidFill>
              <a:latin typeface="Microsoft YaHei" pitchFamily="34" charset="-122"/>
              <a:ea typeface="Microsoft YaHei" pitchFamily="34" charset="-122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ko-KR" dirty="0" smtClean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kangds0829</a:t>
            </a:r>
            <a:r>
              <a:rPr lang="en-US" altLang="ko-KR" dirty="0" smtClean="0">
                <a:solidFill>
                  <a:srgbClr val="558ED5"/>
                </a:solidFill>
              </a:rPr>
              <a:t>@iris.snu.ac.kr</a:t>
            </a:r>
            <a:r>
              <a:rPr lang="en-US" altLang="ko-KR" dirty="0" smtClean="0">
                <a:solidFill>
                  <a:srgbClr val="898989"/>
                </a:solidFill>
              </a:rPr>
              <a:t>)</a:t>
            </a:r>
            <a:endParaRPr lang="en-US" altLang="ko-KR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Description</a:t>
            </a:r>
            <a:endParaRPr lang="ko-KR" altLang="en-US" dirty="0"/>
          </a:p>
        </p:txBody>
      </p:sp>
      <p:sp>
        <p:nvSpPr>
          <p:cNvPr id="38" name="내용 개체 틀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Implement an ALU module with two 2-bit inputs and one 3-bit output. This ALU performs arithmetic and logical operations depending on the OP[2:0]. </a:t>
            </a:r>
          </a:p>
          <a:p>
            <a:r>
              <a:rPr lang="en-US" altLang="ko-KR" sz="1800" dirty="0"/>
              <a:t>The output should be displayed in decimal representation </a:t>
            </a:r>
            <a:r>
              <a:rPr lang="en-US" altLang="ko-KR" sz="1800" dirty="0" smtClean="0"/>
              <a:t>on a 7-segment display.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583668" y="1412776"/>
            <a:ext cx="5292588" cy="3284084"/>
            <a:chOff x="1367644" y="1772816"/>
            <a:chExt cx="5292588" cy="3284084"/>
          </a:xfrm>
        </p:grpSpPr>
        <p:grpSp>
          <p:nvGrpSpPr>
            <p:cNvPr id="8" name="그룹 7"/>
            <p:cNvGrpSpPr/>
            <p:nvPr/>
          </p:nvGrpSpPr>
          <p:grpSpPr>
            <a:xfrm>
              <a:off x="3347864" y="2545330"/>
              <a:ext cx="1188132" cy="1980220"/>
              <a:chOff x="2447764" y="2510898"/>
              <a:chExt cx="1188132" cy="1980220"/>
            </a:xfrm>
          </p:grpSpPr>
          <p:sp>
            <p:nvSpPr>
              <p:cNvPr id="6" name="사다리꼴 5"/>
              <p:cNvSpPr/>
              <p:nvPr/>
            </p:nvSpPr>
            <p:spPr>
              <a:xfrm rot="5400000">
                <a:off x="2051720" y="2906942"/>
                <a:ext cx="1980220" cy="1188132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 rot="5400000">
                <a:off x="2483768" y="3194974"/>
                <a:ext cx="540060" cy="61206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455876" y="4687568"/>
              <a:ext cx="1080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</a:rPr>
                <a:t>8:1 mux</a:t>
              </a:r>
              <a:endParaRPr lang="ko-KR" altLang="en-US" dirty="0">
                <a:latin typeface="+mj-lt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flipH="1">
              <a:off x="2195736" y="2924944"/>
              <a:ext cx="1152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2195736" y="4149080"/>
              <a:ext cx="1152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67644" y="274027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</a:rPr>
                <a:t>A[1:0]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7644" y="396441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</a:rPr>
                <a:t>B[1:0]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01870" y="177281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</a:rPr>
                <a:t>OP[2:0]</a:t>
              </a:r>
              <a:endParaRPr lang="ko-KR" altLang="en-US" dirty="0">
                <a:latin typeface="+mj-lt"/>
              </a:endParaRPr>
            </a:p>
          </p:txBody>
        </p:sp>
        <p:cxnSp>
          <p:nvCxnSpPr>
            <p:cNvPr id="17" name="직선 연결선 16"/>
            <p:cNvCxnSpPr>
              <a:stCxn id="6" idx="1"/>
              <a:endCxn id="16" idx="2"/>
            </p:cNvCxnSpPr>
            <p:nvPr/>
          </p:nvCxnSpPr>
          <p:spPr>
            <a:xfrm flipV="1">
              <a:off x="3941930" y="2142148"/>
              <a:ext cx="0" cy="551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4535998" y="3545062"/>
              <a:ext cx="10441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5830775" y="2658796"/>
              <a:ext cx="288032" cy="606614"/>
              <a:chOff x="5724128" y="2545330"/>
              <a:chExt cx="288032" cy="60661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724128" y="2545330"/>
                <a:ext cx="288032" cy="30760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724128" y="2844338"/>
                <a:ext cx="288032" cy="30760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580112" y="33364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</a:rPr>
                <a:t>R[2:0]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34731" y="232451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+mj-lt"/>
                </a:rPr>
                <a:t>7-seg</a:t>
              </a:r>
              <a:endParaRPr lang="ko-KR" alt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8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Specifications</a:t>
            </a:r>
            <a:endParaRPr lang="ko-KR" altLang="en-US" dirty="0"/>
          </a:p>
        </p:txBody>
      </p:sp>
      <p:sp>
        <p:nvSpPr>
          <p:cNvPr id="38" name="내용 개체 틀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sz="1800" dirty="0" smtClean="0"/>
              <a:t>Two positive integers (0~3) are inputted from tactile switches.</a:t>
            </a:r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AutoNum type="arabicPeriod"/>
            </a:pPr>
            <a:r>
              <a:rPr lang="en-US" altLang="ko-KR" sz="1800" dirty="0" smtClean="0"/>
              <a:t>Below is the OP list.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/>
              <a:t>000 : bypass A (7-segment shows the value of A)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/>
              <a:t>001 : bypass </a:t>
            </a:r>
            <a:r>
              <a:rPr lang="en-US" altLang="ko-KR" sz="1600" dirty="0" smtClean="0"/>
              <a:t>B (7-segment </a:t>
            </a:r>
            <a:r>
              <a:rPr lang="en-US" altLang="ko-KR" sz="1600" dirty="0"/>
              <a:t>shows the value of </a:t>
            </a:r>
            <a:r>
              <a:rPr lang="en-US" altLang="ko-KR" sz="1600" dirty="0" smtClean="0"/>
              <a:t>B)</a:t>
            </a:r>
            <a:endParaRPr lang="en-US" altLang="ko-KR" sz="1600" dirty="0"/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/>
              <a:t>010 : bitwise NOT A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/>
              <a:t>011 : bitwise NOT B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/>
              <a:t>100 : bitwise AND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/>
              <a:t>101 : bitwise 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/>
              <a:t>110 : bitwise XOR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/>
              <a:t>111 : </a:t>
            </a:r>
            <a:r>
              <a:rPr lang="en-US" altLang="ko-KR" sz="1600" dirty="0" smtClean="0"/>
              <a:t>ADD</a:t>
            </a:r>
          </a:p>
          <a:p>
            <a:pPr lvl="1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AutoNum type="arabicPeriod"/>
            </a:pPr>
            <a:endParaRPr lang="en-US" altLang="ko-KR" sz="1800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32770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1640" y="1901013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1720" y="1901013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9952" y="1901013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encrypted-tbn0.gstatic.com/images?q=tbn:ANd9GcT6TXeAun8XhSJ_EMJjiGou_AGuknMYozGp8u3OMXjrkizGOwmv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0032" y="1901013"/>
            <a:ext cx="576064" cy="5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583668" y="25556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j-lt"/>
              </a:rPr>
              <a:t>A[1:0]</a:t>
            </a:r>
            <a:endParaRPr lang="ko-KR" altLang="en-US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19972" y="252613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j-lt"/>
              </a:rPr>
              <a:t>B[1:0]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51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32774" name="Picture 6" descr="https://encrypted-tbn1.gstatic.com/images?q=tbn:ANd9GcR5EhXDplK4hQWDWXzkIEIUtcRgAM7CJpTelBYt6Z_CFpZaL0n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9" r="15268" b="12522"/>
          <a:stretch/>
        </p:blipFill>
        <p:spPr bwMode="auto">
          <a:xfrm>
            <a:off x="6948264" y="1513192"/>
            <a:ext cx="1356528" cy="16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sz="1800" dirty="0"/>
              <a:t>OP is inputted from a</a:t>
            </a:r>
            <a:r>
              <a:rPr lang="en-US" altLang="ko-KR" sz="1800" dirty="0" smtClean="0"/>
              <a:t> DIP </a:t>
            </a:r>
            <a:r>
              <a:rPr lang="en-US" altLang="ko-KR" sz="1800" dirty="0"/>
              <a:t>switch</a:t>
            </a:r>
            <a:r>
              <a:rPr lang="en-US" altLang="ko-KR" sz="1800" dirty="0" smtClean="0"/>
              <a:t>.</a:t>
            </a:r>
          </a:p>
          <a:p>
            <a:pPr>
              <a:buFont typeface="+mj-lt"/>
              <a:buAutoNum type="arabicPeriod" startAt="3"/>
            </a:pPr>
            <a:endParaRPr lang="en-US" altLang="ko-KR" sz="1800" dirty="0"/>
          </a:p>
          <a:p>
            <a:pPr>
              <a:buFont typeface="+mj-lt"/>
              <a:buAutoNum type="arabicPeriod" startAt="3"/>
            </a:pPr>
            <a:r>
              <a:rPr lang="en-US" altLang="ko-KR" sz="1800" dirty="0" smtClean="0"/>
              <a:t>A </a:t>
            </a:r>
            <a:r>
              <a:rPr lang="en-US" altLang="ko-KR" sz="1800" dirty="0"/>
              <a:t>7-segment display displays the output.</a:t>
            </a:r>
          </a:p>
          <a:p>
            <a:pPr>
              <a:buFont typeface="+mj-lt"/>
              <a:buAutoNum type="arabicPeriod" startAt="3"/>
            </a:pPr>
            <a:endParaRPr lang="en-US" altLang="ko-KR" sz="1800" dirty="0" smtClean="0"/>
          </a:p>
          <a:p>
            <a:pPr>
              <a:buAutoNum type="arabicPeriod" startAt="3"/>
            </a:pPr>
            <a:r>
              <a:rPr lang="en-US" altLang="ko-KR" sz="1800" dirty="0" smtClean="0"/>
              <a:t>Implement comparator for two inputs A and B.</a:t>
            </a:r>
            <a:br>
              <a:rPr lang="en-US" altLang="ko-KR" sz="1800" dirty="0" smtClean="0"/>
            </a:br>
            <a:r>
              <a:rPr lang="en-US" altLang="ko-KR" sz="1800" dirty="0" smtClean="0"/>
              <a:t>If two inputs are equal, turn on 7-segment display’s DOT.</a:t>
            </a:r>
            <a:br>
              <a:rPr lang="en-US" altLang="ko-KR" sz="1800" dirty="0" smtClean="0"/>
            </a:br>
            <a:r>
              <a:rPr lang="en-US" altLang="ko-KR" sz="1800" dirty="0" smtClean="0"/>
              <a:t>Otherwise, turn off 7-segment display’s DOT.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Use 8:1 mux. (74150 is 16:1 mux. You should use only 3 control inputs.)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Comparator should operate regardless of OP code.</a:t>
            </a:r>
          </a:p>
          <a:p>
            <a:pPr>
              <a:buAutoNum type="arabicPeriod" startAt="3"/>
            </a:pPr>
            <a:endParaRPr lang="en-US" altLang="ko-KR" sz="1800" dirty="0" smtClean="0"/>
          </a:p>
          <a:p>
            <a:pPr>
              <a:buAutoNum type="arabicPeriod" startAt="3"/>
            </a:pPr>
            <a:r>
              <a:rPr lang="en-US" altLang="ko-KR" sz="1800" dirty="0" smtClean="0"/>
              <a:t>The input switches for A, B, OP are implemented on the same board so that all functions can be performed on one board.</a:t>
            </a:r>
          </a:p>
          <a:p>
            <a:pPr>
              <a:buAutoNum type="arabicPeriod" startAt="3"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058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n-US" altLang="ko-KR" sz="1800" dirty="0" smtClean="0"/>
              <a:t>Minimize the number of gates to use as fewer chips as possible.</a:t>
            </a:r>
          </a:p>
          <a:p>
            <a:pPr>
              <a:buAutoNum type="arabicPeriod" startAt="7"/>
            </a:pPr>
            <a:endParaRPr lang="en-US" altLang="ko-KR" sz="1800" dirty="0"/>
          </a:p>
          <a:p>
            <a:pPr>
              <a:buAutoNum type="arabicPeriod" startAt="7"/>
            </a:pPr>
            <a:r>
              <a:rPr lang="en-US" altLang="ko-KR" sz="1800" dirty="0" smtClean="0"/>
              <a:t>NOT, AND, OR, XOR, 74150(16:1 Mux), 7448(7-segment decoder) can be used for the implementation.</a:t>
            </a:r>
          </a:p>
          <a:p>
            <a:pPr>
              <a:buAutoNum type="arabicPeriod" startAt="7"/>
            </a:pPr>
            <a:endParaRPr lang="en-US" altLang="ko-KR" sz="1800" dirty="0"/>
          </a:p>
          <a:p>
            <a:pPr>
              <a:buAutoNum type="arabicPeriod" startAt="7"/>
            </a:pPr>
            <a:r>
              <a:rPr lang="en-US" altLang="ko-KR" sz="1800" dirty="0" smtClean="0"/>
              <a:t>Use round-sockets (for TTL chips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and 7-segment).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1026" name="Picture 2" descr="http://www.taydaelectronics.com/media/catalog/product/cache/1/image/211x/9df78eab33525d08d6e5fb8d27136e95/S/I/SIP_Socket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36912"/>
            <a:ext cx="1361703" cy="136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DIP Switch (OP-code input)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Simple ALU has 8 OP-codes.</a:t>
            </a:r>
          </a:p>
          <a:p>
            <a:r>
              <a:rPr lang="en-US" altLang="ko-KR" dirty="0" smtClean="0"/>
              <a:t>You can use 3 switches.  </a:t>
            </a:r>
          </a:p>
          <a:p>
            <a:r>
              <a:rPr lang="en-US" altLang="ko-KR" dirty="0" smtClean="0"/>
              <a:t>You should construct pull-up resisters for switches.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20482" name="Picture 2" descr="http://images.yourdictionary.com/images/computer/DIPSW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274" y="3037576"/>
            <a:ext cx="3627512" cy="25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static.electro-tech-online.com/imgcache/10488-onpow-piano-dip-swi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2" y="2996952"/>
            <a:ext cx="3333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Grading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Due : 7pm, </a:t>
            </a:r>
            <a:r>
              <a:rPr lang="en-US" altLang="ko-KR" sz="1800" smtClean="0"/>
              <a:t>April </a:t>
            </a:r>
            <a:r>
              <a:rPr lang="en-US" altLang="ko-KR" sz="1800" smtClean="0"/>
              <a:t>30</a:t>
            </a:r>
            <a:r>
              <a:rPr lang="en-US" altLang="ko-KR" sz="1800" baseline="30000" smtClean="0"/>
              <a:t>th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Behavior Correctness (60%)</a:t>
            </a:r>
          </a:p>
          <a:p>
            <a:pPr lvl="1"/>
            <a:r>
              <a:rPr lang="en-US" altLang="ko-KR" sz="1400" dirty="0" smtClean="0"/>
              <a:t>Partial points will be given if your implementation operates incompletely.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Wiring/Soldering Quality (15%)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Report (15%)</a:t>
            </a:r>
          </a:p>
          <a:p>
            <a:pPr lvl="1"/>
            <a:r>
              <a:rPr lang="en-US" altLang="ko-KR" sz="1400" dirty="0" smtClean="0"/>
              <a:t>Each group will turn in 1 report.</a:t>
            </a:r>
            <a:endParaRPr lang="en-US" altLang="ko-KR" sz="10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Contribution to the project (10%)</a:t>
            </a:r>
          </a:p>
          <a:p>
            <a:pPr lvl="1"/>
            <a:r>
              <a:rPr lang="en-US" altLang="ko-KR" sz="1400" dirty="0" smtClean="0"/>
              <a:t>Generally, 50:50 contribution ratio is not allowed</a:t>
            </a:r>
          </a:p>
          <a:p>
            <a:pPr lvl="1"/>
            <a:r>
              <a:rPr lang="en-US" altLang="ko-KR" sz="1400" dirty="0" smtClean="0"/>
              <a:t>In case of 50:50, list the specific contributions</a:t>
            </a:r>
          </a:p>
          <a:p>
            <a:pPr lvl="1"/>
            <a:endParaRPr lang="en-US" altLang="ko-KR" sz="1800" dirty="0"/>
          </a:p>
          <a:p>
            <a:r>
              <a:rPr lang="en-US" altLang="ko-KR" sz="1800" dirty="0" smtClean="0"/>
              <a:t>Extra Implementation (max. 20%)</a:t>
            </a:r>
          </a:p>
          <a:p>
            <a:pPr lvl="1"/>
            <a:r>
              <a:rPr lang="en-US" altLang="ko-KR" sz="1400" dirty="0" smtClean="0"/>
              <a:t>You can receive more points by implementing extra behaviors.</a:t>
            </a:r>
          </a:p>
          <a:p>
            <a:pPr lvl="1"/>
            <a:r>
              <a:rPr lang="en-US" altLang="ko-KR" sz="1400" dirty="0" smtClean="0"/>
              <a:t>You can’t get extra points by adding more OP codes.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 smtClean="0"/>
              <a:t>		</a:t>
            </a:r>
            <a:endParaRPr lang="ko-KR" altLang="en-US" sz="1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44793-1CEA-411B-9698-A1418471AF5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355</Words>
  <Application>Microsoft Office PowerPoint</Application>
  <PresentationFormat>화면 슬라이드 쇼(4:3)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Microsoft YaHei</vt:lpstr>
      <vt:lpstr>굴림</vt:lpstr>
      <vt:lpstr>맑은 고딕</vt:lpstr>
      <vt:lpstr>Arial</vt:lpstr>
      <vt:lpstr>Century Gothic</vt:lpstr>
      <vt:lpstr>Constantia</vt:lpstr>
      <vt:lpstr>Courier New</vt:lpstr>
      <vt:lpstr>Wingdings</vt:lpstr>
      <vt:lpstr>Office 테마</vt:lpstr>
      <vt:lpstr>Midterm Project</vt:lpstr>
      <vt:lpstr>Project Description</vt:lpstr>
      <vt:lpstr>Specifications</vt:lpstr>
      <vt:lpstr>Specifications</vt:lpstr>
      <vt:lpstr>Specifications</vt:lpstr>
      <vt:lpstr>DIP Switch (OP-code input)</vt:lpstr>
      <vt:lpstr>Project Grading</vt:lpstr>
    </vt:vector>
  </TitlesOfParts>
  <Company>mmlab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redrattus</dc:creator>
  <cp:lastModifiedBy>Stoic</cp:lastModifiedBy>
  <cp:revision>279</cp:revision>
  <dcterms:created xsi:type="dcterms:W3CDTF">2008-07-30T02:31:41Z</dcterms:created>
  <dcterms:modified xsi:type="dcterms:W3CDTF">2014-04-09T10:12:01Z</dcterms:modified>
</cp:coreProperties>
</file>