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83" r:id="rId2"/>
    <p:sldId id="293" r:id="rId3"/>
    <p:sldId id="294" r:id="rId4"/>
  </p:sldIdLst>
  <p:sldSz cx="9144000" cy="6858000" type="screen4x3"/>
  <p:notesSz cx="10234613" cy="70993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93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1F2E2512-3DE7-4906-9016-EE43D9AFA492}" type="datetimeFigureOut">
              <a:rPr lang="ko-KR" altLang="en-US"/>
              <a:pPr>
                <a:defRPr/>
              </a:pPr>
              <a:t>2014-04-07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79755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72330823-8442-46FD-A046-31B2A926346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25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23839D2D-BD70-4227-B8E5-26C93AB73C27}" type="datetimeFigureOut">
              <a:rPr lang="ko-KR" altLang="en-US"/>
              <a:pPr>
                <a:defRPr/>
              </a:pPr>
              <a:t>2014-04-07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55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523F4F9-F58F-4D01-9402-C99315D5C28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3985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4B7DC1B5-168B-433E-BBC8-81AF97EF3D01}" type="slidenum">
              <a:rPr kumimoji="0" lang="ko-KR" altLang="en-US">
                <a:latin typeface="맑은 고딕" pitchFamily="50" charset="-127"/>
                <a:ea typeface="맑은 고딕" pitchFamily="50" charset="-127"/>
              </a:rPr>
              <a:pPr/>
              <a:t>3</a:t>
            </a:fld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1581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1101719"/>
            <a:ext cx="7772400" cy="1470025"/>
          </a:xfrm>
        </p:spPr>
        <p:txBody>
          <a:bodyPr>
            <a:normAutofit/>
          </a:bodyPr>
          <a:lstStyle>
            <a:lvl1pPr>
              <a:defRPr sz="3200">
                <a:latin typeface="Constantia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997838" y="2786058"/>
            <a:ext cx="7203960" cy="335758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66839-2617-4814-866D-8CCFA0AA6C5A}" type="datetime1">
              <a:rPr lang="ko-KR" altLang="en-US"/>
              <a:pPr>
                <a:defRPr/>
              </a:pPr>
              <a:t>2014-04-07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7DAC1-AC45-46F9-A0E4-103CA774CB1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55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83D5D-8610-4AAB-A941-CC9560CED14C}" type="datetime1">
              <a:rPr lang="ko-KR" altLang="en-US"/>
              <a:pPr>
                <a:defRPr/>
              </a:pPr>
              <a:t>2014-04-07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80E9D-901A-46F0-8611-5CDAFE0A8AB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75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B67C9-BE5C-4D6B-8649-A60E9FE8FCFD}" type="datetime1">
              <a:rPr lang="ko-KR" altLang="en-US"/>
              <a:pPr>
                <a:defRPr/>
              </a:pPr>
              <a:t>2014-04-07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C9482-08AC-4E63-8CA0-3EA828C5F8D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84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442890" y="1249010"/>
            <a:ext cx="8272514" cy="1588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>
            <a:lvl1pPr algn="l">
              <a:defRPr sz="3500">
                <a:latin typeface="Constantia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86346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000">
                <a:latin typeface="맑은 고딕" pitchFamily="50" charset="-127"/>
                <a:ea typeface="맑은 고딕" pitchFamily="50" charset="-127"/>
              </a:defRPr>
            </a:lvl2pPr>
            <a:lvl3pPr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37D98-DAE8-4424-97C4-BA6ECA1D5BB1}" type="datetime1">
              <a:rPr lang="ko-KR" altLang="en-US"/>
              <a:pPr>
                <a:defRPr/>
              </a:pPr>
              <a:t>2014-04-07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1BFB7-B930-4C5B-A562-510C5C6F950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39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84A1B-3AF5-4CD0-9F4F-23B8AEC53DD5}" type="datetime1">
              <a:rPr lang="ko-KR" altLang="en-US"/>
              <a:pPr>
                <a:defRPr/>
              </a:pPr>
              <a:t>2014-04-07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C7A8D-1354-45FE-944C-468399D2E0D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31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3D563-CFB0-4468-B362-6271E2F62384}" type="datetime1">
              <a:rPr lang="ko-KR" altLang="en-US"/>
              <a:pPr>
                <a:defRPr/>
              </a:pPr>
              <a:t>2014-04-07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F387A-F491-4F22-AF14-D8E1597302E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58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462BC-A799-4C7F-9A26-311F8E84CDF1}" type="datetime1">
              <a:rPr lang="ko-KR" altLang="en-US"/>
              <a:pPr>
                <a:defRPr/>
              </a:pPr>
              <a:t>2014-04-07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D19A4-5834-401B-B649-38F12826651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48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E1A63-0F91-4FA3-B1A8-943E1379B416}" type="datetime1">
              <a:rPr lang="ko-KR" altLang="en-US"/>
              <a:pPr>
                <a:defRPr/>
              </a:pPr>
              <a:t>2014-04-07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F383E-DECD-4165-9E95-84427A62676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69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456FD-2880-44AB-B395-507E77171926}" type="datetime1">
              <a:rPr lang="ko-KR" altLang="en-US"/>
              <a:pPr>
                <a:defRPr/>
              </a:pPr>
              <a:t>2014-04-07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31D2F-762A-4706-BA9C-7B7C36A53E9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73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C34B5-E4D6-4B86-A3F5-BB49F76A9DBD}" type="datetime1">
              <a:rPr lang="ko-KR" altLang="en-US"/>
              <a:pPr>
                <a:defRPr/>
              </a:pPr>
              <a:t>2014-04-07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F8F90-CC6C-481B-A589-94A9900FE4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70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676E1-F7D2-471A-B808-7C450AC5D480}" type="datetime1">
              <a:rPr lang="ko-KR" altLang="en-US"/>
              <a:pPr>
                <a:defRPr/>
              </a:pPr>
              <a:t>2014-04-07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F7B95-B9A5-4916-A72B-1F7D8D8ED7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5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5D55D9-8539-498D-9111-EC4127886F9A}" type="datetime1">
              <a:rPr lang="ko-KR" altLang="en-US"/>
              <a:pPr>
                <a:defRPr/>
              </a:pPr>
              <a:t>2014-04-07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1BFC28-11B6-41A0-BE00-AF42FFD66E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1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AF7031-50E0-4336-8CB3-BBFD078F6929}" type="slidenum">
              <a:rPr lang="ko-KR" altLang="en-US"/>
              <a:pPr>
                <a:defRPr/>
              </a:pPr>
              <a:t>1</a:t>
            </a:fld>
            <a:endParaRPr lang="ko-KR" altLang="en-US"/>
          </a:p>
        </p:txBody>
      </p:sp>
      <p:sp>
        <p:nvSpPr>
          <p:cNvPr id="3076" name="제목 3"/>
          <p:cNvSpPr>
            <a:spLocks noGrp="1"/>
          </p:cNvSpPr>
          <p:nvPr>
            <p:ph type="ctrTitle"/>
          </p:nvPr>
        </p:nvSpPr>
        <p:spPr>
          <a:xfrm>
            <a:off x="685800" y="1101725"/>
            <a:ext cx="7772400" cy="1612900"/>
          </a:xfrm>
        </p:spPr>
        <p:txBody>
          <a:bodyPr/>
          <a:lstStyle/>
          <a:p>
            <a:pPr eaLnBrk="1" hangingPunct="1"/>
            <a:r>
              <a:rPr lang="en-US" altLang="ko-KR" sz="4000" dirty="0" smtClean="0"/>
              <a:t>Lab. 10</a:t>
            </a:r>
            <a:endParaRPr lang="ko-KR" altLang="en-US" sz="4000" dirty="0" smtClean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998538" y="2492375"/>
            <a:ext cx="7202487" cy="3651250"/>
          </a:xfrm>
        </p:spPr>
        <p:txBody>
          <a:bodyPr rtlCol="0">
            <a:normAutofit/>
          </a:bodyPr>
          <a:lstStyle/>
          <a:p>
            <a:pPr eaLnBrk="1" hangingPunct="1"/>
            <a:r>
              <a:rPr lang="en-US" altLang="ko-KR" dirty="0">
                <a:solidFill>
                  <a:srgbClr val="898989"/>
                </a:solidFill>
              </a:rPr>
              <a:t>Logic Design Lab.</a:t>
            </a:r>
          </a:p>
          <a:p>
            <a:pPr eaLnBrk="1" hangingPunct="1"/>
            <a:r>
              <a:rPr lang="en-US" altLang="ko-KR" dirty="0">
                <a:solidFill>
                  <a:srgbClr val="898989"/>
                </a:solidFill>
              </a:rPr>
              <a:t>Spring 2014</a:t>
            </a:r>
          </a:p>
          <a:p>
            <a:pPr eaLnBrk="1" hangingPunct="1"/>
            <a:r>
              <a:rPr lang="en-US" altLang="ko-KR" dirty="0">
                <a:solidFill>
                  <a:srgbClr val="898989"/>
                </a:solidFill>
              </a:rPr>
              <a:t>Prof. </a:t>
            </a:r>
            <a:r>
              <a:rPr lang="en-US" altLang="ko-KR" dirty="0" err="1" smtClean="0">
                <a:solidFill>
                  <a:srgbClr val="898989"/>
                </a:solidFill>
              </a:rPr>
              <a:t>Naehyuck</a:t>
            </a:r>
            <a:r>
              <a:rPr lang="en-US" altLang="ko-KR" dirty="0" smtClean="0">
                <a:solidFill>
                  <a:srgbClr val="898989"/>
                </a:solidFill>
              </a:rPr>
              <a:t> Chang</a:t>
            </a:r>
            <a:endParaRPr lang="en-US" altLang="ko-KR" dirty="0">
              <a:solidFill>
                <a:srgbClr val="898989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naehyuck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@snu.ac.kr</a:t>
            </a:r>
            <a:r>
              <a:rPr lang="en-US" altLang="ko-KR" dirty="0"/>
              <a:t>)</a:t>
            </a:r>
          </a:p>
          <a:p>
            <a:pPr eaLnBrk="1" hangingPunct="1"/>
            <a:r>
              <a:rPr lang="en-US" altLang="ko-KR" dirty="0" smtClean="0">
                <a:solidFill>
                  <a:srgbClr val="898989"/>
                </a:solidFill>
              </a:rPr>
              <a:t>TA</a:t>
            </a:r>
            <a:r>
              <a:rPr lang="en-US" altLang="ko-KR" dirty="0">
                <a:solidFill>
                  <a:srgbClr val="898989"/>
                </a:solidFill>
              </a:rPr>
              <a:t>. </a:t>
            </a:r>
            <a:r>
              <a:rPr lang="en-US" altLang="ko-KR" dirty="0" err="1" smtClean="0">
                <a:solidFill>
                  <a:srgbClr val="898989"/>
                </a:solidFill>
              </a:rPr>
              <a:t>Taeyoung</a:t>
            </a:r>
            <a:r>
              <a:rPr lang="en-US" altLang="ko-KR" dirty="0" smtClean="0">
                <a:solidFill>
                  <a:srgbClr val="898989"/>
                </a:solidFill>
              </a:rPr>
              <a:t> </a:t>
            </a:r>
            <a:r>
              <a:rPr lang="en-US" altLang="ko-KR" dirty="0" smtClean="0">
                <a:solidFill>
                  <a:srgbClr val="898989"/>
                </a:solidFill>
              </a:rPr>
              <a:t>Kim</a:t>
            </a:r>
          </a:p>
          <a:p>
            <a:pPr eaLnBrk="1" hangingPunct="1"/>
            <a:r>
              <a:rPr lang="en-US" altLang="ko-KR" dirty="0">
                <a:solidFill>
                  <a:srgbClr val="898989"/>
                </a:solidFill>
              </a:rPr>
              <a:t>(</a:t>
            </a:r>
            <a:r>
              <a:rPr lang="en-US" altLang="ko-KR" dirty="0" smtClean="0">
                <a:solidFill>
                  <a:srgbClr val="558ED5"/>
                </a:solidFill>
              </a:rPr>
              <a:t>tykim@iris.snu.ac.kr</a:t>
            </a:r>
            <a:r>
              <a:rPr lang="en-US" altLang="ko-KR" dirty="0">
                <a:solidFill>
                  <a:srgbClr val="898989"/>
                </a:solidFill>
              </a:rPr>
              <a:t>)</a:t>
            </a:r>
          </a:p>
          <a:p>
            <a:pPr eaLnBrk="1" hangingPunct="1"/>
            <a:r>
              <a:rPr lang="en-US" altLang="ko-KR" dirty="0" smtClean="0">
                <a:solidFill>
                  <a:srgbClr val="898989"/>
                </a:solidFill>
              </a:rPr>
              <a:t>TA</a:t>
            </a:r>
            <a:r>
              <a:rPr lang="en-US" altLang="ko-KR" dirty="0" smtClean="0">
                <a:solidFill>
                  <a:srgbClr val="898989"/>
                </a:solidFill>
              </a:rPr>
              <a:t>. </a:t>
            </a:r>
            <a:r>
              <a:rPr lang="en-US" altLang="ko-KR" dirty="0" err="1" smtClean="0">
                <a:solidFill>
                  <a:srgbClr val="898989"/>
                </a:solidFill>
              </a:rPr>
              <a:t>Duseok</a:t>
            </a:r>
            <a:r>
              <a:rPr lang="en-US" altLang="ko-KR" dirty="0" smtClean="0">
                <a:solidFill>
                  <a:srgbClr val="898989"/>
                </a:solidFill>
              </a:rPr>
              <a:t> Kang</a:t>
            </a:r>
            <a:endParaRPr lang="en-US" altLang="ko-KR" dirty="0" smtClean="0">
              <a:solidFill>
                <a:srgbClr val="898989"/>
              </a:solidFill>
            </a:endParaRPr>
          </a:p>
          <a:p>
            <a:pPr eaLnBrk="1" hangingPunct="1"/>
            <a:r>
              <a:rPr lang="en-US" altLang="ko-KR" dirty="0" smtClean="0">
                <a:solidFill>
                  <a:srgbClr val="898989"/>
                </a:solidFill>
              </a:rPr>
              <a:t>(</a:t>
            </a:r>
            <a:r>
              <a:rPr lang="en-US" altLang="ko-KR" dirty="0" smtClean="0">
                <a:solidFill>
                  <a:srgbClr val="558ED5"/>
                </a:solidFill>
              </a:rPr>
              <a:t>kangds0829@iris.snu.ac.kr</a:t>
            </a:r>
            <a:r>
              <a:rPr lang="en-US" altLang="ko-KR" dirty="0">
                <a:solidFill>
                  <a:srgbClr val="898989"/>
                </a:solidFill>
              </a:rPr>
              <a:t>)</a:t>
            </a: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 smtClean="0"/>
              <a:t>Practice (result report) - Xilinx</a:t>
            </a:r>
            <a:endParaRPr lang="ko-KR" altLang="en-US" dirty="0" smtClean="0"/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786313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Implement BCD to 7-segment decoder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RUBIS</a:t>
            </a:r>
            <a:endParaRPr lang="ko-KR" altLang="en-US" dirty="0"/>
          </a:p>
        </p:txBody>
      </p:sp>
      <p:sp>
        <p:nvSpPr>
          <p:cNvPr id="8197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0F2D9D2D-9C05-4F7B-97F1-D12B5D50D9FE}" type="slidenum">
              <a:rPr lang="ko-KR" altLang="en-US" sz="1200">
                <a:solidFill>
                  <a:srgbClr val="898989"/>
                </a:solidFill>
              </a:rPr>
              <a:pPr/>
              <a:t>2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8198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132856"/>
            <a:ext cx="4138613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976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6600" y="630872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RUBIS</a:t>
            </a:r>
            <a:endParaRPr lang="ko-KR" altLang="en-US"/>
          </a:p>
        </p:txBody>
      </p:sp>
      <p:sp>
        <p:nvSpPr>
          <p:cNvPr id="9219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AE0BEC72-15B0-4127-9341-68181DA94515}" type="slidenum">
              <a:rPr lang="ko-KR" altLang="en-US" sz="1200">
                <a:solidFill>
                  <a:srgbClr val="898989"/>
                </a:solidFill>
              </a:rPr>
              <a:pPr/>
              <a:t>3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95288" y="1268413"/>
            <a:ext cx="8135937" cy="49552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a 5-input, one cathode 7-segment display output logic as below </a:t>
            </a:r>
            <a:r>
              <a:rPr lang="en-US" altLang="ko-KR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using 16:1 MUX and any other logic gates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we have learned in previous lectures</a:t>
            </a:r>
            <a:endParaRPr lang="en-US" altLang="ko-KR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pPr lvl="1">
              <a:defRPr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	- Two 2-bit binary inputs (00,01,10,11), One 1-bit selector input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Output (7 segment display)</a:t>
            </a:r>
          </a:p>
          <a:p>
            <a:pPr lvl="2">
              <a:defRPr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Case1 (when adder is selected) : </a:t>
            </a:r>
          </a:p>
          <a:p>
            <a:pPr lvl="2">
              <a:defRPr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	- “A1A0 + B1B0” result in 7 segment decimal output (“0” ~ “6”)</a:t>
            </a:r>
          </a:p>
          <a:p>
            <a:pPr lvl="2">
              <a:defRPr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Case 2 (when comparator is selected) : </a:t>
            </a:r>
          </a:p>
          <a:p>
            <a:pPr lvl="2">
              <a:defRPr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	- If A1A0 &gt;= B1B0, then 7 segment decimal output “1”</a:t>
            </a:r>
          </a:p>
          <a:p>
            <a:pPr lvl="2">
              <a:defRPr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	- If A1A0 &lt; B1B0, then 7 segment decimal output “0</a:t>
            </a:r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lvl="2">
              <a:defRPr/>
            </a:pP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defRPr/>
            </a:pPr>
            <a:endParaRPr lang="en-US" altLang="ko-K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defRPr/>
            </a:pPr>
            <a:endParaRPr lang="en-US" altLang="ko-K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defRPr/>
            </a:pPr>
            <a:endParaRPr lang="en-US" altLang="ko-K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defRPr/>
            </a:pP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defRPr/>
            </a:pPr>
            <a:endParaRPr lang="en-US" altLang="ko-K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defRPr/>
            </a:pP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defRPr/>
            </a:pPr>
            <a:endParaRPr lang="en-US" altLang="ko-K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defRPr/>
            </a:pP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defRPr/>
            </a:pPr>
            <a:endParaRPr lang="en-US" altLang="ko-K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defRPr/>
            </a:pP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defRPr/>
            </a:pPr>
            <a:endParaRPr lang="en-US" altLang="ko-K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defRPr/>
            </a:pP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defRPr/>
            </a:pPr>
            <a:endParaRPr lang="en-US" altLang="ko-K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defRPr/>
            </a:pPr>
            <a:r>
              <a:rPr lang="en-US" altLang="ko-KR" sz="1200" dirty="0" smtClean="0"/>
              <a:t>Write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result report (10</a:t>
            </a:r>
            <a:r>
              <a:rPr lang="en-US" altLang="ko-KR" sz="1200" b="1" baseline="30000" dirty="0" smtClean="0">
                <a:solidFill>
                  <a:srgbClr val="FF0000"/>
                </a:solidFill>
              </a:rPr>
              <a:t>th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200" dirty="0" smtClean="0"/>
              <a:t> about today’s practice. Maximum 3 pages.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(Due : April</a:t>
            </a:r>
            <a:r>
              <a:rPr lang="en-US" altLang="ko-KR" sz="1200" b="1" smtClean="0">
                <a:solidFill>
                  <a:srgbClr val="FF0000"/>
                </a:solidFill>
              </a:rPr>
              <a:t>, </a:t>
            </a:r>
            <a:r>
              <a:rPr lang="en-US" altLang="ko-KR" sz="1200" b="1" smtClean="0">
                <a:solidFill>
                  <a:srgbClr val="FF0000"/>
                </a:solidFill>
              </a:rPr>
              <a:t>14</a:t>
            </a:r>
            <a:r>
              <a:rPr lang="en-US" altLang="ko-KR" sz="1200" b="1" baseline="30000" smtClean="0">
                <a:solidFill>
                  <a:srgbClr val="FF0000"/>
                </a:solidFill>
              </a:rPr>
              <a:t>th</a:t>
            </a:r>
            <a:r>
              <a:rPr lang="en-US" altLang="ko-KR" sz="1200" b="1" smtClean="0">
                <a:solidFill>
                  <a:srgbClr val="FF0000"/>
                </a:solidFill>
              </a:rPr>
              <a:t>) </a:t>
            </a:r>
            <a:endParaRPr lang="en-US" altLang="ko-KR" sz="1200" dirty="0" smtClean="0"/>
          </a:p>
          <a:p>
            <a:pPr lvl="2">
              <a:defRPr/>
            </a:pP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1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 smtClean="0"/>
              <a:t>Practice (result report) - Xilinx</a:t>
            </a:r>
            <a:endParaRPr lang="ko-KR" altLang="en-US" dirty="0" smtClean="0"/>
          </a:p>
        </p:txBody>
      </p:sp>
      <p:grpSp>
        <p:nvGrpSpPr>
          <p:cNvPr id="9222" name="그룹 10"/>
          <p:cNvGrpSpPr>
            <a:grpSpLocks/>
          </p:cNvGrpSpPr>
          <p:nvPr/>
        </p:nvGrpSpPr>
        <p:grpSpPr bwMode="auto">
          <a:xfrm>
            <a:off x="3148423" y="3573016"/>
            <a:ext cx="2663825" cy="1738313"/>
            <a:chOff x="3348012" y="4509120"/>
            <a:chExt cx="2664148" cy="1738124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3482965" y="5039287"/>
              <a:ext cx="2338672" cy="736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54" name="직선 화살표 연결선 53"/>
            <p:cNvCxnSpPr/>
            <p:nvPr/>
          </p:nvCxnSpPr>
          <p:spPr bwMode="auto">
            <a:xfrm>
              <a:off x="3538535" y="4759918"/>
              <a:ext cx="0" cy="2206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25" name="TextBox 61"/>
            <p:cNvSpPr txBox="1">
              <a:spLocks noChangeArrowheads="1"/>
            </p:cNvSpPr>
            <p:nvPr/>
          </p:nvSpPr>
          <p:spPr bwMode="auto">
            <a:xfrm>
              <a:off x="3348012" y="4509120"/>
              <a:ext cx="437297" cy="229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r>
                <a:rPr lang="en-US" altLang="ko-KR" sz="1200" b="1">
                  <a:latin typeface="Arial" charset="0"/>
                  <a:ea typeface="굴림" pitchFamily="50" charset="-127"/>
                  <a:cs typeface="Arial" charset="0"/>
                </a:rPr>
                <a:t>A1</a:t>
              </a:r>
              <a:endParaRPr lang="ko-KR" altLang="en-US" sz="1200" b="1">
                <a:latin typeface="Arial" charset="0"/>
                <a:ea typeface="굴림" pitchFamily="50" charset="-127"/>
                <a:cs typeface="Arial" charset="0"/>
              </a:endParaRPr>
            </a:p>
          </p:txBody>
        </p:sp>
        <p:sp>
          <p:nvSpPr>
            <p:cNvPr id="9226" name="TextBox 63"/>
            <p:cNvSpPr txBox="1">
              <a:spLocks noChangeArrowheads="1"/>
            </p:cNvSpPr>
            <p:nvPr/>
          </p:nvSpPr>
          <p:spPr bwMode="auto">
            <a:xfrm>
              <a:off x="3665172" y="4509120"/>
              <a:ext cx="437297" cy="229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r>
                <a:rPr lang="en-US" altLang="ko-KR" sz="1200" b="1">
                  <a:latin typeface="Arial" charset="0"/>
                  <a:ea typeface="굴림" pitchFamily="50" charset="-127"/>
                  <a:cs typeface="Arial" charset="0"/>
                </a:rPr>
                <a:t>A0</a:t>
              </a:r>
              <a:endParaRPr lang="ko-KR" altLang="en-US" sz="1200" b="1">
                <a:latin typeface="Arial" charset="0"/>
                <a:ea typeface="굴림" pitchFamily="50" charset="-127"/>
                <a:cs typeface="Arial" charset="0"/>
              </a:endParaRPr>
            </a:p>
          </p:txBody>
        </p:sp>
        <p:sp>
          <p:nvSpPr>
            <p:cNvPr id="9227" name="TextBox 64"/>
            <p:cNvSpPr txBox="1">
              <a:spLocks noChangeArrowheads="1"/>
            </p:cNvSpPr>
            <p:nvPr/>
          </p:nvSpPr>
          <p:spPr bwMode="auto">
            <a:xfrm>
              <a:off x="4211960" y="4509120"/>
              <a:ext cx="437297" cy="229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r>
                <a:rPr lang="en-US" altLang="ko-KR" sz="1200" b="1">
                  <a:latin typeface="Arial" charset="0"/>
                  <a:ea typeface="굴림" pitchFamily="50" charset="-127"/>
                  <a:cs typeface="Arial" charset="0"/>
                </a:rPr>
                <a:t>B1</a:t>
              </a:r>
              <a:endParaRPr lang="ko-KR" altLang="en-US" sz="1200" b="1">
                <a:latin typeface="Arial" charset="0"/>
                <a:ea typeface="굴림" pitchFamily="50" charset="-127"/>
                <a:cs typeface="Arial" charset="0"/>
              </a:endParaRPr>
            </a:p>
          </p:txBody>
        </p:sp>
        <p:sp>
          <p:nvSpPr>
            <p:cNvPr id="9228" name="TextBox 65"/>
            <p:cNvSpPr txBox="1">
              <a:spLocks noChangeArrowheads="1"/>
            </p:cNvSpPr>
            <p:nvPr/>
          </p:nvSpPr>
          <p:spPr bwMode="auto">
            <a:xfrm>
              <a:off x="4553150" y="4509120"/>
              <a:ext cx="437297" cy="229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r>
                <a:rPr lang="en-US" altLang="ko-KR" sz="1200" b="1">
                  <a:latin typeface="Arial" charset="0"/>
                  <a:ea typeface="굴림" pitchFamily="50" charset="-127"/>
                  <a:cs typeface="Arial" charset="0"/>
                </a:rPr>
                <a:t>B0</a:t>
              </a:r>
              <a:endParaRPr lang="ko-KR" altLang="en-US" sz="1200" b="1">
                <a:latin typeface="Arial" charset="0"/>
                <a:ea typeface="굴림" pitchFamily="50" charset="-127"/>
                <a:cs typeface="Arial" charset="0"/>
              </a:endParaRPr>
            </a:p>
          </p:txBody>
        </p:sp>
        <p:sp>
          <p:nvSpPr>
            <p:cNvPr id="9229" name="TextBox 66"/>
            <p:cNvSpPr txBox="1">
              <a:spLocks noChangeArrowheads="1"/>
            </p:cNvSpPr>
            <p:nvPr/>
          </p:nvSpPr>
          <p:spPr bwMode="auto">
            <a:xfrm>
              <a:off x="5574863" y="4509120"/>
              <a:ext cx="437297" cy="229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r>
                <a:rPr lang="en-US" altLang="ko-KR" sz="1200" b="1">
                  <a:latin typeface="Arial" charset="0"/>
                  <a:ea typeface="굴림" pitchFamily="50" charset="-127"/>
                  <a:cs typeface="Arial" charset="0"/>
                </a:rPr>
                <a:t>S</a:t>
              </a:r>
              <a:endParaRPr lang="ko-KR" altLang="en-US" sz="1200" b="1">
                <a:latin typeface="Arial" charset="0"/>
                <a:ea typeface="굴림" pitchFamily="50" charset="-127"/>
                <a:cs typeface="Arial" charset="0"/>
              </a:endParaRPr>
            </a:p>
          </p:txBody>
        </p:sp>
        <p:cxnSp>
          <p:nvCxnSpPr>
            <p:cNvPr id="70" name="직선 화살표 연결선 69"/>
            <p:cNvCxnSpPr/>
            <p:nvPr/>
          </p:nvCxnSpPr>
          <p:spPr bwMode="auto">
            <a:xfrm>
              <a:off x="4673735" y="5805967"/>
              <a:ext cx="6351" cy="1190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231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3150" y="5949280"/>
              <a:ext cx="253741" cy="297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7" name="직선 화살표 연결선 26"/>
            <p:cNvCxnSpPr/>
            <p:nvPr/>
          </p:nvCxnSpPr>
          <p:spPr bwMode="auto">
            <a:xfrm>
              <a:off x="3856074" y="4759918"/>
              <a:ext cx="0" cy="2206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 bwMode="auto">
            <a:xfrm>
              <a:off x="4426055" y="4759918"/>
              <a:ext cx="0" cy="2206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 bwMode="auto">
            <a:xfrm>
              <a:off x="4743593" y="4759918"/>
              <a:ext cx="0" cy="2206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 bwMode="auto">
            <a:xfrm>
              <a:off x="5694622" y="4759918"/>
              <a:ext cx="0" cy="2206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36" name="TextBox 6"/>
            <p:cNvSpPr txBox="1">
              <a:spLocks noChangeArrowheads="1"/>
            </p:cNvSpPr>
            <p:nvPr/>
          </p:nvSpPr>
          <p:spPr bwMode="auto">
            <a:xfrm>
              <a:off x="4489715" y="5177056"/>
              <a:ext cx="317176" cy="458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r>
                <a:rPr lang="en-US" altLang="ko-KR" sz="3000" b="1" dirty="0">
                  <a:latin typeface="Arial" charset="0"/>
                  <a:ea typeface="굴림" pitchFamily="50" charset="-127"/>
                  <a:cs typeface="Arial" charset="0"/>
                </a:rPr>
                <a:t>?</a:t>
              </a:r>
              <a:endParaRPr lang="ko-KR" altLang="en-US" sz="3000" b="1" dirty="0">
                <a:latin typeface="Arial" charset="0"/>
                <a:ea typeface="굴림" pitchFamily="50" charset="-127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645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2149</TotalTime>
  <Words>89</Words>
  <Application>Microsoft Office PowerPoint</Application>
  <PresentationFormat>화면 슬라이드 쇼(4:3)</PresentationFormat>
  <Paragraphs>53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굴림</vt:lpstr>
      <vt:lpstr>맑은 고딕</vt:lpstr>
      <vt:lpstr>Arial</vt:lpstr>
      <vt:lpstr>Century Gothic</vt:lpstr>
      <vt:lpstr>Constantia</vt:lpstr>
      <vt:lpstr>Wingdings</vt:lpstr>
      <vt:lpstr>Office 테마</vt:lpstr>
      <vt:lpstr>Lab. 10</vt:lpstr>
      <vt:lpstr>Practice (result report) - Xilinx</vt:lpstr>
      <vt:lpstr>Practice (result report) - Xilinx</vt:lpstr>
    </vt:vector>
  </TitlesOfParts>
  <Company>mmlab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redrattus</dc:creator>
  <cp:lastModifiedBy>Stoic</cp:lastModifiedBy>
  <cp:revision>353</cp:revision>
  <dcterms:created xsi:type="dcterms:W3CDTF">2008-07-30T02:31:41Z</dcterms:created>
  <dcterms:modified xsi:type="dcterms:W3CDTF">2014-04-07T05:39:30Z</dcterms:modified>
</cp:coreProperties>
</file>