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3" r:id="rId2"/>
    <p:sldId id="294" r:id="rId3"/>
    <p:sldId id="295" r:id="rId4"/>
    <p:sldId id="298" r:id="rId5"/>
    <p:sldId id="296" r:id="rId6"/>
    <p:sldId id="299" r:id="rId7"/>
  </p:sldIdLst>
  <p:sldSz cx="9144000" cy="6858000" type="screen4x3"/>
  <p:notesSz cx="10234613" cy="70993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93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1F2E2512-3DE7-4906-9016-EE43D9AFA492}" type="datetimeFigureOut">
              <a:rPr lang="ko-KR" altLang="en-US"/>
              <a:pPr>
                <a:defRPr/>
              </a:pPr>
              <a:t>2014-05-14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79755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72330823-8442-46FD-A046-31B2A926346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25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23839D2D-BD70-4227-B8E5-26C93AB73C27}" type="datetimeFigureOut">
              <a:rPr lang="ko-KR" altLang="en-US"/>
              <a:pPr>
                <a:defRPr/>
              </a:pPr>
              <a:t>2014-05-14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55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523F4F9-F58F-4D01-9402-C99315D5C28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3985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1101719"/>
            <a:ext cx="7772400" cy="1470025"/>
          </a:xfrm>
        </p:spPr>
        <p:txBody>
          <a:bodyPr>
            <a:normAutofit/>
          </a:bodyPr>
          <a:lstStyle>
            <a:lvl1pPr>
              <a:defRPr sz="3200">
                <a:latin typeface="Constantia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997838" y="2786058"/>
            <a:ext cx="7203960" cy="335758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66839-2617-4814-866D-8CCFA0AA6C5A}" type="datetime1">
              <a:rPr lang="ko-KR" altLang="en-US"/>
              <a:pPr>
                <a:defRPr/>
              </a:pPr>
              <a:t>2014-05-14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7DAC1-AC45-46F9-A0E4-103CA774CB1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55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83D5D-8610-4AAB-A941-CC9560CED14C}" type="datetime1">
              <a:rPr lang="ko-KR" altLang="en-US"/>
              <a:pPr>
                <a:defRPr/>
              </a:pPr>
              <a:t>2014-05-14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80E9D-901A-46F0-8611-5CDAFE0A8AB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75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B67C9-BE5C-4D6B-8649-A60E9FE8FCFD}" type="datetime1">
              <a:rPr lang="ko-KR" altLang="en-US"/>
              <a:pPr>
                <a:defRPr/>
              </a:pPr>
              <a:t>2014-05-14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C9482-08AC-4E63-8CA0-3EA828C5F8D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84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442890" y="1249010"/>
            <a:ext cx="8272514" cy="1588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>
            <a:lvl1pPr algn="l">
              <a:defRPr sz="3500">
                <a:latin typeface="Constantia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86346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000">
                <a:latin typeface="맑은 고딕" pitchFamily="50" charset="-127"/>
                <a:ea typeface="맑은 고딕" pitchFamily="50" charset="-127"/>
              </a:defRPr>
            </a:lvl2pPr>
            <a:lvl3pPr>
              <a:defRPr sz="2000"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37D98-DAE8-4424-97C4-BA6ECA1D5BB1}" type="datetime1">
              <a:rPr lang="ko-KR" altLang="en-US"/>
              <a:pPr>
                <a:defRPr/>
              </a:pPr>
              <a:t>2014-05-14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1BFB7-B930-4C5B-A562-510C5C6F950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39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84A1B-3AF5-4CD0-9F4F-23B8AEC53DD5}" type="datetime1">
              <a:rPr lang="ko-KR" altLang="en-US"/>
              <a:pPr>
                <a:defRPr/>
              </a:pPr>
              <a:t>2014-05-14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C7A8D-1354-45FE-944C-468399D2E0D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31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3D563-CFB0-4468-B362-6271E2F62384}" type="datetime1">
              <a:rPr lang="ko-KR" altLang="en-US"/>
              <a:pPr>
                <a:defRPr/>
              </a:pPr>
              <a:t>2014-05-14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F387A-F491-4F22-AF14-D8E1597302E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58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462BC-A799-4C7F-9A26-311F8E84CDF1}" type="datetime1">
              <a:rPr lang="ko-KR" altLang="en-US"/>
              <a:pPr>
                <a:defRPr/>
              </a:pPr>
              <a:t>2014-05-14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D19A4-5834-401B-B649-38F12826651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48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E1A63-0F91-4FA3-B1A8-943E1379B416}" type="datetime1">
              <a:rPr lang="ko-KR" altLang="en-US"/>
              <a:pPr>
                <a:defRPr/>
              </a:pPr>
              <a:t>2014-05-14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F383E-DECD-4165-9E95-84427A62676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69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456FD-2880-44AB-B395-507E77171926}" type="datetime1">
              <a:rPr lang="ko-KR" altLang="en-US"/>
              <a:pPr>
                <a:defRPr/>
              </a:pPr>
              <a:t>2014-05-14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31D2F-762A-4706-BA9C-7B7C36A53E9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73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C34B5-E4D6-4B86-A3F5-BB49F76A9DBD}" type="datetime1">
              <a:rPr lang="ko-KR" altLang="en-US"/>
              <a:pPr>
                <a:defRPr/>
              </a:pPr>
              <a:t>2014-05-14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F8F90-CC6C-481B-A589-94A9900FE4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70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676E1-F7D2-471A-B808-7C450AC5D480}" type="datetime1">
              <a:rPr lang="ko-KR" altLang="en-US"/>
              <a:pPr>
                <a:defRPr/>
              </a:pPr>
              <a:t>2014-05-14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F7B95-B9A5-4916-A72B-1F7D8D8ED7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5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5D55D9-8539-498D-9111-EC4127886F9A}" type="datetime1">
              <a:rPr lang="ko-KR" altLang="en-US"/>
              <a:pPr>
                <a:defRPr/>
              </a:pPr>
              <a:t>2014-05-14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1BFC28-11B6-41A0-BE00-AF42FFD66EC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1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AF7031-50E0-4336-8CB3-BBFD078F6929}" type="slidenum">
              <a:rPr lang="ko-KR" altLang="en-US"/>
              <a:pPr>
                <a:defRPr/>
              </a:pPr>
              <a:t>1</a:t>
            </a:fld>
            <a:endParaRPr lang="ko-KR" altLang="en-US"/>
          </a:p>
        </p:txBody>
      </p:sp>
      <p:sp>
        <p:nvSpPr>
          <p:cNvPr id="3076" name="제목 3"/>
          <p:cNvSpPr>
            <a:spLocks noGrp="1"/>
          </p:cNvSpPr>
          <p:nvPr>
            <p:ph type="ctrTitle"/>
          </p:nvPr>
        </p:nvSpPr>
        <p:spPr>
          <a:xfrm>
            <a:off x="685800" y="1101725"/>
            <a:ext cx="7772400" cy="1612900"/>
          </a:xfrm>
        </p:spPr>
        <p:txBody>
          <a:bodyPr/>
          <a:lstStyle/>
          <a:p>
            <a:pPr eaLnBrk="1" hangingPunct="1"/>
            <a:r>
              <a:rPr lang="en-US" altLang="ko-KR" sz="4000" dirty="0" smtClean="0"/>
              <a:t>Lab. 13</a:t>
            </a:r>
            <a:endParaRPr lang="ko-KR" altLang="en-US" sz="4000" dirty="0" smtClean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998538" y="2492375"/>
            <a:ext cx="7202487" cy="3651250"/>
          </a:xfrm>
        </p:spPr>
        <p:txBody>
          <a:bodyPr rtlCol="0">
            <a:normAutofit/>
          </a:bodyPr>
          <a:lstStyle/>
          <a:p>
            <a:pPr eaLnBrk="1" hangingPunct="1"/>
            <a:r>
              <a:rPr lang="en-US" altLang="ko-KR" dirty="0">
                <a:solidFill>
                  <a:srgbClr val="898989"/>
                </a:solidFill>
              </a:rPr>
              <a:t>Logic Design Lab.</a:t>
            </a:r>
          </a:p>
          <a:p>
            <a:pPr eaLnBrk="1" hangingPunct="1"/>
            <a:r>
              <a:rPr lang="en-US" altLang="ko-KR" dirty="0">
                <a:solidFill>
                  <a:srgbClr val="898989"/>
                </a:solidFill>
              </a:rPr>
              <a:t>Spring 2014</a:t>
            </a:r>
          </a:p>
          <a:p>
            <a:pPr eaLnBrk="1" hangingPunct="1"/>
            <a:r>
              <a:rPr lang="en-US" altLang="ko-KR" dirty="0">
                <a:solidFill>
                  <a:srgbClr val="898989"/>
                </a:solidFill>
              </a:rPr>
              <a:t>Prof. </a:t>
            </a:r>
            <a:r>
              <a:rPr lang="en-US" altLang="ko-KR" dirty="0" err="1" smtClean="0">
                <a:solidFill>
                  <a:srgbClr val="898989"/>
                </a:solidFill>
              </a:rPr>
              <a:t>Naehyuck</a:t>
            </a:r>
            <a:r>
              <a:rPr lang="en-US" altLang="ko-KR" dirty="0" smtClean="0">
                <a:solidFill>
                  <a:srgbClr val="898989"/>
                </a:solidFill>
              </a:rPr>
              <a:t> Chang</a:t>
            </a:r>
            <a:endParaRPr lang="en-US" altLang="ko-KR" dirty="0">
              <a:solidFill>
                <a:srgbClr val="898989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naehyuck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@snu.ac.kr</a:t>
            </a:r>
            <a:r>
              <a:rPr lang="en-US" altLang="ko-KR" dirty="0"/>
              <a:t>)</a:t>
            </a:r>
          </a:p>
          <a:p>
            <a:pPr eaLnBrk="1" hangingPunct="1"/>
            <a:r>
              <a:rPr lang="en-US" altLang="ko-KR" dirty="0" smtClean="0">
                <a:solidFill>
                  <a:srgbClr val="898989"/>
                </a:solidFill>
              </a:rPr>
              <a:t>TA</a:t>
            </a:r>
            <a:r>
              <a:rPr lang="en-US" altLang="ko-KR" dirty="0">
                <a:solidFill>
                  <a:srgbClr val="898989"/>
                </a:solidFill>
              </a:rPr>
              <a:t>. </a:t>
            </a:r>
            <a:r>
              <a:rPr lang="en-US" altLang="ko-KR" dirty="0" err="1" smtClean="0">
                <a:solidFill>
                  <a:srgbClr val="898989"/>
                </a:solidFill>
              </a:rPr>
              <a:t>Taeyoung</a:t>
            </a:r>
            <a:r>
              <a:rPr lang="en-US" altLang="ko-KR" dirty="0" smtClean="0">
                <a:solidFill>
                  <a:srgbClr val="898989"/>
                </a:solidFill>
              </a:rPr>
              <a:t> </a:t>
            </a:r>
            <a:r>
              <a:rPr lang="en-US" altLang="ko-KR" dirty="0">
                <a:solidFill>
                  <a:srgbClr val="898989"/>
                </a:solidFill>
              </a:rPr>
              <a:t>Kim</a:t>
            </a:r>
          </a:p>
          <a:p>
            <a:pPr eaLnBrk="1" hangingPunct="1"/>
            <a:r>
              <a:rPr lang="en-US" altLang="ko-KR" dirty="0">
                <a:solidFill>
                  <a:srgbClr val="898989"/>
                </a:solidFill>
              </a:rPr>
              <a:t>(</a:t>
            </a:r>
            <a:r>
              <a:rPr lang="en-US" altLang="ko-KR" dirty="0" smtClean="0">
                <a:solidFill>
                  <a:srgbClr val="558ED5"/>
                </a:solidFill>
              </a:rPr>
              <a:t>tykim@iris.snu.ac.kr</a:t>
            </a:r>
            <a:r>
              <a:rPr lang="en-US" altLang="ko-KR" dirty="0">
                <a:solidFill>
                  <a:srgbClr val="898989"/>
                </a:solidFill>
              </a:rPr>
              <a:t>)</a:t>
            </a:r>
          </a:p>
          <a:p>
            <a:pPr eaLnBrk="1" hangingPunct="1"/>
            <a:r>
              <a:rPr lang="en-US" altLang="ko-KR" dirty="0" smtClean="0">
                <a:solidFill>
                  <a:srgbClr val="898989"/>
                </a:solidFill>
              </a:rPr>
              <a:t>TA</a:t>
            </a:r>
            <a:r>
              <a:rPr lang="en-US" altLang="ko-KR" dirty="0">
                <a:solidFill>
                  <a:srgbClr val="898989"/>
                </a:solidFill>
              </a:rPr>
              <a:t>. </a:t>
            </a:r>
            <a:r>
              <a:rPr lang="en-US" altLang="ko-KR" dirty="0" err="1" smtClean="0">
                <a:solidFill>
                  <a:srgbClr val="898989"/>
                </a:solidFill>
              </a:rPr>
              <a:t>Duseok</a:t>
            </a:r>
            <a:r>
              <a:rPr lang="en-US" altLang="ko-KR" dirty="0" smtClean="0">
                <a:solidFill>
                  <a:srgbClr val="898989"/>
                </a:solidFill>
              </a:rPr>
              <a:t> Kang</a:t>
            </a:r>
            <a:endParaRPr lang="en-US" altLang="ko-KR" dirty="0">
              <a:solidFill>
                <a:srgbClr val="898989"/>
              </a:solidFill>
            </a:endParaRPr>
          </a:p>
          <a:p>
            <a:pPr eaLnBrk="1" hangingPunct="1"/>
            <a:r>
              <a:rPr lang="en-US" altLang="ko-KR" dirty="0" smtClean="0">
                <a:solidFill>
                  <a:srgbClr val="898989"/>
                </a:solidFill>
              </a:rPr>
              <a:t>(</a:t>
            </a:r>
            <a:r>
              <a:rPr lang="en-US" altLang="ko-KR" dirty="0" smtClean="0">
                <a:solidFill>
                  <a:srgbClr val="558ED5"/>
                </a:solidFill>
              </a:rPr>
              <a:t>kangds0829</a:t>
            </a:r>
            <a:r>
              <a:rPr lang="en-US" altLang="ko-KR" dirty="0" smtClean="0">
                <a:solidFill>
                  <a:srgbClr val="558ED5"/>
                </a:solidFill>
              </a:rPr>
              <a:t>@iris.snu.ac.kr</a:t>
            </a:r>
            <a:r>
              <a:rPr lang="en-US" altLang="ko-KR" dirty="0">
                <a:solidFill>
                  <a:srgbClr val="898989"/>
                </a:solidFill>
              </a:rPr>
              <a:t>)</a:t>
            </a: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RUBIS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3599F-C13E-4EB4-897F-E5D72660528E}" type="slidenum">
              <a:rPr lang="ko-KR" altLang="en-US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4100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 smtClean="0"/>
              <a:t>FSM</a:t>
            </a:r>
            <a:endParaRPr lang="ko-KR" altLang="en-US" smtClean="0"/>
          </a:p>
        </p:txBody>
      </p:sp>
      <p:sp>
        <p:nvSpPr>
          <p:cNvPr id="4101" name="TextBox 9"/>
          <p:cNvSpPr txBox="1">
            <a:spLocks noChangeArrowheads="1"/>
          </p:cNvSpPr>
          <p:nvPr/>
        </p:nvSpPr>
        <p:spPr bwMode="auto">
          <a:xfrm>
            <a:off x="2571750" y="4938713"/>
            <a:ext cx="4165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200" b="1">
                <a:latin typeface="Arial" charset="0"/>
                <a:cs typeface="Arial" charset="0"/>
              </a:rPr>
              <a:t>Acceptor FSM: parsing the word "nice"</a:t>
            </a:r>
            <a:endParaRPr lang="ko-KR" altLang="en-US" sz="1200" b="1">
              <a:latin typeface="Arial" charset="0"/>
              <a:cs typeface="Arial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8750" y="1571625"/>
            <a:ext cx="6350000" cy="3357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03" name="내용 개체 틀 4"/>
          <p:cNvSpPr>
            <a:spLocks noGrp="1"/>
          </p:cNvSpPr>
          <p:nvPr>
            <p:ph idx="1"/>
          </p:nvPr>
        </p:nvSpPr>
        <p:spPr>
          <a:xfrm>
            <a:off x="457200" y="5429250"/>
            <a:ext cx="8229600" cy="714375"/>
          </a:xfrm>
        </p:spPr>
        <p:txBody>
          <a:bodyPr/>
          <a:lstStyle/>
          <a:p>
            <a:pPr algn="just" eaLnBrk="1" hangingPunct="1">
              <a:buFont typeface="Arial" charset="0"/>
              <a:buChar char="•"/>
            </a:pPr>
            <a:r>
              <a:rPr lang="en-US" altLang="ko-KR" sz="1200" smtClean="0">
                <a:latin typeface="Arial" charset="0"/>
                <a:cs typeface="Arial" charset="0"/>
              </a:rPr>
              <a:t>A model of behavior composed of a finite number of states, transitions between those states, and actions.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ko-KR" sz="1200" smtClean="0">
                <a:latin typeface="Arial" charset="0"/>
                <a:cs typeface="Arial" charset="0"/>
              </a:rPr>
              <a:t>An abstract model of a machine with a primitive (sometimes read-only) internal memory.</a:t>
            </a:r>
          </a:p>
        </p:txBody>
      </p:sp>
      <p:pic>
        <p:nvPicPr>
          <p:cNvPr id="4104" name="Picture 10" descr="D:\경수\class\2010-1\논리설계실험\fs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1571625"/>
            <a:ext cx="57721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6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RUBIS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62653-86D5-45BE-9AD1-83E366337CE7}" type="slidenum">
              <a:rPr lang="ko-KR" altLang="en-US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512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 smtClean="0"/>
              <a:t>FSM: Moore &amp; Mealy Machine</a:t>
            </a:r>
            <a:endParaRPr lang="ko-KR" altLang="en-US" smtClean="0"/>
          </a:p>
        </p:txBody>
      </p:sp>
      <p:sp>
        <p:nvSpPr>
          <p:cNvPr id="5125" name="TextBox 9"/>
          <p:cNvSpPr txBox="1">
            <a:spLocks noChangeArrowheads="1"/>
          </p:cNvSpPr>
          <p:nvPr/>
        </p:nvSpPr>
        <p:spPr bwMode="auto">
          <a:xfrm>
            <a:off x="2143125" y="4516438"/>
            <a:ext cx="4786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200" b="1">
                <a:latin typeface="Arial" charset="0"/>
                <a:cs typeface="Arial" charset="0"/>
              </a:rPr>
              <a:t>Moore &amp; Mealy machine</a:t>
            </a:r>
            <a:endParaRPr lang="ko-KR" altLang="en-US" sz="1200" b="1">
              <a:latin typeface="Arial" charset="0"/>
              <a:cs typeface="Arial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00125" y="1724025"/>
            <a:ext cx="7143750" cy="2786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27" name="내용 개체 틀 4"/>
          <p:cNvSpPr>
            <a:spLocks noGrp="1"/>
          </p:cNvSpPr>
          <p:nvPr>
            <p:ph idx="1"/>
          </p:nvPr>
        </p:nvSpPr>
        <p:spPr>
          <a:xfrm>
            <a:off x="457200" y="5072063"/>
            <a:ext cx="8229600" cy="928687"/>
          </a:xfrm>
        </p:spPr>
        <p:txBody>
          <a:bodyPr/>
          <a:lstStyle/>
          <a:p>
            <a:pPr algn="just" eaLnBrk="1" hangingPunct="1">
              <a:buFont typeface="Arial" charset="0"/>
              <a:buChar char="•"/>
            </a:pPr>
            <a:r>
              <a:rPr lang="en-US" altLang="ko-KR" sz="1200" smtClean="0">
                <a:latin typeface="Arial" charset="0"/>
                <a:cs typeface="Arial" charset="0"/>
              </a:rPr>
              <a:t>Moore Machine: The FSM uses only entry actions, i.e., output depends only on the state.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ko-KR" sz="1200" smtClean="0">
                <a:latin typeface="Arial" charset="0"/>
                <a:cs typeface="Arial" charset="0"/>
              </a:rPr>
              <a:t>Mealy Machine: The FSM uses only input actions, i.e., output depends on input and state.</a:t>
            </a:r>
          </a:p>
        </p:txBody>
      </p:sp>
      <p:pic>
        <p:nvPicPr>
          <p:cNvPr id="5128" name="Picture 10" descr="Moore2Meal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000250"/>
            <a:ext cx="6286500" cy="229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357688" y="2714625"/>
            <a:ext cx="571500" cy="857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76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RUBIS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62653-86D5-45BE-9AD1-83E366337CE7}" type="slidenum">
              <a:rPr lang="ko-KR" altLang="en-US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512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 smtClean="0"/>
              <a:t>FSM: Moore &amp; Mealy Machine</a:t>
            </a:r>
            <a:endParaRPr lang="ko-KR" altLang="en-US" smtClean="0"/>
          </a:p>
        </p:txBody>
      </p:sp>
      <p:sp>
        <p:nvSpPr>
          <p:cNvPr id="5125" name="TextBox 9"/>
          <p:cNvSpPr txBox="1">
            <a:spLocks noChangeArrowheads="1"/>
          </p:cNvSpPr>
          <p:nvPr/>
        </p:nvSpPr>
        <p:spPr bwMode="auto">
          <a:xfrm>
            <a:off x="2143125" y="4516438"/>
            <a:ext cx="4786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200" b="1">
                <a:latin typeface="Arial" charset="0"/>
                <a:cs typeface="Arial" charset="0"/>
              </a:rPr>
              <a:t>Moore &amp; Mealy machine</a:t>
            </a:r>
            <a:endParaRPr lang="ko-KR" altLang="en-US" sz="1200" b="1">
              <a:latin typeface="Arial" charset="0"/>
              <a:cs typeface="Arial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00125" y="1724025"/>
            <a:ext cx="7143750" cy="2786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331640" y="2636912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q0</a:t>
            </a:r>
          </a:p>
          <a:p>
            <a:pPr algn="ctr"/>
            <a:r>
              <a:rPr lang="en-US" altLang="ko-KR" dirty="0" smtClean="0"/>
              <a:t>a</a:t>
            </a:r>
          </a:p>
        </p:txBody>
      </p:sp>
      <p:sp>
        <p:nvSpPr>
          <p:cNvPr id="13" name="타원 12"/>
          <p:cNvSpPr/>
          <p:nvPr/>
        </p:nvSpPr>
        <p:spPr>
          <a:xfrm>
            <a:off x="2753891" y="2636912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17" name="구부러진 연결선 16"/>
          <p:cNvCxnSpPr>
            <a:stCxn id="5" idx="7"/>
            <a:endCxn id="13" idx="1"/>
          </p:cNvCxnSpPr>
          <p:nvPr/>
        </p:nvCxnSpPr>
        <p:spPr>
          <a:xfrm rot="5400000" flipH="1" flipV="1">
            <a:off x="2438809" y="2321831"/>
            <a:ext cx="12700" cy="862161"/>
          </a:xfrm>
          <a:prstGeom prst="curvedConnector3">
            <a:avLst>
              <a:gd name="adj1" fmla="val 27133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5" idx="5"/>
            <a:endCxn id="13" idx="3"/>
          </p:cNvCxnSpPr>
          <p:nvPr/>
        </p:nvCxnSpPr>
        <p:spPr>
          <a:xfrm rot="16200000" flipH="1">
            <a:off x="2438809" y="2881920"/>
            <a:ext cx="12700" cy="862161"/>
          </a:xfrm>
          <a:prstGeom prst="curvedConnector3">
            <a:avLst>
              <a:gd name="adj1" fmla="val 27133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331640" y="3068960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753891" y="3070870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08743" y="2146905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324727" y="3717032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31" name="타원 30"/>
          <p:cNvSpPr/>
          <p:nvPr/>
        </p:nvSpPr>
        <p:spPr>
          <a:xfrm>
            <a:off x="5381997" y="2622863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q0</a:t>
            </a:r>
          </a:p>
        </p:txBody>
      </p:sp>
      <p:sp>
        <p:nvSpPr>
          <p:cNvPr id="32" name="타원 31"/>
          <p:cNvSpPr/>
          <p:nvPr/>
        </p:nvSpPr>
        <p:spPr>
          <a:xfrm>
            <a:off x="6804248" y="2622863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q1</a:t>
            </a:r>
          </a:p>
        </p:txBody>
      </p:sp>
      <p:cxnSp>
        <p:nvCxnSpPr>
          <p:cNvPr id="33" name="구부러진 연결선 32"/>
          <p:cNvCxnSpPr>
            <a:stCxn id="31" idx="7"/>
            <a:endCxn id="32" idx="1"/>
          </p:cNvCxnSpPr>
          <p:nvPr/>
        </p:nvCxnSpPr>
        <p:spPr>
          <a:xfrm rot="5400000" flipH="1" flipV="1">
            <a:off x="6489166" y="2307782"/>
            <a:ext cx="12700" cy="862161"/>
          </a:xfrm>
          <a:prstGeom prst="curvedConnector3">
            <a:avLst>
              <a:gd name="adj1" fmla="val 27133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31" idx="5"/>
            <a:endCxn id="32" idx="3"/>
          </p:cNvCxnSpPr>
          <p:nvPr/>
        </p:nvCxnSpPr>
        <p:spPr>
          <a:xfrm rot="16200000" flipH="1">
            <a:off x="6489166" y="2867871"/>
            <a:ext cx="12700" cy="862161"/>
          </a:xfrm>
          <a:prstGeom prst="curvedConnector3">
            <a:avLst>
              <a:gd name="adj1" fmla="val 27133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308726" y="2132856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0/a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300192" y="3702983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1/b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037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RUBIS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2DE63-AD9A-420D-9B61-519D53BCDEB3}" type="slidenum">
              <a:rPr lang="ko-KR" altLang="en-US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6148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 smtClean="0"/>
              <a:t>Practice</a:t>
            </a:r>
            <a:endParaRPr lang="ko-KR" altLang="en-US" smtClean="0"/>
          </a:p>
        </p:txBody>
      </p:sp>
      <p:sp>
        <p:nvSpPr>
          <p:cNvPr id="6149" name="내용 개체 틀 4"/>
          <p:cNvSpPr txBox="1">
            <a:spLocks/>
          </p:cNvSpPr>
          <p:nvPr/>
        </p:nvSpPr>
        <p:spPr bwMode="auto">
          <a:xfrm>
            <a:off x="457200" y="1643063"/>
            <a:ext cx="8229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kumimoji="0" lang="en-US" altLang="ko-KR" sz="2000" b="1" dirty="0" smtClean="0">
                <a:latin typeface="Arial" charset="0"/>
                <a:ea typeface="맑은 고딕" pitchFamily="50" charset="-127"/>
                <a:cs typeface="Arial" charset="0"/>
              </a:rPr>
              <a:t>String Recognizer</a:t>
            </a:r>
            <a:endParaRPr kumimoji="0" lang="en-US" altLang="ko-KR" sz="2000" b="1" dirty="0">
              <a:latin typeface="Arial" charset="0"/>
              <a:ea typeface="맑은 고딕" pitchFamily="50" charset="-127"/>
              <a:cs typeface="Arial" charset="0"/>
            </a:endParaRPr>
          </a:p>
        </p:txBody>
      </p:sp>
      <p:sp>
        <p:nvSpPr>
          <p:cNvPr id="6150" name="내용 개체 틀 4"/>
          <p:cNvSpPr>
            <a:spLocks noGrp="1"/>
          </p:cNvSpPr>
          <p:nvPr>
            <p:ph idx="1"/>
          </p:nvPr>
        </p:nvSpPr>
        <p:spPr>
          <a:xfrm>
            <a:off x="457200" y="2143125"/>
            <a:ext cx="8229600" cy="2286000"/>
          </a:xfrm>
        </p:spPr>
        <p:txBody>
          <a:bodyPr/>
          <a:lstStyle/>
          <a:p>
            <a:pPr algn="just" eaLnBrk="1" hangingPunct="1">
              <a:buFont typeface="Arial" charset="0"/>
              <a:buChar char="•"/>
            </a:pPr>
            <a:r>
              <a:rPr lang="en-US" altLang="ko-KR" sz="1200" dirty="0" smtClean="0">
                <a:latin typeface="Arial" charset="0"/>
                <a:cs typeface="Arial" charset="0"/>
              </a:rPr>
              <a:t>Simulate the string recognizer which accepts specific bit strings.</a:t>
            </a:r>
          </a:p>
          <a:p>
            <a:pPr algn="just" eaLnBrk="1" hangingPunct="1">
              <a:buFont typeface="Arial" charset="0"/>
              <a:buChar char="•"/>
            </a:pPr>
            <a:endParaRPr lang="en-US" altLang="ko-KR" sz="1200" dirty="0" smtClean="0">
              <a:latin typeface="Arial" charset="0"/>
              <a:cs typeface="Arial" charset="0"/>
            </a:endParaRPr>
          </a:p>
          <a:p>
            <a:pPr algn="just" eaLnBrk="1" hangingPunct="1">
              <a:buFont typeface="Wingdings" pitchFamily="2" charset="2"/>
              <a:buChar char="ü"/>
            </a:pPr>
            <a:r>
              <a:rPr lang="en-US" altLang="ko-KR" sz="1200" dirty="0" smtClean="0">
                <a:latin typeface="Arial" charset="0"/>
                <a:cs typeface="Arial" charset="0"/>
              </a:rPr>
              <a:t>There are 1-bit input and 1-bit output in this string recognizer.</a:t>
            </a:r>
          </a:p>
          <a:p>
            <a:pPr algn="just" eaLnBrk="1" hangingPunct="1">
              <a:buFont typeface="Wingdings" pitchFamily="2" charset="2"/>
              <a:buChar char="ü"/>
            </a:pPr>
            <a:r>
              <a:rPr lang="en-US" altLang="ko-KR" sz="1200" dirty="0" smtClean="0">
                <a:latin typeface="Arial" charset="0"/>
                <a:cs typeface="Arial" charset="0"/>
              </a:rPr>
              <a:t>This string recognizer accepts ‘010’. If strings are inputted except ‘010’, the output must be ‘0’.</a:t>
            </a:r>
          </a:p>
          <a:p>
            <a:pPr algn="just" eaLnBrk="1" hangingPunct="1">
              <a:buFont typeface="Wingdings" pitchFamily="2" charset="2"/>
              <a:buChar char="ü"/>
            </a:pPr>
            <a:r>
              <a:rPr lang="en-US" altLang="ko-KR" sz="1200" dirty="0" smtClean="0">
                <a:latin typeface="Arial" charset="0"/>
                <a:cs typeface="Arial" charset="0"/>
              </a:rPr>
              <a:t>If ‘100’ is inputted, the output must be ‘0’ permanently.</a:t>
            </a:r>
          </a:p>
          <a:p>
            <a:pPr algn="just" eaLnBrk="1" hangingPunct="1">
              <a:buFont typeface="Wingdings" pitchFamily="2" charset="2"/>
              <a:buChar char="ü"/>
            </a:pPr>
            <a:endParaRPr lang="en-US" altLang="ko-KR" sz="1200" dirty="0" smtClean="0">
              <a:latin typeface="Arial" charset="0"/>
              <a:cs typeface="Arial" charset="0"/>
            </a:endParaRPr>
          </a:p>
          <a:p>
            <a:pPr algn="just" eaLnBrk="1" hangingPunct="1">
              <a:buFont typeface="Wingdings" pitchFamily="2" charset="2"/>
              <a:buChar char="v"/>
            </a:pPr>
            <a:r>
              <a:rPr lang="en-US" altLang="ko-KR" sz="1200" dirty="0" smtClean="0">
                <a:latin typeface="Arial" charset="0"/>
                <a:cs typeface="Arial" charset="0"/>
              </a:rPr>
              <a:t>You can use ‘D-FF’ to represent states in FSM.</a:t>
            </a:r>
          </a:p>
          <a:p>
            <a:pPr algn="just" eaLnBrk="1" hangingPunct="1">
              <a:buFont typeface="Wingdings" pitchFamily="2" charset="2"/>
              <a:buChar char="v"/>
            </a:pPr>
            <a:r>
              <a:rPr lang="en-US" altLang="ko-KR" sz="1200" dirty="0" smtClean="0">
                <a:latin typeface="Arial" charset="0"/>
                <a:cs typeface="Arial" charset="0"/>
              </a:rPr>
              <a:t>Input ‘00101010010’ to verify your circuit at your simulating step.</a:t>
            </a:r>
          </a:p>
        </p:txBody>
      </p:sp>
      <p:sp>
        <p:nvSpPr>
          <p:cNvPr id="7" name="내용 개체 틀 4"/>
          <p:cNvSpPr txBox="1">
            <a:spLocks/>
          </p:cNvSpPr>
          <p:nvPr/>
        </p:nvSpPr>
        <p:spPr bwMode="auto">
          <a:xfrm>
            <a:off x="446856" y="4437112"/>
            <a:ext cx="8229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kumimoji="0" lang="en-US" altLang="ko-KR" sz="2000" b="1" dirty="0" smtClean="0">
                <a:latin typeface="Arial" charset="0"/>
                <a:ea typeface="맑은 고딕" pitchFamily="50" charset="-127"/>
                <a:cs typeface="Arial" charset="0"/>
              </a:rPr>
              <a:t>Implement</a:t>
            </a:r>
            <a:endParaRPr kumimoji="0" lang="en-US" altLang="ko-KR" sz="2000" b="1" dirty="0">
              <a:latin typeface="Arial" charset="0"/>
              <a:ea typeface="맑은 고딕" pitchFamily="50" charset="-127"/>
              <a:cs typeface="Arial" charset="0"/>
            </a:endParaRPr>
          </a:p>
        </p:txBody>
      </p:sp>
      <p:sp>
        <p:nvSpPr>
          <p:cNvPr id="8" name="내용 개체 틀 4"/>
          <p:cNvSpPr txBox="1">
            <a:spLocks/>
          </p:cNvSpPr>
          <p:nvPr/>
        </p:nvSpPr>
        <p:spPr bwMode="auto">
          <a:xfrm>
            <a:off x="467544" y="4887416"/>
            <a:ext cx="8229600" cy="142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Font typeface="Arial" charset="0"/>
              <a:buChar char="•"/>
            </a:pPr>
            <a:r>
              <a:rPr lang="en-US" altLang="ko-KR" sz="1200" dirty="0" smtClean="0">
                <a:latin typeface="Arial" charset="0"/>
                <a:cs typeface="Arial" charset="0"/>
              </a:rPr>
              <a:t>Draw the FSM for string recognizer using any drawing tool.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ko-KR" sz="1200" dirty="0" smtClean="0">
                <a:latin typeface="Arial" charset="0"/>
                <a:cs typeface="Arial" charset="0"/>
              </a:rPr>
              <a:t>Simulate the FSM with Xilinx ISE.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ko-KR" sz="1200" dirty="0" smtClean="0">
                <a:latin typeface="Arial" charset="0"/>
                <a:cs typeface="Arial" charset="0"/>
              </a:rPr>
              <a:t>Implement the FSM on breadboard.</a:t>
            </a:r>
          </a:p>
          <a:p>
            <a:pPr algn="just" eaLnBrk="1" hangingPunct="1">
              <a:buFont typeface="Arial" charset="0"/>
              <a:buChar char="•"/>
            </a:pPr>
            <a:endParaRPr lang="en-US" altLang="ko-KR" sz="1200" dirty="0" smtClean="0">
              <a:latin typeface="Arial" charset="0"/>
              <a:cs typeface="Arial" charset="0"/>
            </a:endParaRPr>
          </a:p>
          <a:p>
            <a:pPr algn="just" eaLnBrk="1" hangingPunct="1">
              <a:buFont typeface="Arial" charset="0"/>
              <a:buChar char="•"/>
            </a:pPr>
            <a:endParaRPr lang="en-US" altLang="ko-KR" sz="1200" dirty="0" smtClean="0">
              <a:latin typeface="Arial" charset="0"/>
              <a:cs typeface="Arial" charset="0"/>
            </a:endParaRPr>
          </a:p>
          <a:p>
            <a:pPr algn="just" eaLnBrk="1" hangingPunct="1">
              <a:buFont typeface="Arial" charset="0"/>
              <a:buChar char="•"/>
            </a:pPr>
            <a:endParaRPr lang="en-US" altLang="ko-KR" sz="120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01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RUBIS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CD51E-FA21-4E93-8431-CFA804889023}" type="slidenum">
              <a:rPr lang="ko-KR" altLang="en-US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512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Preliminary Report (14</a:t>
            </a:r>
            <a:r>
              <a:rPr lang="en-US" altLang="ko-KR" baseline="30000" dirty="0" smtClean="0"/>
              <a:t>th</a:t>
            </a:r>
            <a:r>
              <a:rPr lang="en-US" altLang="ko-KR" dirty="0"/>
              <a:t>)</a:t>
            </a:r>
            <a:endParaRPr lang="ko-KR" altLang="en-US" dirty="0" smtClean="0"/>
          </a:p>
        </p:txBody>
      </p:sp>
      <p:sp>
        <p:nvSpPr>
          <p:cNvPr id="10" name="내용 개체 틀 2"/>
          <p:cNvSpPr>
            <a:spLocks noGrp="1"/>
          </p:cNvSpPr>
          <p:nvPr/>
        </p:nvSpPr>
        <p:spPr bwMode="auto">
          <a:xfrm>
            <a:off x="395288" y="1411288"/>
            <a:ext cx="7859712" cy="478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dirty="0" smtClean="0">
                <a:latin typeface="Arial" charset="0"/>
                <a:cs typeface="Arial" charset="0"/>
              </a:rPr>
              <a:t>Requirements</a:t>
            </a:r>
          </a:p>
          <a:p>
            <a:pPr lvl="1">
              <a:defRPr/>
            </a:pPr>
            <a:r>
              <a:rPr lang="en-US" altLang="ko-KR" sz="1600" dirty="0" smtClean="0">
                <a:latin typeface="Arial" charset="0"/>
                <a:cs typeface="Arial" charset="0"/>
              </a:rPr>
              <a:t>Either in Korean or in English</a:t>
            </a:r>
          </a:p>
          <a:p>
            <a:pPr lvl="1">
              <a:defRPr/>
            </a:pPr>
            <a:r>
              <a:rPr lang="en-US" altLang="ko-KR" sz="1600" dirty="0" smtClean="0">
                <a:latin typeface="Arial" charset="0"/>
                <a:cs typeface="Arial" charset="0"/>
              </a:rPr>
              <a:t>No cover page</a:t>
            </a:r>
          </a:p>
          <a:p>
            <a:pPr lvl="1">
              <a:defRPr/>
            </a:pPr>
            <a:r>
              <a:rPr lang="en-US" altLang="ko-KR" sz="1600" dirty="0" smtClean="0">
                <a:latin typeface="Arial" charset="0"/>
                <a:cs typeface="Arial" charset="0"/>
              </a:rPr>
              <a:t>At least </a:t>
            </a:r>
            <a:r>
              <a:rPr lang="en-US" altLang="ko-KR" sz="1600" dirty="0">
                <a:latin typeface="Arial" charset="0"/>
                <a:cs typeface="Arial" charset="0"/>
              </a:rPr>
              <a:t>1</a:t>
            </a:r>
            <a:r>
              <a:rPr lang="en-US" altLang="ko-KR" sz="1600" dirty="0" smtClean="0">
                <a:latin typeface="Arial" charset="0"/>
                <a:cs typeface="Arial" charset="0"/>
              </a:rPr>
              <a:t> page</a:t>
            </a:r>
          </a:p>
          <a:p>
            <a:pPr lvl="1">
              <a:defRPr/>
            </a:pPr>
            <a:r>
              <a:rPr lang="en-US" altLang="ko-KR" sz="1600" dirty="0" smtClean="0">
                <a:latin typeface="Arial" charset="0"/>
                <a:cs typeface="Arial" charset="0"/>
              </a:rPr>
              <a:t>Write your group, student number, name</a:t>
            </a:r>
          </a:p>
          <a:p>
            <a:pPr lvl="1"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Arial" charset="0"/>
                <a:ea typeface="굴림" panose="020B0600000101010101" pitchFamily="50" charset="-127"/>
                <a:cs typeface="Arial" charset="0"/>
              </a:rPr>
              <a:t>Due : May, </a:t>
            </a:r>
            <a:r>
              <a:rPr lang="en-US" altLang="ko-KR" sz="1600" b="1" dirty="0" smtClean="0">
                <a:solidFill>
                  <a:srgbClr val="FF0000"/>
                </a:solidFill>
                <a:latin typeface="Arial" charset="0"/>
                <a:ea typeface="굴림" panose="020B0600000101010101" pitchFamily="50" charset="-127"/>
                <a:cs typeface="Arial" charset="0"/>
              </a:rPr>
              <a:t>19</a:t>
            </a:r>
            <a:r>
              <a:rPr lang="en-US" altLang="ko-KR" sz="1600" b="1" baseline="30000" dirty="0" smtClean="0">
                <a:solidFill>
                  <a:srgbClr val="FF0000"/>
                </a:solidFill>
                <a:latin typeface="Arial" charset="0"/>
                <a:ea typeface="굴림" panose="020B0600000101010101" pitchFamily="50" charset="-127"/>
                <a:cs typeface="Arial" charset="0"/>
              </a:rPr>
              <a:t>th</a:t>
            </a:r>
            <a:r>
              <a:rPr lang="en-US" altLang="ko-KR" sz="1600" b="1" dirty="0" smtClean="0">
                <a:solidFill>
                  <a:srgbClr val="FF0000"/>
                </a:solidFill>
                <a:latin typeface="Arial" charset="0"/>
                <a:ea typeface="굴림" panose="020B0600000101010101" pitchFamily="50" charset="-127"/>
                <a:cs typeface="Arial" charset="0"/>
              </a:rPr>
              <a:t> </a:t>
            </a:r>
            <a:endParaRPr lang="en-US" altLang="ko-KR" sz="1600" dirty="0" smtClean="0">
              <a:latin typeface="Arial" charset="0"/>
              <a:cs typeface="Arial" charset="0"/>
            </a:endParaRPr>
          </a:p>
          <a:p>
            <a:pPr lvl="1">
              <a:defRPr/>
            </a:pPr>
            <a:endParaRPr lang="en-US" altLang="ko-KR" sz="1800" dirty="0" smtClean="0">
              <a:latin typeface="Arial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ko-KR" sz="2000" dirty="0" smtClean="0">
                <a:latin typeface="Arial" charset="0"/>
                <a:cs typeface="Arial" charset="0"/>
              </a:rPr>
              <a:t>Study </a:t>
            </a:r>
            <a:r>
              <a:rPr kumimoji="0" lang="en-US" altLang="ko-KR" sz="2000" b="1" dirty="0">
                <a:latin typeface="Arial" charset="0"/>
                <a:cs typeface="Arial" charset="0"/>
              </a:rPr>
              <a:t>‘</a:t>
            </a:r>
            <a:r>
              <a:rPr kumimoji="0" lang="en-US" altLang="ko-KR" sz="2000" dirty="0" err="1">
                <a:latin typeface="Arial" charset="0"/>
                <a:cs typeface="Arial" charset="0"/>
              </a:rPr>
              <a:t>Chatterless</a:t>
            </a:r>
            <a:r>
              <a:rPr kumimoji="0" lang="en-US" altLang="ko-KR" sz="2000" dirty="0">
                <a:latin typeface="Arial" charset="0"/>
                <a:cs typeface="Arial" charset="0"/>
              </a:rPr>
              <a:t> </a:t>
            </a:r>
            <a:r>
              <a:rPr kumimoji="0" lang="en-US" altLang="ko-KR" sz="2000" dirty="0" smtClean="0">
                <a:latin typeface="Arial" charset="0"/>
                <a:cs typeface="Arial" charset="0"/>
              </a:rPr>
              <a:t>switch</a:t>
            </a:r>
            <a:r>
              <a:rPr kumimoji="0" lang="en-US" altLang="ko-KR" sz="2000" b="1" dirty="0" smtClean="0">
                <a:latin typeface="Arial" charset="0"/>
                <a:cs typeface="Arial" charset="0"/>
              </a:rPr>
              <a:t>’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kumimoji="0" lang="en-US" altLang="ko-KR" sz="2000" b="1" dirty="0" smtClean="0">
                <a:latin typeface="Arial" charset="0"/>
                <a:cs typeface="Arial" charset="0"/>
              </a:rPr>
              <a:t>       </a:t>
            </a:r>
            <a:r>
              <a:rPr lang="en-US" altLang="ko-KR" sz="2000" dirty="0" smtClean="0">
                <a:latin typeface="Arial" charset="0"/>
                <a:cs typeface="Arial" charset="0"/>
              </a:rPr>
              <a:t>Explain about ‘Chattering’ and implementation of ‘</a:t>
            </a:r>
            <a:r>
              <a:rPr lang="en-US" altLang="ko-KR" sz="2000" dirty="0" err="1" smtClean="0">
                <a:latin typeface="Arial" charset="0"/>
                <a:cs typeface="Arial" charset="0"/>
              </a:rPr>
              <a:t>Chatterless</a:t>
            </a:r>
            <a:r>
              <a:rPr lang="en-US" altLang="ko-KR" sz="2000" dirty="0" smtClean="0">
                <a:latin typeface="Arial" charset="0"/>
                <a:cs typeface="Arial" charset="0"/>
              </a:rPr>
              <a:t>   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2000" dirty="0">
                <a:latin typeface="Arial" charset="0"/>
                <a:cs typeface="Arial" charset="0"/>
              </a:rPr>
              <a:t> </a:t>
            </a:r>
            <a:r>
              <a:rPr lang="en-US" altLang="ko-KR" sz="2000" dirty="0" smtClean="0">
                <a:latin typeface="Arial" charset="0"/>
                <a:cs typeface="Arial" charset="0"/>
              </a:rPr>
              <a:t>       switch’ using registers and capacitor.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2000" dirty="0" smtClean="0">
              <a:latin typeface="Arial" charset="0"/>
              <a:cs typeface="Arial" charset="0"/>
            </a:endParaRPr>
          </a:p>
          <a:p>
            <a:pPr marL="400050" lvl="1" indent="0">
              <a:buFont typeface="Arial" charset="0"/>
              <a:buNone/>
              <a:defRPr/>
            </a:pPr>
            <a:endParaRPr lang="en-US" altLang="ko-KR" sz="1600" dirty="0" smtClean="0">
              <a:latin typeface="Arial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ko-KR" sz="1600" dirty="0" smtClean="0">
              <a:latin typeface="Arial" charset="0"/>
              <a:cs typeface="Arial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 smtClean="0">
              <a:latin typeface="Arial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ko-KR" dirty="0">
              <a:latin typeface="Arial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ko-KR" dirty="0" smtClean="0">
              <a:latin typeface="Arial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ko-KR" sz="2000" dirty="0" smtClean="0">
              <a:latin typeface="Arial" charset="0"/>
              <a:cs typeface="Arial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>
              <a:latin typeface="Arial" charset="0"/>
              <a:cs typeface="Arial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ko-KR" altLang="en-US" sz="200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02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2381</TotalTime>
  <Words>299</Words>
  <Application>Microsoft Office PowerPoint</Application>
  <PresentationFormat>화면 슬라이드 쇼(4:3)</PresentationFormat>
  <Paragraphs>74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굴림</vt:lpstr>
      <vt:lpstr>맑은 고딕</vt:lpstr>
      <vt:lpstr>Arial</vt:lpstr>
      <vt:lpstr>Century Gothic</vt:lpstr>
      <vt:lpstr>Constantia</vt:lpstr>
      <vt:lpstr>Wingdings</vt:lpstr>
      <vt:lpstr>Office 테마</vt:lpstr>
      <vt:lpstr>Lab. 13</vt:lpstr>
      <vt:lpstr>FSM</vt:lpstr>
      <vt:lpstr>FSM: Moore &amp; Mealy Machine</vt:lpstr>
      <vt:lpstr>FSM: Moore &amp; Mealy Machine</vt:lpstr>
      <vt:lpstr>Practice</vt:lpstr>
      <vt:lpstr>Preliminary Report (14th)</vt:lpstr>
    </vt:vector>
  </TitlesOfParts>
  <Company>mmlab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redrattus</dc:creator>
  <cp:lastModifiedBy>Stoic</cp:lastModifiedBy>
  <cp:revision>367</cp:revision>
  <dcterms:created xsi:type="dcterms:W3CDTF">2008-07-30T02:31:41Z</dcterms:created>
  <dcterms:modified xsi:type="dcterms:W3CDTF">2014-05-14T07:37:58Z</dcterms:modified>
</cp:coreProperties>
</file>