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7" r:id="rId2"/>
    <p:sldId id="296" r:id="rId3"/>
    <p:sldId id="297" r:id="rId4"/>
    <p:sldId id="298" r:id="rId5"/>
    <p:sldId id="285" r:id="rId6"/>
    <p:sldId id="288" r:id="rId7"/>
    <p:sldId id="293" r:id="rId8"/>
    <p:sldId id="289" r:id="rId9"/>
    <p:sldId id="292" r:id="rId10"/>
    <p:sldId id="294" r:id="rId11"/>
    <p:sldId id="290" r:id="rId12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715C07B-A995-40F7-AEF1-D788255E6250}" type="datetimeFigureOut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B441182-3A6A-4758-82DD-B06B647403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2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D21A845-29B0-4911-98E5-613DD552A7A4}" type="datetimeFigureOut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985F132-422E-4018-A0DD-BC77DF1BB6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89A3D-1EE0-486D-990E-7B74B45D1786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217B-3587-497B-B4BE-01928898EE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B416-432B-4C13-8E3D-DFE604009D3F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AEE56-C123-4948-A6F3-F0DBBE1CC4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F0ADD-7F10-43A0-A8B6-337CAF3586F9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0BD4C-165A-42E3-9283-6C1EA8282C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1F96B-6462-4FCD-B03B-062C6B6FCF14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357D5-82D8-4550-B77F-85D5E99CC4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DD107-681A-438F-8D39-F8668477C8C4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59A0-25B4-45CD-AB52-700AA7D1742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3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B6A22-6A7B-409A-A3A3-038898C2CE80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1A59C-57CA-471B-8F96-22BCCE5C09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2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CA4F-826C-4F3F-83A9-3FC96E431E11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B0B57-0373-4D0B-AE4C-BBD639E0E1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0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8227-DE70-48F2-B077-881691DB1C2B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B26A6-3508-4287-965C-9104D9470D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5030E-4489-4463-8891-71F81EBB7CB5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A3136-1EED-41A3-B105-5B37B54267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0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6B2A5-BCE5-4D99-82BA-A1FF75D38E13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A6309-519C-42DC-A7D3-1684F7E6DF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C4B7A-7A50-4207-AD02-617733487F16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BF32F-D5E8-448D-9CC2-B1EB96ED53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AA97A5-3989-4A37-9F6F-3A909019F510}" type="datetime1">
              <a:rPr lang="ko-KR" altLang="en-US"/>
              <a:pPr>
                <a:defRPr/>
              </a:pPr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7D14A7-BAB0-460F-98D0-496DA035A7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3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4FA34-228E-42E0-8B2F-0BB01C7AA9A2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075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Lab. 15</a:t>
            </a:r>
            <a:endParaRPr lang="ko-KR" altLang="en-US" sz="4000" dirty="0" smtClean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492375"/>
            <a:ext cx="7202487" cy="3651250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Logic Design Lab.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Spring 2014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Prof. </a:t>
            </a:r>
            <a:r>
              <a:rPr lang="en-US" altLang="ko-KR" dirty="0" err="1" smtClean="0">
                <a:solidFill>
                  <a:srgbClr val="898989"/>
                </a:solidFill>
              </a:rPr>
              <a:t>Naehyuck</a:t>
            </a:r>
            <a:r>
              <a:rPr lang="en-US" altLang="ko-KR" dirty="0" smtClean="0">
                <a:solidFill>
                  <a:srgbClr val="898989"/>
                </a:solidFill>
              </a:rPr>
              <a:t> Chang</a:t>
            </a:r>
            <a:endParaRPr lang="en-US" altLang="ko-KR" dirty="0">
              <a:solidFill>
                <a:srgbClr val="898989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naehyuck@snu.ac.kr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Taeyoung</a:t>
            </a:r>
            <a:r>
              <a:rPr lang="en-US" altLang="ko-KR" dirty="0" smtClean="0">
                <a:solidFill>
                  <a:srgbClr val="898989"/>
                </a:solidFill>
              </a:rPr>
              <a:t> </a:t>
            </a:r>
            <a:r>
              <a:rPr lang="en-US" altLang="ko-KR" dirty="0">
                <a:solidFill>
                  <a:srgbClr val="898989"/>
                </a:solidFill>
              </a:rPr>
              <a:t>Kim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tykim@iris.snu.ac.kr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Duseok</a:t>
            </a:r>
            <a:r>
              <a:rPr lang="en-US" altLang="ko-KR" dirty="0" smtClean="0">
                <a:solidFill>
                  <a:srgbClr val="898989"/>
                </a:solidFill>
              </a:rPr>
              <a:t> Kang</a:t>
            </a:r>
            <a:endParaRPr lang="en-US" altLang="ko-KR" dirty="0">
              <a:solidFill>
                <a:srgbClr val="898989"/>
              </a:solidFill>
            </a:endParaRP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kangds0829</a:t>
            </a:r>
            <a:r>
              <a:rPr lang="en-US" altLang="ko-KR" dirty="0" smtClean="0">
                <a:solidFill>
                  <a:srgbClr val="558ED5"/>
                </a:solidFill>
              </a:rPr>
              <a:t>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/>
              <a:t>CPLD (</a:t>
            </a:r>
            <a:r>
              <a:rPr lang="en-US" altLang="ko-KR" sz="3600" dirty="0">
                <a:cs typeface="Arial" charset="0"/>
              </a:rPr>
              <a:t>Complex Programmable Logic Device)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40841"/>
            <a:ext cx="40386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CD51E-FA21-4E93-8431-CFA804889023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12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  <a:endParaRPr lang="ko-KR" altLang="en-US" dirty="0" smtClean="0"/>
          </a:p>
        </p:txBody>
      </p:sp>
      <p:sp>
        <p:nvSpPr>
          <p:cNvPr id="10" name="내용 개체 틀 2"/>
          <p:cNvSpPr>
            <a:spLocks noGrp="1"/>
          </p:cNvSpPr>
          <p:nvPr/>
        </p:nvSpPr>
        <p:spPr bwMode="auto">
          <a:xfrm>
            <a:off x="395288" y="1411288"/>
            <a:ext cx="7859712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Implement the “2:4 Decoder” on an universal board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Use CPLD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Input : 2 switches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Output : 4 LEDs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Write </a:t>
            </a:r>
            <a:r>
              <a:rPr lang="en-US" altLang="ko-KR" sz="1600" dirty="0">
                <a:latin typeface="Arial" charset="0"/>
                <a:cs typeface="Arial" charset="0"/>
              </a:rPr>
              <a:t>VHDL or Verilog code for the </a:t>
            </a:r>
            <a:r>
              <a:rPr lang="en-US" altLang="ko-KR" sz="1600" dirty="0" smtClean="0">
                <a:latin typeface="Arial" charset="0"/>
                <a:cs typeface="Arial" charset="0"/>
              </a:rPr>
              <a:t>decoder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Simulate </a:t>
            </a:r>
            <a:r>
              <a:rPr lang="en-US" altLang="ko-KR" sz="1600" dirty="0">
                <a:latin typeface="Arial" charset="0"/>
                <a:cs typeface="Arial" charset="0"/>
              </a:rPr>
              <a:t>and verify</a:t>
            </a:r>
            <a:endParaRPr lang="en-US" altLang="ko-KR" sz="16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 smtClean="0">
              <a:latin typeface="Arial" charset="0"/>
              <a:cs typeface="Arial" charset="0"/>
            </a:endParaRPr>
          </a:p>
          <a:p>
            <a:pPr marL="400050" lvl="1" indent="0">
              <a:buFont typeface="Arial" charset="0"/>
              <a:buNone/>
              <a:defRPr/>
            </a:pPr>
            <a:endParaRPr lang="en-US" altLang="ko-KR" sz="1600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16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0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ko-KR" altLang="en-US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11F97-12BF-45F3-903A-2467199043EE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Example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67544" y="1772816"/>
            <a:ext cx="8172400" cy="3661441"/>
            <a:chOff x="998412" y="1224896"/>
            <a:chExt cx="10290703" cy="4610494"/>
          </a:xfrm>
        </p:grpSpPr>
        <p:pic>
          <p:nvPicPr>
            <p:cNvPr id="8" name="Picture 2" descr="http://www.ilbe.com/files/attach/new/20130207/377678/130276839/770559329/0514b9a4a2987e625db907ab09a59b5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412" y="1224896"/>
              <a:ext cx="2009775" cy="4610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://cfile213.uf.daum.net/image/143C2D514D38F50F1DF5A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187" y="1224896"/>
              <a:ext cx="4476752" cy="461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://cfile25.uf.tistory.com/image/1168D43950EA76CF26B5B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842" y="3748704"/>
              <a:ext cx="3788272" cy="208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cfile6.uf.tistory.com/image/15462B5050FCE37D074D6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843" y="1224896"/>
              <a:ext cx="3788272" cy="252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50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11F97-12BF-45F3-903A-2467199043EE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Example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96416" y="1794738"/>
            <a:ext cx="7620000" cy="401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562440" y="2588819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62440" y="3070082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2440" y="3503220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562440" y="3936358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562440" y="4369499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40145" y="2588819"/>
            <a:ext cx="3433011" cy="21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52426" y="2693070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60461" y="3078092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60461" y="3487166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60461" y="3896236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752426" y="4289273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161498" y="2693071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169533" y="3078093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169533" y="3487167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169533" y="3896237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161498" y="4289274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562549" y="2693072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570584" y="3078094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570584" y="348716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570584" y="389623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62549" y="4289275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939537" y="2693073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947572" y="3078095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947572" y="3487169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947572" y="3896239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939537" y="4289276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348609" y="2685053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356644" y="3070075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356644" y="3479149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56644" y="3888219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348609" y="4281256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741638" y="2693070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49674" y="3078097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749674" y="3487171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749674" y="3896241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741639" y="428927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150710" y="2693075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158745" y="3078097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158745" y="3487171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158745" y="3896241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150710" y="428927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559782" y="2685055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567817" y="3070077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567817" y="3479151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567817" y="3888221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9782" y="428125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 rot="16200000">
            <a:off x="2733769" y="4043064"/>
            <a:ext cx="505325" cy="773184"/>
            <a:chOff x="2654968" y="1320983"/>
            <a:chExt cx="729916" cy="1353190"/>
          </a:xfrm>
        </p:grpSpPr>
        <p:sp>
          <p:nvSpPr>
            <p:cNvPr id="60" name="직사각형 59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 rot="16200000">
            <a:off x="2733768" y="2503510"/>
            <a:ext cx="505325" cy="773184"/>
            <a:chOff x="2654968" y="1320983"/>
            <a:chExt cx="729916" cy="1353190"/>
          </a:xfrm>
        </p:grpSpPr>
        <p:sp>
          <p:nvSpPr>
            <p:cNvPr id="69" name="직사각형 68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 rot="16200000">
            <a:off x="2733770" y="3025866"/>
            <a:ext cx="505325" cy="773184"/>
            <a:chOff x="2654968" y="1320983"/>
            <a:chExt cx="729916" cy="1353190"/>
          </a:xfrm>
        </p:grpSpPr>
        <p:sp>
          <p:nvSpPr>
            <p:cNvPr id="78" name="직사각형 77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 rot="16200000">
            <a:off x="2733770" y="3536988"/>
            <a:ext cx="505325" cy="773184"/>
            <a:chOff x="2654968" y="1320983"/>
            <a:chExt cx="729916" cy="1353190"/>
          </a:xfrm>
        </p:grpSpPr>
        <p:sp>
          <p:nvSpPr>
            <p:cNvPr id="87" name="직사각형 86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 rot="16200000">
            <a:off x="1507913" y="4924888"/>
            <a:ext cx="505325" cy="773184"/>
            <a:chOff x="2654968" y="1320983"/>
            <a:chExt cx="729916" cy="1353190"/>
          </a:xfrm>
        </p:grpSpPr>
        <p:sp>
          <p:nvSpPr>
            <p:cNvPr id="96" name="직사각형 95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 rot="16200000">
            <a:off x="1507912" y="3385334"/>
            <a:ext cx="505325" cy="773184"/>
            <a:chOff x="2654968" y="1320983"/>
            <a:chExt cx="729916" cy="1353190"/>
          </a:xfrm>
        </p:grpSpPr>
        <p:sp>
          <p:nvSpPr>
            <p:cNvPr id="105" name="직사각형 104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 rot="16200000">
            <a:off x="1507914" y="3907690"/>
            <a:ext cx="505325" cy="773184"/>
            <a:chOff x="2654968" y="1320983"/>
            <a:chExt cx="729916" cy="1353190"/>
          </a:xfrm>
        </p:grpSpPr>
        <p:sp>
          <p:nvSpPr>
            <p:cNvPr id="114" name="직사각형 113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 rot="16200000">
            <a:off x="1507914" y="4418812"/>
            <a:ext cx="505325" cy="773184"/>
            <a:chOff x="2654968" y="1320983"/>
            <a:chExt cx="729916" cy="1353190"/>
          </a:xfrm>
        </p:grpSpPr>
        <p:sp>
          <p:nvSpPr>
            <p:cNvPr id="123" name="직사각형 122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1177681" y="2219851"/>
            <a:ext cx="1038434" cy="98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CPLD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549429" y="2219851"/>
            <a:ext cx="91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137916" y="5240958"/>
            <a:ext cx="91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5741638" y="5121803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573211" y="5434539"/>
            <a:ext cx="91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6394098" y="5121750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6280630" y="5434539"/>
            <a:ext cx="91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Reset</a:t>
            </a:r>
            <a:endParaRPr lang="ko-KR" altLang="en-US" dirty="0"/>
          </a:p>
        </p:txBody>
      </p:sp>
      <p:sp>
        <p:nvSpPr>
          <p:cNvPr id="138" name="타원 137"/>
          <p:cNvSpPr/>
          <p:nvPr/>
        </p:nvSpPr>
        <p:spPr>
          <a:xfrm>
            <a:off x="6488473" y="2079169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6211500" y="2072545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5926575" y="2081821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5625751" y="2067242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5316974" y="2060614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992295" y="2053988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Example</a:t>
            </a:r>
            <a:endParaRPr lang="ko-KR" altLang="en-US" dirty="0" smtClean="0"/>
          </a:p>
        </p:txBody>
      </p:sp>
      <p:sp>
        <p:nvSpPr>
          <p:cNvPr id="144" name="직사각형 143"/>
          <p:cNvSpPr/>
          <p:nvPr/>
        </p:nvSpPr>
        <p:spPr>
          <a:xfrm>
            <a:off x="714629" y="1732729"/>
            <a:ext cx="7620000" cy="401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7580653" y="2526810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580653" y="3008073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7580653" y="3441211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7580653" y="3874349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7572630" y="4307490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3658358" y="2518859"/>
            <a:ext cx="3433011" cy="21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3770639" y="2631061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3778674" y="3016083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3778674" y="3425157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3778674" y="3834227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3770639" y="4227264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4179711" y="2631062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4187746" y="3016084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4187746" y="342515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187746" y="383422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4179711" y="4227265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4580762" y="2631063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588797" y="3016085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588797" y="3425159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4588797" y="3834229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4580762" y="4227266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957750" y="2631064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965785" y="3016086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4965785" y="3425160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4965785" y="3834230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4957750" y="4227267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5366822" y="2623044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5374857" y="3008066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374857" y="3417140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5374857" y="3826210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5366822" y="4219247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759851" y="2631061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5767887" y="301608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5767887" y="3425162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5767887" y="3834232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5759852" y="4227269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6168923" y="2631066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176958" y="301608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6176958" y="3425162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6176958" y="3834232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6168923" y="4227269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6577995" y="2623046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6586030" y="3008068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586030" y="3417142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586030" y="3826212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6577995" y="4219249"/>
            <a:ext cx="320841" cy="320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그룹 190"/>
          <p:cNvGrpSpPr/>
          <p:nvPr/>
        </p:nvGrpSpPr>
        <p:grpSpPr>
          <a:xfrm rot="16200000">
            <a:off x="2751982" y="3981055"/>
            <a:ext cx="505325" cy="773184"/>
            <a:chOff x="2654968" y="1320983"/>
            <a:chExt cx="729916" cy="1353190"/>
          </a:xfrm>
        </p:grpSpPr>
        <p:sp>
          <p:nvSpPr>
            <p:cNvPr id="192" name="직사각형 191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육각형 192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육각형 193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육각형 194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육각형 195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육각형 196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육각형 197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육각형 198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그룹 199"/>
          <p:cNvGrpSpPr/>
          <p:nvPr/>
        </p:nvGrpSpPr>
        <p:grpSpPr>
          <a:xfrm rot="16200000">
            <a:off x="2751981" y="2441501"/>
            <a:ext cx="505325" cy="773184"/>
            <a:chOff x="2654968" y="1320983"/>
            <a:chExt cx="729916" cy="1353190"/>
          </a:xfrm>
        </p:grpSpPr>
        <p:sp>
          <p:nvSpPr>
            <p:cNvPr id="201" name="직사각형 200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육각형 201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육각형 202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육각형 203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육각형 204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육각형 205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육각형 206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육각형 207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/>
          <p:cNvGrpSpPr/>
          <p:nvPr/>
        </p:nvGrpSpPr>
        <p:grpSpPr>
          <a:xfrm rot="16200000">
            <a:off x="2751983" y="2963857"/>
            <a:ext cx="505325" cy="773184"/>
            <a:chOff x="2654968" y="1320983"/>
            <a:chExt cx="729916" cy="1353190"/>
          </a:xfrm>
        </p:grpSpPr>
        <p:sp>
          <p:nvSpPr>
            <p:cNvPr id="210" name="직사각형 209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육각형 210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육각형 211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육각형 212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육각형 213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육각형 214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육각형 215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육각형 216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8" name="그룹 217"/>
          <p:cNvGrpSpPr/>
          <p:nvPr/>
        </p:nvGrpSpPr>
        <p:grpSpPr>
          <a:xfrm rot="16200000">
            <a:off x="2751983" y="3474979"/>
            <a:ext cx="505325" cy="773184"/>
            <a:chOff x="2654968" y="1320983"/>
            <a:chExt cx="729916" cy="1353190"/>
          </a:xfrm>
        </p:grpSpPr>
        <p:sp>
          <p:nvSpPr>
            <p:cNvPr id="219" name="직사각형 218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육각형 219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육각형 220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육각형 221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육각형 222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육각형 223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육각형 224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육각형 225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/>
          <p:cNvGrpSpPr/>
          <p:nvPr/>
        </p:nvGrpSpPr>
        <p:grpSpPr>
          <a:xfrm rot="16200000">
            <a:off x="1526126" y="4862879"/>
            <a:ext cx="505325" cy="773184"/>
            <a:chOff x="2654968" y="1320983"/>
            <a:chExt cx="729916" cy="1353190"/>
          </a:xfrm>
        </p:grpSpPr>
        <p:sp>
          <p:nvSpPr>
            <p:cNvPr id="228" name="직사각형 227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육각형 228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육각형 229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육각형 230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육각형 231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육각형 232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육각형 233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육각형 234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/>
          <p:cNvGrpSpPr/>
          <p:nvPr/>
        </p:nvGrpSpPr>
        <p:grpSpPr>
          <a:xfrm rot="16200000">
            <a:off x="1526125" y="3323325"/>
            <a:ext cx="505325" cy="773184"/>
            <a:chOff x="2654968" y="1320983"/>
            <a:chExt cx="729916" cy="1353190"/>
          </a:xfrm>
        </p:grpSpPr>
        <p:sp>
          <p:nvSpPr>
            <p:cNvPr id="237" name="직사각형 236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육각형 237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육각형 238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육각형 239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육각형 240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육각형 241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육각형 242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육각형 243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5" name="그룹 244"/>
          <p:cNvGrpSpPr/>
          <p:nvPr/>
        </p:nvGrpSpPr>
        <p:grpSpPr>
          <a:xfrm rot="16200000">
            <a:off x="1526127" y="3845681"/>
            <a:ext cx="505325" cy="773184"/>
            <a:chOff x="2654968" y="1320983"/>
            <a:chExt cx="729916" cy="1353190"/>
          </a:xfrm>
        </p:grpSpPr>
        <p:sp>
          <p:nvSpPr>
            <p:cNvPr id="246" name="직사각형 245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육각형 246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육각형 247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육각형 250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육각형 251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육각형 252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4" name="그룹 253"/>
          <p:cNvGrpSpPr/>
          <p:nvPr/>
        </p:nvGrpSpPr>
        <p:grpSpPr>
          <a:xfrm rot="16200000">
            <a:off x="1526127" y="4356803"/>
            <a:ext cx="505325" cy="773184"/>
            <a:chOff x="2654968" y="1320983"/>
            <a:chExt cx="729916" cy="1353190"/>
          </a:xfrm>
        </p:grpSpPr>
        <p:sp>
          <p:nvSpPr>
            <p:cNvPr id="255" name="직사각형 254"/>
            <p:cNvSpPr/>
            <p:nvPr/>
          </p:nvSpPr>
          <p:spPr>
            <a:xfrm>
              <a:off x="2654968" y="1320983"/>
              <a:ext cx="729916" cy="1353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육각형 255"/>
            <p:cNvSpPr/>
            <p:nvPr/>
          </p:nvSpPr>
          <p:spPr>
            <a:xfrm>
              <a:off x="2775284" y="2476319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육각형 256"/>
            <p:cNvSpPr/>
            <p:nvPr/>
          </p:nvSpPr>
          <p:spPr>
            <a:xfrm>
              <a:off x="2783305" y="1974727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육각형 257"/>
            <p:cNvSpPr/>
            <p:nvPr/>
          </p:nvSpPr>
          <p:spPr>
            <a:xfrm rot="5400000">
              <a:off x="3023625" y="2227357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육각형 258"/>
            <p:cNvSpPr/>
            <p:nvPr/>
          </p:nvSpPr>
          <p:spPr>
            <a:xfrm rot="5400000">
              <a:off x="2530605" y="2207028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육각형 259"/>
            <p:cNvSpPr/>
            <p:nvPr/>
          </p:nvSpPr>
          <p:spPr>
            <a:xfrm>
              <a:off x="2807369" y="1469404"/>
              <a:ext cx="467474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육각형 260"/>
            <p:cNvSpPr/>
            <p:nvPr/>
          </p:nvSpPr>
          <p:spPr>
            <a:xfrm rot="5400000">
              <a:off x="3047413" y="1725489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육각형 261"/>
            <p:cNvSpPr/>
            <p:nvPr/>
          </p:nvSpPr>
          <p:spPr>
            <a:xfrm rot="5400000">
              <a:off x="2550383" y="1713455"/>
              <a:ext cx="467477" cy="743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1195894" y="2157842"/>
            <a:ext cx="1038434" cy="98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CPLD</a:t>
            </a:r>
            <a:endParaRPr lang="ko-KR" altLang="en-US" dirty="0"/>
          </a:p>
        </p:txBody>
      </p:sp>
      <p:sp>
        <p:nvSpPr>
          <p:cNvPr id="264" name="TextBox 263"/>
          <p:cNvSpPr txBox="1"/>
          <p:nvPr/>
        </p:nvSpPr>
        <p:spPr>
          <a:xfrm>
            <a:off x="2567642" y="2157842"/>
            <a:ext cx="91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2156129" y="5178949"/>
            <a:ext cx="91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266" name="타원 265"/>
          <p:cNvSpPr/>
          <p:nvPr/>
        </p:nvSpPr>
        <p:spPr>
          <a:xfrm>
            <a:off x="5759851" y="5059794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/>
          <p:cNvSpPr txBox="1"/>
          <p:nvPr/>
        </p:nvSpPr>
        <p:spPr>
          <a:xfrm>
            <a:off x="5591424" y="5372530"/>
            <a:ext cx="91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68" name="타원 267"/>
          <p:cNvSpPr/>
          <p:nvPr/>
        </p:nvSpPr>
        <p:spPr>
          <a:xfrm>
            <a:off x="6412311" y="5059741"/>
            <a:ext cx="352926" cy="35292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TextBox 268"/>
          <p:cNvSpPr txBox="1"/>
          <p:nvPr/>
        </p:nvSpPr>
        <p:spPr>
          <a:xfrm>
            <a:off x="6298843" y="5372530"/>
            <a:ext cx="91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Reset</a:t>
            </a:r>
            <a:endParaRPr lang="ko-KR" altLang="en-US" dirty="0"/>
          </a:p>
        </p:txBody>
      </p:sp>
      <p:grpSp>
        <p:nvGrpSpPr>
          <p:cNvPr id="270" name="그룹 269"/>
          <p:cNvGrpSpPr/>
          <p:nvPr/>
        </p:nvGrpSpPr>
        <p:grpSpPr>
          <a:xfrm>
            <a:off x="7803395" y="2454327"/>
            <a:ext cx="1850393" cy="534674"/>
            <a:chOff x="9045901" y="1844548"/>
            <a:chExt cx="1850393" cy="534674"/>
          </a:xfrm>
        </p:grpSpPr>
        <p:sp>
          <p:nvSpPr>
            <p:cNvPr id="271" name="양쪽 모서리가 둥근 사각형 270"/>
            <p:cNvSpPr/>
            <p:nvPr/>
          </p:nvSpPr>
          <p:spPr>
            <a:xfrm rot="16200000">
              <a:off x="9703761" y="1186688"/>
              <a:ext cx="534674" cy="18503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양쪽 모서리가 둥근 사각형 271"/>
            <p:cNvSpPr/>
            <p:nvPr/>
          </p:nvSpPr>
          <p:spPr>
            <a:xfrm rot="16200000">
              <a:off x="9125619" y="1891577"/>
              <a:ext cx="451075" cy="45195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7803395" y="3781724"/>
            <a:ext cx="1850393" cy="534674"/>
            <a:chOff x="9045901" y="1844548"/>
            <a:chExt cx="1850393" cy="534674"/>
          </a:xfrm>
        </p:grpSpPr>
        <p:sp>
          <p:nvSpPr>
            <p:cNvPr id="274" name="양쪽 모서리가 둥근 사각형 273"/>
            <p:cNvSpPr/>
            <p:nvPr/>
          </p:nvSpPr>
          <p:spPr>
            <a:xfrm rot="16200000">
              <a:off x="9703761" y="1186688"/>
              <a:ext cx="534674" cy="18503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양쪽 모서리가 둥근 사각형 274"/>
            <p:cNvSpPr/>
            <p:nvPr/>
          </p:nvSpPr>
          <p:spPr>
            <a:xfrm rot="16200000">
              <a:off x="9125619" y="1891577"/>
              <a:ext cx="451075" cy="45195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6" name="육각형 275"/>
          <p:cNvSpPr/>
          <p:nvPr/>
        </p:nvSpPr>
        <p:spPr>
          <a:xfrm>
            <a:off x="1494573" y="3511436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육각형 276"/>
          <p:cNvSpPr/>
          <p:nvPr/>
        </p:nvSpPr>
        <p:spPr>
          <a:xfrm>
            <a:off x="1815414" y="3519458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8" name="그룹 277"/>
          <p:cNvGrpSpPr/>
          <p:nvPr/>
        </p:nvGrpSpPr>
        <p:grpSpPr>
          <a:xfrm rot="5400000">
            <a:off x="4931875" y="5768697"/>
            <a:ext cx="1850393" cy="534674"/>
            <a:chOff x="9045901" y="1844548"/>
            <a:chExt cx="1850393" cy="534674"/>
          </a:xfrm>
        </p:grpSpPr>
        <p:sp>
          <p:nvSpPr>
            <p:cNvPr id="279" name="양쪽 모서리가 둥근 사각형 278"/>
            <p:cNvSpPr/>
            <p:nvPr/>
          </p:nvSpPr>
          <p:spPr>
            <a:xfrm rot="16200000">
              <a:off x="9703761" y="1186688"/>
              <a:ext cx="534674" cy="18503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양쪽 모서리가 둥근 사각형 279"/>
            <p:cNvSpPr/>
            <p:nvPr/>
          </p:nvSpPr>
          <p:spPr>
            <a:xfrm rot="16200000">
              <a:off x="9125619" y="1891577"/>
              <a:ext cx="451075" cy="45195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1" name="타원 280"/>
          <p:cNvSpPr/>
          <p:nvPr/>
        </p:nvSpPr>
        <p:spPr>
          <a:xfrm>
            <a:off x="3755953" y="2631061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3786695" y="3826197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폭발 1 282"/>
          <p:cNvSpPr/>
          <p:nvPr/>
        </p:nvSpPr>
        <p:spPr>
          <a:xfrm>
            <a:off x="5661141" y="4906644"/>
            <a:ext cx="611180" cy="61118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4161846" y="2638607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92588" y="3833743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567739" y="2646154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4598481" y="3841290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4973634" y="2644647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5004376" y="3839783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5361424" y="2634088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5392166" y="3829224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5758265" y="2623524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5789007" y="3818660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6155103" y="2631072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6185845" y="3826208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6588158" y="2629561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6618900" y="3824697"/>
            <a:ext cx="320841" cy="3208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폭발 1 297"/>
          <p:cNvSpPr/>
          <p:nvPr/>
        </p:nvSpPr>
        <p:spPr>
          <a:xfrm>
            <a:off x="7576414" y="3741804"/>
            <a:ext cx="611180" cy="61118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폭발 1 298"/>
          <p:cNvSpPr/>
          <p:nvPr/>
        </p:nvSpPr>
        <p:spPr>
          <a:xfrm>
            <a:off x="7497470" y="2450858"/>
            <a:ext cx="611180" cy="61118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육각형 299"/>
          <p:cNvSpPr/>
          <p:nvPr/>
        </p:nvSpPr>
        <p:spPr>
          <a:xfrm>
            <a:off x="2711499" y="4490164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육각형 300"/>
          <p:cNvSpPr/>
          <p:nvPr/>
        </p:nvSpPr>
        <p:spPr>
          <a:xfrm>
            <a:off x="2729125" y="4161804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육각형 301"/>
          <p:cNvSpPr/>
          <p:nvPr/>
        </p:nvSpPr>
        <p:spPr>
          <a:xfrm>
            <a:off x="3026119" y="4167757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육각형 302"/>
          <p:cNvSpPr/>
          <p:nvPr/>
        </p:nvSpPr>
        <p:spPr>
          <a:xfrm rot="5400000">
            <a:off x="2871251" y="4348405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육각형 303"/>
          <p:cNvSpPr/>
          <p:nvPr/>
        </p:nvSpPr>
        <p:spPr>
          <a:xfrm rot="5400000">
            <a:off x="2571263" y="4337177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육각형 304"/>
          <p:cNvSpPr/>
          <p:nvPr/>
        </p:nvSpPr>
        <p:spPr>
          <a:xfrm rot="5400000">
            <a:off x="3156800" y="4354824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육각형 305"/>
          <p:cNvSpPr/>
          <p:nvPr/>
        </p:nvSpPr>
        <p:spPr>
          <a:xfrm>
            <a:off x="3033012" y="3995903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육각형 306"/>
          <p:cNvSpPr/>
          <p:nvPr/>
        </p:nvSpPr>
        <p:spPr>
          <a:xfrm>
            <a:off x="3050658" y="3657412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육각형 307"/>
          <p:cNvSpPr/>
          <p:nvPr/>
        </p:nvSpPr>
        <p:spPr>
          <a:xfrm rot="5400000">
            <a:off x="3155196" y="3833455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육각형 308"/>
          <p:cNvSpPr/>
          <p:nvPr/>
        </p:nvSpPr>
        <p:spPr>
          <a:xfrm rot="5400000">
            <a:off x="2889527" y="3812602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육각형 309"/>
          <p:cNvSpPr/>
          <p:nvPr/>
        </p:nvSpPr>
        <p:spPr>
          <a:xfrm>
            <a:off x="3026386" y="3488344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육각형 310"/>
          <p:cNvSpPr/>
          <p:nvPr/>
        </p:nvSpPr>
        <p:spPr>
          <a:xfrm>
            <a:off x="3044032" y="3149853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육각형 311"/>
          <p:cNvSpPr/>
          <p:nvPr/>
        </p:nvSpPr>
        <p:spPr>
          <a:xfrm rot="5400000">
            <a:off x="3148570" y="3325896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육각형 312"/>
          <p:cNvSpPr/>
          <p:nvPr/>
        </p:nvSpPr>
        <p:spPr>
          <a:xfrm rot="5400000">
            <a:off x="2898803" y="3305043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육각형 313"/>
          <p:cNvSpPr/>
          <p:nvPr/>
        </p:nvSpPr>
        <p:spPr>
          <a:xfrm>
            <a:off x="2777314" y="2637489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육각형 314"/>
          <p:cNvSpPr/>
          <p:nvPr/>
        </p:nvSpPr>
        <p:spPr>
          <a:xfrm>
            <a:off x="3043615" y="2980785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육각형 315"/>
          <p:cNvSpPr/>
          <p:nvPr/>
        </p:nvSpPr>
        <p:spPr>
          <a:xfrm>
            <a:off x="3061261" y="2642294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육각형 316"/>
          <p:cNvSpPr/>
          <p:nvPr/>
        </p:nvSpPr>
        <p:spPr>
          <a:xfrm rot="5400000">
            <a:off x="3165799" y="2818337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육각형 317"/>
          <p:cNvSpPr/>
          <p:nvPr/>
        </p:nvSpPr>
        <p:spPr>
          <a:xfrm rot="5400000">
            <a:off x="2900125" y="2797484"/>
            <a:ext cx="267106" cy="5149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506686" y="2017160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6229713" y="2010536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5944788" y="2019812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5643964" y="2005233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5335187" y="1998605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5010508" y="1991979"/>
            <a:ext cx="202112" cy="202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해 324"/>
          <p:cNvSpPr/>
          <p:nvPr/>
        </p:nvSpPr>
        <p:spPr>
          <a:xfrm>
            <a:off x="6431717" y="1929499"/>
            <a:ext cx="365760" cy="365760"/>
          </a:xfrm>
          <a:prstGeom prst="su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0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89" grpId="0" animBg="1"/>
      <p:bldP spid="289" grpId="1" animBg="1"/>
      <p:bldP spid="290" grpId="0" animBg="1"/>
      <p:bldP spid="290" grpId="1" animBg="1"/>
      <p:bldP spid="291" grpId="0" animBg="1"/>
      <p:bldP spid="291" grpId="1" animBg="1"/>
      <p:bldP spid="292" grpId="0" animBg="1"/>
      <p:bldP spid="292" grpId="1" animBg="1"/>
      <p:bldP spid="293" grpId="0" animBg="1"/>
      <p:bldP spid="293" grpId="1" animBg="1"/>
      <p:bldP spid="294" grpId="0" animBg="1"/>
      <p:bldP spid="294" grpId="1" animBg="1"/>
      <p:bldP spid="295" grpId="0" animBg="1"/>
      <p:bldP spid="295" grpId="1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ADEF2-3575-4FB4-BCC7-6BC0739F6F37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410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200" dirty="0" smtClean="0"/>
              <a:t>CPLD (</a:t>
            </a:r>
            <a:r>
              <a:rPr lang="en-US" altLang="ko-KR" sz="3200" dirty="0">
                <a:cs typeface="Arial" charset="0"/>
              </a:rPr>
              <a:t>Complex Programmable Logic </a:t>
            </a:r>
            <a:r>
              <a:rPr lang="en-US" altLang="ko-KR" sz="3200" dirty="0" smtClean="0">
                <a:cs typeface="Arial" charset="0"/>
              </a:rPr>
              <a:t>Device)</a:t>
            </a:r>
            <a:endParaRPr lang="ko-KR" altLang="en-US" sz="3200" dirty="0" smtClean="0"/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3203848" y="3728839"/>
            <a:ext cx="2808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 smtClean="0">
                <a:latin typeface="Arial" charset="0"/>
                <a:cs typeface="Arial" charset="0"/>
              </a:rPr>
              <a:t>CPLD (Xilinx XC9536)</a:t>
            </a:r>
            <a:endParaRPr lang="ko-KR" altLang="en-US" sz="1200" b="1" dirty="0">
              <a:latin typeface="Arial" charset="0"/>
              <a:cs typeface="Arial" charset="0"/>
            </a:endParaRPr>
          </a:p>
        </p:txBody>
      </p:sp>
      <p:sp>
        <p:nvSpPr>
          <p:cNvPr id="4103" name="내용 개체 틀 4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872208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1600" dirty="0" smtClean="0">
                <a:latin typeface="Arial" charset="0"/>
                <a:cs typeface="Arial" charset="0"/>
              </a:rPr>
              <a:t>Xilinx XC9536XL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5ns pin-to-pin logic delays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System frequency up to 178MHz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36 macro cells with 800 usable gates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Optimized for high-performance 3.3V systems </a:t>
            </a:r>
          </a:p>
          <a:p>
            <a:pPr lvl="2" algn="just" eaLnBrk="1" hangingPunct="1">
              <a:buFontTx/>
              <a:buChar char="-"/>
            </a:pPr>
            <a:r>
              <a:rPr lang="en-US" altLang="ko-KR" sz="1200" dirty="0" smtClean="0">
                <a:latin typeface="Arial" charset="0"/>
                <a:cs typeface="Arial" charset="0"/>
              </a:rPr>
              <a:t>5V tolerant I/O pins accept 5V, 3.3V, and 2.5V signals</a:t>
            </a:r>
          </a:p>
          <a:p>
            <a:pPr lvl="2" algn="just" eaLnBrk="1" hangingPunct="1">
              <a:buFontTx/>
              <a:buChar char="-"/>
            </a:pPr>
            <a:r>
              <a:rPr lang="en-US" altLang="ko-KR" sz="1200" dirty="0" smtClean="0">
                <a:latin typeface="Arial" charset="0"/>
                <a:cs typeface="Arial" charset="0"/>
              </a:rPr>
              <a:t>3.3V or 2.5V output capability</a:t>
            </a:r>
          </a:p>
          <a:p>
            <a:pPr marL="457200" lvl="1" indent="0" algn="just" eaLnBrk="1" hangingPunct="1">
              <a:buNone/>
            </a:pPr>
            <a:endParaRPr lang="en-US" altLang="ko-KR" sz="400" dirty="0" smtClean="0">
              <a:latin typeface="Arial" charset="0"/>
              <a:cs typeface="Arial" charset="0"/>
            </a:endParaRPr>
          </a:p>
        </p:txBody>
      </p:sp>
      <p:pic>
        <p:nvPicPr>
          <p:cNvPr id="1026" name="Picture 2" descr="\\147.46.174.55\public\Lectures\Logic design lab\실험_2010\ccpld-xc95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68599"/>
            <a:ext cx="2808312" cy="21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F33D7-4B71-4D38-A324-D1ABE541BF53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12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/>
              <a:t>CPLD (</a:t>
            </a:r>
            <a:r>
              <a:rPr lang="en-US" altLang="ko-KR" sz="3600" dirty="0">
                <a:cs typeface="Arial" charset="0"/>
              </a:rPr>
              <a:t>Complex Programmable Logic Device)</a:t>
            </a:r>
            <a:endParaRPr lang="ko-KR" altLang="en-US" dirty="0" smtClean="0"/>
          </a:p>
        </p:txBody>
      </p:sp>
      <p:sp>
        <p:nvSpPr>
          <p:cNvPr id="5125" name="TextBox 9"/>
          <p:cNvSpPr txBox="1">
            <a:spLocks noChangeArrowheads="1"/>
          </p:cNvSpPr>
          <p:nvPr/>
        </p:nvSpPr>
        <p:spPr bwMode="auto">
          <a:xfrm>
            <a:off x="2478088" y="4867275"/>
            <a:ext cx="416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charset="0"/>
                <a:cs typeface="Arial" charset="0"/>
              </a:rPr>
              <a:t>PLCC44 Socket Image &amp; Pin Assignment (Bottom view)</a:t>
            </a:r>
            <a:endParaRPr lang="ko-KR" altLang="en-US" sz="1200" b="1">
              <a:latin typeface="Arial" charset="0"/>
              <a:cs typeface="Arial" charset="0"/>
            </a:endParaRPr>
          </a:p>
        </p:txBody>
      </p:sp>
      <p:sp>
        <p:nvSpPr>
          <p:cNvPr id="5127" name="내용 개체 틀 4"/>
          <p:cNvSpPr>
            <a:spLocks noGrp="1"/>
          </p:cNvSpPr>
          <p:nvPr>
            <p:ph idx="1"/>
          </p:nvPr>
        </p:nvSpPr>
        <p:spPr>
          <a:xfrm>
            <a:off x="457200" y="5429250"/>
            <a:ext cx="8229600" cy="714375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You can insert CPLD to your circuit with PLCC44 socket.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There are 44 pins at 9536 CPLD and PLCC44 socket.</a:t>
            </a:r>
          </a:p>
        </p:txBody>
      </p:sp>
      <p:pic>
        <p:nvPicPr>
          <p:cNvPr id="51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905000"/>
            <a:ext cx="30099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3" descr="D:\경수\class\2010-1\논리설계실험\plcc 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993900"/>
            <a:ext cx="35242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한쪽 모서리가 잘린 사각형 3"/>
          <p:cNvSpPr/>
          <p:nvPr/>
        </p:nvSpPr>
        <p:spPr>
          <a:xfrm>
            <a:off x="4988418" y="1755513"/>
            <a:ext cx="3085847" cy="3031407"/>
          </a:xfrm>
          <a:prstGeom prst="snip1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/>
              <a:t>CPLD (</a:t>
            </a:r>
            <a:r>
              <a:rPr lang="en-US" altLang="ko-KR" sz="3600" dirty="0">
                <a:cs typeface="Arial" charset="0"/>
              </a:rPr>
              <a:t>Complex Programmable Logic Device)</a:t>
            </a:r>
            <a:endParaRPr lang="ko-KR" alt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4288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2627784" y="2636912"/>
            <a:ext cx="28803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968427" y="2780928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555776" y="2636912"/>
            <a:ext cx="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7904" y="1988840"/>
            <a:ext cx="37465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Implement Design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Simulation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Floorplan</a:t>
            </a:r>
            <a:r>
              <a:rPr lang="en-US" altLang="ko-KR" dirty="0" smtClean="0"/>
              <a:t> IO – Pre-Synthesis</a:t>
            </a:r>
          </a:p>
          <a:p>
            <a:pPr lvl="1"/>
            <a:r>
              <a:rPr lang="en-US" altLang="ko-KR" dirty="0" smtClean="0"/>
              <a:t>- Modify UCF file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Manage Configuration Project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Open .</a:t>
            </a:r>
            <a:r>
              <a:rPr lang="en-US" altLang="ko-KR" dirty="0" err="1" smtClean="0"/>
              <a:t>jed</a:t>
            </a:r>
            <a:r>
              <a:rPr lang="en-US" altLang="ko-KR" dirty="0" smtClean="0"/>
              <a:t> file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Erase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Program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7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8050E-0B9D-4E56-A13B-CCA990AC63ED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/>
              <a:t>CPLD (</a:t>
            </a:r>
            <a:r>
              <a:rPr lang="en-US" altLang="ko-KR" sz="3600" dirty="0">
                <a:cs typeface="Arial" charset="0"/>
              </a:rPr>
              <a:t>Complex Programmable Logic Device)</a:t>
            </a:r>
            <a:endParaRPr lang="ko-KR" altLang="en-US" dirty="0" smtClean="0"/>
          </a:p>
        </p:txBody>
      </p:sp>
      <p:sp>
        <p:nvSpPr>
          <p:cNvPr id="6149" name="TextBox 9"/>
          <p:cNvSpPr txBox="1">
            <a:spLocks noChangeArrowheads="1"/>
          </p:cNvSpPr>
          <p:nvPr/>
        </p:nvSpPr>
        <p:spPr bwMode="auto">
          <a:xfrm>
            <a:off x="2549525" y="5230813"/>
            <a:ext cx="416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charset="0"/>
                <a:cs typeface="Arial" charset="0"/>
              </a:rPr>
              <a:t>9536 Pin Assignment</a:t>
            </a:r>
            <a:endParaRPr lang="ko-KR" altLang="en-US" sz="1200" b="1"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50" y="1714500"/>
            <a:ext cx="6357938" cy="3506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1" name="내용 개체 틀 4"/>
          <p:cNvSpPr>
            <a:spLocks noGrp="1"/>
          </p:cNvSpPr>
          <p:nvPr>
            <p:ph idx="1"/>
          </p:nvPr>
        </p:nvSpPr>
        <p:spPr>
          <a:xfrm>
            <a:off x="457200" y="5572125"/>
            <a:ext cx="8229600" cy="714375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There are 3 VCCs and 3 GNDs.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TCK, TDI, TDO, TMS are used for reprogramming circuit to 9536.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You can use PIN5 as global clock.</a:t>
            </a:r>
          </a:p>
        </p:txBody>
      </p:sp>
      <p:pic>
        <p:nvPicPr>
          <p:cNvPr id="61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863725"/>
            <a:ext cx="2384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792288"/>
            <a:ext cx="3351213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/>
              <a:t>CPLD (</a:t>
            </a:r>
            <a:r>
              <a:rPr lang="en-US" altLang="ko-KR" sz="3600" dirty="0">
                <a:cs typeface="Arial" charset="0"/>
              </a:rPr>
              <a:t>Complex Programmable Logic Device)</a:t>
            </a:r>
            <a:endParaRPr lang="ko-KR" altLang="en-US" dirty="0" smtClean="0"/>
          </a:p>
        </p:txBody>
      </p:sp>
      <p:pic>
        <p:nvPicPr>
          <p:cNvPr id="1028" name="Picture 4" descr="C:\Users\Rubis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484784"/>
            <a:ext cx="5349277" cy="42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ubis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356992"/>
            <a:ext cx="3764599" cy="29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 rot="2400000">
            <a:off x="4886100" y="3142383"/>
            <a:ext cx="1095892" cy="11521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265</Words>
  <Application>Microsoft Office PowerPoint</Application>
  <PresentationFormat>화면 슬라이드 쇼(4:3)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Century Gothic</vt:lpstr>
      <vt:lpstr>Constantia</vt:lpstr>
      <vt:lpstr>Wingdings</vt:lpstr>
      <vt:lpstr>Office 테마</vt:lpstr>
      <vt:lpstr>Lab. 15</vt:lpstr>
      <vt:lpstr>Example</vt:lpstr>
      <vt:lpstr>Example</vt:lpstr>
      <vt:lpstr>Example</vt:lpstr>
      <vt:lpstr>CPLD (Complex Programmable Logic Device)</vt:lpstr>
      <vt:lpstr>CPLD (Complex Programmable Logic Device)</vt:lpstr>
      <vt:lpstr>CPLD (Complex Programmable Logic Device)</vt:lpstr>
      <vt:lpstr>CPLD (Complex Programmable Logic Device)</vt:lpstr>
      <vt:lpstr>CPLD (Complex Programmable Logic Device)</vt:lpstr>
      <vt:lpstr>CPLD (Complex Programmable Logic Device)</vt:lpstr>
      <vt:lpstr>Practice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Stoic</cp:lastModifiedBy>
  <cp:revision>365</cp:revision>
  <dcterms:created xsi:type="dcterms:W3CDTF">2008-07-30T02:31:41Z</dcterms:created>
  <dcterms:modified xsi:type="dcterms:W3CDTF">2014-05-21T07:45:50Z</dcterms:modified>
</cp:coreProperties>
</file>