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60" r:id="rId4"/>
    <p:sldId id="263" r:id="rId5"/>
    <p:sldId id="262" r:id="rId6"/>
    <p:sldId id="264" r:id="rId7"/>
    <p:sldId id="268" r:id="rId8"/>
    <p:sldId id="269" r:id="rId9"/>
    <p:sldId id="276" r:id="rId10"/>
    <p:sldId id="277" r:id="rId11"/>
    <p:sldId id="273" r:id="rId12"/>
    <p:sldId id="274" r:id="rId13"/>
    <p:sldId id="275" r:id="rId14"/>
    <p:sldId id="278" r:id="rId15"/>
    <p:sldId id="279" r:id="rId16"/>
    <p:sldId id="280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9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4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4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2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5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8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0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3F88-1A8A-431C-B15B-A9CF47991DB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57A8-CB14-46B7-A61B-BCFBDBBA2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7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a.nps.or.kr/self/decrepitude.do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256116" y="997527"/>
            <a:ext cx="1886990" cy="1055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ambria" panose="02040503050406030204" pitchFamily="18" charset="0"/>
              </a:rPr>
              <a:t>동아리</a:t>
            </a:r>
            <a:r>
              <a:rPr lang="en-US" altLang="ko-KR" dirty="0">
                <a:latin typeface="Cambria" panose="02040503050406030204" pitchFamily="18" charset="0"/>
              </a:rPr>
              <a:t>/</a:t>
            </a:r>
            <a:r>
              <a:rPr lang="ko-KR" altLang="en-US" dirty="0">
                <a:latin typeface="Cambria" panose="02040503050406030204" pitchFamily="18" charset="0"/>
              </a:rPr>
              <a:t>사회공헌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69126" y="997527"/>
            <a:ext cx="1886990" cy="1055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ambria" panose="02040503050406030204" pitchFamily="18" charset="0"/>
              </a:rPr>
              <a:t>취</a:t>
            </a:r>
            <a:r>
              <a:rPr lang="en-US" altLang="ko-KR" dirty="0">
                <a:latin typeface="Cambria" panose="02040503050406030204" pitchFamily="18" charset="0"/>
              </a:rPr>
              <a:t> · </a:t>
            </a:r>
            <a:r>
              <a:rPr lang="ko-KR" altLang="en-US" dirty="0">
                <a:latin typeface="Cambria" panose="02040503050406030204" pitchFamily="18" charset="0"/>
              </a:rPr>
              <a:t>창업지원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2136" y="997527"/>
            <a:ext cx="1886990" cy="1055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ambria" panose="02040503050406030204" pitchFamily="18" charset="0"/>
              </a:rPr>
              <a:t>교육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917086" y="997527"/>
            <a:ext cx="1886990" cy="1055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ambria" panose="02040503050406030204" pitchFamily="18" charset="0"/>
              </a:rPr>
              <a:t>캠퍼스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30096" y="997527"/>
            <a:ext cx="1886990" cy="1055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ambria" panose="02040503050406030204" pitchFamily="18" charset="0"/>
              </a:rPr>
              <a:t>공지사항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143106" y="997527"/>
            <a:ext cx="1886990" cy="1055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ambria" panose="02040503050406030204" pitchFamily="18" charset="0"/>
              </a:rPr>
              <a:t>상담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90202" y="20532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Cambria" panose="02040503050406030204" pitchFamily="18" charset="0"/>
              </a:rPr>
              <a:t>교육과정 안내</a:t>
            </a:r>
            <a:endParaRPr lang="en-US" altLang="ko-KR" sz="1400" dirty="0">
              <a:latin typeface="Cambria" panose="02040503050406030204" pitchFamily="18" charset="0"/>
            </a:endParaRPr>
          </a:p>
          <a:p>
            <a:pPr algn="ctr"/>
            <a:r>
              <a:rPr lang="en-US" altLang="ko-KR" sz="1400" dirty="0">
                <a:latin typeface="Cambria" panose="02040503050406030204" pitchFamily="18" charset="0"/>
              </a:rPr>
              <a:t>(</a:t>
            </a:r>
            <a:r>
              <a:rPr lang="ko-KR" altLang="en-US" sz="1400" dirty="0" err="1">
                <a:latin typeface="Cambria" panose="02040503050406030204" pitchFamily="18" charset="0"/>
              </a:rPr>
              <a:t>일방향</a:t>
            </a:r>
            <a:r>
              <a:rPr lang="ko-KR" altLang="en-US" sz="1400" dirty="0">
                <a:latin typeface="Cambria" panose="02040503050406030204" pitchFamily="18" charset="0"/>
              </a:rPr>
              <a:t> 안내</a:t>
            </a:r>
            <a:r>
              <a:rPr lang="en-US" altLang="ko-KR" sz="1400" dirty="0">
                <a:latin typeface="Cambria" panose="02040503050406030204" pitchFamily="18" charset="0"/>
              </a:rPr>
              <a:t>)</a:t>
            </a:r>
            <a:endParaRPr lang="ko-KR" altLang="en-US" sz="1400" dirty="0">
              <a:latin typeface="Cambria" panose="020405030504060302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0202" y="29676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Cambria" panose="02040503050406030204" pitchFamily="18" charset="0"/>
              </a:rPr>
              <a:t>수강신청</a:t>
            </a:r>
            <a:endParaRPr lang="en-US" altLang="ko-KR" sz="1400" dirty="0">
              <a:latin typeface="Cambria" panose="020405030504060302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0202" y="38820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Cambria" panose="02040503050406030204" pitchFamily="18" charset="0"/>
              </a:rPr>
              <a:t>수강후기</a:t>
            </a:r>
            <a:endParaRPr lang="en-US" altLang="ko-KR" sz="1400" dirty="0">
              <a:latin typeface="Cambria" panose="02040503050406030204" pitchFamily="18" charset="0"/>
            </a:endParaRPr>
          </a:p>
          <a:p>
            <a:pPr algn="ctr"/>
            <a:r>
              <a:rPr lang="en-US" altLang="ko-KR" sz="1400" dirty="0">
                <a:latin typeface="Cambria" panose="02040503050406030204" pitchFamily="18" charset="0"/>
              </a:rPr>
              <a:t>(</a:t>
            </a:r>
            <a:r>
              <a:rPr lang="ko-KR" altLang="en-US" sz="1400" dirty="0">
                <a:latin typeface="Cambria" panose="02040503050406030204" pitchFamily="18" charset="0"/>
              </a:rPr>
              <a:t>일반 게시판</a:t>
            </a:r>
            <a:r>
              <a:rPr lang="en-US" altLang="ko-KR" sz="1400" dirty="0">
                <a:latin typeface="Cambria" panose="02040503050406030204" pitchFamily="18" charset="0"/>
              </a:rPr>
              <a:t>)</a:t>
            </a:r>
            <a:endParaRPr lang="ko-KR" altLang="en-US" sz="1400" dirty="0">
              <a:latin typeface="Cambria" panose="020405030504060302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77192" y="20532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1400" dirty="0">
                <a:latin typeface="Cambria" panose="02040503050406030204" pitchFamily="18" charset="0"/>
              </a:rPr>
              <a:t>취</a:t>
            </a:r>
            <a:r>
              <a:rPr lang="en-US" altLang="ko-KR" sz="1400" dirty="0">
                <a:latin typeface="Cambria" panose="02040503050406030204" pitchFamily="18" charset="0"/>
              </a:rPr>
              <a:t>·</a:t>
            </a:r>
            <a:r>
              <a:rPr lang="ko-KR" altLang="en-US" sz="1400" dirty="0">
                <a:latin typeface="Cambria" panose="02040503050406030204" pitchFamily="18" charset="0"/>
              </a:rPr>
              <a:t>창업지원 안내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477192" y="29676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Cambria" panose="02040503050406030204" pitchFamily="18" charset="0"/>
              </a:rPr>
              <a:t>입주기업 소개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477192" y="38820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Cambria" panose="02040503050406030204" pitchFamily="18" charset="0"/>
              </a:rPr>
              <a:t>취</a:t>
            </a:r>
            <a:r>
              <a:rPr lang="en-US" altLang="ko-KR" sz="1400" dirty="0">
                <a:latin typeface="Cambria" panose="02040503050406030204" pitchFamily="18" charset="0"/>
              </a:rPr>
              <a:t>·</a:t>
            </a:r>
            <a:r>
              <a:rPr lang="ko-KR" altLang="en-US" sz="1400" dirty="0">
                <a:latin typeface="Cambria" panose="02040503050406030204" pitchFamily="18" charset="0"/>
              </a:rPr>
              <a:t>창업 게시판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364182" y="20532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1400" dirty="0">
                <a:latin typeface="Cambria" panose="02040503050406030204" pitchFamily="18" charset="0"/>
              </a:rPr>
              <a:t>동아리</a:t>
            </a:r>
            <a:r>
              <a:rPr lang="en-US" altLang="ko-KR" sz="1400" dirty="0">
                <a:latin typeface="Cambria" panose="02040503050406030204" pitchFamily="18" charset="0"/>
              </a:rPr>
              <a:t>/</a:t>
            </a:r>
            <a:r>
              <a:rPr lang="ko-KR" altLang="en-US" sz="1400" dirty="0">
                <a:latin typeface="Cambria" panose="02040503050406030204" pitchFamily="18" charset="0"/>
              </a:rPr>
              <a:t>사회공헌안내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64182" y="2975958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Cambria" panose="02040503050406030204" pitchFamily="18" charset="0"/>
              </a:rPr>
              <a:t>동아리 목록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364182" y="38820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Cambria" panose="02040503050406030204" pitchFamily="18" charset="0"/>
              </a:rPr>
              <a:t>공간신청</a:t>
            </a:r>
            <a:endParaRPr lang="ko-KR" altLang="en-US" sz="1400" dirty="0">
              <a:latin typeface="Cambria" panose="020405030504060302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51172" y="20532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1400" dirty="0">
                <a:latin typeface="Cambria" panose="02040503050406030204" pitchFamily="18" charset="0"/>
              </a:rPr>
              <a:t>상담안내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251172" y="29676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Cambria" panose="02040503050406030204" pitchFamily="18" charset="0"/>
              </a:rPr>
              <a:t>상담신청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138162" y="20532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1400" dirty="0">
                <a:latin typeface="Cambria" panose="02040503050406030204" pitchFamily="18" charset="0"/>
              </a:rPr>
              <a:t>안내사항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138162" y="29676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Cambria" panose="02040503050406030204" pitchFamily="18" charset="0"/>
              </a:rPr>
              <a:t>소식통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138162" y="38820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Cambria" panose="02040503050406030204" pitchFamily="18" charset="0"/>
              </a:rPr>
              <a:t>자료실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025152" y="20532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1400" dirty="0">
                <a:latin typeface="Cambria" panose="02040503050406030204" pitchFamily="18" charset="0"/>
              </a:rPr>
              <a:t>미션</a:t>
            </a:r>
            <a:r>
              <a:rPr lang="en-US" altLang="ko-KR" sz="1400" dirty="0">
                <a:latin typeface="Cambria" panose="02040503050406030204" pitchFamily="18" charset="0"/>
              </a:rPr>
              <a:t>·</a:t>
            </a:r>
            <a:r>
              <a:rPr lang="ko-KR" altLang="en-US" sz="1400" dirty="0">
                <a:latin typeface="Cambria" panose="02040503050406030204" pitchFamily="18" charset="0"/>
              </a:rPr>
              <a:t>비전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025152" y="29676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Cambria" panose="02040503050406030204" pitchFamily="18" charset="0"/>
              </a:rPr>
              <a:t>인사말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0025152" y="38820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Cambria" panose="02040503050406030204" pitchFamily="18" charset="0"/>
              </a:rPr>
              <a:t>사업안내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5152" y="47964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1400" dirty="0">
                <a:latin typeface="Cambria" panose="02040503050406030204" pitchFamily="18" charset="0"/>
              </a:rPr>
              <a:t>시설안내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0025152" y="5710843"/>
            <a:ext cx="167085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Cambria" panose="02040503050406030204" pitchFamily="18" charset="0"/>
              </a:rPr>
              <a:t>오시는길</a:t>
            </a:r>
            <a:endParaRPr lang="ko-KR" altLang="en-US" sz="1400" dirty="0">
              <a:latin typeface="Cambria" panose="020405030504060302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956" y="324196"/>
            <a:ext cx="4829695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 </a:t>
            </a:r>
            <a:r>
              <a:rPr lang="ko-KR" altLang="en-US" dirty="0" err="1"/>
              <a:t>중장년</a:t>
            </a:r>
            <a:r>
              <a:rPr lang="ko-KR" altLang="en-US" dirty="0"/>
              <a:t> </a:t>
            </a:r>
            <a:r>
              <a:rPr lang="ko-KR" altLang="en-US" dirty="0" err="1"/>
              <a:t>행복캠퍼스</a:t>
            </a:r>
            <a:r>
              <a:rPr lang="ko-KR" altLang="en-US" dirty="0"/>
              <a:t> 사이트 맵 </a:t>
            </a:r>
          </a:p>
        </p:txBody>
      </p:sp>
    </p:spTree>
    <p:extLst>
      <p:ext uri="{BB962C8B-B14F-4D97-AF65-F5344CB8AC3E}">
        <p14:creationId xmlns:p14="http://schemas.microsoft.com/office/powerpoint/2010/main" val="26722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7" y="1492236"/>
            <a:ext cx="6102676" cy="355449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157031" y="5292917"/>
            <a:ext cx="375615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mbria" panose="02040503050406030204" pitchFamily="18" charset="0"/>
              </a:rPr>
              <a:t>&lt;</a:t>
            </a:r>
            <a:r>
              <a:rPr lang="ko-KR" altLang="en-US" sz="1400" dirty="0">
                <a:latin typeface="Cambria" panose="02040503050406030204" pitchFamily="18" charset="0"/>
              </a:rPr>
              <a:t>라이프 컨설팅 구성 및 교육 및 서비스 연계</a:t>
            </a:r>
            <a:r>
              <a:rPr lang="en-US" altLang="ko-KR" sz="1400" dirty="0">
                <a:latin typeface="Cambria" panose="02040503050406030204" pitchFamily="18" charset="0"/>
              </a:rPr>
              <a:t>&gt; </a:t>
            </a:r>
            <a:endParaRPr lang="ko-KR" altLang="en-US" sz="14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011" y="191193"/>
            <a:ext cx="2676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상담 안내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81590" y="1170305"/>
            <a:ext cx="4561174" cy="7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해당 이미지는 홈페이지 테마에 맞게 수정해주셔도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70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359" y="824817"/>
            <a:ext cx="118080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 lang="ko-KR" altLang="en-US"/>
            </a:pPr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 err="1">
                <a:latin typeface="Cambria" panose="02040503050406030204" pitchFamily="18" charset="0"/>
              </a:rPr>
              <a:t>중장년의</a:t>
            </a:r>
            <a:r>
              <a:rPr lang="ko-KR" altLang="en-US" sz="1600" b="1" dirty="0">
                <a:latin typeface="Cambria" panose="02040503050406030204" pitchFamily="18" charset="0"/>
              </a:rPr>
              <a:t> 활기찬 삶</a:t>
            </a:r>
            <a:r>
              <a:rPr lang="en-US" altLang="ko-KR" sz="1600" b="1" dirty="0">
                <a:latin typeface="Cambria" panose="02040503050406030204" pitchFamily="18" charset="0"/>
              </a:rPr>
              <a:t>, </a:t>
            </a:r>
            <a:r>
              <a:rPr lang="ko-KR" altLang="en-US" sz="1600" b="1" dirty="0">
                <a:latin typeface="Cambria" panose="02040503050406030204" pitchFamily="18" charset="0"/>
              </a:rPr>
              <a:t>건강한 삶</a:t>
            </a:r>
            <a:r>
              <a:rPr lang="en-US" altLang="ko-KR" sz="1600" b="1" dirty="0">
                <a:latin typeface="Cambria" panose="02040503050406030204" pitchFamily="18" charset="0"/>
              </a:rPr>
              <a:t>, </a:t>
            </a:r>
            <a:r>
              <a:rPr lang="ko-KR" altLang="en-US" sz="1600" b="1" dirty="0">
                <a:latin typeface="Cambria" panose="02040503050406030204" pitchFamily="18" charset="0"/>
              </a:rPr>
              <a:t>성공적 삶</a:t>
            </a:r>
          </a:p>
          <a:p>
            <a:pPr latinLnBrk="0">
              <a:defRPr lang="ko-KR" altLang="en-US"/>
            </a:pPr>
            <a:r>
              <a:rPr lang="ko-KR" altLang="en-US" sz="1600" dirty="0" err="1">
                <a:latin typeface="Cambria" panose="02040503050406030204" pitchFamily="18" charset="0"/>
              </a:rPr>
              <a:t>경기도중장년행복캠퍼스는</a:t>
            </a:r>
            <a:r>
              <a:rPr lang="ko-KR" altLang="en-US" sz="1600" dirty="0">
                <a:latin typeface="Cambria" panose="02040503050406030204" pitchFamily="18" charset="0"/>
              </a:rPr>
              <a:t> 경기도 남부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세대</a:t>
            </a:r>
            <a:r>
              <a:rPr lang="en-US" altLang="ko-KR" sz="1600" dirty="0">
                <a:latin typeface="Cambria" panose="02040503050406030204" pitchFamily="18" charset="0"/>
              </a:rPr>
              <a:t>(50~64</a:t>
            </a:r>
            <a:r>
              <a:rPr lang="ko-KR" altLang="en-US" sz="1600" dirty="0">
                <a:latin typeface="Cambria" panose="02040503050406030204" pitchFamily="18" charset="0"/>
              </a:rPr>
              <a:t>세</a:t>
            </a:r>
            <a:r>
              <a:rPr lang="en-US" altLang="ko-KR" sz="1600" dirty="0">
                <a:latin typeface="Cambria" panose="02040503050406030204" pitchFamily="18" charset="0"/>
              </a:rPr>
              <a:t>)</a:t>
            </a:r>
            <a:r>
              <a:rPr lang="ko-KR" altLang="en-US" sz="1600" dirty="0">
                <a:latin typeface="Cambria" panose="02040503050406030204" pitchFamily="18" charset="0"/>
              </a:rPr>
              <a:t>를 위한 통합지원정책을 추진하기 위해 </a:t>
            </a:r>
            <a:r>
              <a:rPr lang="en-US" altLang="ko-KR" sz="1600" dirty="0">
                <a:latin typeface="Cambria" panose="02040503050406030204" pitchFamily="18" charset="0"/>
              </a:rPr>
              <a:t>2021</a:t>
            </a:r>
            <a:r>
              <a:rPr lang="ko-KR" altLang="en-US" sz="1600" dirty="0">
                <a:latin typeface="Cambria" panose="02040503050406030204" pitchFamily="18" charset="0"/>
              </a:rPr>
              <a:t>년 설립되었습니다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중장년의</a:t>
            </a:r>
            <a:r>
              <a:rPr lang="ko-KR" altLang="en-US" sz="1600" dirty="0">
                <a:latin typeface="Cambria" panose="02040503050406030204" pitchFamily="18" charset="0"/>
              </a:rPr>
              <a:t> 활기차고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건강하며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성공적인 삶을 지원하기 위해 지역사회 다양한 서비스와 기관들을 연결하는 </a:t>
            </a:r>
            <a:r>
              <a:rPr lang="ko-KR" altLang="en-US" sz="1600" dirty="0" err="1">
                <a:latin typeface="Cambria" panose="02040503050406030204" pitchFamily="18" charset="0"/>
              </a:rPr>
              <a:t>품격있는</a:t>
            </a:r>
            <a:r>
              <a:rPr lang="ko-KR" altLang="en-US" sz="1600" dirty="0">
                <a:latin typeface="Cambria" panose="02040503050406030204" pitchFamily="18" charset="0"/>
              </a:rPr>
              <a:t>  ‘</a:t>
            </a:r>
            <a:r>
              <a:rPr lang="ko-KR" altLang="en-US" sz="1600" dirty="0" err="1">
                <a:latin typeface="Cambria" panose="02040503050406030204" pitchFamily="18" charset="0"/>
              </a:rPr>
              <a:t>생애전환</a:t>
            </a:r>
            <a:r>
              <a:rPr lang="ko-KR" altLang="en-US" sz="1600" dirty="0">
                <a:latin typeface="Cambria" panose="02040503050406030204" pitchFamily="18" charset="0"/>
              </a:rPr>
              <a:t> </a:t>
            </a:r>
            <a:r>
              <a:rPr lang="ko-KR" altLang="en-US" sz="1600" dirty="0" err="1">
                <a:latin typeface="Cambria" panose="02040503050406030204" pitchFamily="18" charset="0"/>
              </a:rPr>
              <a:t>플랫폼’을</a:t>
            </a:r>
            <a:r>
              <a:rPr lang="ko-KR" altLang="en-US" sz="1600" dirty="0">
                <a:latin typeface="Cambria" panose="02040503050406030204" pitchFamily="18" charset="0"/>
              </a:rPr>
              <a:t> 제공합니다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이를 통해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중장년층</a:t>
            </a:r>
            <a:r>
              <a:rPr lang="ko-KR" altLang="en-US" sz="1600" dirty="0">
                <a:latin typeface="Cambria" panose="02040503050406030204" pitchFamily="18" charset="0"/>
              </a:rPr>
              <a:t> 및 노화에 대한 긍정적 인식과 사회적 공감대를 확대하여 모든 연령층이 나이가 들어도 살고 싶어 하는 </a:t>
            </a:r>
            <a:r>
              <a:rPr lang="ko-KR" altLang="en-US" sz="1600" dirty="0" err="1">
                <a:latin typeface="Cambria" panose="02040503050406030204" pitchFamily="18" charset="0"/>
              </a:rPr>
              <a:t>연령친화적</a:t>
            </a:r>
            <a:r>
              <a:rPr lang="ko-KR" altLang="en-US" sz="1600" dirty="0">
                <a:latin typeface="Cambria" panose="02040503050406030204" pitchFamily="18" charset="0"/>
              </a:rPr>
              <a:t> 지역사회</a:t>
            </a:r>
            <a:r>
              <a:rPr lang="en-US" altLang="ko-KR" sz="1600" dirty="0">
                <a:latin typeface="Cambria" panose="02040503050406030204" pitchFamily="18" charset="0"/>
              </a:rPr>
              <a:t>(Age-friendly communities)</a:t>
            </a:r>
            <a:r>
              <a:rPr lang="ko-KR" altLang="en-US" sz="1600" dirty="0">
                <a:latin typeface="Cambria" panose="02040503050406030204" pitchFamily="18" charset="0"/>
              </a:rPr>
              <a:t> 조성을 위해 노력할 것입니다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endParaRPr lang="ko-KR" altLang="en-US" sz="1600" dirty="0">
              <a:latin typeface="Cambria" panose="02040503050406030204" pitchFamily="18" charset="0"/>
            </a:endParaRP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754" y="2319865"/>
            <a:ext cx="5652477" cy="406961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99011" y="191193"/>
            <a:ext cx="2676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캠퍼스 소개</a:t>
            </a:r>
            <a:r>
              <a:rPr lang="en-US" altLang="ko-KR" dirty="0">
                <a:latin typeface="Cambria" panose="02040503050406030204" pitchFamily="18" charset="0"/>
              </a:rPr>
              <a:t>-</a:t>
            </a:r>
            <a:r>
              <a:rPr lang="ko-KR" altLang="en-US" dirty="0">
                <a:latin typeface="Cambria" panose="02040503050406030204" pitchFamily="18" charset="0"/>
              </a:rPr>
              <a:t>미션</a:t>
            </a:r>
            <a:r>
              <a:rPr lang="en-US" altLang="ko-KR" dirty="0">
                <a:latin typeface="Cambria" panose="02040503050406030204" pitchFamily="18" charset="0"/>
              </a:rPr>
              <a:t>/</a:t>
            </a:r>
            <a:r>
              <a:rPr lang="ko-KR" altLang="en-US" dirty="0">
                <a:latin typeface="Cambria" panose="02040503050406030204" pitchFamily="18" charset="0"/>
              </a:rPr>
              <a:t>비전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74255" y="3964607"/>
            <a:ext cx="4561174" cy="7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해당 이미지는 홈페이지 테마에 맞게 수정해주셔도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50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359" y="824817"/>
            <a:ext cx="118080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 lang="ko-KR" altLang="en-US"/>
            </a:pPr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인사말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r>
              <a:rPr lang="en-US" altLang="ko-KR" sz="1600" b="1" dirty="0">
                <a:latin typeface="Cambria" panose="02040503050406030204" pitchFamily="18" charset="0"/>
              </a:rPr>
              <a:t>NEW VISION</a:t>
            </a:r>
            <a:r>
              <a:rPr lang="ko-KR" altLang="en-US" sz="1600" b="1" dirty="0">
                <a:latin typeface="Cambria" panose="02040503050406030204" pitchFamily="18" charset="0"/>
              </a:rPr>
              <a:t>을 향한 새로운 도약의 시작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r>
              <a:rPr lang="en-US" altLang="ko-KR" sz="1600" dirty="0">
                <a:latin typeface="Cambria" panose="02040503050406030204" pitchFamily="18" charset="0"/>
              </a:rPr>
              <a:t>2019</a:t>
            </a:r>
            <a:r>
              <a:rPr lang="ko-KR" altLang="en-US" sz="1600" dirty="0">
                <a:latin typeface="Cambria" panose="02040503050406030204" pitchFamily="18" charset="0"/>
              </a:rPr>
              <a:t>년 기준 경기도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en-US" altLang="ko-KR" sz="1600" dirty="0">
                <a:latin typeface="Cambria" panose="02040503050406030204" pitchFamily="18" charset="0"/>
              </a:rPr>
              <a:t>(50-64</a:t>
            </a:r>
            <a:r>
              <a:rPr lang="ko-KR" altLang="en-US" sz="1600" dirty="0">
                <a:latin typeface="Cambria" panose="02040503050406030204" pitchFamily="18" charset="0"/>
              </a:rPr>
              <a:t>세</a:t>
            </a:r>
            <a:r>
              <a:rPr lang="en-US" altLang="ko-KR" sz="1600" dirty="0">
                <a:latin typeface="Cambria" panose="02040503050406030204" pitchFamily="18" charset="0"/>
              </a:rPr>
              <a:t>)</a:t>
            </a:r>
            <a:r>
              <a:rPr lang="ko-KR" altLang="en-US" sz="1600" dirty="0">
                <a:latin typeface="Cambria" panose="02040503050406030204" pitchFamily="18" charset="0"/>
              </a:rPr>
              <a:t>은 경기도 전체 인구의 약 </a:t>
            </a:r>
            <a:r>
              <a:rPr lang="en-US" altLang="ko-KR" sz="1600" dirty="0">
                <a:latin typeface="Cambria" panose="02040503050406030204" pitchFamily="18" charset="0"/>
              </a:rPr>
              <a:t>23.1%(306</a:t>
            </a:r>
            <a:r>
              <a:rPr lang="ko-KR" altLang="en-US" sz="1600" dirty="0">
                <a:latin typeface="Cambria" panose="02040503050406030204" pitchFamily="18" charset="0"/>
              </a:rPr>
              <a:t>만 명</a:t>
            </a:r>
            <a:r>
              <a:rPr lang="en-US" altLang="ko-KR" sz="1600" dirty="0">
                <a:latin typeface="Cambria" panose="02040503050406030204" pitchFamily="18" charset="0"/>
              </a:rPr>
              <a:t>)</a:t>
            </a:r>
            <a:r>
              <a:rPr lang="ko-KR" altLang="en-US" sz="1600" dirty="0">
                <a:latin typeface="Cambria" panose="02040503050406030204" pitchFamily="18" charset="0"/>
              </a:rPr>
              <a:t>를 </a:t>
            </a:r>
            <a:r>
              <a:rPr lang="ko-KR" altLang="en-US" sz="1600" dirty="0" err="1">
                <a:latin typeface="Cambria" panose="02040503050406030204" pitchFamily="18" charset="0"/>
              </a:rPr>
              <a:t>차지할만큼</a:t>
            </a:r>
            <a:r>
              <a:rPr lang="ko-KR" altLang="en-US" sz="1600" dirty="0">
                <a:latin typeface="Cambria" panose="02040503050406030204" pitchFamily="18" charset="0"/>
              </a:rPr>
              <a:t> </a:t>
            </a:r>
            <a:r>
              <a:rPr lang="ko-KR" altLang="en-US" sz="1600" dirty="0" err="1">
                <a:latin typeface="Cambria" panose="02040503050406030204" pitchFamily="18" charset="0"/>
              </a:rPr>
              <a:t>인구비중이</a:t>
            </a:r>
            <a:r>
              <a:rPr lang="ko-KR" altLang="en-US" sz="1600" dirty="0">
                <a:latin typeface="Cambria" panose="02040503050406030204" pitchFamily="18" charset="0"/>
              </a:rPr>
              <a:t> 확대되고 있으나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고용불안과 부모부양 및 </a:t>
            </a:r>
            <a:r>
              <a:rPr lang="ko-KR" altLang="en-US" sz="1600" dirty="0" err="1">
                <a:latin typeface="Cambria" panose="02040503050406030204" pitchFamily="18" charset="0"/>
              </a:rPr>
              <a:t>자녀부양의</a:t>
            </a:r>
            <a:r>
              <a:rPr lang="ko-KR" altLang="en-US" sz="1600" dirty="0">
                <a:latin typeface="Cambria" panose="02040503050406030204" pitchFamily="18" charset="0"/>
              </a:rPr>
              <a:t> 이중부담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이</a:t>
            </a:r>
            <a:r>
              <a:rPr lang="en-US" altLang="ko-KR" sz="1600" dirty="0">
                <a:latin typeface="Cambria" panose="02040503050406030204" pitchFamily="18" charset="0"/>
              </a:rPr>
              <a:t>·</a:t>
            </a:r>
            <a:r>
              <a:rPr lang="ko-KR" altLang="en-US" sz="1600" dirty="0" err="1">
                <a:latin typeface="Cambria" panose="02040503050406030204" pitchFamily="18" charset="0"/>
              </a:rPr>
              <a:t>미혼률의</a:t>
            </a:r>
            <a:r>
              <a:rPr lang="ko-KR" altLang="en-US" sz="1600" dirty="0">
                <a:latin typeface="Cambria" panose="02040503050406030204" pitchFamily="18" charset="0"/>
              </a:rPr>
              <a:t> 증가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 err="1">
                <a:latin typeface="Cambria" panose="02040503050406030204" pitchFamily="18" charset="0"/>
              </a:rPr>
              <a:t>고독사</a:t>
            </a:r>
            <a:r>
              <a:rPr lang="ko-KR" altLang="en-US" sz="1600" dirty="0">
                <a:latin typeface="Cambria" panose="02040503050406030204" pitchFamily="18" charset="0"/>
              </a:rPr>
              <a:t> 등 사회적 불안을 경험하면서 노후준비에 소홀할 수밖에 없는 상황입니다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이로 인해 경기도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중장년층의</a:t>
            </a:r>
            <a:r>
              <a:rPr lang="ko-KR" altLang="en-US" sz="1600" dirty="0">
                <a:latin typeface="Cambria" panose="02040503050406030204" pitchFamily="18" charset="0"/>
              </a:rPr>
              <a:t> 은퇴 전후의 새로운 </a:t>
            </a:r>
            <a:r>
              <a:rPr lang="ko-KR" altLang="en-US" sz="1600" dirty="0" err="1">
                <a:latin typeface="Cambria" panose="02040503050406030204" pitchFamily="18" charset="0"/>
              </a:rPr>
              <a:t>인생준비</a:t>
            </a:r>
            <a:r>
              <a:rPr lang="ko-KR" altLang="en-US" sz="1600" dirty="0">
                <a:latin typeface="Cambria" panose="02040503050406030204" pitchFamily="18" charset="0"/>
              </a:rPr>
              <a:t> 및 성공적인 노후생활 지원이 필요한 실정입니다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강남대학교는 지난 </a:t>
            </a:r>
            <a:r>
              <a:rPr lang="en-US" altLang="ko-KR" sz="1600" dirty="0">
                <a:latin typeface="Cambria" panose="02040503050406030204" pitchFamily="18" charset="0"/>
              </a:rPr>
              <a:t>2006</a:t>
            </a:r>
            <a:r>
              <a:rPr lang="ko-KR" altLang="en-US" sz="1600" dirty="0">
                <a:latin typeface="Cambria" panose="02040503050406030204" pitchFamily="18" charset="0"/>
              </a:rPr>
              <a:t>년부터 실버산업학과의 교육 인프라를 기반으로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중장년층의</a:t>
            </a:r>
            <a:r>
              <a:rPr lang="ko-KR" altLang="en-US" sz="1600" dirty="0">
                <a:latin typeface="Cambria" panose="02040503050406030204" pitchFamily="18" charset="0"/>
              </a:rPr>
              <a:t> 노후준비 및 설계를 위한 상담 및 교육</a:t>
            </a:r>
            <a:r>
              <a:rPr lang="en-US" altLang="ko-KR" sz="1600" dirty="0">
                <a:latin typeface="Cambria" panose="02040503050406030204" pitchFamily="18" charset="0"/>
              </a:rPr>
              <a:t>·</a:t>
            </a:r>
            <a:r>
              <a:rPr lang="ko-KR" altLang="en-US" sz="1600" dirty="0">
                <a:latin typeface="Cambria" panose="02040503050406030204" pitchFamily="18" charset="0"/>
              </a:rPr>
              <a:t>여가프로그램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일자리 창출방안관련 </a:t>
            </a:r>
            <a:r>
              <a:rPr lang="en-US" altLang="ko-KR" sz="1600" dirty="0">
                <a:latin typeface="Cambria" panose="02040503050406030204" pitchFamily="18" charset="0"/>
              </a:rPr>
              <a:t>R&amp;D</a:t>
            </a:r>
            <a:r>
              <a:rPr lang="ko-KR" altLang="en-US" sz="1600" dirty="0">
                <a:latin typeface="Cambria" panose="02040503050406030204" pitchFamily="18" charset="0"/>
              </a:rPr>
              <a:t>경험 등 다양한 </a:t>
            </a:r>
            <a:r>
              <a:rPr lang="ko-KR" altLang="en-US" sz="1600" dirty="0" err="1">
                <a:latin typeface="Cambria" panose="02040503050406030204" pitchFamily="18" charset="0"/>
              </a:rPr>
              <a:t>노하우을</a:t>
            </a:r>
            <a:r>
              <a:rPr lang="ko-KR" altLang="en-US" sz="1600" dirty="0">
                <a:latin typeface="Cambria" panose="02040503050406030204" pitchFamily="18" charset="0"/>
              </a:rPr>
              <a:t> 보유하고 있습니다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이러한 경험을 바탕으로 경기도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세대 여러분의 활기차고 건강하고 성공적인 노후를 적극적으로 지원할 것입니다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endParaRPr lang="ko-KR" alt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011" y="191193"/>
            <a:ext cx="2676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캠퍼스 소개</a:t>
            </a:r>
            <a:r>
              <a:rPr lang="en-US" altLang="ko-KR" dirty="0">
                <a:latin typeface="Cambria" panose="02040503050406030204" pitchFamily="18" charset="0"/>
              </a:rPr>
              <a:t>-</a:t>
            </a:r>
            <a:r>
              <a:rPr lang="ko-KR" altLang="en-US" dirty="0">
                <a:latin typeface="Cambria" panose="02040503050406030204" pitchFamily="18" charset="0"/>
              </a:rPr>
              <a:t>인사말</a:t>
            </a:r>
            <a:endParaRPr lang="en-US" altLang="ko-K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6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69" y="1088943"/>
            <a:ext cx="7695130" cy="56723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99011" y="191193"/>
            <a:ext cx="2676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캠퍼스 소개</a:t>
            </a:r>
            <a:r>
              <a:rPr lang="en-US" altLang="ko-KR" dirty="0">
                <a:latin typeface="Cambria" panose="02040503050406030204" pitchFamily="18" charset="0"/>
              </a:rPr>
              <a:t>-</a:t>
            </a:r>
            <a:r>
              <a:rPr lang="ko-KR" altLang="en-US" dirty="0">
                <a:latin typeface="Cambria" panose="02040503050406030204" pitchFamily="18" charset="0"/>
              </a:rPr>
              <a:t>사업안내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029" y="191193"/>
            <a:ext cx="5044959" cy="1287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해당 이미지는 내용 수정 예정이며 추후 </a:t>
            </a:r>
            <a:r>
              <a:rPr lang="ko-KR" altLang="en-US" dirty="0" err="1"/>
              <a:t>송부드리겠습니다</a:t>
            </a:r>
            <a:r>
              <a:rPr lang="en-US" altLang="ko-KR" dirty="0"/>
              <a:t>. </a:t>
            </a:r>
            <a:r>
              <a:rPr lang="ko-KR" altLang="en-US" dirty="0"/>
              <a:t>만약 늦어져서 디자인일정에 차질이 생긴다면</a:t>
            </a:r>
            <a:r>
              <a:rPr lang="en-US" altLang="ko-KR" dirty="0"/>
              <a:t>, </a:t>
            </a:r>
            <a:r>
              <a:rPr lang="ko-KR" altLang="en-US" dirty="0"/>
              <a:t>독자적으로 디자인하겠습니다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6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191193"/>
            <a:ext cx="2676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캠퍼스 소개</a:t>
            </a:r>
            <a:r>
              <a:rPr lang="en-US" altLang="ko-KR" dirty="0">
                <a:latin typeface="Cambria" panose="02040503050406030204" pitchFamily="18" charset="0"/>
              </a:rPr>
              <a:t>-</a:t>
            </a:r>
            <a:r>
              <a:rPr lang="ko-KR" altLang="en-US" dirty="0">
                <a:latin typeface="Cambria" panose="02040503050406030204" pitchFamily="18" charset="0"/>
              </a:rPr>
              <a:t>시설안내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1" y="989214"/>
            <a:ext cx="5231476" cy="29427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8763" y="631768"/>
            <a:ext cx="2502131" cy="26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mbria" panose="02040503050406030204" pitchFamily="18" charset="0"/>
              </a:rPr>
              <a:t>10</a:t>
            </a:r>
            <a:r>
              <a:rPr lang="ko-KR" altLang="en-US" dirty="0">
                <a:latin typeface="Cambria" panose="02040503050406030204" pitchFamily="18" charset="0"/>
              </a:rPr>
              <a:t>층 </a:t>
            </a:r>
            <a:r>
              <a:rPr lang="ko-KR" altLang="en-US" dirty="0" err="1">
                <a:latin typeface="Cambria" panose="02040503050406030204" pitchFamily="18" charset="0"/>
              </a:rPr>
              <a:t>중장년</a:t>
            </a:r>
            <a:r>
              <a:rPr lang="ko-KR" altLang="en-US" dirty="0">
                <a:latin typeface="Cambria" panose="02040503050406030204" pitchFamily="18" charset="0"/>
              </a:rPr>
              <a:t> 아지트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88429" y="560525"/>
            <a:ext cx="2502131" cy="26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mbria" panose="02040503050406030204" pitchFamily="18" charset="0"/>
              </a:rPr>
              <a:t>11</a:t>
            </a:r>
            <a:r>
              <a:rPr lang="ko-KR" altLang="en-US" dirty="0">
                <a:latin typeface="Cambria" panose="02040503050406030204" pitchFamily="18" charset="0"/>
              </a:rPr>
              <a:t>층 북카페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29" y="989214"/>
            <a:ext cx="5231476" cy="29427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9011" y="4181276"/>
            <a:ext cx="5714725" cy="132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시설은 위의 형태처럼 이름</a:t>
            </a:r>
            <a:r>
              <a:rPr lang="en-US" altLang="ko-KR" dirty="0"/>
              <a:t>,</a:t>
            </a:r>
            <a:r>
              <a:rPr lang="ko-KR" altLang="en-US" dirty="0"/>
              <a:t> 사진</a:t>
            </a:r>
            <a:endParaRPr lang="en-US" altLang="ko-KR" dirty="0"/>
          </a:p>
          <a:p>
            <a:pPr algn="ctr"/>
            <a:r>
              <a:rPr lang="ko-KR" altLang="en-US" dirty="0"/>
              <a:t>형태로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사진은 송부해드리겠습니다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367550" y="4181276"/>
            <a:ext cx="5079076" cy="250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층별 리스트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9</a:t>
            </a:r>
            <a:r>
              <a:rPr lang="ko-KR" altLang="en-US" dirty="0"/>
              <a:t>층</a:t>
            </a:r>
            <a:r>
              <a:rPr lang="en-US" altLang="ko-KR" dirty="0"/>
              <a:t>:</a:t>
            </a:r>
            <a:r>
              <a:rPr lang="ko-KR" altLang="en-US" dirty="0"/>
              <a:t> 인큐베이터실</a:t>
            </a:r>
            <a:r>
              <a:rPr lang="en-US" altLang="ko-KR" dirty="0"/>
              <a:t>, </a:t>
            </a:r>
            <a:r>
              <a:rPr lang="ko-KR" altLang="en-US" dirty="0"/>
              <a:t>스튜디오</a:t>
            </a:r>
            <a:r>
              <a:rPr lang="en-US" altLang="ko-KR" dirty="0"/>
              <a:t>, </a:t>
            </a:r>
            <a:r>
              <a:rPr lang="ko-KR" altLang="en-US" dirty="0"/>
              <a:t>로비</a:t>
            </a:r>
            <a:r>
              <a:rPr lang="en-US" altLang="ko-KR" dirty="0"/>
              <a:t>, </a:t>
            </a:r>
            <a:r>
              <a:rPr lang="ko-KR" altLang="en-US" dirty="0"/>
              <a:t>모두의 쉼터</a:t>
            </a:r>
            <a:endParaRPr lang="en-US" altLang="ko-KR" dirty="0"/>
          </a:p>
          <a:p>
            <a:pPr algn="ctr"/>
            <a:r>
              <a:rPr lang="en-US" altLang="ko-KR" dirty="0"/>
              <a:t>10</a:t>
            </a:r>
            <a:r>
              <a:rPr lang="ko-KR" altLang="en-US" dirty="0"/>
              <a:t>층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중장년</a:t>
            </a:r>
            <a:r>
              <a:rPr lang="ko-KR" altLang="en-US" dirty="0"/>
              <a:t> 아지트</a:t>
            </a:r>
            <a:endParaRPr lang="en-US" altLang="ko-KR" dirty="0"/>
          </a:p>
          <a:p>
            <a:pPr algn="ctr"/>
            <a:r>
              <a:rPr lang="en-US" altLang="ko-KR" dirty="0"/>
              <a:t>11</a:t>
            </a:r>
            <a:r>
              <a:rPr lang="ko-KR" altLang="en-US" dirty="0"/>
              <a:t>층</a:t>
            </a:r>
            <a:r>
              <a:rPr lang="en-US" altLang="ko-KR" dirty="0"/>
              <a:t>:</a:t>
            </a:r>
            <a:r>
              <a:rPr lang="ko-KR" altLang="en-US" dirty="0"/>
              <a:t> 도서관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45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191193"/>
            <a:ext cx="2676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캠퍼스 소개</a:t>
            </a:r>
            <a:r>
              <a:rPr lang="en-US" altLang="ko-KR" dirty="0">
                <a:latin typeface="Cambria" panose="02040503050406030204" pitchFamily="18" charset="0"/>
              </a:rPr>
              <a:t>-</a:t>
            </a:r>
            <a:r>
              <a:rPr lang="ko-KR" altLang="en-US" dirty="0">
                <a:latin typeface="Cambria" panose="02040503050406030204" pitchFamily="18" charset="0"/>
              </a:rPr>
              <a:t>오시는 길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" y="647705"/>
            <a:ext cx="7940273" cy="6035728"/>
          </a:xfrm>
          <a:prstGeom prst="rect">
            <a:avLst/>
          </a:prstGeom>
        </p:spPr>
      </p:pic>
      <p:sp>
        <p:nvSpPr>
          <p:cNvPr id="5" name="포인트가 5개인 별 4"/>
          <p:cNvSpPr/>
          <p:nvPr/>
        </p:nvSpPr>
        <p:spPr>
          <a:xfrm>
            <a:off x="4605251" y="764771"/>
            <a:ext cx="573578" cy="44888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4950" y="764771"/>
            <a:ext cx="4039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Cambria" panose="02040503050406030204" pitchFamily="18" charset="0"/>
              </a:rPr>
              <a:t>오시는길</a:t>
            </a:r>
            <a:endParaRPr lang="en-US" altLang="ko-KR" dirty="0">
              <a:latin typeface="Cambria" panose="02040503050406030204" pitchFamily="18" charset="0"/>
            </a:endParaRP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r>
              <a:rPr lang="ko-KR" altLang="en-US" dirty="0"/>
              <a:t>①</a:t>
            </a:r>
            <a:r>
              <a:rPr lang="ko-KR" altLang="en-US" dirty="0">
                <a:latin typeface="Cambria" panose="02040503050406030204" pitchFamily="18" charset="0"/>
              </a:rPr>
              <a:t>차량</a:t>
            </a:r>
            <a:endParaRPr lang="en-US" altLang="ko-KR" dirty="0">
              <a:latin typeface="Cambria" panose="02040503050406030204" pitchFamily="18" charset="0"/>
            </a:endParaRPr>
          </a:p>
          <a:p>
            <a:r>
              <a:rPr lang="ko-KR" altLang="en-US" dirty="0">
                <a:latin typeface="Cambria" panose="02040503050406030204" pitchFamily="18" charset="0"/>
              </a:rPr>
              <a:t>강남대학교 진입 후 첫 갈림길에서 오른쪽으로 이동 후 심전</a:t>
            </a:r>
            <a:r>
              <a:rPr lang="en-US" altLang="ko-KR" dirty="0">
                <a:latin typeface="Cambria" panose="02040503050406030204" pitchFamily="18" charset="0"/>
              </a:rPr>
              <a:t>2</a:t>
            </a:r>
            <a:r>
              <a:rPr lang="ko-KR" altLang="en-US" dirty="0">
                <a:latin typeface="Cambria" panose="02040503050406030204" pitchFamily="18" charset="0"/>
              </a:rPr>
              <a:t>관까지 진입</a:t>
            </a:r>
            <a:endParaRPr lang="en-US" altLang="ko-KR" dirty="0">
              <a:latin typeface="Cambria" panose="02040503050406030204" pitchFamily="18" charset="0"/>
            </a:endParaRP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r>
              <a:rPr lang="ko-KR" altLang="en-US" dirty="0"/>
              <a:t>②도보</a:t>
            </a:r>
          </a:p>
          <a:p>
            <a:r>
              <a:rPr lang="ko-KR" altLang="en-US" dirty="0">
                <a:latin typeface="Cambria" panose="02040503050406030204" pitchFamily="18" charset="0"/>
              </a:rPr>
              <a:t>강남대학교 진입 후 첫 갈림길에서 왼쪽으로 진입 후 </a:t>
            </a:r>
            <a:r>
              <a:rPr lang="ko-KR" altLang="en-US" dirty="0"/>
              <a:t>ⓐ지점에서 계단으로 이동</a:t>
            </a:r>
            <a:endParaRPr lang="en-US" altLang="ko-KR" dirty="0"/>
          </a:p>
          <a:p>
            <a:r>
              <a:rPr lang="ko-KR" altLang="en-US" dirty="0">
                <a:latin typeface="Cambria" panose="02040503050406030204" pitchFamily="18" charset="0"/>
              </a:rPr>
              <a:t>그후 </a:t>
            </a:r>
            <a:r>
              <a:rPr lang="ko-KR" altLang="en-US" dirty="0" err="1">
                <a:latin typeface="Cambria" panose="02040503050406030204" pitchFamily="18" charset="0"/>
              </a:rPr>
              <a:t>이공관</a:t>
            </a:r>
            <a:r>
              <a:rPr lang="ko-KR" altLang="en-US" dirty="0">
                <a:latin typeface="Cambria" panose="02040503050406030204" pitchFamily="18" charset="0"/>
              </a:rPr>
              <a:t> 앞 </a:t>
            </a:r>
            <a:r>
              <a:rPr lang="en-US" altLang="ko-KR" dirty="0">
                <a:latin typeface="Cambria" panose="02040503050406030204" pitchFamily="18" charset="0"/>
              </a:rPr>
              <a:t>(</a:t>
            </a:r>
            <a:r>
              <a:rPr lang="ko-KR" altLang="en-US" dirty="0"/>
              <a:t>ⓑ</a:t>
            </a:r>
            <a:r>
              <a:rPr lang="ko-KR" altLang="en-US" dirty="0">
                <a:latin typeface="Cambria" panose="02040503050406030204" pitchFamily="18" charset="0"/>
              </a:rPr>
              <a:t> 지점</a:t>
            </a:r>
            <a:r>
              <a:rPr lang="en-US" altLang="ko-KR" dirty="0">
                <a:latin typeface="Cambria" panose="02040503050406030204" pitchFamily="18" charset="0"/>
              </a:rPr>
              <a:t>)</a:t>
            </a:r>
            <a:r>
              <a:rPr lang="ko-KR" altLang="en-US" dirty="0">
                <a:latin typeface="Cambria" panose="02040503050406030204" pitchFamily="18" charset="0"/>
              </a:rPr>
              <a:t>에서 왼쪽으로 이동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725189" y="5068254"/>
            <a:ext cx="1572491" cy="571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1661402" y="5624764"/>
            <a:ext cx="989214" cy="148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322618" y="4456028"/>
            <a:ext cx="205212" cy="57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4605251" y="3574472"/>
            <a:ext cx="1828800" cy="904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6434051" y="3084363"/>
            <a:ext cx="224444" cy="427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6589205" y="2519097"/>
            <a:ext cx="69290" cy="480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6342611" y="2069869"/>
            <a:ext cx="246594" cy="384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628491" y="4989424"/>
            <a:ext cx="32911" cy="70110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661402" y="4478636"/>
            <a:ext cx="262422" cy="45400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1976119" y="4217455"/>
            <a:ext cx="1292844" cy="25533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3329417" y="3805203"/>
            <a:ext cx="851885" cy="34643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011855" y="3972497"/>
            <a:ext cx="357291" cy="13206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365106" y="4191743"/>
            <a:ext cx="160730" cy="21123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89590" y="57734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①차량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4243471" y="3331500"/>
            <a:ext cx="586224" cy="41084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391578" y="4382473"/>
            <a:ext cx="403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주의 </a:t>
            </a:r>
            <a:endParaRPr lang="en-US" altLang="ko-KR" dirty="0">
              <a:latin typeface="Cambria" panose="02040503050406030204" pitchFamily="18" charset="0"/>
            </a:endParaRPr>
          </a:p>
          <a:p>
            <a:r>
              <a:rPr lang="en-US" altLang="ko-KR" dirty="0">
                <a:latin typeface="Cambria" panose="02040503050406030204" pitchFamily="18" charset="0"/>
              </a:rPr>
              <a:t>“</a:t>
            </a:r>
            <a:r>
              <a:rPr lang="ko-KR" altLang="en-US" dirty="0">
                <a:latin typeface="Cambria" panose="02040503050406030204" pitchFamily="18" charset="0"/>
              </a:rPr>
              <a:t>후문</a:t>
            </a:r>
            <a:r>
              <a:rPr lang="en-US" altLang="ko-KR" dirty="0">
                <a:latin typeface="Cambria" panose="02040503050406030204" pitchFamily="18" charset="0"/>
              </a:rPr>
              <a:t>”</a:t>
            </a:r>
            <a:r>
              <a:rPr lang="ko-KR" altLang="en-US" dirty="0">
                <a:latin typeface="Cambria" panose="02040503050406030204" pitchFamily="18" charset="0"/>
              </a:rPr>
              <a:t>은 이용 불가합니다</a:t>
            </a:r>
            <a:r>
              <a:rPr lang="en-US" altLang="ko-KR" dirty="0">
                <a:latin typeface="Cambria" panose="02040503050406030204" pitchFamily="18" charset="0"/>
              </a:rPr>
              <a:t>.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4827596" y="3101349"/>
            <a:ext cx="155154" cy="211253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5122176" y="3106118"/>
            <a:ext cx="505540" cy="10085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5627716" y="2676698"/>
            <a:ext cx="432262" cy="47011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 rot="5400000" flipH="1" flipV="1">
            <a:off x="5819898" y="2210198"/>
            <a:ext cx="546667" cy="266010"/>
          </a:xfrm>
          <a:prstGeom prst="bentConnector3">
            <a:avLst>
              <a:gd name="adj1" fmla="val 895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9277" y="49706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②도보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94668" y="30742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992223" y="25314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ⓑ</a:t>
            </a:r>
          </a:p>
        </p:txBody>
      </p:sp>
    </p:spTree>
    <p:extLst>
      <p:ext uri="{BB962C8B-B14F-4D97-AF65-F5344CB8AC3E}">
        <p14:creationId xmlns:p14="http://schemas.microsoft.com/office/powerpoint/2010/main" val="366075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89" y="972589"/>
            <a:ext cx="10125949" cy="4821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9011" y="191193"/>
            <a:ext cx="2676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캠퍼스 소개</a:t>
            </a:r>
            <a:r>
              <a:rPr lang="en-US" altLang="ko-KR" dirty="0">
                <a:latin typeface="Cambria" panose="02040503050406030204" pitchFamily="18" charset="0"/>
              </a:rPr>
              <a:t>-</a:t>
            </a:r>
            <a:r>
              <a:rPr lang="ko-KR" altLang="en-US" dirty="0">
                <a:latin typeface="Cambria" panose="02040503050406030204" pitchFamily="18" charset="0"/>
              </a:rPr>
              <a:t>오시는 길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1789" y="6021108"/>
            <a:ext cx="635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카카오 또는 네이버 지도 </a:t>
            </a:r>
            <a:r>
              <a:rPr lang="en-US" altLang="ko-KR" dirty="0">
                <a:latin typeface="Cambria" panose="02040503050406030204" pitchFamily="18" charset="0"/>
              </a:rPr>
              <a:t>API </a:t>
            </a:r>
            <a:r>
              <a:rPr lang="ko-KR" altLang="en-US" dirty="0">
                <a:latin typeface="Cambria" panose="02040503050406030204" pitchFamily="18" charset="0"/>
              </a:rPr>
              <a:t>연동으로 지도를 볼 수 있는 기능</a:t>
            </a:r>
          </a:p>
        </p:txBody>
      </p:sp>
    </p:spTree>
    <p:extLst>
      <p:ext uri="{BB962C8B-B14F-4D97-AF65-F5344CB8AC3E}">
        <p14:creationId xmlns:p14="http://schemas.microsoft.com/office/powerpoint/2010/main" val="104398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043" y="36823"/>
            <a:ext cx="7722350" cy="6750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207818"/>
            <a:ext cx="1671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교육과정 안내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3170" y="2310938"/>
            <a:ext cx="755609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 lang="ko-KR" altLang="en-US"/>
            </a:pPr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교육의 취지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</a:t>
            </a:r>
            <a:r>
              <a:rPr lang="ko-KR" altLang="en-US" sz="1600" dirty="0" err="1">
                <a:latin typeface="Cambria" panose="02040503050406030204" pitchFamily="18" charset="0"/>
              </a:rPr>
              <a:t>재사회화</a:t>
            </a:r>
            <a:r>
              <a:rPr lang="ko-KR" altLang="en-US" sz="1600" dirty="0">
                <a:latin typeface="Cambria" panose="02040503050406030204" pitchFamily="18" charset="0"/>
              </a:rPr>
              <a:t> 및 </a:t>
            </a:r>
            <a:r>
              <a:rPr lang="ko-KR" altLang="en-US" sz="1600" dirty="0" err="1">
                <a:latin typeface="Cambria" panose="02040503050406030204" pitchFamily="18" charset="0"/>
              </a:rPr>
              <a:t>생애전환에</a:t>
            </a:r>
            <a:r>
              <a:rPr lang="ko-KR" altLang="en-US" sz="1600" dirty="0">
                <a:latin typeface="Cambria" panose="02040503050406030204" pitchFamily="18" charset="0"/>
              </a:rPr>
              <a:t> 대한 교육을 오프라인 및 온라인 병행하여 운영합니다. 교육 과정은 노후준비 필요성에 대한 인식 전환, 생애진로설계 및 노후준비 역량 제고,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세대 삶의 만족도 향상 추구를 목적으로 설계되었습니다.</a:t>
            </a:r>
          </a:p>
          <a:p>
            <a:pPr latinLnBrk="0">
              <a:defRPr lang="ko-KR" altLang="en-US"/>
            </a:pP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endParaRPr lang="en-US" altLang="ko-KR" sz="1600" b="1" dirty="0">
              <a:latin typeface="Cambria" panose="02040503050406030204" pitchFamily="18" charset="0"/>
            </a:endParaRPr>
          </a:p>
          <a:p>
            <a:pPr latinLnBrk="0">
              <a:defRPr lang="ko-KR" altLang="en-US"/>
            </a:pPr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교육 조건</a:t>
            </a:r>
          </a:p>
          <a:p>
            <a:pPr marL="285750" indent="-285750" latinLnBrk="0">
              <a:buChar char="-"/>
              <a:defRPr lang="ko-KR" altLang="en-US"/>
            </a:pPr>
            <a:r>
              <a:rPr lang="ko-KR" altLang="en-US" sz="1600" dirty="0">
                <a:latin typeface="Cambria" panose="02040503050406030204" pitchFamily="18" charset="0"/>
              </a:rPr>
              <a:t>신청자격 </a:t>
            </a:r>
            <a:r>
              <a:rPr lang="en-US" altLang="ko-KR" sz="1600" dirty="0">
                <a:latin typeface="Cambria" panose="02040503050406030204" pitchFamily="18" charset="0"/>
              </a:rPr>
              <a:t>: 50~64</a:t>
            </a:r>
            <a:r>
              <a:rPr lang="ko-KR" altLang="en-US" sz="1600" dirty="0">
                <a:latin typeface="Cambria" panose="02040503050406030204" pitchFamily="18" charset="0"/>
              </a:rPr>
              <a:t>세 경기도 거주 도민 중 </a:t>
            </a:r>
            <a:r>
              <a:rPr lang="en-US" altLang="ko-KR" sz="1600" dirty="0">
                <a:latin typeface="Cambria" panose="02040503050406030204" pitchFamily="18" charset="0"/>
              </a:rPr>
              <a:t>50</a:t>
            </a:r>
            <a:r>
              <a:rPr lang="ko-KR" altLang="en-US" sz="1600" dirty="0">
                <a:latin typeface="Cambria" panose="02040503050406030204" pitchFamily="18" charset="0"/>
              </a:rPr>
              <a:t>세 이후 삶의 재설계 및 생애전환교육에 관심있는 분</a:t>
            </a:r>
          </a:p>
          <a:p>
            <a:pPr marL="285750" indent="-285750" latinLnBrk="0">
              <a:buChar char="-"/>
              <a:defRPr lang="ko-KR" altLang="en-US"/>
            </a:pPr>
            <a:r>
              <a:rPr lang="ko-KR" altLang="en-US" sz="1600" dirty="0">
                <a:latin typeface="Cambria" panose="02040503050406030204" pitchFamily="18" charset="0"/>
              </a:rPr>
              <a:t>1년 2학기 과정으로 운영하며, 1학기마다 1인 2개 강좌 신청 가능</a:t>
            </a:r>
          </a:p>
          <a:p>
            <a:pPr marL="285750" indent="-285750" latinLnBrk="0">
              <a:buChar char="-"/>
              <a:defRPr lang="ko-KR" altLang="en-US"/>
            </a:pPr>
            <a:r>
              <a:rPr lang="ko-KR" altLang="en-US" sz="1600" dirty="0">
                <a:latin typeface="Cambria" panose="02040503050406030204" pitchFamily="18" charset="0"/>
              </a:rPr>
              <a:t>신청자가 접수한 강좌 우선순위를 기준으로 수강 기회 제공</a:t>
            </a:r>
          </a:p>
          <a:p>
            <a:pPr marL="285750" indent="-285750" latinLnBrk="0">
              <a:buChar char="-"/>
              <a:defRPr lang="ko-KR" altLang="en-US"/>
            </a:pPr>
            <a:endParaRPr lang="ko-KR" altLang="en-US" sz="1600" dirty="0">
              <a:latin typeface="Cambria" panose="02040503050406030204" pitchFamily="18" charset="0"/>
            </a:endParaRPr>
          </a:p>
          <a:p>
            <a:pPr marL="285750" indent="-285750" latinLnBrk="0">
              <a:buNone/>
              <a:defRPr lang="ko-KR" altLang="en-US"/>
            </a:pPr>
            <a:endParaRPr lang="ko-KR" altLang="en-US" sz="16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2393" y="3495410"/>
            <a:ext cx="3069149" cy="19078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6228746" y="3669208"/>
            <a:ext cx="4561174" cy="7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해당 이미지는 홈페이지 테마에 맞게 수정해주셔도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91137" y="1631419"/>
            <a:ext cx="1280160" cy="17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ambria" panose="02040503050406030204" pitchFamily="18" charset="0"/>
              </a:rPr>
              <a:t>교육과정 안내</a:t>
            </a:r>
          </a:p>
        </p:txBody>
      </p:sp>
    </p:spTree>
    <p:extLst>
      <p:ext uri="{BB962C8B-B14F-4D97-AF65-F5344CB8AC3E}">
        <p14:creationId xmlns:p14="http://schemas.microsoft.com/office/powerpoint/2010/main" val="401898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011" y="191193"/>
            <a:ext cx="1163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>
                <a:latin typeface="Cambria" panose="02040503050406030204" pitchFamily="18" charset="0"/>
              </a:rPr>
              <a:t>수강신청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664" y="124691"/>
            <a:ext cx="7607117" cy="665018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937759" y="1704108"/>
            <a:ext cx="1787238" cy="24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ambria" panose="02040503050406030204" pitchFamily="18" charset="0"/>
              </a:rPr>
              <a:t>수강신청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893" y="2546818"/>
            <a:ext cx="6244658" cy="40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011" y="191193"/>
            <a:ext cx="1163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latin typeface="Cambria" panose="02040503050406030204" pitchFamily="18" charset="0"/>
              </a:rPr>
              <a:t>수강후기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664" y="124691"/>
            <a:ext cx="7607117" cy="665018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810" y="2793982"/>
            <a:ext cx="5630921" cy="21627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62450" y="1729047"/>
            <a:ext cx="1596043" cy="16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Cambria" panose="02040503050406030204" pitchFamily="18" charset="0"/>
              </a:rPr>
              <a:t>수강후기</a:t>
            </a:r>
            <a:endParaRPr lang="ko-KR" alt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5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042" y="36823"/>
            <a:ext cx="7707629" cy="6738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43" y="191193"/>
            <a:ext cx="21031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취</a:t>
            </a:r>
            <a:r>
              <a:rPr lang="en-US" altLang="ko-KR" dirty="0"/>
              <a:t> · </a:t>
            </a:r>
            <a:r>
              <a:rPr lang="ko-KR" altLang="en-US" dirty="0">
                <a:latin typeface="Cambria" panose="02040503050406030204" pitchFamily="18" charset="0"/>
              </a:rPr>
              <a:t>창업 </a:t>
            </a:r>
            <a:r>
              <a:rPr lang="ko-KR" altLang="en-US" dirty="0" err="1">
                <a:latin typeface="Cambria" panose="02040503050406030204" pitchFamily="18" charset="0"/>
              </a:rPr>
              <a:t>지원안내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3784" y="2331971"/>
            <a:ext cx="67615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취</a:t>
            </a:r>
            <a:r>
              <a:rPr lang="en-US" altLang="ko-KR" sz="1600" dirty="0"/>
              <a:t> · </a:t>
            </a:r>
            <a:r>
              <a:rPr lang="ko-KR" altLang="en-US" sz="1600" b="1" dirty="0">
                <a:latin typeface="Cambria" panose="02040503050406030204" pitchFamily="18" charset="0"/>
              </a:rPr>
              <a:t>창업 </a:t>
            </a:r>
            <a:r>
              <a:rPr lang="ko-KR" altLang="en-US" sz="1600" b="1" dirty="0" err="1">
                <a:latin typeface="Cambria" panose="02040503050406030204" pitchFamily="18" charset="0"/>
              </a:rPr>
              <a:t>지원안내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dirty="0">
                <a:latin typeface="Cambria" panose="02040503050406030204" pitchFamily="18" charset="0"/>
              </a:rPr>
              <a:t>50~64</a:t>
            </a:r>
            <a:r>
              <a:rPr lang="ko-KR" altLang="en-US" sz="1600" dirty="0">
                <a:latin typeface="Cambria" panose="02040503050406030204" pitchFamily="18" charset="0"/>
              </a:rPr>
              <a:t>세 경기도 거주 도민 </a:t>
            </a:r>
            <a:r>
              <a:rPr lang="ko-KR" altLang="en-US" sz="1600" dirty="0" err="1">
                <a:latin typeface="Cambria" panose="02040503050406030204" pitchFamily="18" charset="0"/>
              </a:rPr>
              <a:t>구직자이자</a:t>
            </a:r>
            <a:r>
              <a:rPr lang="ko-KR" altLang="en-US" sz="1600" dirty="0">
                <a:latin typeface="Cambria" panose="02040503050406030204" pitchFamily="18" charset="0"/>
              </a:rPr>
              <a:t> 경기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행복캠퍼스에서 </a:t>
            </a:r>
            <a:r>
              <a:rPr lang="ko-KR" altLang="en-US" sz="1600" dirty="0" err="1">
                <a:latin typeface="Cambria" panose="02040503050406030204" pitchFamily="18" charset="0"/>
              </a:rPr>
              <a:t>종합상담을</a:t>
            </a:r>
            <a:r>
              <a:rPr lang="ko-KR" altLang="en-US" sz="1600" dirty="0">
                <a:latin typeface="Cambria" panose="02040503050406030204" pitchFamily="18" charset="0"/>
              </a:rPr>
              <a:t> 완료한 자를 대상으로 </a:t>
            </a:r>
            <a:r>
              <a:rPr lang="ko-KR" altLang="en-US" sz="1600" dirty="0" err="1">
                <a:latin typeface="Cambria" panose="02040503050406030204" pitchFamily="18" charset="0"/>
              </a:rPr>
              <a:t>취창업</a:t>
            </a:r>
            <a:r>
              <a:rPr lang="en-US" altLang="ko-KR" sz="1600" dirty="0">
                <a:latin typeface="Cambria" panose="02040503050406030204" pitchFamily="18" charset="0"/>
              </a:rPr>
              <a:t>/</a:t>
            </a:r>
            <a:r>
              <a:rPr lang="ko-KR" altLang="en-US" sz="1600" dirty="0">
                <a:latin typeface="Cambria" panose="02040503050406030204" pitchFamily="18" charset="0"/>
              </a:rPr>
              <a:t>일자리 연계를 진행합니다</a:t>
            </a:r>
            <a:r>
              <a:rPr lang="en-US" altLang="ko-KR" sz="1600" dirty="0">
                <a:latin typeface="Cambria" panose="02040503050406030204" pitchFamily="18" charset="0"/>
              </a:rPr>
              <a:t>.</a:t>
            </a: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84" y="3405848"/>
            <a:ext cx="6682142" cy="215382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3926121" y="5662230"/>
            <a:ext cx="4561174" cy="7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해당 이미지는 홈페이지 테마에 맞게 수정해주셔도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2460" y="1579246"/>
            <a:ext cx="1806980" cy="35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ambria" panose="02040503050406030204" pitchFamily="18" charset="0"/>
              </a:rPr>
              <a:t>취</a:t>
            </a:r>
            <a:r>
              <a:rPr lang="en-US" altLang="ko-KR" dirty="0"/>
              <a:t>·</a:t>
            </a:r>
            <a:r>
              <a:rPr lang="ko-KR" altLang="en-US" sz="1200" dirty="0">
                <a:latin typeface="Cambria" panose="02040503050406030204" pitchFamily="18" charset="0"/>
              </a:rPr>
              <a:t>창업지원안내</a:t>
            </a:r>
          </a:p>
        </p:txBody>
      </p:sp>
    </p:spTree>
    <p:extLst>
      <p:ext uri="{BB962C8B-B14F-4D97-AF65-F5344CB8AC3E}">
        <p14:creationId xmlns:p14="http://schemas.microsoft.com/office/powerpoint/2010/main" val="26852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190" y="417394"/>
            <a:ext cx="120998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전직지원 아카데미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전직지원컨설턴트가 경기남부지역 거주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중장년층의</a:t>
            </a:r>
            <a:r>
              <a:rPr lang="ko-KR" altLang="en-US" sz="1600" dirty="0">
                <a:latin typeface="Cambria" panose="02040503050406030204" pitchFamily="18" charset="0"/>
              </a:rPr>
              <a:t> 개별 기존 경력을 고려하여 창업 교육</a:t>
            </a:r>
            <a:r>
              <a:rPr lang="en-US" altLang="ko-KR" sz="1600" dirty="0">
                <a:latin typeface="Cambria" panose="02040503050406030204" pitchFamily="18" charset="0"/>
              </a:rPr>
              <a:t>(</a:t>
            </a:r>
            <a:r>
              <a:rPr lang="ko-KR" altLang="en-US" sz="1600" dirty="0">
                <a:latin typeface="Cambria" panose="02040503050406030204" pitchFamily="18" charset="0"/>
              </a:rPr>
              <a:t>이론</a:t>
            </a:r>
            <a:r>
              <a:rPr lang="en-US" altLang="ko-KR" sz="1600" dirty="0">
                <a:latin typeface="Cambria" panose="02040503050406030204" pitchFamily="18" charset="0"/>
              </a:rPr>
              <a:t>+</a:t>
            </a:r>
            <a:r>
              <a:rPr lang="ko-KR" altLang="en-US" sz="1600" dirty="0">
                <a:latin typeface="Cambria" panose="02040503050406030204" pitchFamily="18" charset="0"/>
              </a:rPr>
              <a:t>실무</a:t>
            </a:r>
            <a:r>
              <a:rPr lang="en-US" altLang="ko-KR" sz="1600" dirty="0">
                <a:latin typeface="Cambria" panose="02040503050406030204" pitchFamily="18" charset="0"/>
              </a:rPr>
              <a:t>)</a:t>
            </a:r>
            <a:r>
              <a:rPr lang="ko-KR" altLang="en-US" sz="1600" dirty="0">
                <a:latin typeface="Cambria" panose="02040503050406030204" pitchFamily="18" charset="0"/>
              </a:rPr>
              <a:t>을 실시합니다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창업 경험 및 산업체 근무경력을 보유한 본교 교수진 중심이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세대가 융합기술 기반의 창업지식공유 플랫폼을 구축 및 운영할 수 있도록 프로그램을 구성했습니다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또한</a:t>
            </a:r>
            <a:r>
              <a:rPr lang="en-US" altLang="ko-KR" sz="1600" dirty="0">
                <a:latin typeface="Cambria" panose="02040503050406030204" pitchFamily="18" charset="0"/>
              </a:rPr>
              <a:t> </a:t>
            </a:r>
            <a:r>
              <a:rPr lang="ko-KR" altLang="en-US" sz="1600" dirty="0">
                <a:latin typeface="Cambria" panose="02040503050406030204" pitchFamily="18" charset="0"/>
              </a:rPr>
              <a:t>창업</a:t>
            </a:r>
            <a:r>
              <a:rPr lang="en-US" altLang="ko-KR" sz="1600" dirty="0">
                <a:latin typeface="Cambria" panose="02040503050406030204" pitchFamily="18" charset="0"/>
              </a:rPr>
              <a:t>(</a:t>
            </a:r>
            <a:r>
              <a:rPr lang="ko-KR" altLang="en-US" sz="1600" dirty="0">
                <a:latin typeface="Cambria" panose="02040503050406030204" pitchFamily="18" charset="0"/>
              </a:rPr>
              <a:t>개업</a:t>
            </a:r>
            <a:r>
              <a:rPr lang="en-US" altLang="ko-KR" sz="1600" dirty="0">
                <a:latin typeface="Cambria" panose="02040503050406030204" pitchFamily="18" charset="0"/>
              </a:rPr>
              <a:t>) </a:t>
            </a:r>
            <a:r>
              <a:rPr lang="ko-KR" altLang="en-US" sz="1600" dirty="0">
                <a:latin typeface="Cambria" panose="02040503050406030204" pitchFamily="18" charset="0"/>
              </a:rPr>
              <a:t>프로세스 수립과 커뮤니티 결성을 지원합니다</a:t>
            </a:r>
            <a:r>
              <a:rPr lang="en-US" altLang="ko-KR" sz="1600" dirty="0">
                <a:latin typeface="Cambria" panose="02040503050406030204" pitchFamily="18" charset="0"/>
              </a:rPr>
              <a:t>.</a:t>
            </a:r>
          </a:p>
          <a:p>
            <a:pPr fontAlgn="base" latinLnBrk="0"/>
            <a:endParaRPr lang="en-US" altLang="ko-KR" sz="1600" b="1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일자리 취약계층 맞춤형 취업아카데미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경기도 남부지역에 거주하는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경력단절여성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다문화 가족 및 </a:t>
            </a:r>
            <a:r>
              <a:rPr lang="ko-KR" altLang="en-US" sz="1600" dirty="0" err="1">
                <a:latin typeface="Cambria" panose="02040503050406030204" pitchFamily="18" charset="0"/>
              </a:rPr>
              <a:t>새터민</a:t>
            </a:r>
            <a:r>
              <a:rPr lang="ko-KR" altLang="en-US" sz="1600" dirty="0">
                <a:latin typeface="Cambria" panose="02040503050406030204" pitchFamily="18" charset="0"/>
              </a:rPr>
              <a:t> 등 일자리 취약계층 맞춤형 일자리를 지원합니다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지역문제점과 필요서비스를 발굴하는 비즈니스모델을 통해 지역기반자립 생태계를 구성하여 지역경제 활성화 모색과 공동체 형성합니다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그리고 창업실무 전문가를 통한 창업교육으로 적합 또는 선호 업종 체험 기회를 제공합니다</a:t>
            </a:r>
            <a:r>
              <a:rPr lang="en-US" altLang="ko-KR" sz="1600" dirty="0">
                <a:latin typeface="Cambria" panose="02040503050406030204" pitchFamily="18" charset="0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경기도 지역특화 일자리 발굴 및 지원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경기남부지역 거주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세대의 </a:t>
            </a:r>
            <a:r>
              <a:rPr lang="ko-KR" altLang="en-US" sz="1600" dirty="0" err="1">
                <a:latin typeface="Cambria" panose="02040503050406030204" pitchFamily="18" charset="0"/>
              </a:rPr>
              <a:t>생애전환을</a:t>
            </a:r>
            <a:r>
              <a:rPr lang="ko-KR" altLang="en-US" sz="1600" dirty="0">
                <a:latin typeface="Cambria" panose="02040503050406030204" pitchFamily="18" charset="0"/>
              </a:rPr>
              <a:t> 위한 일자리 기반 지원프로그램을 제공합니다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경기도에 대한 이해와 정책 공감을 통한 </a:t>
            </a:r>
            <a:r>
              <a:rPr lang="ko-KR" altLang="en-US" sz="1600" dirty="0" err="1">
                <a:latin typeface="Cambria" panose="02040503050406030204" pitchFamily="18" charset="0"/>
              </a:rPr>
              <a:t>일자리관련</a:t>
            </a:r>
            <a:r>
              <a:rPr lang="ko-KR" altLang="en-US" sz="1600" dirty="0">
                <a:latin typeface="Cambria" panose="02040503050406030204" pitchFamily="18" charset="0"/>
              </a:rPr>
              <a:t> 기회 </a:t>
            </a:r>
            <a:r>
              <a:rPr lang="ko-KR" altLang="en-US" sz="1600" dirty="0" err="1">
                <a:latin typeface="Cambria" panose="02040503050406030204" pitchFamily="18" charset="0"/>
              </a:rPr>
              <a:t>탐색능력</a:t>
            </a:r>
            <a:r>
              <a:rPr lang="ko-KR" altLang="en-US" sz="1600" dirty="0">
                <a:latin typeface="Cambria" panose="02040503050406030204" pitchFamily="18" charset="0"/>
              </a:rPr>
              <a:t> 습득할 수 있도록 프로그램을 구성했습니다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더불어 다양한 초청행사 및 </a:t>
            </a:r>
            <a:r>
              <a:rPr lang="ko-KR" altLang="en-US" sz="1600" dirty="0" err="1">
                <a:latin typeface="Cambria" panose="02040503050406030204" pitchFamily="18" charset="0"/>
              </a:rPr>
              <a:t>자문단</a:t>
            </a:r>
            <a:r>
              <a:rPr lang="ko-KR" altLang="en-US" sz="1600" dirty="0">
                <a:latin typeface="Cambria" panose="02040503050406030204" pitchFamily="18" charset="0"/>
              </a:rPr>
              <a:t> 운영을 통해 사업의 전문성 및 차별성 구현 방안을 강구합니다</a:t>
            </a:r>
            <a:r>
              <a:rPr lang="en-US" altLang="ko-KR" sz="1600" dirty="0">
                <a:latin typeface="Cambria" panose="02040503050406030204" pitchFamily="18" charset="0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경기 </a:t>
            </a:r>
            <a:r>
              <a:rPr lang="ko-KR" altLang="en-US" sz="1600" b="1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b="1" dirty="0">
                <a:latin typeface="Cambria" panose="02040503050406030204" pitchFamily="18" charset="0"/>
              </a:rPr>
              <a:t> 인턴십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새로운 직업교육이나 기술을 습득한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중장년층에게</a:t>
            </a:r>
            <a:r>
              <a:rPr lang="ko-KR" altLang="en-US" sz="1600" dirty="0">
                <a:latin typeface="Cambria" panose="02040503050406030204" pitchFamily="18" charset="0"/>
              </a:rPr>
              <a:t> </a:t>
            </a:r>
            <a:r>
              <a:rPr lang="ko-KR" altLang="en-US" sz="1600" dirty="0" err="1">
                <a:latin typeface="Cambria" panose="02040503050406030204" pitchFamily="18" charset="0"/>
              </a:rPr>
              <a:t>직무체험</a:t>
            </a:r>
            <a:r>
              <a:rPr lang="ko-KR" altLang="en-US" sz="1600" dirty="0">
                <a:latin typeface="Cambria" panose="02040503050406030204" pitchFamily="18" charset="0"/>
              </a:rPr>
              <a:t> 등을 제공하여 </a:t>
            </a:r>
            <a:r>
              <a:rPr lang="ko-KR" altLang="en-US" sz="1600" dirty="0" err="1">
                <a:latin typeface="Cambria" panose="02040503050406030204" pitchFamily="18" charset="0"/>
              </a:rPr>
              <a:t>생애전환</a:t>
            </a:r>
            <a:r>
              <a:rPr lang="ko-KR" altLang="en-US" sz="1600" dirty="0">
                <a:latin typeface="Cambria" panose="02040503050406030204" pitchFamily="18" charset="0"/>
              </a:rPr>
              <a:t> 신규 직업의 성공적 전환을 지원합니다</a:t>
            </a:r>
            <a:r>
              <a:rPr lang="en-US" altLang="ko-KR" sz="1600" dirty="0">
                <a:latin typeface="Cambria" panose="02040503050406030204" pitchFamily="18" charset="0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 err="1">
                <a:latin typeface="Cambria" panose="02040503050406030204" pitchFamily="18" charset="0"/>
              </a:rPr>
              <a:t>세대융합</a:t>
            </a:r>
            <a:r>
              <a:rPr lang="ko-KR" altLang="en-US" sz="1600" b="1" dirty="0">
                <a:latin typeface="Cambria" panose="02040503050406030204" pitchFamily="18" charset="0"/>
              </a:rPr>
              <a:t> </a:t>
            </a:r>
            <a:r>
              <a:rPr lang="ko-KR" altLang="en-US" sz="1600" b="1" dirty="0" err="1">
                <a:latin typeface="Cambria" panose="02040503050406030204" pitchFamily="18" charset="0"/>
              </a:rPr>
              <a:t>인큐베이팅</a:t>
            </a:r>
            <a:r>
              <a:rPr lang="ko-KR" altLang="en-US" sz="1600" b="1" dirty="0">
                <a:latin typeface="Cambria" panose="02040503050406030204" pitchFamily="18" charset="0"/>
              </a:rPr>
              <a:t> 사업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경기도 </a:t>
            </a:r>
            <a:r>
              <a:rPr lang="ko-KR" altLang="en-US" sz="1600" dirty="0" err="1">
                <a:latin typeface="Cambria" panose="02040503050406030204" pitchFamily="18" charset="0"/>
              </a:rPr>
              <a:t>남부거주</a:t>
            </a:r>
            <a:r>
              <a:rPr lang="ko-KR" altLang="en-US" sz="1600" dirty="0">
                <a:latin typeface="Cambria" panose="02040503050406030204" pitchFamily="18" charset="0"/>
              </a:rPr>
              <a:t>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중장년층에게</a:t>
            </a:r>
            <a:r>
              <a:rPr lang="ko-KR" altLang="en-US" sz="1600" dirty="0">
                <a:latin typeface="Cambria" panose="02040503050406030204" pitchFamily="18" charset="0"/>
              </a:rPr>
              <a:t> 창업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 err="1">
                <a:latin typeface="Cambria" panose="02040503050406030204" pitchFamily="18" charset="0"/>
              </a:rPr>
              <a:t>단체설립을</a:t>
            </a:r>
            <a:r>
              <a:rPr lang="ko-KR" altLang="en-US" sz="1600" dirty="0">
                <a:latin typeface="Cambria" panose="02040503050406030204" pitchFamily="18" charset="0"/>
              </a:rPr>
              <a:t> 위한 사무공간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교육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컨설팅 등을 지원하여 사회참여 기여합니다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정기적인 맞춤형 멘토링 프로그램과 시니어컨설팅 및 강사 </a:t>
            </a:r>
            <a:r>
              <a:rPr lang="ko-KR" altLang="en-US" sz="1600" dirty="0" err="1">
                <a:latin typeface="Cambria" panose="02040503050406030204" pitchFamily="18" charset="0"/>
              </a:rPr>
              <a:t>파견활동</a:t>
            </a:r>
            <a:r>
              <a:rPr lang="ko-KR" altLang="en-US" sz="1600" dirty="0">
                <a:latin typeface="Cambria" panose="02040503050406030204" pitchFamily="18" charset="0"/>
              </a:rPr>
              <a:t> 등 신규 커리어 개발을 지원합니다</a:t>
            </a:r>
            <a:r>
              <a:rPr lang="en-US" altLang="ko-KR" sz="1600" dirty="0">
                <a:latin typeface="Cambria" panose="02040503050406030204" pitchFamily="18" charset="0"/>
              </a:rPr>
              <a:t>. </a:t>
            </a:r>
            <a:r>
              <a:rPr lang="ko-KR" altLang="en-US" sz="1600" dirty="0">
                <a:latin typeface="Cambria" panose="02040503050406030204" pitchFamily="18" charset="0"/>
              </a:rPr>
              <a:t>또한 각종 행사 참여를 통해 커뮤니티 간 네트워크 구축의 기회를 제공합니다</a:t>
            </a:r>
            <a:r>
              <a:rPr lang="en-US" altLang="ko-KR" sz="1600" dirty="0">
                <a:latin typeface="Cambria" panose="02040503050406030204" pitchFamily="18" charset="0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819" y="48062"/>
            <a:ext cx="2676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취</a:t>
            </a:r>
            <a:r>
              <a:rPr lang="en-US" altLang="ko-KR" dirty="0"/>
              <a:t> · </a:t>
            </a:r>
            <a:r>
              <a:rPr lang="ko-KR" altLang="en-US" dirty="0">
                <a:latin typeface="Cambria" panose="02040503050406030204" pitchFamily="18" charset="0"/>
              </a:rPr>
              <a:t>창업 </a:t>
            </a:r>
            <a:r>
              <a:rPr lang="ko-KR" altLang="en-US" dirty="0" err="1">
                <a:latin typeface="Cambria" panose="02040503050406030204" pitchFamily="18" charset="0"/>
              </a:rPr>
              <a:t>지원안내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5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011" y="191193"/>
            <a:ext cx="2676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동아리</a:t>
            </a:r>
            <a:r>
              <a:rPr lang="en-US" altLang="ko-KR" dirty="0">
                <a:latin typeface="Cambria" panose="02040503050406030204" pitchFamily="18" charset="0"/>
              </a:rPr>
              <a:t>/</a:t>
            </a:r>
            <a:r>
              <a:rPr lang="ko-KR" altLang="en-US" dirty="0">
                <a:latin typeface="Cambria" panose="02040503050406030204" pitchFamily="18" charset="0"/>
              </a:rPr>
              <a:t>사회공헌 안내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190" y="845181"/>
            <a:ext cx="120998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사회공헌 활동 지원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‘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</a:t>
            </a:r>
            <a:r>
              <a:rPr lang="ko-KR" altLang="en-US" sz="1600" dirty="0" err="1">
                <a:latin typeface="Cambria" panose="02040503050406030204" pitchFamily="18" charset="0"/>
              </a:rPr>
              <a:t>재사회화</a:t>
            </a:r>
            <a:r>
              <a:rPr lang="ko-KR" altLang="en-US" sz="1600" dirty="0">
                <a:latin typeface="Cambria" panose="02040503050406030204" pitchFamily="18" charset="0"/>
              </a:rPr>
              <a:t> 및 </a:t>
            </a:r>
            <a:r>
              <a:rPr lang="ko-KR" altLang="en-US" sz="1600" dirty="0" err="1">
                <a:latin typeface="Cambria" panose="02040503050406030204" pitchFamily="18" charset="0"/>
              </a:rPr>
              <a:t>생애전환</a:t>
            </a:r>
            <a:r>
              <a:rPr lang="ko-KR" altLang="en-US" sz="1600" dirty="0">
                <a:latin typeface="Cambria" panose="02040503050406030204" pitchFamily="18" charset="0"/>
              </a:rPr>
              <a:t> 교육’ 참여자 중 지역사회 문제 예방과 해결에 관심있는 자들이 공동체를 형성하여 지역사회 변화에 기여할 수 있도록 지원합니다</a:t>
            </a:r>
            <a:r>
              <a:rPr lang="en-US" altLang="ko-KR" sz="1600" dirty="0">
                <a:latin typeface="Cambria" panose="02040503050406030204" pitchFamily="18" charset="0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지원내용 </a:t>
            </a:r>
            <a:r>
              <a:rPr lang="en-US" altLang="ko-KR" sz="1600" dirty="0">
                <a:latin typeface="Cambria" panose="02040503050406030204" pitchFamily="18" charset="0"/>
              </a:rPr>
              <a:t>: </a:t>
            </a:r>
            <a:r>
              <a:rPr lang="ko-KR" altLang="en-US" sz="1600" dirty="0">
                <a:latin typeface="Cambria" panose="02040503050406030204" pitchFamily="18" charset="0"/>
              </a:rPr>
              <a:t>활동 지원금 총 </a:t>
            </a:r>
            <a:r>
              <a:rPr lang="en-US" altLang="ko-KR" sz="1600" dirty="0">
                <a:latin typeface="Cambria" panose="02040503050406030204" pitchFamily="18" charset="0"/>
              </a:rPr>
              <a:t>50</a:t>
            </a:r>
            <a:r>
              <a:rPr lang="ko-KR" altLang="en-US" sz="1600" dirty="0">
                <a:latin typeface="Cambria" panose="02040503050406030204" pitchFamily="18" charset="0"/>
              </a:rPr>
              <a:t>만원</a:t>
            </a:r>
            <a:r>
              <a:rPr lang="en-US" altLang="ko-KR" sz="1600" dirty="0">
                <a:latin typeface="Cambria" panose="02040503050406030204" pitchFamily="18" charset="0"/>
              </a:rPr>
              <a:t>(</a:t>
            </a:r>
            <a:r>
              <a:rPr lang="ko-KR" altLang="en-US" sz="1600" dirty="0">
                <a:latin typeface="Cambria" panose="02040503050406030204" pitchFamily="18" charset="0"/>
              </a:rPr>
              <a:t>활동기간 </a:t>
            </a:r>
            <a:r>
              <a:rPr lang="en-US" altLang="ko-KR" sz="1600" dirty="0">
                <a:latin typeface="Cambria" panose="02040503050406030204" pitchFamily="18" charset="0"/>
              </a:rPr>
              <a:t>3~5</a:t>
            </a:r>
            <a:r>
              <a:rPr lang="ko-KR" altLang="en-US" sz="1600" dirty="0">
                <a:latin typeface="Cambria" panose="02040503050406030204" pitchFamily="18" charset="0"/>
              </a:rPr>
              <a:t>개월</a:t>
            </a:r>
            <a:r>
              <a:rPr lang="en-US" altLang="ko-KR" sz="1600" dirty="0">
                <a:latin typeface="Cambria" panose="02040503050406030204" pitchFamily="18" charset="0"/>
              </a:rPr>
              <a:t>)/</a:t>
            </a:r>
            <a:r>
              <a:rPr lang="ko-KR" altLang="en-US" sz="1600" dirty="0" err="1">
                <a:latin typeface="Cambria" panose="02040503050406030204" pitchFamily="18" charset="0"/>
              </a:rPr>
              <a:t>매학기</a:t>
            </a:r>
            <a:r>
              <a:rPr lang="ko-KR" altLang="en-US" sz="1600" dirty="0">
                <a:latin typeface="Cambria" panose="02040503050406030204" pitchFamily="18" charset="0"/>
              </a:rPr>
              <a:t> </a:t>
            </a:r>
            <a:r>
              <a:rPr lang="en-US" altLang="ko-KR" sz="1600" dirty="0">
                <a:latin typeface="Cambria" panose="02040503050406030204" pitchFamily="18" charset="0"/>
              </a:rPr>
              <a:t>1</a:t>
            </a:r>
            <a:r>
              <a:rPr lang="ko-KR" altLang="en-US" sz="1600" dirty="0">
                <a:latin typeface="Cambria" panose="02040503050406030204" pitchFamily="18" charset="0"/>
              </a:rPr>
              <a:t>개당</a:t>
            </a:r>
            <a:br>
              <a:rPr lang="en-US" altLang="ko-KR" sz="1600" dirty="0">
                <a:latin typeface="Cambria" panose="02040503050406030204" pitchFamily="18" charset="0"/>
              </a:rPr>
            </a:br>
            <a:r>
              <a:rPr lang="en-US" altLang="ko-KR" sz="1600" dirty="0">
                <a:latin typeface="Cambria" panose="02040503050406030204" pitchFamily="18" charset="0"/>
              </a:rPr>
              <a:t>              </a:t>
            </a:r>
            <a:r>
              <a:rPr lang="ko-KR" altLang="en-US" sz="1600" dirty="0">
                <a:latin typeface="Cambria" panose="02040503050406030204" pitchFamily="18" charset="0"/>
              </a:rPr>
              <a:t>동아리 전용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공용 공간 이용</a:t>
            </a:r>
          </a:p>
          <a:p>
            <a:pPr fontAlgn="base" latinLnBrk="0"/>
            <a:r>
              <a:rPr lang="en-US" altLang="ko-KR" sz="1600" dirty="0">
                <a:latin typeface="Cambria" panose="02040503050406030204" pitchFamily="18" charset="0"/>
              </a:rPr>
              <a:t>          </a:t>
            </a:r>
            <a:r>
              <a:rPr lang="ko-KR" altLang="en-US" sz="1600" dirty="0">
                <a:latin typeface="Cambria" panose="02040503050406030204" pitchFamily="18" charset="0"/>
              </a:rPr>
              <a:t>        사회공헌 활동 등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지원센터 협력 사업 참여기회 우선 제공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활동 </a:t>
            </a:r>
            <a:r>
              <a:rPr lang="en-US" altLang="ko-KR" sz="1600" dirty="0">
                <a:latin typeface="Cambria" panose="02040503050406030204" pitchFamily="18" charset="0"/>
              </a:rPr>
              <a:t>: </a:t>
            </a:r>
            <a:r>
              <a:rPr lang="ko-KR" altLang="en-US" sz="1600" dirty="0">
                <a:latin typeface="Cambria" panose="02040503050406030204" pitchFamily="18" charset="0"/>
              </a:rPr>
              <a:t>사회공헌 활동 기본 교육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워크샵 운영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12965"/>
              </p:ext>
            </p:extLst>
          </p:nvPr>
        </p:nvGraphicFramePr>
        <p:xfrm>
          <a:off x="399011" y="1658941"/>
          <a:ext cx="10330960" cy="1696149"/>
        </p:xfrm>
        <a:graphic>
          <a:graphicData uri="http://schemas.openxmlformats.org/drawingml/2006/table">
            <a:tbl>
              <a:tblPr/>
              <a:tblGrid>
                <a:gridCol w="10330960">
                  <a:extLst>
                    <a:ext uri="{9D8B030D-6E8A-4147-A177-3AD203B41FA5}">
                      <a16:colId xmlns:a16="http://schemas.microsoft.com/office/drawing/2014/main" val="3592108547"/>
                    </a:ext>
                  </a:extLst>
                </a:gridCol>
              </a:tblGrid>
              <a:tr h="10778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사회공헌 활동지원 사업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고령친화 커뮤니티 디자인 사업단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고령친화도시 네트워크 활동 참여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커뮤니티케어 사업단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지역 아동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장애인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노인 등 돌봄 대상자 발굴 및 지원 활동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디지털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에이징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사업단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디지털 격차 해소를 위한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문해교육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활동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세대통합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활동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지구촌 가족 사업단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UN SDG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 국내외 사회공헌활동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적정 기술 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2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8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190" y="1169377"/>
            <a:ext cx="12099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동아리</a:t>
            </a:r>
            <a:r>
              <a:rPr lang="en-US" altLang="ko-KR" sz="1600" b="1" dirty="0">
                <a:latin typeface="Cambria" panose="02040503050406030204" pitchFamily="18" charset="0"/>
              </a:rPr>
              <a:t>/ </a:t>
            </a:r>
            <a:r>
              <a:rPr lang="ko-KR" altLang="en-US" sz="1600" b="1" dirty="0">
                <a:latin typeface="Cambria" panose="02040503050406030204" pitchFamily="18" charset="0"/>
              </a:rPr>
              <a:t>사회공헌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dirty="0">
                <a:latin typeface="Cambria" panose="02040503050406030204" pitchFamily="18" charset="0"/>
              </a:rPr>
              <a:t>‘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</a:t>
            </a:r>
            <a:r>
              <a:rPr lang="ko-KR" altLang="en-US" sz="1600" dirty="0" err="1">
                <a:latin typeface="Cambria" panose="02040503050406030204" pitchFamily="18" charset="0"/>
              </a:rPr>
              <a:t>재사회화</a:t>
            </a:r>
            <a:r>
              <a:rPr lang="ko-KR" altLang="en-US" sz="1600" dirty="0">
                <a:latin typeface="Cambria" panose="02040503050406030204" pitchFamily="18" charset="0"/>
              </a:rPr>
              <a:t> 및 </a:t>
            </a:r>
            <a:r>
              <a:rPr lang="ko-KR" altLang="en-US" sz="1600" dirty="0" err="1">
                <a:latin typeface="Cambria" panose="02040503050406030204" pitchFamily="18" charset="0"/>
              </a:rPr>
              <a:t>생애전환</a:t>
            </a:r>
            <a:r>
              <a:rPr lang="ko-KR" altLang="en-US" sz="1600" dirty="0">
                <a:latin typeface="Cambria" panose="02040503050406030204" pitchFamily="18" charset="0"/>
              </a:rPr>
              <a:t> 교육’ 참여자를 대상으로 </a:t>
            </a:r>
            <a:r>
              <a:rPr lang="en-US" altLang="ko-KR" sz="1600" dirty="0">
                <a:latin typeface="Cambria" panose="02040503050406030204" pitchFamily="18" charset="0"/>
              </a:rPr>
              <a:t>UN </a:t>
            </a:r>
            <a:r>
              <a:rPr lang="ko-KR" altLang="en-US" sz="1600" dirty="0">
                <a:latin typeface="Cambria" panose="02040503050406030204" pitchFamily="18" charset="0"/>
              </a:rPr>
              <a:t>지속가능발전목표</a:t>
            </a:r>
            <a:r>
              <a:rPr lang="en-US" altLang="ko-KR" sz="1600" dirty="0">
                <a:latin typeface="Cambria" panose="02040503050406030204" pitchFamily="18" charset="0"/>
              </a:rPr>
              <a:t>(SDGs)</a:t>
            </a:r>
            <a:r>
              <a:rPr lang="ko-KR" altLang="en-US" sz="1600" dirty="0">
                <a:latin typeface="Cambria" panose="02040503050406030204" pitchFamily="18" charset="0"/>
              </a:rPr>
              <a:t>와 지역자원을 연계한 </a:t>
            </a:r>
            <a:r>
              <a:rPr lang="en-US" altLang="ko-KR" sz="1600" dirty="0">
                <a:latin typeface="Cambria" panose="02040503050406030204" pitchFamily="18" charset="0"/>
              </a:rPr>
              <a:t>‘</a:t>
            </a:r>
            <a:r>
              <a:rPr lang="ko-KR" altLang="en-US" sz="1600" dirty="0">
                <a:latin typeface="Cambria" panose="02040503050406030204" pitchFamily="18" charset="0"/>
              </a:rPr>
              <a:t>커뮤니티</a:t>
            </a:r>
            <a:r>
              <a:rPr lang="en-US" altLang="ko-KR" sz="1600" dirty="0">
                <a:latin typeface="Cambria" panose="02040503050406030204" pitchFamily="18" charset="0"/>
              </a:rPr>
              <a:t>’</a:t>
            </a:r>
            <a:r>
              <a:rPr lang="ko-KR" altLang="en-US" sz="1600" dirty="0">
                <a:latin typeface="Cambria" panose="02040503050406030204" pitchFamily="18" charset="0"/>
              </a:rPr>
              <a:t>와 </a:t>
            </a:r>
            <a:r>
              <a:rPr lang="en-US" altLang="ko-KR" sz="1600" dirty="0">
                <a:latin typeface="Cambria" panose="02040503050406030204" pitchFamily="18" charset="0"/>
              </a:rPr>
              <a:t>‘</a:t>
            </a:r>
            <a:r>
              <a:rPr lang="ko-KR" altLang="en-US" sz="1600" dirty="0">
                <a:latin typeface="Cambria" panose="02040503050406030204" pitchFamily="18" charset="0"/>
              </a:rPr>
              <a:t>사회공헌</a:t>
            </a:r>
            <a:r>
              <a:rPr lang="en-US" altLang="ko-KR" sz="1600" dirty="0">
                <a:latin typeface="Cambria" panose="02040503050406030204" pitchFamily="18" charset="0"/>
              </a:rPr>
              <a:t>’</a:t>
            </a:r>
            <a:r>
              <a:rPr lang="ko-KR" altLang="en-US" sz="1600" dirty="0">
                <a:latin typeface="Cambria" panose="02040503050406030204" pitchFamily="18" charset="0"/>
              </a:rPr>
              <a:t> 활동에 필요한 활동비를 지원합니다</a:t>
            </a:r>
            <a:r>
              <a:rPr lang="en-US" altLang="ko-KR" sz="1600" dirty="0">
                <a:latin typeface="Cambria" panose="02040503050406030204" pitchFamily="18" charset="0"/>
              </a:rPr>
              <a:t>.</a:t>
            </a: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동아리 활동 지원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‘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</a:t>
            </a:r>
            <a:r>
              <a:rPr lang="ko-KR" altLang="en-US" sz="1600" dirty="0" err="1">
                <a:latin typeface="Cambria" panose="02040503050406030204" pitchFamily="18" charset="0"/>
              </a:rPr>
              <a:t>재사회화</a:t>
            </a:r>
            <a:r>
              <a:rPr lang="ko-KR" altLang="en-US" sz="1600" dirty="0">
                <a:latin typeface="Cambria" panose="02040503050406030204" pitchFamily="18" charset="0"/>
              </a:rPr>
              <a:t> 및 </a:t>
            </a:r>
            <a:r>
              <a:rPr lang="ko-KR" altLang="en-US" sz="1600" dirty="0" err="1">
                <a:latin typeface="Cambria" panose="02040503050406030204" pitchFamily="18" charset="0"/>
              </a:rPr>
              <a:t>생애전환</a:t>
            </a:r>
            <a:r>
              <a:rPr lang="ko-KR" altLang="en-US" sz="1600" dirty="0">
                <a:latin typeface="Cambria" panose="02040503050406030204" pitchFamily="18" charset="0"/>
              </a:rPr>
              <a:t> 교육’ 참여자들이 공통 관심사를 가진 동년배들과 함께 동아리를 만들어 활동하면서 유대관계 형성할 수 있도록 지원합니다</a:t>
            </a:r>
            <a:r>
              <a:rPr lang="en-US" altLang="ko-KR" sz="1600" dirty="0">
                <a:latin typeface="Cambria" panose="02040503050406030204" pitchFamily="18" charset="0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지원분야 </a:t>
            </a:r>
            <a:r>
              <a:rPr lang="en-US" altLang="ko-KR" sz="1600" dirty="0">
                <a:latin typeface="Cambria" panose="02040503050406030204" pitchFamily="18" charset="0"/>
              </a:rPr>
              <a:t>: </a:t>
            </a:r>
            <a:r>
              <a:rPr lang="ko-KR" altLang="en-US" sz="1600" dirty="0">
                <a:latin typeface="Cambria" panose="02040503050406030204" pitchFamily="18" charset="0"/>
              </a:rPr>
              <a:t>지원내용 </a:t>
            </a:r>
            <a:r>
              <a:rPr lang="en-US" altLang="ko-KR" sz="1600" dirty="0">
                <a:latin typeface="Cambria" panose="02040503050406030204" pitchFamily="18" charset="0"/>
              </a:rPr>
              <a:t>: </a:t>
            </a:r>
            <a:r>
              <a:rPr lang="ko-KR" altLang="en-US" sz="1600" dirty="0">
                <a:latin typeface="Cambria" panose="02040503050406030204" pitchFamily="18" charset="0"/>
              </a:rPr>
              <a:t>일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학습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문화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사회공헌 활동 등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지원내용 </a:t>
            </a:r>
            <a:r>
              <a:rPr lang="en-US" altLang="ko-KR" sz="1600" dirty="0">
                <a:latin typeface="Cambria" panose="02040503050406030204" pitchFamily="18" charset="0"/>
              </a:rPr>
              <a:t>: </a:t>
            </a:r>
            <a:r>
              <a:rPr lang="ko-KR" altLang="en-US" sz="1600" dirty="0">
                <a:latin typeface="Cambria" panose="02040503050406030204" pitchFamily="18" charset="0"/>
              </a:rPr>
              <a:t>활동 지원금 총 </a:t>
            </a:r>
            <a:r>
              <a:rPr lang="en-US" altLang="ko-KR" sz="1600" dirty="0">
                <a:latin typeface="Cambria" panose="02040503050406030204" pitchFamily="18" charset="0"/>
              </a:rPr>
              <a:t>50</a:t>
            </a:r>
            <a:r>
              <a:rPr lang="ko-KR" altLang="en-US" sz="1600" dirty="0">
                <a:latin typeface="Cambria" panose="02040503050406030204" pitchFamily="18" charset="0"/>
              </a:rPr>
              <a:t>만원</a:t>
            </a:r>
            <a:r>
              <a:rPr lang="en-US" altLang="ko-KR" sz="1600" dirty="0">
                <a:latin typeface="Cambria" panose="02040503050406030204" pitchFamily="18" charset="0"/>
              </a:rPr>
              <a:t>(</a:t>
            </a:r>
            <a:r>
              <a:rPr lang="ko-KR" altLang="en-US" sz="1600" dirty="0">
                <a:latin typeface="Cambria" panose="02040503050406030204" pitchFamily="18" charset="0"/>
              </a:rPr>
              <a:t>활동기간 </a:t>
            </a:r>
            <a:r>
              <a:rPr lang="en-US" altLang="ko-KR" sz="1600" dirty="0">
                <a:latin typeface="Cambria" panose="02040503050406030204" pitchFamily="18" charset="0"/>
              </a:rPr>
              <a:t>3</a:t>
            </a:r>
            <a:r>
              <a:rPr lang="ko-KR" altLang="en-US" sz="1600" dirty="0">
                <a:latin typeface="Cambria" panose="02040503050406030204" pitchFamily="18" charset="0"/>
              </a:rPr>
              <a:t>개월</a:t>
            </a:r>
            <a:r>
              <a:rPr lang="en-US" altLang="ko-KR" sz="1600" dirty="0">
                <a:latin typeface="Cambria" panose="02040503050406030204" pitchFamily="18" charset="0"/>
              </a:rPr>
              <a:t>)/</a:t>
            </a:r>
            <a:r>
              <a:rPr lang="ko-KR" altLang="en-US" sz="1600" dirty="0" err="1">
                <a:latin typeface="Cambria" panose="02040503050406030204" pitchFamily="18" charset="0"/>
              </a:rPr>
              <a:t>매학기</a:t>
            </a:r>
            <a:r>
              <a:rPr lang="ko-KR" altLang="en-US" sz="1600" dirty="0">
                <a:latin typeface="Cambria" panose="02040503050406030204" pitchFamily="18" charset="0"/>
              </a:rPr>
              <a:t> </a:t>
            </a:r>
            <a:r>
              <a:rPr lang="en-US" altLang="ko-KR" sz="1600" dirty="0">
                <a:latin typeface="Cambria" panose="02040503050406030204" pitchFamily="18" charset="0"/>
              </a:rPr>
              <a:t>1</a:t>
            </a:r>
            <a:r>
              <a:rPr lang="ko-KR" altLang="en-US" sz="1600" dirty="0">
                <a:latin typeface="Cambria" panose="02040503050406030204" pitchFamily="18" charset="0"/>
              </a:rPr>
              <a:t>개당</a:t>
            </a:r>
            <a:br>
              <a:rPr lang="en-US" altLang="ko-KR" sz="1600" dirty="0">
                <a:latin typeface="Cambria" panose="02040503050406030204" pitchFamily="18" charset="0"/>
              </a:rPr>
            </a:br>
            <a:r>
              <a:rPr lang="en-US" altLang="ko-KR" sz="1600" dirty="0">
                <a:latin typeface="Cambria" panose="02040503050406030204" pitchFamily="18" charset="0"/>
              </a:rPr>
              <a:t>              </a:t>
            </a:r>
            <a:r>
              <a:rPr lang="ko-KR" altLang="en-US" sz="1600" dirty="0">
                <a:latin typeface="Cambria" panose="02040503050406030204" pitchFamily="18" charset="0"/>
              </a:rPr>
              <a:t>커뮤니티 전용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공용 공간 이용</a:t>
            </a:r>
          </a:p>
          <a:p>
            <a:pPr fontAlgn="base" latinLnBrk="0"/>
            <a:r>
              <a:rPr lang="en-US" altLang="ko-KR" sz="1600" dirty="0">
                <a:latin typeface="Cambria" panose="02040503050406030204" pitchFamily="18" charset="0"/>
              </a:rPr>
              <a:t>          </a:t>
            </a:r>
            <a:r>
              <a:rPr lang="ko-KR" altLang="en-US" sz="1600" dirty="0">
                <a:latin typeface="Cambria" panose="02040503050406030204" pitchFamily="18" charset="0"/>
              </a:rPr>
              <a:t>        사회공헌 활동 등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</a:t>
            </a:r>
            <a:r>
              <a:rPr lang="ko-KR" altLang="en-US" sz="1600" dirty="0">
                <a:latin typeface="Cambria" panose="02040503050406030204" pitchFamily="18" charset="0"/>
              </a:rPr>
              <a:t> 지원센터 협력 사업 참여기회 우선 제공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활동 </a:t>
            </a:r>
            <a:r>
              <a:rPr lang="en-US" altLang="ko-KR" sz="1600" dirty="0">
                <a:latin typeface="Cambria" panose="02040503050406030204" pitchFamily="18" charset="0"/>
              </a:rPr>
              <a:t>: </a:t>
            </a:r>
            <a:r>
              <a:rPr lang="ko-KR" altLang="en-US" sz="1600" dirty="0">
                <a:latin typeface="Cambria" panose="02040503050406030204" pitchFamily="18" charset="0"/>
              </a:rPr>
              <a:t>커뮤니티 활동을 통해 사회참여 프로젝트 추진</a:t>
            </a:r>
          </a:p>
          <a:p>
            <a:pPr fontAlgn="base" latinLnBrk="0"/>
            <a:r>
              <a:rPr lang="en-US" altLang="ko-KR" sz="1600" dirty="0">
                <a:latin typeface="Cambria" panose="02040503050406030204" pitchFamily="18" charset="0"/>
              </a:rPr>
              <a:t>            </a:t>
            </a:r>
            <a:r>
              <a:rPr lang="ko-KR" altLang="en-US" sz="1600" dirty="0">
                <a:latin typeface="Cambria" panose="02040503050406030204" pitchFamily="18" charset="0"/>
              </a:rPr>
              <a:t>커뮤니티 활동 대표 선출 및 커뮤니티 활동 워크샵</a:t>
            </a:r>
          </a:p>
          <a:p>
            <a:pPr fontAlgn="base" latinLnBrk="0"/>
            <a:r>
              <a:rPr lang="ko-KR" altLang="en-US" sz="1600" dirty="0">
                <a:latin typeface="Cambria" panose="02040503050406030204" pitchFamily="18" charset="0"/>
              </a:rPr>
              <a:t>            커뮤니티 활동 결과 발표회 및 </a:t>
            </a:r>
            <a:r>
              <a:rPr lang="ko-KR" altLang="en-US" sz="1600" dirty="0" err="1">
                <a:latin typeface="Cambria" panose="02040503050406030204" pitchFamily="18" charset="0"/>
              </a:rPr>
              <a:t>사례집</a:t>
            </a:r>
            <a:r>
              <a:rPr lang="ko-KR" altLang="en-US" sz="1600" dirty="0">
                <a:latin typeface="Cambria" panose="02040503050406030204" pitchFamily="18" charset="0"/>
              </a:rPr>
              <a:t> 발간</a:t>
            </a:r>
            <a:endParaRPr lang="en-US" altLang="ko-KR" sz="16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011" y="191193"/>
            <a:ext cx="2676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동아리</a:t>
            </a:r>
            <a:r>
              <a:rPr lang="en-US" altLang="ko-KR" dirty="0">
                <a:latin typeface="Cambria" panose="02040503050406030204" pitchFamily="18" charset="0"/>
              </a:rPr>
              <a:t>/</a:t>
            </a:r>
            <a:r>
              <a:rPr lang="ko-KR" altLang="en-US" dirty="0">
                <a:latin typeface="Cambria" panose="02040503050406030204" pitchFamily="18" charset="0"/>
              </a:rPr>
              <a:t>사회공헌 안내</a:t>
            </a:r>
            <a:endParaRPr lang="en-US" altLang="ko-K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7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359" y="991869"/>
            <a:ext cx="118080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상담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fontAlgn="base" latinLnBrk="0"/>
            <a:r>
              <a:rPr lang="ko-KR" altLang="en-US" sz="1600" dirty="0" err="1">
                <a:latin typeface="Cambria" panose="02040503050406030204" pitchFamily="18" charset="0"/>
              </a:rPr>
              <a:t>경기도중장년행복센터를</a:t>
            </a:r>
            <a:r>
              <a:rPr lang="ko-KR" altLang="en-US" sz="1600" dirty="0">
                <a:latin typeface="Cambria" panose="02040503050406030204" pitchFamily="18" charset="0"/>
              </a:rPr>
              <a:t> 이용하는 모든 </a:t>
            </a:r>
            <a:r>
              <a:rPr lang="ko-KR" altLang="en-US" sz="1600" dirty="0" err="1">
                <a:latin typeface="Cambria" panose="02040503050406030204" pitchFamily="18" charset="0"/>
              </a:rPr>
              <a:t>중장년들은</a:t>
            </a:r>
            <a:r>
              <a:rPr lang="ko-KR" altLang="en-US" sz="1600" dirty="0">
                <a:latin typeface="Cambria" panose="02040503050406030204" pitchFamily="18" charset="0"/>
              </a:rPr>
              <a:t> 상담 </a:t>
            </a:r>
            <a:r>
              <a:rPr lang="ko-KR" altLang="en-US" sz="1600" dirty="0" err="1">
                <a:latin typeface="Cambria" panose="02040503050406030204" pitchFamily="18" charset="0"/>
              </a:rPr>
              <a:t>로드맵에</a:t>
            </a:r>
            <a:r>
              <a:rPr lang="ko-KR" altLang="en-US" sz="1600" dirty="0">
                <a:latin typeface="Cambria" panose="02040503050406030204" pitchFamily="18" charset="0"/>
              </a:rPr>
              <a:t> 따라 초기 접수 면접을 거쳐 개별 욕구에 따라</a:t>
            </a:r>
            <a:br>
              <a:rPr lang="en-US" altLang="ko-KR" sz="1600" dirty="0">
                <a:latin typeface="Cambria" panose="02040503050406030204" pitchFamily="18" charset="0"/>
              </a:rPr>
            </a:br>
            <a:r>
              <a:rPr lang="ko-KR" altLang="en-US" sz="1600" dirty="0">
                <a:latin typeface="Cambria" panose="02040503050406030204" pitchFamily="18" charset="0"/>
              </a:rPr>
              <a:t>진단 상담</a:t>
            </a:r>
            <a:r>
              <a:rPr lang="en-US" altLang="ko-KR" sz="1600" dirty="0">
                <a:latin typeface="Cambria" panose="02040503050406030204" pitchFamily="18" charset="0"/>
              </a:rPr>
              <a:t>(</a:t>
            </a:r>
            <a:r>
              <a:rPr lang="ko-KR" altLang="en-US" sz="1600" dirty="0">
                <a:latin typeface="Cambria" panose="02040503050406030204" pitchFamily="18" charset="0"/>
              </a:rPr>
              <a:t>인생설계 진단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 err="1">
                <a:latin typeface="Cambria" panose="02040503050406030204" pitchFamily="18" charset="0"/>
              </a:rPr>
              <a:t>취창업</a:t>
            </a:r>
            <a:r>
              <a:rPr lang="ko-KR" altLang="en-US" sz="1600" dirty="0">
                <a:latin typeface="Cambria" panose="02040503050406030204" pitchFamily="18" charset="0"/>
              </a:rPr>
              <a:t> 상담</a:t>
            </a:r>
            <a:r>
              <a:rPr lang="en-US" altLang="ko-KR" sz="1600" dirty="0">
                <a:latin typeface="Cambria" panose="02040503050406030204" pitchFamily="18" charset="0"/>
              </a:rPr>
              <a:t>)</a:t>
            </a:r>
            <a:r>
              <a:rPr lang="ko-KR" altLang="en-US" sz="1600" dirty="0">
                <a:latin typeface="Cambria" panose="02040503050406030204" pitchFamily="18" charset="0"/>
              </a:rPr>
              <a:t>을 진행합니다</a:t>
            </a:r>
            <a:r>
              <a:rPr lang="en-US" altLang="ko-KR" sz="1600" dirty="0">
                <a:latin typeface="Cambria" panose="02040503050406030204" pitchFamily="18" charset="0"/>
              </a:rPr>
              <a:t>.</a:t>
            </a:r>
          </a:p>
          <a:p>
            <a:pPr fontAlgn="base" latinLnBrk="0"/>
            <a:r>
              <a:rPr lang="ko-KR" altLang="en-US" sz="1600" dirty="0">
                <a:latin typeface="Cambria" panose="02040503050406030204" pitchFamily="18" charset="0"/>
              </a:rPr>
              <a:t>전문 상담에 대한 요구가 있는 경우 심리검사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개인 및 집단 전문 상담도 함께 제공합니다</a:t>
            </a:r>
            <a:r>
              <a:rPr lang="en-US" altLang="ko-KR" sz="1600" dirty="0">
                <a:latin typeface="Cambria" panose="02040503050406030204" pitchFamily="18" charset="0"/>
              </a:rPr>
              <a:t>.</a:t>
            </a: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상담 분야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dirty="0">
                <a:latin typeface="Cambria" panose="02040503050406030204" pitchFamily="18" charset="0"/>
              </a:rPr>
              <a:t>-     </a:t>
            </a:r>
            <a:r>
              <a:rPr lang="ko-KR" altLang="en-US" sz="1600" dirty="0">
                <a:latin typeface="Cambria" panose="02040503050406030204" pitchFamily="18" charset="0"/>
              </a:rPr>
              <a:t>초기 면접 </a:t>
            </a:r>
            <a:r>
              <a:rPr lang="en-US" altLang="ko-KR" sz="1600" dirty="0">
                <a:latin typeface="Cambria" panose="02040503050406030204" pitchFamily="18" charset="0"/>
              </a:rPr>
              <a:t>: </a:t>
            </a:r>
            <a:r>
              <a:rPr lang="ko-KR" altLang="en-US" sz="1600" dirty="0">
                <a:latin typeface="Cambria" panose="02040503050406030204" pitchFamily="18" charset="0"/>
              </a:rPr>
              <a:t>접수 면접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진단 상담 </a:t>
            </a:r>
            <a:r>
              <a:rPr lang="en-US" altLang="ko-KR" sz="1600" dirty="0">
                <a:latin typeface="Cambria" panose="02040503050406030204" pitchFamily="18" charset="0"/>
              </a:rPr>
              <a:t>: </a:t>
            </a:r>
            <a:r>
              <a:rPr lang="ko-KR" altLang="en-US" sz="1600" dirty="0">
                <a:latin typeface="Cambria" panose="02040503050406030204" pitchFamily="18" charset="0"/>
              </a:rPr>
              <a:t>진단 </a:t>
            </a:r>
            <a:r>
              <a:rPr lang="ko-KR" altLang="en-US" sz="1600" dirty="0" err="1">
                <a:latin typeface="Cambria" panose="02040503050406030204" pitchFamily="18" charset="0"/>
              </a:rPr>
              <a:t>바로가기</a:t>
            </a:r>
            <a:r>
              <a:rPr lang="en-US" altLang="ko-KR" sz="1600" dirty="0">
                <a:latin typeface="Cambria" panose="02040503050406030204" pitchFamily="18" charset="0"/>
              </a:rPr>
              <a:t> ( </a:t>
            </a:r>
            <a:r>
              <a:rPr lang="en-US" altLang="ko-KR" sz="1600" dirty="0">
                <a:latin typeface="Cambria" panose="02040503050406030204" pitchFamily="18" charset="0"/>
                <a:hlinkClick r:id="rId3"/>
              </a:rPr>
              <a:t>https://csa.nps.or.kr/self/decrepitude.do</a:t>
            </a:r>
            <a:r>
              <a:rPr lang="en-US" altLang="ko-KR" sz="1600" dirty="0">
                <a:latin typeface="Cambria" panose="02040503050406030204" pitchFamily="18" charset="0"/>
              </a:rPr>
              <a:t> )</a:t>
            </a:r>
            <a:r>
              <a:rPr lang="ko-KR" altLang="en-US" sz="1600" dirty="0">
                <a:latin typeface="Cambria" panose="02040503050406030204" pitchFamily="18" charset="0"/>
              </a:rPr>
              <a:t>에서 진단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전문 상담 </a:t>
            </a:r>
            <a:r>
              <a:rPr lang="en-US" altLang="ko-KR" sz="1600" dirty="0">
                <a:latin typeface="Cambria" panose="02040503050406030204" pitchFamily="18" charset="0"/>
              </a:rPr>
              <a:t>:</a:t>
            </a:r>
            <a:r>
              <a:rPr lang="ko-KR" altLang="en-US" sz="1600" dirty="0">
                <a:latin typeface="Cambria" panose="02040503050406030204" pitchFamily="18" charset="0"/>
              </a:rPr>
              <a:t> 지역사회 연계를 통해 상담 진행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상담 시간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Cambria" panose="02040503050406030204" pitchFamily="18" charset="0"/>
              </a:rPr>
              <a:t>월요일</a:t>
            </a:r>
            <a:r>
              <a:rPr lang="en-US" altLang="ko-KR" sz="1600" dirty="0">
                <a:latin typeface="Cambria" panose="02040503050406030204" pitchFamily="18" charset="0"/>
              </a:rPr>
              <a:t>~</a:t>
            </a:r>
            <a:r>
              <a:rPr lang="ko-KR" altLang="en-US" sz="1600" dirty="0">
                <a:latin typeface="Cambria" panose="02040503050406030204" pitchFamily="18" charset="0"/>
              </a:rPr>
              <a:t>금요일 </a:t>
            </a:r>
            <a:r>
              <a:rPr lang="en-US" altLang="ko-KR" sz="1600" dirty="0">
                <a:latin typeface="Cambria" panose="02040503050406030204" pitchFamily="18" charset="0"/>
              </a:rPr>
              <a:t>10</a:t>
            </a:r>
            <a:r>
              <a:rPr lang="ko-KR" altLang="en-US" sz="1600" dirty="0">
                <a:latin typeface="Cambria" panose="02040503050406030204" pitchFamily="18" charset="0"/>
              </a:rPr>
              <a:t>시부터 </a:t>
            </a:r>
            <a:r>
              <a:rPr lang="en-US" altLang="ko-KR" sz="1600" dirty="0">
                <a:latin typeface="Cambria" panose="02040503050406030204" pitchFamily="18" charset="0"/>
              </a:rPr>
              <a:t>16</a:t>
            </a:r>
            <a:r>
              <a:rPr lang="ko-KR" altLang="en-US" sz="1600" dirty="0">
                <a:latin typeface="Cambria" panose="02040503050406030204" pitchFamily="18" charset="0"/>
              </a:rPr>
              <a:t>시까지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endParaRPr lang="en-US" altLang="ko-KR" sz="1600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O </a:t>
            </a:r>
            <a:r>
              <a:rPr lang="ko-KR" altLang="en-US" sz="1600" b="1" dirty="0">
                <a:latin typeface="Cambria" panose="02040503050406030204" pitchFamily="18" charset="0"/>
              </a:rPr>
              <a:t>상담이용방법</a:t>
            </a:r>
            <a:endParaRPr lang="en-US" altLang="ko-KR" sz="1600" b="1" dirty="0">
              <a:latin typeface="Cambria" panose="02040503050406030204" pitchFamily="18" charset="0"/>
            </a:endParaRPr>
          </a:p>
          <a:p>
            <a:pPr fontAlgn="base" latinLnBrk="0"/>
            <a:r>
              <a:rPr lang="en-US" altLang="ko-KR" sz="1600" b="1" dirty="0">
                <a:latin typeface="Cambria" panose="02040503050406030204" pitchFamily="18" charset="0"/>
              </a:rPr>
              <a:t>- </a:t>
            </a:r>
            <a:r>
              <a:rPr lang="ko-KR" altLang="en-US" sz="1600" dirty="0">
                <a:latin typeface="Cambria" panose="02040503050406030204" pitchFamily="18" charset="0"/>
              </a:rPr>
              <a:t>방문상담 </a:t>
            </a:r>
            <a:r>
              <a:rPr lang="en-US" altLang="ko-KR" sz="1600" dirty="0">
                <a:latin typeface="Cambria" panose="02040503050406030204" pitchFamily="18" charset="0"/>
              </a:rPr>
              <a:t>(</a:t>
            </a:r>
            <a:r>
              <a:rPr lang="ko-KR" altLang="en-US" sz="1600" dirty="0">
                <a:latin typeface="Cambria" panose="02040503050406030204" pitchFamily="18" charset="0"/>
              </a:rPr>
              <a:t>오시는 길 </a:t>
            </a:r>
            <a:r>
              <a:rPr lang="en-US" altLang="ko-KR" sz="1600" dirty="0">
                <a:latin typeface="Cambria" panose="02040503050406030204" pitchFamily="18" charset="0"/>
              </a:rPr>
              <a:t>: </a:t>
            </a:r>
            <a:r>
              <a:rPr lang="ko-KR" altLang="en-US" sz="1600" dirty="0" err="1">
                <a:latin typeface="Cambria" panose="02040503050406030204" pitchFamily="18" charset="0"/>
              </a:rPr>
              <a:t>주소쓰기</a:t>
            </a:r>
            <a:r>
              <a:rPr lang="en-US" altLang="ko-KR" sz="1600" dirty="0">
                <a:latin typeface="Cambria" panose="02040503050406030204" pitchFamily="18" charset="0"/>
              </a:rPr>
              <a:t>, </a:t>
            </a:r>
            <a:r>
              <a:rPr lang="ko-KR" altLang="en-US" sz="1600" dirty="0">
                <a:latin typeface="Cambria" panose="02040503050406030204" pitchFamily="18" charset="0"/>
              </a:rPr>
              <a:t>지도 첨부</a:t>
            </a:r>
            <a:r>
              <a:rPr lang="en-US" altLang="ko-KR" sz="1600" dirty="0">
                <a:latin typeface="Cambria" panose="02040503050406030204" pitchFamily="18" charset="0"/>
              </a:rPr>
              <a:t>)</a:t>
            </a:r>
          </a:p>
        </p:txBody>
      </p:sp>
      <p:pic>
        <p:nvPicPr>
          <p:cNvPr id="7" name="Picture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9" y="2225674"/>
            <a:ext cx="6928339" cy="81528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99011" y="191193"/>
            <a:ext cx="2676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상담 안내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03065" y="2891039"/>
            <a:ext cx="4561174" cy="78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해당 이미지는 홈페이지 테마에 맞게 수정해주셔도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26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0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1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3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4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5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6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3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4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5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6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7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8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9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1181</Words>
  <Application>Microsoft Office PowerPoint</Application>
  <PresentationFormat>와이드스크린</PresentationFormat>
  <Paragraphs>182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Cambria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Don Johnson</cp:lastModifiedBy>
  <cp:revision>19</cp:revision>
  <cp:lastPrinted>2021-06-29T06:03:55Z</cp:lastPrinted>
  <dcterms:created xsi:type="dcterms:W3CDTF">2021-06-29T04:33:59Z</dcterms:created>
  <dcterms:modified xsi:type="dcterms:W3CDTF">2021-07-01T04:56:42Z</dcterms:modified>
</cp:coreProperties>
</file>