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1" r:id="rId4"/>
    <p:sldId id="257" r:id="rId5"/>
    <p:sldId id="258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63" r:id="rId14"/>
    <p:sldId id="274" r:id="rId15"/>
    <p:sldId id="275" r:id="rId16"/>
    <p:sldId id="285" r:id="rId17"/>
    <p:sldId id="286" r:id="rId18"/>
    <p:sldId id="287" r:id="rId19"/>
    <p:sldId id="288" r:id="rId20"/>
    <p:sldId id="289" r:id="rId21"/>
    <p:sldId id="276" r:id="rId22"/>
    <p:sldId id="277" r:id="rId23"/>
    <p:sldId id="278" r:id="rId24"/>
    <p:sldId id="282" r:id="rId25"/>
    <p:sldId id="283" r:id="rId26"/>
    <p:sldId id="284" r:id="rId27"/>
    <p:sldId id="279" r:id="rId28"/>
    <p:sldId id="281" r:id="rId29"/>
    <p:sldId id="280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33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3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22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5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81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74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14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58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82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36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C8C81-255A-41A2-B184-B0EC74805C9D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4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9262" y="2497551"/>
            <a:ext cx="8356134" cy="923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OpenGL project </a:t>
            </a:r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최종 제출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41451" y="6024480"/>
            <a:ext cx="447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인하대학교 정보통신공학과 </a:t>
            </a:r>
            <a:r>
              <a:rPr lang="en-US" altLang="ko-KR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12181761 </a:t>
            </a:r>
            <a:r>
              <a:rPr lang="ko-KR" altLang="en-US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김현조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88591" y="1967584"/>
            <a:ext cx="3214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" panose="020B0502040204020203" pitchFamily="34" charset="0"/>
                <a:ea typeface="나눔바른고딕" panose="020B0603020101020101" pitchFamily="50" charset="-127"/>
              </a:rPr>
              <a:t>컴퓨터그래픽스설계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" panose="020B0502040204020203" pitchFamily="34" charset="0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" panose="020B0502040204020203" pitchFamily="34" charset="0"/>
                <a:ea typeface="Noto Sans" panose="020B0502040204020203" pitchFamily="34" charset="0"/>
              </a:rPr>
              <a:t>1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" panose="020B0502040204020203" pitchFamily="34" charset="0"/>
                <a:ea typeface="나눔바른고딕" panose="020B0603020101020101" pitchFamily="50" charset="-127"/>
              </a:rPr>
              <a:t>분반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5DB16-5E97-4273-8D16-B093A7DEBB4F}"/>
              </a:ext>
            </a:extLst>
          </p:cNvPr>
          <p:cNvSpPr txBox="1"/>
          <p:nvPr/>
        </p:nvSpPr>
        <p:spPr>
          <a:xfrm>
            <a:off x="4744969" y="3718689"/>
            <a:ext cx="270158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&lt;</a:t>
            </a:r>
            <a:r>
              <a:rPr lang="ko-KR" altLang="en-US" sz="20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인덕이 키우기 게임</a:t>
            </a:r>
            <a:r>
              <a:rPr lang="en-US" altLang="ko-KR" sz="20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&gt;</a:t>
            </a:r>
          </a:p>
          <a:p>
            <a:r>
              <a:rPr lang="ko-KR" altLang="en-US" sz="14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인덕이를 키워서 무사히 졸업까지</a:t>
            </a:r>
            <a:endParaRPr lang="ko-KR" altLang="en-US" sz="2000" b="1" dirty="0">
              <a:ln>
                <a:solidFill>
                  <a:schemeClr val="tx1">
                    <a:alpha val="1000"/>
                  </a:schemeClr>
                </a:solidFill>
              </a:ln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1949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585417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985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Sketch</a:t>
            </a:r>
            <a:endParaRPr lang="ko-KR" altLang="en-US" sz="2000" b="1" dirty="0">
              <a:ln>
                <a:solidFill>
                  <a:schemeClr val="tx1">
                    <a:alpha val="1000"/>
                  </a:schemeClr>
                </a:solidFill>
              </a:ln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2634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게임 진행 과정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pic>
        <p:nvPicPr>
          <p:cNvPr id="10" name="그림 9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175D3E8E-AA22-4070-BA73-572AF43F64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0" t="5340" r="5093" b="11222"/>
          <a:stretch/>
        </p:blipFill>
        <p:spPr>
          <a:xfrm>
            <a:off x="5288556" y="281996"/>
            <a:ext cx="5181924" cy="631510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28C5563-701E-46CE-BC56-7CF7DE3296D2}"/>
              </a:ext>
            </a:extLst>
          </p:cNvPr>
          <p:cNvSpPr txBox="1"/>
          <p:nvPr/>
        </p:nvSpPr>
        <p:spPr>
          <a:xfrm>
            <a:off x="1222891" y="2444326"/>
            <a:ext cx="2992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먹이주기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–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체력 ↑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에너지 ↑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일상활동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–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체력 ↓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에너지 ↕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코디하기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–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기분 ↑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에너지 ↑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대외활동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–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능력 ↑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53BA59-F6C7-4188-A455-30D426A9088F}"/>
              </a:ext>
            </a:extLst>
          </p:cNvPr>
          <p:cNvSpPr txBox="1"/>
          <p:nvPr/>
        </p:nvSpPr>
        <p:spPr>
          <a:xfrm>
            <a:off x="1682079" y="4368542"/>
            <a:ext cx="2073982" cy="73866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영양 부족 →</a:t>
            </a:r>
            <a:r>
              <a:rPr lang="en-US" altLang="ko-KR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자퇴</a:t>
            </a:r>
            <a:endParaRPr lang="en-US" altLang="ko-KR" sz="1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에너지 과다 → 휴학</a:t>
            </a:r>
            <a:endParaRPr lang="en-US" altLang="ko-KR" sz="1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능력 과다 → 창업</a:t>
            </a:r>
            <a:r>
              <a:rPr lang="en-US" altLang="ko-KR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대학원</a:t>
            </a:r>
            <a:endParaRPr lang="en-US" altLang="ko-KR" sz="1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3679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585417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4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프로젝트 진행 상황 및 일정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BF31BD-FEFA-4530-81D7-8E1654D01BE1}"/>
              </a:ext>
            </a:extLst>
          </p:cNvPr>
          <p:cNvSpPr txBox="1"/>
          <p:nvPr/>
        </p:nvSpPr>
        <p:spPr>
          <a:xfrm>
            <a:off x="1332293" y="1049245"/>
            <a:ext cx="617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11/21 : 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스토리 구상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, Sketch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 완료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, Blender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로 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3D Object 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구현중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9E272F-00E7-448F-9A1B-851B859D7FAA}"/>
              </a:ext>
            </a:extLst>
          </p:cNvPr>
          <p:cNvSpPr txBox="1"/>
          <p:nvPr/>
        </p:nvSpPr>
        <p:spPr>
          <a:xfrm>
            <a:off x="1083039" y="1110801"/>
            <a:ext cx="2492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▶</a:t>
            </a:r>
            <a:endParaRPr lang="ko-KR" altLang="en-US" sz="1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9A48FB-B52F-4C06-9C9F-1B3DEB48C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412" y="2021833"/>
            <a:ext cx="9690702" cy="4469945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76981D7-7F3E-4A41-8FD8-B5D8A7106D01}"/>
              </a:ext>
            </a:extLst>
          </p:cNvPr>
          <p:cNvSpPr/>
          <p:nvPr/>
        </p:nvSpPr>
        <p:spPr>
          <a:xfrm>
            <a:off x="2176122" y="2740624"/>
            <a:ext cx="8343672" cy="359309"/>
          </a:xfrm>
          <a:prstGeom prst="roundRect">
            <a:avLst>
              <a:gd name="adj" fmla="val 38418"/>
            </a:avLst>
          </a:prstGeom>
          <a:solidFill>
            <a:schemeClr val="accent5">
              <a:lumMod val="60000"/>
              <a:lumOff val="4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8D0BCF-A57D-42E7-AB0D-CB1023B8D4B9}"/>
              </a:ext>
            </a:extLst>
          </p:cNvPr>
          <p:cNvSpPr txBox="1"/>
          <p:nvPr/>
        </p:nvSpPr>
        <p:spPr>
          <a:xfrm>
            <a:off x="3848581" y="2787632"/>
            <a:ext cx="4998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Blender</a:t>
            </a:r>
            <a:r>
              <a:rPr lang="ko-KR" altLang="en-US" sz="1200" b="1" dirty="0"/>
              <a:t>로 </a:t>
            </a:r>
            <a:r>
              <a:rPr lang="en-US" altLang="ko-KR" sz="1200" b="1" dirty="0"/>
              <a:t>3D Object </a:t>
            </a:r>
            <a:r>
              <a:rPr lang="ko-KR" altLang="en-US" sz="1200" b="1" dirty="0"/>
              <a:t>구현 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오리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오리 동작</a:t>
            </a:r>
            <a:r>
              <a:rPr lang="en-US" altLang="ko-KR" sz="1200" b="1" dirty="0"/>
              <a:t>, </a:t>
            </a:r>
            <a:r>
              <a:rPr lang="ko-KR" altLang="en-US" sz="1200" b="1" dirty="0" err="1"/>
              <a:t>스탯과</a:t>
            </a:r>
            <a:r>
              <a:rPr lang="ko-KR" altLang="en-US" sz="1200" b="1" dirty="0"/>
              <a:t> 레벨에 따른 오리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AD0F40F-3DC1-47A7-B7BB-E76137090BE9}"/>
              </a:ext>
            </a:extLst>
          </p:cNvPr>
          <p:cNvSpPr/>
          <p:nvPr/>
        </p:nvSpPr>
        <p:spPr>
          <a:xfrm>
            <a:off x="8379282" y="5731853"/>
            <a:ext cx="936104" cy="359309"/>
          </a:xfrm>
          <a:prstGeom prst="roundRect">
            <a:avLst>
              <a:gd name="adj" fmla="val 38418"/>
            </a:avLst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780D10-4BAF-4C9E-AFA8-EF52EB3C29B1}"/>
              </a:ext>
            </a:extLst>
          </p:cNvPr>
          <p:cNvSpPr txBox="1"/>
          <p:nvPr/>
        </p:nvSpPr>
        <p:spPr>
          <a:xfrm>
            <a:off x="8451290" y="5773007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제출마감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AE62897-6328-4541-AA46-1D86CFD0FEA7}"/>
              </a:ext>
            </a:extLst>
          </p:cNvPr>
          <p:cNvSpPr/>
          <p:nvPr/>
        </p:nvSpPr>
        <p:spPr>
          <a:xfrm>
            <a:off x="2176122" y="3582917"/>
            <a:ext cx="4065287" cy="359309"/>
          </a:xfrm>
          <a:prstGeom prst="roundRect">
            <a:avLst>
              <a:gd name="adj" fmla="val 38418"/>
            </a:avLst>
          </a:prstGeom>
          <a:solidFill>
            <a:schemeClr val="accent5">
              <a:lumMod val="60000"/>
              <a:lumOff val="4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5E519B-4524-400E-A817-263BA39F9DAE}"/>
              </a:ext>
            </a:extLst>
          </p:cNvPr>
          <p:cNvSpPr txBox="1"/>
          <p:nvPr/>
        </p:nvSpPr>
        <p:spPr>
          <a:xfrm>
            <a:off x="2651624" y="3624071"/>
            <a:ext cx="3114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Blender</a:t>
            </a:r>
            <a:r>
              <a:rPr lang="ko-KR" altLang="en-US" sz="1200" b="1" dirty="0"/>
              <a:t>로 </a:t>
            </a:r>
            <a:r>
              <a:rPr lang="en-US" altLang="ko-KR" sz="1200" b="1" dirty="0"/>
              <a:t>3D Object </a:t>
            </a:r>
            <a:r>
              <a:rPr lang="ko-KR" altLang="en-US" sz="1200" b="1" dirty="0"/>
              <a:t>및 </a:t>
            </a:r>
            <a:r>
              <a:rPr lang="en-US" altLang="ko-KR" sz="1200" b="1" dirty="0"/>
              <a:t>2D </a:t>
            </a:r>
            <a:r>
              <a:rPr lang="ko-KR" altLang="en-US" sz="1200" b="1" dirty="0"/>
              <a:t>맵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구현 완료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BB98716-5E35-4989-B8C6-A8B15BEFCC12}"/>
              </a:ext>
            </a:extLst>
          </p:cNvPr>
          <p:cNvSpPr/>
          <p:nvPr/>
        </p:nvSpPr>
        <p:spPr>
          <a:xfrm>
            <a:off x="7193037" y="3582917"/>
            <a:ext cx="3326758" cy="359309"/>
          </a:xfrm>
          <a:prstGeom prst="roundRect">
            <a:avLst>
              <a:gd name="adj" fmla="val 38418"/>
            </a:avLst>
          </a:prstGeom>
          <a:solidFill>
            <a:schemeClr val="tx2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BD320F-F053-48F5-96FE-7C87782955D5}"/>
              </a:ext>
            </a:extLst>
          </p:cNvPr>
          <p:cNvSpPr txBox="1"/>
          <p:nvPr/>
        </p:nvSpPr>
        <p:spPr>
          <a:xfrm>
            <a:off x="7864897" y="3624071"/>
            <a:ext cx="2036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Stage </a:t>
            </a:r>
            <a:r>
              <a:rPr lang="ko-KR" altLang="en-US" sz="1200" b="1" dirty="0"/>
              <a:t>화면 및 메시지 추가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E3CF683-EA6F-4B68-8463-D00FBCDE2D16}"/>
              </a:ext>
            </a:extLst>
          </p:cNvPr>
          <p:cNvSpPr/>
          <p:nvPr/>
        </p:nvSpPr>
        <p:spPr>
          <a:xfrm>
            <a:off x="2176121" y="4678227"/>
            <a:ext cx="4065287" cy="359309"/>
          </a:xfrm>
          <a:prstGeom prst="roundRect">
            <a:avLst>
              <a:gd name="adj" fmla="val 38418"/>
            </a:avLst>
          </a:prstGeom>
          <a:solidFill>
            <a:schemeClr val="tx2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91B7C0-5CA7-472D-80ED-2B39F427F104}"/>
              </a:ext>
            </a:extLst>
          </p:cNvPr>
          <p:cNvSpPr txBox="1"/>
          <p:nvPr/>
        </p:nvSpPr>
        <p:spPr>
          <a:xfrm>
            <a:off x="3190323" y="4719381"/>
            <a:ext cx="2036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Stage </a:t>
            </a:r>
            <a:r>
              <a:rPr lang="ko-KR" altLang="en-US" sz="1200" b="1" dirty="0"/>
              <a:t>화면 및 메시지 추가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AD28A7F-77B1-48E1-BF00-E9A9AED3618C}"/>
              </a:ext>
            </a:extLst>
          </p:cNvPr>
          <p:cNvSpPr/>
          <p:nvPr/>
        </p:nvSpPr>
        <p:spPr>
          <a:xfrm>
            <a:off x="7193037" y="4674603"/>
            <a:ext cx="3326758" cy="359309"/>
          </a:xfrm>
          <a:prstGeom prst="roundRect">
            <a:avLst>
              <a:gd name="adj" fmla="val 38418"/>
            </a:avLst>
          </a:prstGeom>
          <a:solidFill>
            <a:schemeClr val="accent6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9585D3-E955-4990-84FE-A1DA69502585}"/>
              </a:ext>
            </a:extLst>
          </p:cNvPr>
          <p:cNvSpPr txBox="1"/>
          <p:nvPr/>
        </p:nvSpPr>
        <p:spPr>
          <a:xfrm>
            <a:off x="7807846" y="4719381"/>
            <a:ext cx="2150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SNS </a:t>
            </a:r>
            <a:r>
              <a:rPr lang="ko-KR" altLang="en-US" sz="1200" b="1" dirty="0"/>
              <a:t>공유 기능 등 </a:t>
            </a:r>
            <a:r>
              <a:rPr lang="en-US" altLang="ko-KR" sz="1200" b="1" dirty="0"/>
              <a:t>API </a:t>
            </a:r>
            <a:r>
              <a:rPr lang="ko-KR" altLang="en-US" sz="1200" b="1" dirty="0"/>
              <a:t>추가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15B0467-E284-4905-BDFC-3058A8F8BF01}"/>
              </a:ext>
            </a:extLst>
          </p:cNvPr>
          <p:cNvSpPr/>
          <p:nvPr/>
        </p:nvSpPr>
        <p:spPr>
          <a:xfrm>
            <a:off x="2176120" y="5731853"/>
            <a:ext cx="5631725" cy="359309"/>
          </a:xfrm>
          <a:prstGeom prst="roundRect">
            <a:avLst>
              <a:gd name="adj" fmla="val 38418"/>
            </a:avLst>
          </a:prstGeom>
          <a:solidFill>
            <a:schemeClr val="accent4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04F4D2-433B-47BF-8253-70D561AFF0D6}"/>
              </a:ext>
            </a:extLst>
          </p:cNvPr>
          <p:cNvSpPr txBox="1"/>
          <p:nvPr/>
        </p:nvSpPr>
        <p:spPr>
          <a:xfrm>
            <a:off x="3916491" y="5775218"/>
            <a:ext cx="2150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게임 </a:t>
            </a:r>
            <a:r>
              <a:rPr lang="en-US" altLang="ko-KR" sz="1200" b="1" dirty="0"/>
              <a:t>TEST </a:t>
            </a:r>
            <a:r>
              <a:rPr lang="ko-KR" altLang="en-US" sz="1200" b="1" dirty="0"/>
              <a:t>및 보고서 작성</a:t>
            </a:r>
          </a:p>
        </p:txBody>
      </p:sp>
    </p:spTree>
    <p:extLst>
      <p:ext uri="{BB962C8B-B14F-4D97-AF65-F5344CB8AC3E}">
        <p14:creationId xmlns:p14="http://schemas.microsoft.com/office/powerpoint/2010/main" val="3237217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585417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4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프로젝트 진행 상황 및 일정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BF31BD-FEFA-4530-81D7-8E1654D01BE1}"/>
              </a:ext>
            </a:extLst>
          </p:cNvPr>
          <p:cNvSpPr txBox="1"/>
          <p:nvPr/>
        </p:nvSpPr>
        <p:spPr>
          <a:xfrm>
            <a:off x="1332293" y="1049245"/>
            <a:ext cx="617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11/30 : 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스토리 구상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, Sketch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 완료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, Blender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로 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3D Object 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구현중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9E272F-00E7-448F-9A1B-851B859D7FAA}"/>
              </a:ext>
            </a:extLst>
          </p:cNvPr>
          <p:cNvSpPr txBox="1"/>
          <p:nvPr/>
        </p:nvSpPr>
        <p:spPr>
          <a:xfrm>
            <a:off x="1083039" y="1110801"/>
            <a:ext cx="2492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▶</a:t>
            </a:r>
            <a:endParaRPr lang="ko-KR" altLang="en-US" sz="1100" dirty="0"/>
          </a:p>
        </p:txBody>
      </p:sp>
      <p:pic>
        <p:nvPicPr>
          <p:cNvPr id="10" name="그림 9" descr="텍스트, 컴퓨터, 책상, 전자기기이(가) 표시된 사진&#10;&#10;자동 생성된 설명">
            <a:extLst>
              <a:ext uri="{FF2B5EF4-FFF2-40B4-BE49-F238E27FC236}">
                <a16:creationId xmlns:a16="http://schemas.microsoft.com/office/drawing/2014/main" id="{35F4A339-C622-4912-87B2-C5E758F03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94" y="1697122"/>
            <a:ext cx="8549196" cy="48089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CC880A-66D7-4D5C-BC21-F2C2BCA58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2" y="1493595"/>
            <a:ext cx="3858790" cy="347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09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11597" y="2792928"/>
            <a:ext cx="3847528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" panose="020B0502040204020203" pitchFamily="34" charset="0"/>
                <a:ea typeface="나눔바른고딕" panose="020B0603020101020101" pitchFamily="50" charset="-127"/>
              </a:rPr>
              <a:t>감사합니다</a:t>
            </a:r>
            <a:r>
              <a:rPr lang="en-US" altLang="ko-KR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" panose="020B0502040204020203" pitchFamily="34" charset="0"/>
                <a:ea typeface="Noto Sans" panose="020B0502040204020203" pitchFamily="34" charset="0"/>
              </a:rPr>
              <a:t>!</a:t>
            </a:r>
            <a:endParaRPr lang="ko-KR" altLang="en-US" sz="5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" panose="020B0502040204020203" pitchFamily="34" charset="0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9147" y="2325408"/>
            <a:ext cx="1907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" panose="020B0502040204020203" pitchFamily="34" charset="0"/>
                <a:ea typeface="Noto Sans" panose="020B0502040204020203" pitchFamily="34" charset="0"/>
              </a:rPr>
              <a:t>THANK YOU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latin typeface="Noto Sans" panose="020B0502040204020203" pitchFamily="34" charset="0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652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621254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49745" y="1225782"/>
            <a:ext cx="545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1</a:t>
            </a:r>
            <a:endParaRPr lang="ko-KR" altLang="en-US" sz="5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92714" y="1488305"/>
            <a:ext cx="3159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주제 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: OpenGL 3D 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게임 제작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9844" y="3024068"/>
            <a:ext cx="3490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설계 프로젝트 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49745" y="2393126"/>
            <a:ext cx="545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2</a:t>
            </a:r>
            <a:endParaRPr lang="ko-KR" altLang="en-US" sz="5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9745" y="3560470"/>
            <a:ext cx="545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3</a:t>
            </a:r>
            <a:endParaRPr lang="ko-KR" altLang="en-US" sz="5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9745" y="4727814"/>
            <a:ext cx="545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4</a:t>
            </a:r>
            <a:endParaRPr lang="ko-KR" altLang="en-US" sz="5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92714" y="2655649"/>
            <a:ext cx="4394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목표 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: OpenGL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을 이용하여 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3D 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게임 개발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92714" y="3791302"/>
            <a:ext cx="5065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자유로운 주제 선택으로 나만의 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3D 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게임을 개발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92714" y="4958646"/>
            <a:ext cx="4974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OpenGL 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개별 실습 내용을 적극 반영하여 개발</a:t>
            </a:r>
          </a:p>
        </p:txBody>
      </p:sp>
    </p:spTree>
    <p:extLst>
      <p:ext uri="{BB962C8B-B14F-4D97-AF65-F5344CB8AC3E}">
        <p14:creationId xmlns:p14="http://schemas.microsoft.com/office/powerpoint/2010/main" val="172973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585417" cy="1015663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8718" y="950997"/>
            <a:ext cx="5229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&lt;</a:t>
            </a:r>
            <a:r>
              <a:rPr lang="ko-KR" altLang="en-US" sz="20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인덕이 키우기 게임</a:t>
            </a:r>
            <a:r>
              <a:rPr lang="en-US" altLang="ko-KR" sz="20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&gt; </a:t>
            </a:r>
            <a:r>
              <a:rPr lang="en-US" altLang="ko-KR" sz="14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- </a:t>
            </a:r>
            <a:r>
              <a:rPr lang="ko-KR" altLang="en-US" sz="14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인덕이를 키워서 무사히 졸업까지</a:t>
            </a:r>
            <a:endParaRPr lang="ko-KR" altLang="en-US" sz="2000" b="1" dirty="0">
              <a:ln>
                <a:solidFill>
                  <a:schemeClr val="tx1">
                    <a:alpha val="1000"/>
                  </a:schemeClr>
                </a:solidFill>
              </a:ln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790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게임 소개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A1BAF66-1905-485A-A06B-124DC17A7481}"/>
              </a:ext>
            </a:extLst>
          </p:cNvPr>
          <p:cNvGrpSpPr/>
          <p:nvPr/>
        </p:nvGrpSpPr>
        <p:grpSpPr>
          <a:xfrm>
            <a:off x="2029984" y="2366412"/>
            <a:ext cx="8131557" cy="2146275"/>
            <a:chOff x="1976361" y="2348088"/>
            <a:chExt cx="8131557" cy="214627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FF19C81-3A51-40B2-A75A-6C619766100D}"/>
                </a:ext>
              </a:extLst>
            </p:cNvPr>
            <p:cNvGrpSpPr/>
            <p:nvPr/>
          </p:nvGrpSpPr>
          <p:grpSpPr>
            <a:xfrm>
              <a:off x="2083608" y="2348088"/>
              <a:ext cx="8024310" cy="1149293"/>
              <a:chOff x="1866309" y="2279707"/>
              <a:chExt cx="8024310" cy="1149293"/>
            </a:xfrm>
          </p:grpSpPr>
          <p:sp>
            <p:nvSpPr>
              <p:cNvPr id="3" name="화살표: 오른쪽 2">
                <a:extLst>
                  <a:ext uri="{FF2B5EF4-FFF2-40B4-BE49-F238E27FC236}">
                    <a16:creationId xmlns:a16="http://schemas.microsoft.com/office/drawing/2014/main" id="{1C19ADB8-1B4C-4BDC-8C40-218037D7E296}"/>
                  </a:ext>
                </a:extLst>
              </p:cNvPr>
              <p:cNvSpPr/>
              <p:nvPr/>
            </p:nvSpPr>
            <p:spPr>
              <a:xfrm>
                <a:off x="1866309" y="2279709"/>
                <a:ext cx="1573177" cy="1149291"/>
              </a:xfrm>
              <a:prstGeom prst="right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화살표: 오른쪽 7">
                <a:extLst>
                  <a:ext uri="{FF2B5EF4-FFF2-40B4-BE49-F238E27FC236}">
                    <a16:creationId xmlns:a16="http://schemas.microsoft.com/office/drawing/2014/main" id="{DFFF6CDD-3048-40BC-9C82-F4A9B2599B63}"/>
                  </a:ext>
                </a:extLst>
              </p:cNvPr>
              <p:cNvSpPr/>
              <p:nvPr/>
            </p:nvSpPr>
            <p:spPr>
              <a:xfrm>
                <a:off x="3439486" y="2279708"/>
                <a:ext cx="1862356" cy="1149291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화살표: 오른쪽 8">
                <a:extLst>
                  <a:ext uri="{FF2B5EF4-FFF2-40B4-BE49-F238E27FC236}">
                    <a16:creationId xmlns:a16="http://schemas.microsoft.com/office/drawing/2014/main" id="{04A203A9-1158-4B14-A03E-724911DF3479}"/>
                  </a:ext>
                </a:extLst>
              </p:cNvPr>
              <p:cNvSpPr/>
              <p:nvPr/>
            </p:nvSpPr>
            <p:spPr>
              <a:xfrm>
                <a:off x="5316982" y="2279707"/>
                <a:ext cx="4573637" cy="1149291"/>
              </a:xfrm>
              <a:prstGeom prst="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E7D2218-7EBB-41A4-AACE-5F8ABCBF672C}"/>
                </a:ext>
              </a:extLst>
            </p:cNvPr>
            <p:cNvSpPr txBox="1"/>
            <p:nvPr/>
          </p:nvSpPr>
          <p:spPr>
            <a:xfrm>
              <a:off x="2321552" y="3551719"/>
              <a:ext cx="1097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1000"/>
                      </a:schemeClr>
                    </a:solidFill>
                  </a:ln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Stage 1</a:t>
              </a:r>
              <a:endPara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0E473C-5787-42AC-AEB6-B3F64B5B956D}"/>
                </a:ext>
              </a:extLst>
            </p:cNvPr>
            <p:cNvSpPr txBox="1"/>
            <p:nvPr/>
          </p:nvSpPr>
          <p:spPr>
            <a:xfrm>
              <a:off x="4232266" y="3551719"/>
              <a:ext cx="1097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1000"/>
                      </a:schemeClr>
                    </a:solidFill>
                  </a:ln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Stage 2</a:t>
              </a:r>
              <a:endPara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84697F-562E-442C-B4B2-C0A793AE0191}"/>
                </a:ext>
              </a:extLst>
            </p:cNvPr>
            <p:cNvSpPr txBox="1"/>
            <p:nvPr/>
          </p:nvSpPr>
          <p:spPr>
            <a:xfrm>
              <a:off x="7272455" y="3549608"/>
              <a:ext cx="1097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1000"/>
                      </a:schemeClr>
                    </a:solidFill>
                  </a:ln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Stage 3</a:t>
              </a:r>
              <a:endPara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F78CF0-DBE0-464D-84B8-F22EFEF4BD15}"/>
                </a:ext>
              </a:extLst>
            </p:cNvPr>
            <p:cNvSpPr txBox="1"/>
            <p:nvPr/>
          </p:nvSpPr>
          <p:spPr>
            <a:xfrm>
              <a:off x="1976361" y="4155809"/>
              <a:ext cx="1787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tx1">
                        <a:alpha val="1000"/>
                      </a:schemeClr>
                    </a:solidFill>
                  </a:ln>
                  <a:latin typeface="Noto Sans KR Thin" panose="020B0200000000000000" pitchFamily="34" charset="-127"/>
                  <a:ea typeface="Noto Sans KR Thin" panose="020B0200000000000000" pitchFamily="34" charset="-127"/>
                </a:rPr>
                <a:t>인경호에서 알 찾기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A7D6CE3-6C9B-4177-B155-A6011FD7EE42}"/>
                </a:ext>
              </a:extLst>
            </p:cNvPr>
            <p:cNvSpPr txBox="1"/>
            <p:nvPr/>
          </p:nvSpPr>
          <p:spPr>
            <a:xfrm>
              <a:off x="4098672" y="4155809"/>
              <a:ext cx="13644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tx1">
                        <a:alpha val="1000"/>
                      </a:schemeClr>
                    </a:solidFill>
                  </a:ln>
                  <a:latin typeface="Noto Sans KR Thin" panose="020B0200000000000000" pitchFamily="34" charset="-127"/>
                  <a:ea typeface="Noto Sans KR Thin" panose="020B0200000000000000" pitchFamily="34" charset="-127"/>
                </a:rPr>
                <a:t>알 부화시키기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D84A20A-0385-43E0-9FA8-541C69C7FC04}"/>
                </a:ext>
              </a:extLst>
            </p:cNvPr>
            <p:cNvSpPr txBox="1"/>
            <p:nvPr/>
          </p:nvSpPr>
          <p:spPr>
            <a:xfrm>
              <a:off x="7138861" y="4155809"/>
              <a:ext cx="14093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tx1">
                        <a:alpha val="1000"/>
                      </a:schemeClr>
                    </a:solidFill>
                  </a:ln>
                  <a:latin typeface="Noto Sans KR Thin" panose="020B0200000000000000" pitchFamily="34" charset="-127"/>
                  <a:ea typeface="Noto Sans KR Thin" panose="020B0200000000000000" pitchFamily="34" charset="-127"/>
                </a:rPr>
                <a:t>인덕이 키우기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FC9F506-33C4-482E-B426-2B55A26FE9F1}"/>
              </a:ext>
            </a:extLst>
          </p:cNvPr>
          <p:cNvSpPr txBox="1"/>
          <p:nvPr/>
        </p:nvSpPr>
        <p:spPr>
          <a:xfrm>
            <a:off x="1097107" y="1393151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RPG (</a:t>
            </a:r>
            <a:r>
              <a:rPr lang="ko-KR" altLang="en-US" sz="1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육성 시뮬레이션</a:t>
            </a:r>
            <a:r>
              <a:rPr lang="en-US" altLang="ko-KR" sz="1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)</a:t>
            </a:r>
          </a:p>
          <a:p>
            <a:r>
              <a:rPr lang="en-US" altLang="ko-KR" sz="1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2D + 3D MIX Order</a:t>
            </a:r>
            <a:endParaRPr lang="ko-KR" altLang="en-US" sz="1200" dirty="0">
              <a:ln>
                <a:solidFill>
                  <a:schemeClr val="tx1">
                    <a:alpha val="1000"/>
                  </a:schemeClr>
                </a:solidFill>
              </a:ln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1BCEC4-CE72-438E-A737-99F05461CA32}"/>
              </a:ext>
            </a:extLst>
          </p:cNvPr>
          <p:cNvSpPr txBox="1"/>
          <p:nvPr/>
        </p:nvSpPr>
        <p:spPr>
          <a:xfrm>
            <a:off x="3710408" y="5045219"/>
            <a:ext cx="5718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웹 미니게임으로 웹사이트 작업하면서 게임창을 오픈하면서 게임 플레이 시간 제약을 받지 않으며 진행할 수 있도록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3A472-EBB9-4E30-BC01-4F27AB892855}"/>
              </a:ext>
            </a:extLst>
          </p:cNvPr>
          <p:cNvSpPr txBox="1"/>
          <p:nvPr/>
        </p:nvSpPr>
        <p:spPr>
          <a:xfrm>
            <a:off x="3461154" y="5106775"/>
            <a:ext cx="2492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▶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6F4BB5-B97A-4C67-A7D2-46C62A29355D}"/>
              </a:ext>
            </a:extLst>
          </p:cNvPr>
          <p:cNvSpPr txBox="1"/>
          <p:nvPr/>
        </p:nvSpPr>
        <p:spPr>
          <a:xfrm>
            <a:off x="3710408" y="5719036"/>
            <a:ext cx="5718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인하대학교 상징인 오리를 소재로 삼아서 </a:t>
            </a:r>
            <a:endParaRPr lang="en-US" altLang="ko-KR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‘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대학생활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’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을 간접적으로 재밌는 요소와 함께 경험하도록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C08C99-85B4-4BC6-8D8D-8D466C053C24}"/>
              </a:ext>
            </a:extLst>
          </p:cNvPr>
          <p:cNvSpPr txBox="1"/>
          <p:nvPr/>
        </p:nvSpPr>
        <p:spPr>
          <a:xfrm>
            <a:off x="3461154" y="5780592"/>
            <a:ext cx="2492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▶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50629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585417" cy="1015663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3321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Stage 1 : </a:t>
            </a:r>
            <a:r>
              <a:rPr lang="ko-KR" altLang="en-US" sz="20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인경호에서 알 찾기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301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게임 스토리 설명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1BCEC4-CE72-438E-A737-99F05461CA32}"/>
              </a:ext>
            </a:extLst>
          </p:cNvPr>
          <p:cNvSpPr txBox="1"/>
          <p:nvPr/>
        </p:nvSpPr>
        <p:spPr>
          <a:xfrm>
            <a:off x="3710408" y="5045219"/>
            <a:ext cx="571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2D map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으로 </a:t>
            </a:r>
            <a:r>
              <a:rPr lang="ko-KR" altLang="en-US" dirty="0" err="1">
                <a:latin typeface="Noto Sans KR Thin" panose="020B0200000000000000" pitchFamily="34" charset="-127"/>
                <a:ea typeface="Noto Sans KR Thin" panose="020B0200000000000000" pitchFamily="34" charset="-127"/>
              </a:rPr>
              <a:t>인경호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 배경 구현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3A472-EBB9-4E30-BC01-4F27AB892855}"/>
              </a:ext>
            </a:extLst>
          </p:cNvPr>
          <p:cNvSpPr txBox="1"/>
          <p:nvPr/>
        </p:nvSpPr>
        <p:spPr>
          <a:xfrm>
            <a:off x="3461154" y="5106775"/>
            <a:ext cx="2492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▶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6F4BB5-B97A-4C67-A7D2-46C62A29355D}"/>
              </a:ext>
            </a:extLst>
          </p:cNvPr>
          <p:cNvSpPr txBox="1"/>
          <p:nvPr/>
        </p:nvSpPr>
        <p:spPr>
          <a:xfrm>
            <a:off x="3710408" y="5719036"/>
            <a:ext cx="571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마우스 클릭으로 숨겨진 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object (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알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)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를 찾도록 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C08C99-85B4-4BC6-8D8D-8D466C053C24}"/>
              </a:ext>
            </a:extLst>
          </p:cNvPr>
          <p:cNvSpPr txBox="1"/>
          <p:nvPr/>
        </p:nvSpPr>
        <p:spPr>
          <a:xfrm>
            <a:off x="3461154" y="5780592"/>
            <a:ext cx="2492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▶</a:t>
            </a:r>
            <a:endParaRPr lang="ko-KR" altLang="en-US" sz="11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3DB99BF-9DA6-449C-98DD-E2CA8F627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733" y="1812781"/>
            <a:ext cx="3218060" cy="25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96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585417" cy="1015663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2770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Stage 2 : </a:t>
            </a:r>
            <a:r>
              <a:rPr lang="ko-KR" altLang="en-US" sz="20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알 부화시키기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301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게임 스토리 설명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1BCEC4-CE72-438E-A737-99F05461CA32}"/>
              </a:ext>
            </a:extLst>
          </p:cNvPr>
          <p:cNvSpPr txBox="1"/>
          <p:nvPr/>
        </p:nvSpPr>
        <p:spPr>
          <a:xfrm>
            <a:off x="3710408" y="5045219"/>
            <a:ext cx="571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2D map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으로 알과 부화기 배경 구현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3A472-EBB9-4E30-BC01-4F27AB892855}"/>
              </a:ext>
            </a:extLst>
          </p:cNvPr>
          <p:cNvSpPr txBox="1"/>
          <p:nvPr/>
        </p:nvSpPr>
        <p:spPr>
          <a:xfrm>
            <a:off x="3461154" y="5106775"/>
            <a:ext cx="2492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▶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6F4BB5-B97A-4C67-A7D2-46C62A29355D}"/>
              </a:ext>
            </a:extLst>
          </p:cNvPr>
          <p:cNvSpPr txBox="1"/>
          <p:nvPr/>
        </p:nvSpPr>
        <p:spPr>
          <a:xfrm>
            <a:off x="3710407" y="5719036"/>
            <a:ext cx="711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마우스 클릭으로 알을 깨고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, 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키보드 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up/down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으로 온도 설정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C08C99-85B4-4BC6-8D8D-8D466C053C24}"/>
              </a:ext>
            </a:extLst>
          </p:cNvPr>
          <p:cNvSpPr txBox="1"/>
          <p:nvPr/>
        </p:nvSpPr>
        <p:spPr>
          <a:xfrm>
            <a:off x="3461154" y="5780592"/>
            <a:ext cx="2492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▶</a:t>
            </a:r>
            <a:endParaRPr lang="ko-KR" altLang="en-US" sz="1100" dirty="0"/>
          </a:p>
        </p:txBody>
      </p:sp>
      <p:pic>
        <p:nvPicPr>
          <p:cNvPr id="4" name="그림 3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7FD23F8A-BE8A-4851-9A3E-75E545C320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3" t="18715" r="8591" b="12905"/>
          <a:stretch/>
        </p:blipFill>
        <p:spPr>
          <a:xfrm>
            <a:off x="4994905" y="1013519"/>
            <a:ext cx="2201715" cy="372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99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585417" cy="1015663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2770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Stage 3 : </a:t>
            </a:r>
            <a:r>
              <a:rPr lang="ko-KR" altLang="en-US" sz="20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인덕이 키우기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301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게임 스토리 설명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820" y="130126"/>
            <a:ext cx="11892359" cy="6597747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1BCEC4-CE72-438E-A737-99F05461CA32}"/>
              </a:ext>
            </a:extLst>
          </p:cNvPr>
          <p:cNvSpPr txBox="1"/>
          <p:nvPr/>
        </p:nvSpPr>
        <p:spPr>
          <a:xfrm>
            <a:off x="3710408" y="5045219"/>
            <a:ext cx="571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3D map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으로 오리 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object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와 배경 구현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3A472-EBB9-4E30-BC01-4F27AB892855}"/>
              </a:ext>
            </a:extLst>
          </p:cNvPr>
          <p:cNvSpPr txBox="1"/>
          <p:nvPr/>
        </p:nvSpPr>
        <p:spPr>
          <a:xfrm>
            <a:off x="3461154" y="5106775"/>
            <a:ext cx="2492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▶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6F4BB5-B97A-4C67-A7D2-46C62A29355D}"/>
              </a:ext>
            </a:extLst>
          </p:cNvPr>
          <p:cNvSpPr txBox="1"/>
          <p:nvPr/>
        </p:nvSpPr>
        <p:spPr>
          <a:xfrm>
            <a:off x="3710407" y="5719036"/>
            <a:ext cx="711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게임 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event (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먹이주기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, 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활동하기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등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) 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키보드 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input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으로 동작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C08C99-85B4-4BC6-8D8D-8D466C053C24}"/>
              </a:ext>
            </a:extLst>
          </p:cNvPr>
          <p:cNvSpPr txBox="1"/>
          <p:nvPr/>
        </p:nvSpPr>
        <p:spPr>
          <a:xfrm>
            <a:off x="3461154" y="5780592"/>
            <a:ext cx="2492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▶</a:t>
            </a:r>
            <a:endParaRPr lang="ko-KR" altLang="en-US" sz="1100" dirty="0"/>
          </a:p>
        </p:txBody>
      </p:sp>
      <p:pic>
        <p:nvPicPr>
          <p:cNvPr id="10" name="그림 9" descr="텍스트, 개, 실내, 포유류이(가) 표시된 사진&#10;&#10;자동 생성된 설명">
            <a:extLst>
              <a:ext uri="{FF2B5EF4-FFF2-40B4-BE49-F238E27FC236}">
                <a16:creationId xmlns:a16="http://schemas.microsoft.com/office/drawing/2014/main" id="{53FDAB26-DCBE-411D-8D4F-0398BB1DA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508" y="1785482"/>
            <a:ext cx="3364510" cy="250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82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585417" cy="1015663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1570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Stat &amp; Level</a:t>
            </a:r>
            <a:endParaRPr lang="ko-KR" altLang="en-US" sz="2000" b="1" dirty="0">
              <a:ln>
                <a:solidFill>
                  <a:schemeClr val="tx1">
                    <a:alpha val="1000"/>
                  </a:schemeClr>
                </a:solidFill>
              </a:ln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2634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게임 진행 과정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1BCEC4-CE72-438E-A737-99F05461CA32}"/>
              </a:ext>
            </a:extLst>
          </p:cNvPr>
          <p:cNvSpPr txBox="1"/>
          <p:nvPr/>
        </p:nvSpPr>
        <p:spPr>
          <a:xfrm>
            <a:off x="3710408" y="5045219"/>
            <a:ext cx="571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각 게임 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event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별로 </a:t>
            </a:r>
            <a:r>
              <a:rPr lang="ko-KR" altLang="en-US" dirty="0" err="1">
                <a:latin typeface="Noto Sans KR Thin" panose="020B0200000000000000" pitchFamily="34" charset="-127"/>
                <a:ea typeface="Noto Sans KR Thin" panose="020B0200000000000000" pitchFamily="34" charset="-127"/>
              </a:rPr>
              <a:t>스탯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(Stat)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을 높인다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.</a:t>
            </a:r>
            <a:endParaRPr lang="ko-KR" altLang="en-US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3A472-EBB9-4E30-BC01-4F27AB892855}"/>
              </a:ext>
            </a:extLst>
          </p:cNvPr>
          <p:cNvSpPr txBox="1"/>
          <p:nvPr/>
        </p:nvSpPr>
        <p:spPr>
          <a:xfrm>
            <a:off x="3461154" y="5106775"/>
            <a:ext cx="2492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▶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6F4BB5-B97A-4C67-A7D2-46C62A29355D}"/>
              </a:ext>
            </a:extLst>
          </p:cNvPr>
          <p:cNvSpPr txBox="1"/>
          <p:nvPr/>
        </p:nvSpPr>
        <p:spPr>
          <a:xfrm>
            <a:off x="3710407" y="5719036"/>
            <a:ext cx="711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일정 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Stat 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수치가 넘어가면 레벨 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(Level)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이 올라가고 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‘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성장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’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을 한다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.</a:t>
            </a:r>
            <a:endParaRPr lang="ko-KR" altLang="en-US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C08C99-85B4-4BC6-8D8D-8D466C053C24}"/>
              </a:ext>
            </a:extLst>
          </p:cNvPr>
          <p:cNvSpPr txBox="1"/>
          <p:nvPr/>
        </p:nvSpPr>
        <p:spPr>
          <a:xfrm>
            <a:off x="3461154" y="5780592"/>
            <a:ext cx="2492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▶</a:t>
            </a:r>
            <a:endParaRPr lang="ko-KR" altLang="en-US" sz="11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A2873E5-FF3E-4D7B-9D3A-D967079AFF5C}"/>
              </a:ext>
            </a:extLst>
          </p:cNvPr>
          <p:cNvGrpSpPr/>
          <p:nvPr/>
        </p:nvGrpSpPr>
        <p:grpSpPr>
          <a:xfrm>
            <a:off x="2683541" y="1600332"/>
            <a:ext cx="6824444" cy="478176"/>
            <a:chOff x="2734811" y="1600334"/>
            <a:chExt cx="6824444" cy="47817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A60308D-1EA1-47D7-B724-50780982DD3D}"/>
                </a:ext>
              </a:extLst>
            </p:cNvPr>
            <p:cNvSpPr/>
            <p:nvPr/>
          </p:nvSpPr>
          <p:spPr>
            <a:xfrm>
              <a:off x="2734811" y="1600337"/>
              <a:ext cx="1535186" cy="47817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0D950DD1-96D4-44A4-8E0E-A026789521D1}"/>
                </a:ext>
              </a:extLst>
            </p:cNvPr>
            <p:cNvSpPr/>
            <p:nvPr/>
          </p:nvSpPr>
          <p:spPr>
            <a:xfrm>
              <a:off x="4497897" y="1600336"/>
              <a:ext cx="1535186" cy="47817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9620B038-64B3-4F86-9E1E-0D84D0998322}"/>
                </a:ext>
              </a:extLst>
            </p:cNvPr>
            <p:cNvSpPr/>
            <p:nvPr/>
          </p:nvSpPr>
          <p:spPr>
            <a:xfrm>
              <a:off x="6260983" y="1600335"/>
              <a:ext cx="1535186" cy="47817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EB6202BA-7339-4F98-AF62-29FC14AC9A03}"/>
                </a:ext>
              </a:extLst>
            </p:cNvPr>
            <p:cNvSpPr/>
            <p:nvPr/>
          </p:nvSpPr>
          <p:spPr>
            <a:xfrm>
              <a:off x="8024069" y="1600334"/>
              <a:ext cx="1535186" cy="47817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A2729C2-4B9B-4BA0-B0AF-8746D853CB45}"/>
              </a:ext>
            </a:extLst>
          </p:cNvPr>
          <p:cNvSpPr txBox="1"/>
          <p:nvPr/>
        </p:nvSpPr>
        <p:spPr>
          <a:xfrm>
            <a:off x="3138178" y="1649743"/>
            <a:ext cx="6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체력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CD42FB-E8D9-462A-A16A-5C16D7652708}"/>
              </a:ext>
            </a:extLst>
          </p:cNvPr>
          <p:cNvSpPr txBox="1"/>
          <p:nvPr/>
        </p:nvSpPr>
        <p:spPr>
          <a:xfrm>
            <a:off x="4835296" y="1647649"/>
            <a:ext cx="87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에너지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8F32B9-3A70-4CC5-BE59-1B1901425065}"/>
              </a:ext>
            </a:extLst>
          </p:cNvPr>
          <p:cNvSpPr txBox="1"/>
          <p:nvPr/>
        </p:nvSpPr>
        <p:spPr>
          <a:xfrm>
            <a:off x="6667843" y="1647649"/>
            <a:ext cx="61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기분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F9F3B7-3F6A-4031-BED2-D3C77AD9EE3B}"/>
              </a:ext>
            </a:extLst>
          </p:cNvPr>
          <p:cNvSpPr txBox="1"/>
          <p:nvPr/>
        </p:nvSpPr>
        <p:spPr>
          <a:xfrm>
            <a:off x="8417416" y="1647649"/>
            <a:ext cx="6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능력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DFF99C-3B0A-498D-B92B-E8DCE795DD60}"/>
              </a:ext>
            </a:extLst>
          </p:cNvPr>
          <p:cNvSpPr txBox="1"/>
          <p:nvPr/>
        </p:nvSpPr>
        <p:spPr>
          <a:xfrm>
            <a:off x="4028107" y="2442458"/>
            <a:ext cx="4135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모든 </a:t>
            </a:r>
            <a:r>
              <a:rPr lang="ko-KR" altLang="en-US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스탯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이상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넘어가면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Level 1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로 성장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61BF65-1F1F-4551-8EC3-57A48FFDC2F4}"/>
              </a:ext>
            </a:extLst>
          </p:cNvPr>
          <p:cNvSpPr txBox="1"/>
          <p:nvPr/>
        </p:nvSpPr>
        <p:spPr>
          <a:xfrm>
            <a:off x="4028106" y="2884216"/>
            <a:ext cx="4135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모든 </a:t>
            </a:r>
            <a:r>
              <a:rPr lang="ko-KR" altLang="en-US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스탯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이상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넘어가면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Level 2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로 성장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BF928E-94FE-4E8D-9180-91B1359E1DD4}"/>
              </a:ext>
            </a:extLst>
          </p:cNvPr>
          <p:cNvSpPr txBox="1"/>
          <p:nvPr/>
        </p:nvSpPr>
        <p:spPr>
          <a:xfrm>
            <a:off x="4028105" y="3325974"/>
            <a:ext cx="4135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모든 </a:t>
            </a:r>
            <a:r>
              <a:rPr lang="ko-KR" altLang="en-US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스탯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이상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넘어가면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Level 3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로 성장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2EB4CE-52AB-4A5E-92EC-734B5876DF15}"/>
              </a:ext>
            </a:extLst>
          </p:cNvPr>
          <p:cNvSpPr txBox="1"/>
          <p:nvPr/>
        </p:nvSpPr>
        <p:spPr>
          <a:xfrm>
            <a:off x="3982430" y="3767732"/>
            <a:ext cx="422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모든 </a:t>
            </a:r>
            <a:r>
              <a:rPr lang="ko-KR" altLang="en-US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스탯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13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이상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넘어가면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Level 4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로 성장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7C47C2-095D-4DEC-8AAA-4C77DEA92A2F}"/>
              </a:ext>
            </a:extLst>
          </p:cNvPr>
          <p:cNvSpPr txBox="1"/>
          <p:nvPr/>
        </p:nvSpPr>
        <p:spPr>
          <a:xfrm>
            <a:off x="4100575" y="4216096"/>
            <a:ext cx="399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모든 </a:t>
            </a:r>
            <a:r>
              <a:rPr lang="ko-KR" altLang="en-US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스탯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20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이상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넘어가면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GAME END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73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0344" y="474960"/>
            <a:ext cx="5323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" panose="020B0502040204020203" pitchFamily="34" charset="0"/>
                <a:ea typeface="나눔바른고딕" panose="020B0603020101020101" pitchFamily="50" charset="-127"/>
              </a:rPr>
              <a:t>초기 프로젝트 제안서 </a:t>
            </a:r>
            <a:r>
              <a:rPr lang="en-US" altLang="ko-KR" sz="28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" panose="020B0502040204020203" pitchFamily="34" charset="0"/>
                <a:ea typeface="나눔바른고딕" panose="020B0603020101020101" pitchFamily="50" charset="-127"/>
              </a:rPr>
              <a:t>(21.11.04)</a:t>
            </a:r>
            <a:endParaRPr lang="ko-KR" altLang="en-US" sz="2800" dirty="0">
              <a:ln>
                <a:solidFill>
                  <a:schemeClr val="tx1">
                    <a:alpha val="1000"/>
                  </a:schemeClr>
                </a:solidFill>
              </a:ln>
              <a:latin typeface="Noto Sans" panose="020B0502040204020203" pitchFamily="34" charset="0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3D4453A4-A17E-421D-AF90-40057AB75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912" y="510228"/>
            <a:ext cx="4907311" cy="5837543"/>
          </a:xfrm>
          <a:prstGeom prst="rect">
            <a:avLst/>
          </a:prstGeom>
          <a:solidFill>
            <a:srgbClr val="000000">
              <a:shade val="95000"/>
            </a:srgbClr>
          </a:solidFill>
          <a:ln w="381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1463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585417" cy="1015663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985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Sketch</a:t>
            </a:r>
            <a:endParaRPr lang="ko-KR" altLang="en-US" sz="2000" b="1" dirty="0">
              <a:ln>
                <a:solidFill>
                  <a:schemeClr val="tx1">
                    <a:alpha val="1000"/>
                  </a:schemeClr>
                </a:solidFill>
              </a:ln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2634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게임 진행 과정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pic>
        <p:nvPicPr>
          <p:cNvPr id="10" name="그림 9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175D3E8E-AA22-4070-BA73-572AF43F64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0" t="5340" r="5093" b="11222"/>
          <a:stretch/>
        </p:blipFill>
        <p:spPr>
          <a:xfrm>
            <a:off x="5288556" y="281996"/>
            <a:ext cx="5181924" cy="631510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28C5563-701E-46CE-BC56-7CF7DE3296D2}"/>
              </a:ext>
            </a:extLst>
          </p:cNvPr>
          <p:cNvSpPr txBox="1"/>
          <p:nvPr/>
        </p:nvSpPr>
        <p:spPr>
          <a:xfrm>
            <a:off x="1222891" y="2444326"/>
            <a:ext cx="2992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먹이주기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–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체력 ↑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에너지 ↑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일상활동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–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체력 ↓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에너지 ↕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코디하기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–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기분 ↑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에너지 ↑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대외활동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–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능력 ↑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53BA59-F6C7-4188-A455-30D426A9088F}"/>
              </a:ext>
            </a:extLst>
          </p:cNvPr>
          <p:cNvSpPr txBox="1"/>
          <p:nvPr/>
        </p:nvSpPr>
        <p:spPr>
          <a:xfrm>
            <a:off x="1682079" y="4368542"/>
            <a:ext cx="2073982" cy="73866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영양 부족 →</a:t>
            </a:r>
            <a:r>
              <a:rPr lang="en-US" altLang="ko-KR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자퇴</a:t>
            </a:r>
            <a:endParaRPr lang="en-US" altLang="ko-KR" sz="1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에너지 과다 → 휴학</a:t>
            </a:r>
            <a:endParaRPr lang="en-US" altLang="ko-KR" sz="1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능력 과다 → 창업</a:t>
            </a:r>
            <a:r>
              <a:rPr lang="en-US" altLang="ko-KR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대학원</a:t>
            </a:r>
            <a:endParaRPr lang="en-US" altLang="ko-KR" sz="1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9056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585417" cy="1015663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3858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게임 디자인 및 모델링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1BCEC4-CE72-438E-A737-99F05461CA32}"/>
              </a:ext>
            </a:extLst>
          </p:cNvPr>
          <p:cNvSpPr txBox="1"/>
          <p:nvPr/>
        </p:nvSpPr>
        <p:spPr>
          <a:xfrm>
            <a:off x="3710408" y="5418078"/>
            <a:ext cx="5718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UI/UX Design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에 많이 쓰이는 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Figma 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툴을 사용해서 게임 전반적인 디자인과 구성을 자세하게 설계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3A472-EBB9-4E30-BC01-4F27AB892855}"/>
              </a:ext>
            </a:extLst>
          </p:cNvPr>
          <p:cNvSpPr txBox="1"/>
          <p:nvPr/>
        </p:nvSpPr>
        <p:spPr>
          <a:xfrm>
            <a:off x="3461154" y="5479634"/>
            <a:ext cx="2492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▶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6F4BB5-B97A-4C67-A7D2-46C62A29355D}"/>
              </a:ext>
            </a:extLst>
          </p:cNvPr>
          <p:cNvSpPr txBox="1"/>
          <p:nvPr/>
        </p:nvSpPr>
        <p:spPr>
          <a:xfrm>
            <a:off x="3710408" y="6091895"/>
            <a:ext cx="571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이후 필요한 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Object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와 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Map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을 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Figma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와 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Blender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로 구현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C08C99-85B4-4BC6-8D8D-8D466C053C24}"/>
              </a:ext>
            </a:extLst>
          </p:cNvPr>
          <p:cNvSpPr txBox="1"/>
          <p:nvPr/>
        </p:nvSpPr>
        <p:spPr>
          <a:xfrm>
            <a:off x="3461154" y="6153451"/>
            <a:ext cx="2492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▶</a:t>
            </a:r>
            <a:endParaRPr lang="ko-KR" altLang="en-US" sz="11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2B50D98-A69A-43B7-B991-CE79BFF33E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733" y="1245319"/>
            <a:ext cx="3361490" cy="30306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1DEDB6A-DDEB-467B-AA24-B4AE51770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204" y="1245319"/>
            <a:ext cx="5389737" cy="3939993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4B407B6-A3B1-4538-9C3F-C698AF266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824" y="3811399"/>
            <a:ext cx="2583404" cy="1394581"/>
          </a:xfrm>
          <a:prstGeom prst="rect">
            <a:avLst/>
          </a:prstGeom>
          <a:solidFill>
            <a:srgbClr val="000000">
              <a:shade val="95000"/>
            </a:srgbClr>
          </a:solidFill>
          <a:ln w="381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0038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585417" cy="1015663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3670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Keyboard Interface 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1BCEC4-CE72-438E-A737-99F05461CA32}"/>
              </a:ext>
            </a:extLst>
          </p:cNvPr>
          <p:cNvSpPr txBox="1"/>
          <p:nvPr/>
        </p:nvSpPr>
        <p:spPr>
          <a:xfrm>
            <a:off x="3710408" y="5045219"/>
            <a:ext cx="602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2D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에서 진행되는 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STAGE 1, STAGE2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는 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mouse click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으로 구성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3A472-EBB9-4E30-BC01-4F27AB892855}"/>
              </a:ext>
            </a:extLst>
          </p:cNvPr>
          <p:cNvSpPr txBox="1"/>
          <p:nvPr/>
        </p:nvSpPr>
        <p:spPr>
          <a:xfrm>
            <a:off x="3461154" y="5106775"/>
            <a:ext cx="2492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▶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6F4BB5-B97A-4C67-A7D2-46C62A29355D}"/>
              </a:ext>
            </a:extLst>
          </p:cNvPr>
          <p:cNvSpPr txBox="1"/>
          <p:nvPr/>
        </p:nvSpPr>
        <p:spPr>
          <a:xfrm>
            <a:off x="3710408" y="5719036"/>
            <a:ext cx="571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대부분 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Keyboard Interface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는 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Object 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자체 움직임을 구현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C08C99-85B4-4BC6-8D8D-8D466C053C24}"/>
              </a:ext>
            </a:extLst>
          </p:cNvPr>
          <p:cNvSpPr txBox="1"/>
          <p:nvPr/>
        </p:nvSpPr>
        <p:spPr>
          <a:xfrm>
            <a:off x="3461154" y="5780592"/>
            <a:ext cx="2492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▶</a:t>
            </a:r>
            <a:endParaRPr lang="ko-KR" altLang="en-US" sz="11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A94C024-2DFC-41F7-9A5D-5DC713966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943" y="1528695"/>
            <a:ext cx="4565639" cy="264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05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585417" cy="1015663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4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25072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Code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Review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1BCEC4-CE72-438E-A737-99F05461CA32}"/>
              </a:ext>
            </a:extLst>
          </p:cNvPr>
          <p:cNvSpPr txBox="1"/>
          <p:nvPr/>
        </p:nvSpPr>
        <p:spPr>
          <a:xfrm>
            <a:off x="3971136" y="5562605"/>
            <a:ext cx="565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게임을 시작할 때 메뉴 접근을 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class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로 설정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3A472-EBB9-4E30-BC01-4F27AB892855}"/>
              </a:ext>
            </a:extLst>
          </p:cNvPr>
          <p:cNvSpPr txBox="1"/>
          <p:nvPr/>
        </p:nvSpPr>
        <p:spPr>
          <a:xfrm>
            <a:off x="3721882" y="5624161"/>
            <a:ext cx="2338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▶</a:t>
            </a:r>
            <a:endParaRPr lang="ko-KR" altLang="en-US" sz="1100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A3B4853-2ED4-40BA-9B8E-84376550C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03" y="2056424"/>
            <a:ext cx="1929909" cy="2770086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FF0959CB-0DE9-4401-AE02-8A6541166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088" y="2052590"/>
            <a:ext cx="5006774" cy="27739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807DA3-8542-48FE-B36B-1333AAC3E941}"/>
              </a:ext>
            </a:extLst>
          </p:cNvPr>
          <p:cNvSpPr txBox="1"/>
          <p:nvPr/>
        </p:nvSpPr>
        <p:spPr>
          <a:xfrm>
            <a:off x="3971136" y="6127431"/>
            <a:ext cx="662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Mouse Click Event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가 많으므로 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cursor 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좌표에 대한 함수를 따로 지정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D41F03-DCB4-460B-9E5A-A7AFD504FDAF}"/>
              </a:ext>
            </a:extLst>
          </p:cNvPr>
          <p:cNvSpPr txBox="1"/>
          <p:nvPr/>
        </p:nvSpPr>
        <p:spPr>
          <a:xfrm>
            <a:off x="3721882" y="6188987"/>
            <a:ext cx="2338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▶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5232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585417" cy="1015663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4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25072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Code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Review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1BCEC4-CE72-438E-A737-99F05461CA32}"/>
              </a:ext>
            </a:extLst>
          </p:cNvPr>
          <p:cNvSpPr txBox="1"/>
          <p:nvPr/>
        </p:nvSpPr>
        <p:spPr>
          <a:xfrm>
            <a:off x="3971136" y="5562605"/>
            <a:ext cx="565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구현한 </a:t>
            </a:r>
            <a:r>
              <a:rPr lang="en-US" altLang="ko-KR" dirty="0" err="1">
                <a:latin typeface="Noto Sans KR Thin" panose="020B0200000000000000" pitchFamily="34" charset="-127"/>
                <a:ea typeface="Noto Sans KR Thin" panose="020B0200000000000000" pitchFamily="34" charset="-127"/>
              </a:rPr>
              <a:t>gotoXY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함수로 게임 시작화면 위치를 임의로 지정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3A472-EBB9-4E30-BC01-4F27AB892855}"/>
              </a:ext>
            </a:extLst>
          </p:cNvPr>
          <p:cNvSpPr txBox="1"/>
          <p:nvPr/>
        </p:nvSpPr>
        <p:spPr>
          <a:xfrm>
            <a:off x="3721882" y="5624161"/>
            <a:ext cx="2338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▶</a:t>
            </a:r>
            <a:endParaRPr lang="ko-KR" alt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807DA3-8542-48FE-B36B-1333AAC3E941}"/>
              </a:ext>
            </a:extLst>
          </p:cNvPr>
          <p:cNvSpPr txBox="1"/>
          <p:nvPr/>
        </p:nvSpPr>
        <p:spPr>
          <a:xfrm>
            <a:off x="3971136" y="6127431"/>
            <a:ext cx="662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게임 조작법과 소개 스크린을 따로 구현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D41F03-DCB4-460B-9E5A-A7AFD504FDAF}"/>
              </a:ext>
            </a:extLst>
          </p:cNvPr>
          <p:cNvSpPr txBox="1"/>
          <p:nvPr/>
        </p:nvSpPr>
        <p:spPr>
          <a:xfrm>
            <a:off x="3721882" y="6188987"/>
            <a:ext cx="2338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▶</a:t>
            </a:r>
            <a:endParaRPr lang="ko-KR" altLang="en-US" sz="11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452FCEA-F405-4CE4-AC45-AB42875CF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892" y="2045850"/>
            <a:ext cx="2865368" cy="2766300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03297DDE-5A74-4F9B-8016-DF1F9356D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558" y="1744834"/>
            <a:ext cx="4237087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68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585417" cy="1015663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4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25072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Code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Review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1BCEC4-CE72-438E-A737-99F05461CA32}"/>
              </a:ext>
            </a:extLst>
          </p:cNvPr>
          <p:cNvSpPr txBox="1"/>
          <p:nvPr/>
        </p:nvSpPr>
        <p:spPr>
          <a:xfrm>
            <a:off x="3971136" y="5562605"/>
            <a:ext cx="565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게임 시작 전에 대기화면에 대한 함수 구현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3A472-EBB9-4E30-BC01-4F27AB892855}"/>
              </a:ext>
            </a:extLst>
          </p:cNvPr>
          <p:cNvSpPr txBox="1"/>
          <p:nvPr/>
        </p:nvSpPr>
        <p:spPr>
          <a:xfrm>
            <a:off x="3721882" y="5624161"/>
            <a:ext cx="2338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▶</a:t>
            </a:r>
            <a:endParaRPr lang="ko-KR" alt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807DA3-8542-48FE-B36B-1333AAC3E941}"/>
              </a:ext>
            </a:extLst>
          </p:cNvPr>
          <p:cNvSpPr txBox="1"/>
          <p:nvPr/>
        </p:nvSpPr>
        <p:spPr>
          <a:xfrm>
            <a:off x="3971136" y="6127431"/>
            <a:ext cx="662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세부 메뉴를  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keyboard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MAGIC_KEY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로 선택하고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, space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바로 입력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D41F03-DCB4-460B-9E5A-A7AFD504FDAF}"/>
              </a:ext>
            </a:extLst>
          </p:cNvPr>
          <p:cNvSpPr txBox="1"/>
          <p:nvPr/>
        </p:nvSpPr>
        <p:spPr>
          <a:xfrm>
            <a:off x="3721882" y="6188987"/>
            <a:ext cx="2338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▶</a:t>
            </a:r>
            <a:endParaRPr lang="ko-KR" altLang="en-US" sz="1100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DDD1371-4CA8-4BDE-BEBE-15B8F5D911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53"/>
          <a:stretch/>
        </p:blipFill>
        <p:spPr>
          <a:xfrm>
            <a:off x="2196547" y="1448970"/>
            <a:ext cx="3284505" cy="3810419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21D13181-F09D-454B-8BE8-F370D8092C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22"/>
          <a:stretch/>
        </p:blipFill>
        <p:spPr>
          <a:xfrm>
            <a:off x="6546576" y="2351557"/>
            <a:ext cx="3284505" cy="200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15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585417" cy="1015663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4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25072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Code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Review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1BCEC4-CE72-438E-A737-99F05461CA32}"/>
              </a:ext>
            </a:extLst>
          </p:cNvPr>
          <p:cNvSpPr txBox="1"/>
          <p:nvPr/>
        </p:nvSpPr>
        <p:spPr>
          <a:xfrm>
            <a:off x="3038980" y="5562605"/>
            <a:ext cx="565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STAGE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가 총 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3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개므로 각 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STAGE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에 대한 스크린 함수를 지정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3A472-EBB9-4E30-BC01-4F27AB892855}"/>
              </a:ext>
            </a:extLst>
          </p:cNvPr>
          <p:cNvSpPr txBox="1"/>
          <p:nvPr/>
        </p:nvSpPr>
        <p:spPr>
          <a:xfrm>
            <a:off x="2789726" y="5624161"/>
            <a:ext cx="2338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▶</a:t>
            </a:r>
            <a:endParaRPr lang="ko-KR" alt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807DA3-8542-48FE-B36B-1333AAC3E941}"/>
              </a:ext>
            </a:extLst>
          </p:cNvPr>
          <p:cNvSpPr txBox="1"/>
          <p:nvPr/>
        </p:nvSpPr>
        <p:spPr>
          <a:xfrm>
            <a:off x="3038980" y="6127431"/>
            <a:ext cx="727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Switch-case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문으로 각 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STAGE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와 게임 조작법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, 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그리고 게임 종료  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path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를 지정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D41F03-DCB4-460B-9E5A-A7AFD504FDAF}"/>
              </a:ext>
            </a:extLst>
          </p:cNvPr>
          <p:cNvSpPr txBox="1"/>
          <p:nvPr/>
        </p:nvSpPr>
        <p:spPr>
          <a:xfrm>
            <a:off x="2789726" y="6188987"/>
            <a:ext cx="2338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▶</a:t>
            </a:r>
            <a:endParaRPr lang="ko-KR" altLang="en-US" sz="11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752DDBB-F820-430E-B03F-8E2EF7BDD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165" y="950997"/>
            <a:ext cx="2949196" cy="44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17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585417" cy="1015663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5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787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아쉬운 점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1BCEC4-CE72-438E-A737-99F05461CA32}"/>
              </a:ext>
            </a:extLst>
          </p:cNvPr>
          <p:cNvSpPr txBox="1"/>
          <p:nvPr/>
        </p:nvSpPr>
        <p:spPr>
          <a:xfrm>
            <a:off x="3268233" y="2367210"/>
            <a:ext cx="590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짧은 기간동안 규모가 크고 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Object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와 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Map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이 많이 필요한 게임을 기획해서 완성도가 떨어짐 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(STAGE 3 </a:t>
            </a:r>
            <a:r>
              <a:rPr lang="ko-KR" altLang="en-US" dirty="0" err="1">
                <a:latin typeface="Noto Sans KR Thin" panose="020B0200000000000000" pitchFamily="34" charset="-127"/>
                <a:ea typeface="Noto Sans KR Thin" panose="020B0200000000000000" pitchFamily="34" charset="-127"/>
              </a:rPr>
              <a:t>스탯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 기능 구현을 못함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)</a:t>
            </a:r>
            <a:endParaRPr lang="ko-KR" altLang="en-US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3A472-EBB9-4E30-BC01-4F27AB892855}"/>
              </a:ext>
            </a:extLst>
          </p:cNvPr>
          <p:cNvSpPr txBox="1"/>
          <p:nvPr/>
        </p:nvSpPr>
        <p:spPr>
          <a:xfrm>
            <a:off x="3018979" y="2428766"/>
            <a:ext cx="2338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▶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757944-5BD3-484F-AD5B-6BD7ADA0F447}"/>
              </a:ext>
            </a:extLst>
          </p:cNvPr>
          <p:cNvSpPr txBox="1"/>
          <p:nvPr/>
        </p:nvSpPr>
        <p:spPr>
          <a:xfrm>
            <a:off x="3268233" y="3336355"/>
            <a:ext cx="5655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수업시간에 배운 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3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차원에서의 </a:t>
            </a:r>
            <a:r>
              <a:rPr lang="ko-KR" altLang="en-US" dirty="0" err="1">
                <a:latin typeface="Noto Sans KR Thin" panose="020B0200000000000000" pitchFamily="34" charset="-127"/>
                <a:ea typeface="Noto Sans KR Thin" panose="020B0200000000000000" pitchFamily="34" charset="-127"/>
              </a:rPr>
              <a:t>컴퓨터그래픽스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 설계를 많이 반영하지 못함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1AFC7-CBDF-4E37-BA1C-E33B2F867265}"/>
              </a:ext>
            </a:extLst>
          </p:cNvPr>
          <p:cNvSpPr txBox="1"/>
          <p:nvPr/>
        </p:nvSpPr>
        <p:spPr>
          <a:xfrm>
            <a:off x="3018979" y="3397911"/>
            <a:ext cx="2338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▶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557CEE-0472-44FC-9589-64A3455A73F0}"/>
              </a:ext>
            </a:extLst>
          </p:cNvPr>
          <p:cNvSpPr txBox="1"/>
          <p:nvPr/>
        </p:nvSpPr>
        <p:spPr>
          <a:xfrm>
            <a:off x="3268233" y="4305500"/>
            <a:ext cx="565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OpenGL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을 통한 육성 시뮬레이션 게임 설계에 대한 한계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392662-D531-42AC-ACC5-C44F262D5AB9}"/>
              </a:ext>
            </a:extLst>
          </p:cNvPr>
          <p:cNvSpPr txBox="1"/>
          <p:nvPr/>
        </p:nvSpPr>
        <p:spPr>
          <a:xfrm>
            <a:off x="3018979" y="4367056"/>
            <a:ext cx="2338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▶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36010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585417" cy="1015663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6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787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게임 진행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1BCEC4-CE72-438E-A737-99F05461CA32}"/>
              </a:ext>
            </a:extLst>
          </p:cNvPr>
          <p:cNvSpPr txBox="1"/>
          <p:nvPr/>
        </p:nvSpPr>
        <p:spPr>
          <a:xfrm>
            <a:off x="3268233" y="3059668"/>
            <a:ext cx="565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게임을 진행하면서 스토리 및 설계에 대한 자세한 설명 진행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3A472-EBB9-4E30-BC01-4F27AB892855}"/>
              </a:ext>
            </a:extLst>
          </p:cNvPr>
          <p:cNvSpPr txBox="1"/>
          <p:nvPr/>
        </p:nvSpPr>
        <p:spPr>
          <a:xfrm>
            <a:off x="3018979" y="3121224"/>
            <a:ext cx="2338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▶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73900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32112" y="2931718"/>
            <a:ext cx="3727302" cy="1015663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감사합니다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25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9262" y="2497551"/>
            <a:ext cx="8153001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OpenGL project </a:t>
            </a:r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중간체크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15649" y="5971214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정보통신공학과 </a:t>
            </a:r>
            <a:r>
              <a:rPr lang="en-US" altLang="ko-KR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12181761 </a:t>
            </a:r>
            <a:r>
              <a:rPr lang="ko-KR" altLang="en-US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김현조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88591" y="1967584"/>
            <a:ext cx="3214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" panose="020B0502040204020203" pitchFamily="34" charset="0"/>
                <a:ea typeface="나눔바른고딕" panose="020B0603020101020101" pitchFamily="50" charset="-127"/>
              </a:rPr>
              <a:t>컴퓨터그래픽스설계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" panose="020B0502040204020203" pitchFamily="34" charset="0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" panose="020B0502040204020203" pitchFamily="34" charset="0"/>
                <a:ea typeface="Noto Sans" panose="020B0502040204020203" pitchFamily="34" charset="0"/>
              </a:rPr>
              <a:t>1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" panose="020B0502040204020203" pitchFamily="34" charset="0"/>
                <a:ea typeface="나눔바른고딕" panose="020B0603020101020101" pitchFamily="50" charset="-127"/>
              </a:rPr>
              <a:t>분반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5DB16-5E97-4273-8D16-B093A7DEBB4F}"/>
              </a:ext>
            </a:extLst>
          </p:cNvPr>
          <p:cNvSpPr txBox="1"/>
          <p:nvPr/>
        </p:nvSpPr>
        <p:spPr>
          <a:xfrm>
            <a:off x="4744969" y="3718689"/>
            <a:ext cx="270158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&lt;</a:t>
            </a:r>
            <a:r>
              <a:rPr lang="ko-KR" altLang="en-US" sz="20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인덕이 키우기 게임</a:t>
            </a:r>
            <a:r>
              <a:rPr lang="en-US" altLang="ko-KR" sz="20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&gt;</a:t>
            </a:r>
          </a:p>
          <a:p>
            <a:r>
              <a:rPr lang="ko-KR" altLang="en-US" sz="14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인덕이를 키워서 무사히 졸업까지</a:t>
            </a:r>
            <a:endParaRPr lang="ko-KR" altLang="en-US" sz="2000" b="1" dirty="0">
              <a:ln>
                <a:solidFill>
                  <a:schemeClr val="tx1">
                    <a:alpha val="1000"/>
                  </a:schemeClr>
                </a:solidFill>
              </a:ln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061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621254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49745" y="1225782"/>
            <a:ext cx="545342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1</a:t>
            </a:r>
            <a:endParaRPr lang="ko-KR" altLang="en-US" sz="5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92714" y="1456614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게임 소개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14501" y="2967335"/>
            <a:ext cx="1252266" cy="76944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목차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49745" y="2393126"/>
            <a:ext cx="545342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2</a:t>
            </a:r>
            <a:endParaRPr lang="ko-KR" altLang="en-US" sz="5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9745" y="3560470"/>
            <a:ext cx="545342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3</a:t>
            </a:r>
            <a:endParaRPr lang="ko-KR" altLang="en-US" sz="5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9745" y="4727814"/>
            <a:ext cx="545342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4</a:t>
            </a:r>
            <a:endParaRPr lang="ko-KR" altLang="en-US" sz="5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92714" y="2623958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게임 스토리 설명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92714" y="3791302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게임 진행 과정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92714" y="4958646"/>
            <a:ext cx="3575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프로젝트 진행 상황 및 일정</a:t>
            </a:r>
          </a:p>
        </p:txBody>
      </p:sp>
    </p:spTree>
    <p:extLst>
      <p:ext uri="{BB962C8B-B14F-4D97-AF65-F5344CB8AC3E}">
        <p14:creationId xmlns:p14="http://schemas.microsoft.com/office/powerpoint/2010/main" val="272951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585417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8718" y="950997"/>
            <a:ext cx="5229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&lt;</a:t>
            </a:r>
            <a:r>
              <a:rPr lang="ko-KR" altLang="en-US" sz="20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인덕이 키우기 게임</a:t>
            </a:r>
            <a:r>
              <a:rPr lang="en-US" altLang="ko-KR" sz="20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&gt; </a:t>
            </a:r>
            <a:r>
              <a:rPr lang="en-US" altLang="ko-KR" sz="14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- </a:t>
            </a:r>
            <a:r>
              <a:rPr lang="ko-KR" altLang="en-US" sz="14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인덕이를 키워서 무사히 졸업까지</a:t>
            </a:r>
            <a:endParaRPr lang="ko-KR" altLang="en-US" sz="2000" b="1" dirty="0">
              <a:ln>
                <a:solidFill>
                  <a:schemeClr val="tx1">
                    <a:alpha val="1000"/>
                  </a:schemeClr>
                </a:solidFill>
              </a:ln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790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게임 소개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A1BAF66-1905-485A-A06B-124DC17A7481}"/>
              </a:ext>
            </a:extLst>
          </p:cNvPr>
          <p:cNvGrpSpPr/>
          <p:nvPr/>
        </p:nvGrpSpPr>
        <p:grpSpPr>
          <a:xfrm>
            <a:off x="2029984" y="2366412"/>
            <a:ext cx="8131557" cy="2146275"/>
            <a:chOff x="1976361" y="2348088"/>
            <a:chExt cx="8131557" cy="214627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FF19C81-3A51-40B2-A75A-6C619766100D}"/>
                </a:ext>
              </a:extLst>
            </p:cNvPr>
            <p:cNvGrpSpPr/>
            <p:nvPr/>
          </p:nvGrpSpPr>
          <p:grpSpPr>
            <a:xfrm>
              <a:off x="2083608" y="2348088"/>
              <a:ext cx="8024310" cy="1149293"/>
              <a:chOff x="1866309" y="2279707"/>
              <a:chExt cx="8024310" cy="1149293"/>
            </a:xfrm>
          </p:grpSpPr>
          <p:sp>
            <p:nvSpPr>
              <p:cNvPr id="3" name="화살표: 오른쪽 2">
                <a:extLst>
                  <a:ext uri="{FF2B5EF4-FFF2-40B4-BE49-F238E27FC236}">
                    <a16:creationId xmlns:a16="http://schemas.microsoft.com/office/drawing/2014/main" id="{1C19ADB8-1B4C-4BDC-8C40-218037D7E296}"/>
                  </a:ext>
                </a:extLst>
              </p:cNvPr>
              <p:cNvSpPr/>
              <p:nvPr/>
            </p:nvSpPr>
            <p:spPr>
              <a:xfrm>
                <a:off x="1866309" y="2279709"/>
                <a:ext cx="1573177" cy="1149291"/>
              </a:xfrm>
              <a:prstGeom prst="right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화살표: 오른쪽 7">
                <a:extLst>
                  <a:ext uri="{FF2B5EF4-FFF2-40B4-BE49-F238E27FC236}">
                    <a16:creationId xmlns:a16="http://schemas.microsoft.com/office/drawing/2014/main" id="{DFFF6CDD-3048-40BC-9C82-F4A9B2599B63}"/>
                  </a:ext>
                </a:extLst>
              </p:cNvPr>
              <p:cNvSpPr/>
              <p:nvPr/>
            </p:nvSpPr>
            <p:spPr>
              <a:xfrm>
                <a:off x="3439486" y="2279708"/>
                <a:ext cx="1862356" cy="1149291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화살표: 오른쪽 8">
                <a:extLst>
                  <a:ext uri="{FF2B5EF4-FFF2-40B4-BE49-F238E27FC236}">
                    <a16:creationId xmlns:a16="http://schemas.microsoft.com/office/drawing/2014/main" id="{04A203A9-1158-4B14-A03E-724911DF3479}"/>
                  </a:ext>
                </a:extLst>
              </p:cNvPr>
              <p:cNvSpPr/>
              <p:nvPr/>
            </p:nvSpPr>
            <p:spPr>
              <a:xfrm>
                <a:off x="5316982" y="2279707"/>
                <a:ext cx="4573637" cy="1149291"/>
              </a:xfrm>
              <a:prstGeom prst="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E7D2218-7EBB-41A4-AACE-5F8ABCBF672C}"/>
                </a:ext>
              </a:extLst>
            </p:cNvPr>
            <p:cNvSpPr txBox="1"/>
            <p:nvPr/>
          </p:nvSpPr>
          <p:spPr>
            <a:xfrm>
              <a:off x="2321552" y="3551719"/>
              <a:ext cx="1097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1000"/>
                      </a:schemeClr>
                    </a:solidFill>
                  </a:ln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Stage 1</a:t>
              </a:r>
              <a:endPara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0E473C-5787-42AC-AEB6-B3F64B5B956D}"/>
                </a:ext>
              </a:extLst>
            </p:cNvPr>
            <p:cNvSpPr txBox="1"/>
            <p:nvPr/>
          </p:nvSpPr>
          <p:spPr>
            <a:xfrm>
              <a:off x="4232266" y="3551719"/>
              <a:ext cx="1097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1000"/>
                      </a:schemeClr>
                    </a:solidFill>
                  </a:ln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Stage 2</a:t>
              </a:r>
              <a:endPara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84697F-562E-442C-B4B2-C0A793AE0191}"/>
                </a:ext>
              </a:extLst>
            </p:cNvPr>
            <p:cNvSpPr txBox="1"/>
            <p:nvPr/>
          </p:nvSpPr>
          <p:spPr>
            <a:xfrm>
              <a:off x="7272455" y="3549608"/>
              <a:ext cx="1097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1000"/>
                      </a:schemeClr>
                    </a:solidFill>
                  </a:ln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Stage 3</a:t>
              </a:r>
              <a:endPara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F78CF0-DBE0-464D-84B8-F22EFEF4BD15}"/>
                </a:ext>
              </a:extLst>
            </p:cNvPr>
            <p:cNvSpPr txBox="1"/>
            <p:nvPr/>
          </p:nvSpPr>
          <p:spPr>
            <a:xfrm>
              <a:off x="1976361" y="4155809"/>
              <a:ext cx="1787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tx1">
                        <a:alpha val="1000"/>
                      </a:schemeClr>
                    </a:solidFill>
                  </a:ln>
                  <a:latin typeface="Noto Sans KR Thin" panose="020B0200000000000000" pitchFamily="34" charset="-127"/>
                  <a:ea typeface="Noto Sans KR Thin" panose="020B0200000000000000" pitchFamily="34" charset="-127"/>
                </a:rPr>
                <a:t>인경호에서 알 찾기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A7D6CE3-6C9B-4177-B155-A6011FD7EE42}"/>
                </a:ext>
              </a:extLst>
            </p:cNvPr>
            <p:cNvSpPr txBox="1"/>
            <p:nvPr/>
          </p:nvSpPr>
          <p:spPr>
            <a:xfrm>
              <a:off x="4098672" y="4155809"/>
              <a:ext cx="13644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tx1">
                        <a:alpha val="1000"/>
                      </a:schemeClr>
                    </a:solidFill>
                  </a:ln>
                  <a:latin typeface="Noto Sans KR Thin" panose="020B0200000000000000" pitchFamily="34" charset="-127"/>
                  <a:ea typeface="Noto Sans KR Thin" panose="020B0200000000000000" pitchFamily="34" charset="-127"/>
                </a:rPr>
                <a:t>알 부화시키기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D84A20A-0385-43E0-9FA8-541C69C7FC04}"/>
                </a:ext>
              </a:extLst>
            </p:cNvPr>
            <p:cNvSpPr txBox="1"/>
            <p:nvPr/>
          </p:nvSpPr>
          <p:spPr>
            <a:xfrm>
              <a:off x="7138861" y="4155809"/>
              <a:ext cx="14093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tx1">
                        <a:alpha val="1000"/>
                      </a:schemeClr>
                    </a:solidFill>
                  </a:ln>
                  <a:latin typeface="Noto Sans KR Thin" panose="020B0200000000000000" pitchFamily="34" charset="-127"/>
                  <a:ea typeface="Noto Sans KR Thin" panose="020B0200000000000000" pitchFamily="34" charset="-127"/>
                </a:rPr>
                <a:t>인덕이 키우기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FC9F506-33C4-482E-B426-2B55A26FE9F1}"/>
              </a:ext>
            </a:extLst>
          </p:cNvPr>
          <p:cNvSpPr txBox="1"/>
          <p:nvPr/>
        </p:nvSpPr>
        <p:spPr>
          <a:xfrm>
            <a:off x="1097107" y="1393151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RPG (</a:t>
            </a:r>
            <a:r>
              <a:rPr lang="ko-KR" altLang="en-US" sz="1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육성 시뮬레이션</a:t>
            </a:r>
            <a:r>
              <a:rPr lang="en-US" altLang="ko-KR" sz="1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)</a:t>
            </a:r>
          </a:p>
          <a:p>
            <a:r>
              <a:rPr lang="en-US" altLang="ko-KR" sz="1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2D + 3D MIX Order</a:t>
            </a:r>
            <a:endParaRPr lang="ko-KR" altLang="en-US" sz="1200" dirty="0">
              <a:ln>
                <a:solidFill>
                  <a:schemeClr val="tx1">
                    <a:alpha val="1000"/>
                  </a:schemeClr>
                </a:solidFill>
              </a:ln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1BCEC4-CE72-438E-A737-99F05461CA32}"/>
              </a:ext>
            </a:extLst>
          </p:cNvPr>
          <p:cNvSpPr txBox="1"/>
          <p:nvPr/>
        </p:nvSpPr>
        <p:spPr>
          <a:xfrm>
            <a:off x="3710408" y="5045219"/>
            <a:ext cx="5718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웹 미니게임으로 웹사이트 작업하면서 게임창을 오픈하면서 게임 플레이 시간 제약을 받지 않으며 진행할 수 있도록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3A472-EBB9-4E30-BC01-4F27AB892855}"/>
              </a:ext>
            </a:extLst>
          </p:cNvPr>
          <p:cNvSpPr txBox="1"/>
          <p:nvPr/>
        </p:nvSpPr>
        <p:spPr>
          <a:xfrm>
            <a:off x="3461154" y="5106775"/>
            <a:ext cx="2492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▶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6F4BB5-B97A-4C67-A7D2-46C62A29355D}"/>
              </a:ext>
            </a:extLst>
          </p:cNvPr>
          <p:cNvSpPr txBox="1"/>
          <p:nvPr/>
        </p:nvSpPr>
        <p:spPr>
          <a:xfrm>
            <a:off x="3710408" y="5719036"/>
            <a:ext cx="5718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인하대학교 상징인 오리를 소재로 삼아서 </a:t>
            </a:r>
            <a:endParaRPr lang="en-US" altLang="ko-KR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‘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대학생활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’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을 간접적으로 재밌는 요소와 함께 경험하도록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C08C99-85B4-4BC6-8D8D-8D466C053C24}"/>
              </a:ext>
            </a:extLst>
          </p:cNvPr>
          <p:cNvSpPr txBox="1"/>
          <p:nvPr/>
        </p:nvSpPr>
        <p:spPr>
          <a:xfrm>
            <a:off x="3461154" y="5780592"/>
            <a:ext cx="2492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▶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0954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585417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3321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Stage 1 : </a:t>
            </a:r>
            <a:r>
              <a:rPr lang="ko-KR" altLang="en-US" sz="20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인경호에서 알 찾기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301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게임 스토리 설명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1BCEC4-CE72-438E-A737-99F05461CA32}"/>
              </a:ext>
            </a:extLst>
          </p:cNvPr>
          <p:cNvSpPr txBox="1"/>
          <p:nvPr/>
        </p:nvSpPr>
        <p:spPr>
          <a:xfrm>
            <a:off x="3710408" y="5045219"/>
            <a:ext cx="571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2D map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으로 </a:t>
            </a:r>
            <a:r>
              <a:rPr lang="ko-KR" altLang="en-US" dirty="0" err="1">
                <a:latin typeface="Noto Sans KR Thin" panose="020B0200000000000000" pitchFamily="34" charset="-127"/>
                <a:ea typeface="Noto Sans KR Thin" panose="020B0200000000000000" pitchFamily="34" charset="-127"/>
              </a:rPr>
              <a:t>인경호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 배경 구현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3A472-EBB9-4E30-BC01-4F27AB892855}"/>
              </a:ext>
            </a:extLst>
          </p:cNvPr>
          <p:cNvSpPr txBox="1"/>
          <p:nvPr/>
        </p:nvSpPr>
        <p:spPr>
          <a:xfrm>
            <a:off x="3461154" y="5106775"/>
            <a:ext cx="2492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▶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6F4BB5-B97A-4C67-A7D2-46C62A29355D}"/>
              </a:ext>
            </a:extLst>
          </p:cNvPr>
          <p:cNvSpPr txBox="1"/>
          <p:nvPr/>
        </p:nvSpPr>
        <p:spPr>
          <a:xfrm>
            <a:off x="3710408" y="5719036"/>
            <a:ext cx="571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마우스 클릭으로 숨겨진 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object (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알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)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를 찾도록 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C08C99-85B4-4BC6-8D8D-8D466C053C24}"/>
              </a:ext>
            </a:extLst>
          </p:cNvPr>
          <p:cNvSpPr txBox="1"/>
          <p:nvPr/>
        </p:nvSpPr>
        <p:spPr>
          <a:xfrm>
            <a:off x="3461154" y="5780592"/>
            <a:ext cx="2492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▶</a:t>
            </a:r>
            <a:endParaRPr lang="ko-KR" altLang="en-US" sz="11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3DB99BF-9DA6-449C-98DD-E2CA8F627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733" y="1812781"/>
            <a:ext cx="3218060" cy="25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30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585417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2770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Stage 2 : </a:t>
            </a:r>
            <a:r>
              <a:rPr lang="ko-KR" altLang="en-US" sz="20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알 부화시키기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301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게임 스토리 설명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1BCEC4-CE72-438E-A737-99F05461CA32}"/>
              </a:ext>
            </a:extLst>
          </p:cNvPr>
          <p:cNvSpPr txBox="1"/>
          <p:nvPr/>
        </p:nvSpPr>
        <p:spPr>
          <a:xfrm>
            <a:off x="3710408" y="5045219"/>
            <a:ext cx="571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2D map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으로 알과 부화기 배경 구현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3A472-EBB9-4E30-BC01-4F27AB892855}"/>
              </a:ext>
            </a:extLst>
          </p:cNvPr>
          <p:cNvSpPr txBox="1"/>
          <p:nvPr/>
        </p:nvSpPr>
        <p:spPr>
          <a:xfrm>
            <a:off x="3461154" y="5106775"/>
            <a:ext cx="2492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▶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6F4BB5-B97A-4C67-A7D2-46C62A29355D}"/>
              </a:ext>
            </a:extLst>
          </p:cNvPr>
          <p:cNvSpPr txBox="1"/>
          <p:nvPr/>
        </p:nvSpPr>
        <p:spPr>
          <a:xfrm>
            <a:off x="3710407" y="5719036"/>
            <a:ext cx="711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마우스 클릭으로 알을 깨고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, 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키보드 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up/down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으로 온도 설정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C08C99-85B4-4BC6-8D8D-8D466C053C24}"/>
              </a:ext>
            </a:extLst>
          </p:cNvPr>
          <p:cNvSpPr txBox="1"/>
          <p:nvPr/>
        </p:nvSpPr>
        <p:spPr>
          <a:xfrm>
            <a:off x="3461154" y="5780592"/>
            <a:ext cx="2492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▶</a:t>
            </a:r>
            <a:endParaRPr lang="ko-KR" altLang="en-US" sz="1100" dirty="0"/>
          </a:p>
        </p:txBody>
      </p:sp>
      <p:pic>
        <p:nvPicPr>
          <p:cNvPr id="4" name="그림 3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7FD23F8A-BE8A-4851-9A3E-75E545C320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3" t="18715" r="8591" b="12905"/>
          <a:stretch/>
        </p:blipFill>
        <p:spPr>
          <a:xfrm>
            <a:off x="4994905" y="1013519"/>
            <a:ext cx="2201715" cy="372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55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585417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2770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Stage 3 : </a:t>
            </a:r>
            <a:r>
              <a:rPr lang="ko-KR" altLang="en-US" sz="20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인덕이 키우기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301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게임 스토리 설명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1BCEC4-CE72-438E-A737-99F05461CA32}"/>
              </a:ext>
            </a:extLst>
          </p:cNvPr>
          <p:cNvSpPr txBox="1"/>
          <p:nvPr/>
        </p:nvSpPr>
        <p:spPr>
          <a:xfrm>
            <a:off x="3710408" y="5045219"/>
            <a:ext cx="571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3D map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으로 오리 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object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와 배경 구현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3A472-EBB9-4E30-BC01-4F27AB892855}"/>
              </a:ext>
            </a:extLst>
          </p:cNvPr>
          <p:cNvSpPr txBox="1"/>
          <p:nvPr/>
        </p:nvSpPr>
        <p:spPr>
          <a:xfrm>
            <a:off x="3461154" y="5106775"/>
            <a:ext cx="2492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▶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6F4BB5-B97A-4C67-A7D2-46C62A29355D}"/>
              </a:ext>
            </a:extLst>
          </p:cNvPr>
          <p:cNvSpPr txBox="1"/>
          <p:nvPr/>
        </p:nvSpPr>
        <p:spPr>
          <a:xfrm>
            <a:off x="3710407" y="5719036"/>
            <a:ext cx="711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게임 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event (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먹이주기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, 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활동하기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등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) 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키보드 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input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으로 동작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C08C99-85B4-4BC6-8D8D-8D466C053C24}"/>
              </a:ext>
            </a:extLst>
          </p:cNvPr>
          <p:cNvSpPr txBox="1"/>
          <p:nvPr/>
        </p:nvSpPr>
        <p:spPr>
          <a:xfrm>
            <a:off x="3461154" y="5780592"/>
            <a:ext cx="2492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▶</a:t>
            </a:r>
            <a:endParaRPr lang="ko-KR" altLang="en-US" sz="1100" dirty="0"/>
          </a:p>
        </p:txBody>
      </p:sp>
      <p:pic>
        <p:nvPicPr>
          <p:cNvPr id="10" name="그림 9" descr="텍스트, 개, 실내, 포유류이(가) 표시된 사진&#10;&#10;자동 생성된 설명">
            <a:extLst>
              <a:ext uri="{FF2B5EF4-FFF2-40B4-BE49-F238E27FC236}">
                <a16:creationId xmlns:a16="http://schemas.microsoft.com/office/drawing/2014/main" id="{53FDAB26-DCBE-411D-8D4F-0398BB1DA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508" y="1785482"/>
            <a:ext cx="3364510" cy="250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60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585417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1570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Stat &amp; Level</a:t>
            </a:r>
            <a:endParaRPr lang="ko-KR" altLang="en-US" sz="2000" b="1" dirty="0">
              <a:ln>
                <a:solidFill>
                  <a:schemeClr val="tx1">
                    <a:alpha val="1000"/>
                  </a:schemeClr>
                </a:solidFill>
              </a:ln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2634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Noto Sans KR Thin" panose="020B0200000000000000" pitchFamily="34" charset="-127"/>
                <a:ea typeface="Noto Sans KR Thin" panose="020B0200000000000000" pitchFamily="34" charset="-127"/>
              </a:rPr>
              <a:t>게임 진행 과정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1BCEC4-CE72-438E-A737-99F05461CA32}"/>
              </a:ext>
            </a:extLst>
          </p:cNvPr>
          <p:cNvSpPr txBox="1"/>
          <p:nvPr/>
        </p:nvSpPr>
        <p:spPr>
          <a:xfrm>
            <a:off x="3710408" y="5045219"/>
            <a:ext cx="571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각 게임 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event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별로 </a:t>
            </a:r>
            <a:r>
              <a:rPr lang="ko-KR" altLang="en-US" dirty="0" err="1">
                <a:latin typeface="Noto Sans KR Thin" panose="020B0200000000000000" pitchFamily="34" charset="-127"/>
                <a:ea typeface="Noto Sans KR Thin" panose="020B0200000000000000" pitchFamily="34" charset="-127"/>
              </a:rPr>
              <a:t>스탯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(Stat)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을 높인다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.</a:t>
            </a:r>
            <a:endParaRPr lang="ko-KR" altLang="en-US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3A472-EBB9-4E30-BC01-4F27AB892855}"/>
              </a:ext>
            </a:extLst>
          </p:cNvPr>
          <p:cNvSpPr txBox="1"/>
          <p:nvPr/>
        </p:nvSpPr>
        <p:spPr>
          <a:xfrm>
            <a:off x="3461154" y="5106775"/>
            <a:ext cx="2492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▶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6F4BB5-B97A-4C67-A7D2-46C62A29355D}"/>
              </a:ext>
            </a:extLst>
          </p:cNvPr>
          <p:cNvSpPr txBox="1"/>
          <p:nvPr/>
        </p:nvSpPr>
        <p:spPr>
          <a:xfrm>
            <a:off x="3710407" y="5719036"/>
            <a:ext cx="711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일정 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Stat 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수치가 넘어가면 레벨 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(Level)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이 올라가고 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‘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성장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’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을 한다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.</a:t>
            </a:r>
            <a:endParaRPr lang="ko-KR" altLang="en-US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C08C99-85B4-4BC6-8D8D-8D466C053C24}"/>
              </a:ext>
            </a:extLst>
          </p:cNvPr>
          <p:cNvSpPr txBox="1"/>
          <p:nvPr/>
        </p:nvSpPr>
        <p:spPr>
          <a:xfrm>
            <a:off x="3461154" y="5780592"/>
            <a:ext cx="2492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▶</a:t>
            </a:r>
            <a:endParaRPr lang="ko-KR" altLang="en-US" sz="11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A2873E5-FF3E-4D7B-9D3A-D967079AFF5C}"/>
              </a:ext>
            </a:extLst>
          </p:cNvPr>
          <p:cNvGrpSpPr/>
          <p:nvPr/>
        </p:nvGrpSpPr>
        <p:grpSpPr>
          <a:xfrm>
            <a:off x="2683541" y="1600332"/>
            <a:ext cx="6824444" cy="478176"/>
            <a:chOff x="2734811" y="1600334"/>
            <a:chExt cx="6824444" cy="47817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A60308D-1EA1-47D7-B724-50780982DD3D}"/>
                </a:ext>
              </a:extLst>
            </p:cNvPr>
            <p:cNvSpPr/>
            <p:nvPr/>
          </p:nvSpPr>
          <p:spPr>
            <a:xfrm>
              <a:off x="2734811" y="1600337"/>
              <a:ext cx="1535186" cy="47817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0D950DD1-96D4-44A4-8E0E-A026789521D1}"/>
                </a:ext>
              </a:extLst>
            </p:cNvPr>
            <p:cNvSpPr/>
            <p:nvPr/>
          </p:nvSpPr>
          <p:spPr>
            <a:xfrm>
              <a:off x="4497897" y="1600336"/>
              <a:ext cx="1535186" cy="47817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9620B038-64B3-4F86-9E1E-0D84D0998322}"/>
                </a:ext>
              </a:extLst>
            </p:cNvPr>
            <p:cNvSpPr/>
            <p:nvPr/>
          </p:nvSpPr>
          <p:spPr>
            <a:xfrm>
              <a:off x="6260983" y="1600335"/>
              <a:ext cx="1535186" cy="47817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EB6202BA-7339-4F98-AF62-29FC14AC9A03}"/>
                </a:ext>
              </a:extLst>
            </p:cNvPr>
            <p:cNvSpPr/>
            <p:nvPr/>
          </p:nvSpPr>
          <p:spPr>
            <a:xfrm>
              <a:off x="8024069" y="1600334"/>
              <a:ext cx="1535186" cy="47817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A2729C2-4B9B-4BA0-B0AF-8746D853CB45}"/>
              </a:ext>
            </a:extLst>
          </p:cNvPr>
          <p:cNvSpPr txBox="1"/>
          <p:nvPr/>
        </p:nvSpPr>
        <p:spPr>
          <a:xfrm>
            <a:off x="3138178" y="1649743"/>
            <a:ext cx="6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체력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CD42FB-E8D9-462A-A16A-5C16D7652708}"/>
              </a:ext>
            </a:extLst>
          </p:cNvPr>
          <p:cNvSpPr txBox="1"/>
          <p:nvPr/>
        </p:nvSpPr>
        <p:spPr>
          <a:xfrm>
            <a:off x="4835296" y="1647649"/>
            <a:ext cx="87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에너지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8F32B9-3A70-4CC5-BE59-1B1901425065}"/>
              </a:ext>
            </a:extLst>
          </p:cNvPr>
          <p:cNvSpPr txBox="1"/>
          <p:nvPr/>
        </p:nvSpPr>
        <p:spPr>
          <a:xfrm>
            <a:off x="6667843" y="1647649"/>
            <a:ext cx="61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기분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F9F3B7-3F6A-4031-BED2-D3C77AD9EE3B}"/>
              </a:ext>
            </a:extLst>
          </p:cNvPr>
          <p:cNvSpPr txBox="1"/>
          <p:nvPr/>
        </p:nvSpPr>
        <p:spPr>
          <a:xfrm>
            <a:off x="8417416" y="1647649"/>
            <a:ext cx="6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능력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DFF99C-3B0A-498D-B92B-E8DCE795DD60}"/>
              </a:ext>
            </a:extLst>
          </p:cNvPr>
          <p:cNvSpPr txBox="1"/>
          <p:nvPr/>
        </p:nvSpPr>
        <p:spPr>
          <a:xfrm>
            <a:off x="4028107" y="2442458"/>
            <a:ext cx="4135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모든 </a:t>
            </a:r>
            <a:r>
              <a:rPr lang="ko-KR" altLang="en-US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스탯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이상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넘어가면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Level 1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로 성장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61BF65-1F1F-4551-8EC3-57A48FFDC2F4}"/>
              </a:ext>
            </a:extLst>
          </p:cNvPr>
          <p:cNvSpPr txBox="1"/>
          <p:nvPr/>
        </p:nvSpPr>
        <p:spPr>
          <a:xfrm>
            <a:off x="4028106" y="2884216"/>
            <a:ext cx="4135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모든 </a:t>
            </a:r>
            <a:r>
              <a:rPr lang="ko-KR" altLang="en-US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스탯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이상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넘어가면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Level 2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로 성장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BF928E-94FE-4E8D-9180-91B1359E1DD4}"/>
              </a:ext>
            </a:extLst>
          </p:cNvPr>
          <p:cNvSpPr txBox="1"/>
          <p:nvPr/>
        </p:nvSpPr>
        <p:spPr>
          <a:xfrm>
            <a:off x="4028105" y="3325974"/>
            <a:ext cx="4135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모든 </a:t>
            </a:r>
            <a:r>
              <a:rPr lang="ko-KR" altLang="en-US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스탯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이상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넘어가면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Level 3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로 성장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2EB4CE-52AB-4A5E-92EC-734B5876DF15}"/>
              </a:ext>
            </a:extLst>
          </p:cNvPr>
          <p:cNvSpPr txBox="1"/>
          <p:nvPr/>
        </p:nvSpPr>
        <p:spPr>
          <a:xfrm>
            <a:off x="3982430" y="3767732"/>
            <a:ext cx="422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모든 </a:t>
            </a:r>
            <a:r>
              <a:rPr lang="ko-KR" altLang="en-US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스탯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13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이상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넘어가면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Level 4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로 성장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7C47C2-095D-4DEC-8AAA-4C77DEA92A2F}"/>
              </a:ext>
            </a:extLst>
          </p:cNvPr>
          <p:cNvSpPr txBox="1"/>
          <p:nvPr/>
        </p:nvSpPr>
        <p:spPr>
          <a:xfrm>
            <a:off x="4100575" y="4216096"/>
            <a:ext cx="399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모든 </a:t>
            </a:r>
            <a:r>
              <a:rPr lang="ko-KR" altLang="en-US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스탯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20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이상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넘어가면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GAME END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8569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</TotalTime>
  <Words>971</Words>
  <Application>Microsoft Office PowerPoint</Application>
  <PresentationFormat>와이드스크린</PresentationFormat>
  <Paragraphs>221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Noto Sans KR Bold</vt:lpstr>
      <vt:lpstr>Noto Sans KR Medium</vt:lpstr>
      <vt:lpstr>Noto Sans KR Thin</vt:lpstr>
      <vt:lpstr>맑은 고딕</vt:lpstr>
      <vt:lpstr>Arial</vt:lpstr>
      <vt:lpstr>Noto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 현조</cp:lastModifiedBy>
  <cp:revision>56</cp:revision>
  <dcterms:created xsi:type="dcterms:W3CDTF">2015-05-21T02:05:49Z</dcterms:created>
  <dcterms:modified xsi:type="dcterms:W3CDTF">2021-12-17T03:08:54Z</dcterms:modified>
</cp:coreProperties>
</file>