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70" r:id="rId6"/>
    <p:sldId id="263" r:id="rId7"/>
    <p:sldId id="272" r:id="rId8"/>
    <p:sldId id="271" r:id="rId9"/>
    <p:sldId id="261" r:id="rId10"/>
    <p:sldId id="265" r:id="rId11"/>
    <p:sldId id="266" r:id="rId12"/>
    <p:sldId id="267" r:id="rId13"/>
    <p:sldId id="258" r:id="rId14"/>
    <p:sldId id="259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D5011F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7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7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0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1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5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3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CA3D-F84C-4967-8DCE-7E19DC246234}" type="datetimeFigureOut">
              <a:rPr lang="ko-KR" altLang="en-US" smtClean="0"/>
              <a:t>2016-02-01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88D4-863E-482B-AE37-B34BEB7C1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5%8C%EC%8A%A4%ED%8A%B8_%EC%A3%BC%EB%8F%84_%EA%B0%9C%EB%B0%9C" TargetMode="External"/><Relationship Id="rId2" Type="http://schemas.openxmlformats.org/officeDocument/2006/relationships/hyperlink" Target="http://elnur.pro/bdd-does-not-replace-test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slab.konkuk.ac.kr/Etc/KCSE%202013/KCSE2013/KCSE2013_%ED%94%84%EB%A1%9C%EC%8B%9C%EB%94%A9/SW%20%ED%92%88%EC%A7%88%20%EB%B0%8F%20%ED%85%8C%EC%8A%A4%ED%8A%B8/kcse2013_submission_27.pdf" TargetMode="External"/><Relationship Id="rId5" Type="http://schemas.openxmlformats.org/officeDocument/2006/relationships/hyperlink" Target="http://www.zdnet.co.kr/news/news_view.asp?artice_id=00000039170216" TargetMode="External"/><Relationship Id="rId4" Type="http://schemas.openxmlformats.org/officeDocument/2006/relationships/hyperlink" Target="http://www.hoons.net/Lecture/View/6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821" y="2503289"/>
            <a:ext cx="11849877" cy="1429200"/>
          </a:xfrm>
        </p:spPr>
        <p:txBody>
          <a:bodyPr anchor="ctr">
            <a:norm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BDD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적용한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4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주간의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개발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98198" y="2454737"/>
            <a:ext cx="10664304" cy="1429236"/>
            <a:chOff x="608502" y="1976189"/>
            <a:chExt cx="10664304" cy="1429236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608502" y="1976189"/>
              <a:ext cx="2027853" cy="14292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9600" b="1" dirty="0">
                  <a:solidFill>
                    <a:schemeClr val="bg1"/>
                  </a:solidFill>
                </a:rPr>
                <a:t>[</a:t>
              </a:r>
              <a:endParaRPr lang="ko-KR" altLang="en-US" sz="96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제목 1"/>
            <p:cNvSpPr txBox="1">
              <a:spLocks/>
            </p:cNvSpPr>
            <p:nvPr/>
          </p:nvSpPr>
          <p:spPr>
            <a:xfrm>
              <a:off x="8819104" y="1976189"/>
              <a:ext cx="2453702" cy="14292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9600" b="1" dirty="0" smtClean="0">
                  <a:solidFill>
                    <a:schemeClr val="bg1"/>
                  </a:solidFill>
                </a:rPr>
                <a:t>]</a:t>
              </a:r>
              <a:endParaRPr lang="ko-KR" altLang="en-US" sz="9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제목 1"/>
          <p:cNvSpPr txBox="1">
            <a:spLocks/>
          </p:cNvSpPr>
          <p:nvPr/>
        </p:nvSpPr>
        <p:spPr>
          <a:xfrm>
            <a:off x="7456516" y="3981041"/>
            <a:ext cx="2901142" cy="101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계획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-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51717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테스트 케이스 작성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Feature Workshop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에서 작성한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예제를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구체적으로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자동화 테스트가 가능하도록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작성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Given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사전조건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)-When(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테스트 실행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)-Then(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테스트결과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형식으로 작성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테스트 케이스 자체가 요구사항 이며 명세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(spec)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자동화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tool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을 이용해서 자동으로 테스트 케이스 코드 생성 하는 것이 효과적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BDD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실천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(2/4)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68" y="3224515"/>
            <a:ext cx="8554519" cy="2759536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31323" y="6105836"/>
            <a:ext cx="885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기존 테스트 케이스 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vs  Specification By Example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테스트 케이스 예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1007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51717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실행 가능한 테스트 케이스 작성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또는 자동 생성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자동생성 도구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Jbehave(Java) , Concordion(Java), Jasmine(JavaScript), SpecFlow(.NET) …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등 존재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범위의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100%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적용 보다는 중요한 기능 부터 적용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BDD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실천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(3/4)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7691" y="6034335"/>
            <a:ext cx="576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실행 가능한 테스트 케이스 예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00982" y="2390098"/>
            <a:ext cx="6856156" cy="3632269"/>
            <a:chOff x="550259" y="1900861"/>
            <a:chExt cx="6856156" cy="36322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968" y="1925616"/>
              <a:ext cx="6662738" cy="360751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50259" y="1900861"/>
              <a:ext cx="6856156" cy="3607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6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51717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자동화 테스트의 집합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모든 반복 주기의 자동화 테스트 케이스를 완성하면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반복 주기 별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테스트 집합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(=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기능 리스트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이 됨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테스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트가 문서가 된다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-&gt;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리빙 도큐멘테이션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(Living Documentation)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살아있는 문서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BDD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실천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(4/4)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981" y="6256314"/>
            <a:ext cx="576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리빙 도큐멘테이션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(Living Documentation)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의 예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[6]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53" y="2271253"/>
            <a:ext cx="7582405" cy="3899522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17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95375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BDD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온라인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채팅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개발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 기간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 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(4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반복 주기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4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 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주기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5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 예정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스프린트 완료일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1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, 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3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26/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4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진행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- JIRA, Jenkins, wiki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등을 통해 과정 공유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자동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생성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툴 적용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Jbehave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등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은 스프린트 진행 중에 필요시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더 이상 수동으로 할 수 없다는 경험이 생길 때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적용 고려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스프린트 완료일 마다 피드백을 받고 합의된 내용은 다음 스프린트의 기능 명세에 적용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BDD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경험 축적을 위해 무엇을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어떻게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849347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95375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3</a:t>
            </a:r>
            <a:r>
              <a:rPr lang="ko-KR" altLang="en-US" b="1" dirty="0" smtClean="0">
                <a:solidFill>
                  <a:srgbClr val="0070C0"/>
                </a:solidFill>
              </a:rPr>
              <a:t>일간의 개인 스터디를 </a:t>
            </a:r>
            <a:r>
              <a:rPr lang="ko-KR" altLang="en-US" b="1" dirty="0" smtClean="0">
                <a:solidFill>
                  <a:srgbClr val="0070C0"/>
                </a:solidFill>
              </a:rPr>
              <a:t>통한 세미나 라서 </a:t>
            </a:r>
            <a:r>
              <a:rPr lang="en-US" altLang="ko-KR" b="1" dirty="0" smtClean="0">
                <a:solidFill>
                  <a:srgbClr val="0070C0"/>
                </a:solidFill>
              </a:rPr>
              <a:t>..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 smtClean="0">
                <a:solidFill>
                  <a:srgbClr val="0070C0"/>
                </a:solidFill>
              </a:rPr>
              <a:t>아직은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  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제가 아는 게 별로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없지만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혹시 궁금한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내용이 있다면 이야기 해주세요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^^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QnA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95375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[1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]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BDD Does Not Replace Testing :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http://elnur.pro/bdd-does-not-replace-testing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/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[2]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테스트주도개발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://ko.wikipedia.org/wiki/%ED%85%8C%EC%8A%A4%ED%8A%B8_%EC%A3%BC%EB%8F%84_%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EA%B0%9C%EB%B0%9C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[3]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 TDD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의 소개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- TDD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의 장단점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://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www.hoons.net/Lecture/View/644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[4]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BDD :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www.zdnet.co.kr/news/news_view.asp?artice_id=00000039170216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[5]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Specification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by Example 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성공적인 프로젝트를 관통하는 핵심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실천법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</a:t>
            </a:r>
            <a:r>
              <a:rPr lang="ko-KR" altLang="en-US" sz="1400" dirty="0" smtClean="0"/>
              <a:t>위키북스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</a:rPr>
              <a:t>[6]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Specification </a:t>
            </a:r>
            <a:r>
              <a:rPr lang="en-US" altLang="ko-KR" sz="1400" dirty="0"/>
              <a:t>By Example </a:t>
            </a:r>
            <a:r>
              <a:rPr lang="ko-KR" altLang="en-US" sz="1400" dirty="0"/>
              <a:t>과 키워드기반 테스트 자동화를 활용한  애자일 테스팅 </a:t>
            </a:r>
            <a:r>
              <a:rPr lang="en-US" altLang="ko-KR" sz="1400" dirty="0" smtClean="0"/>
              <a:t>:</a:t>
            </a:r>
          </a:p>
          <a:p>
            <a:pPr lvl="1"/>
            <a:r>
              <a:rPr lang="en-US" altLang="ko-KR" sz="1400" dirty="0" smtClean="0">
                <a:hlinkClick r:id="rId6"/>
              </a:rPr>
              <a:t>http</a:t>
            </a:r>
            <a:r>
              <a:rPr lang="en-US" altLang="ko-KR" sz="1400" dirty="0">
                <a:hlinkClick r:id="rId6"/>
              </a:rPr>
              <a:t>://dslab.konkuk.ac.kr/Etc/KCSE%202013/KCSE2013/KCSE2013_%</a:t>
            </a:r>
            <a:r>
              <a:rPr lang="en-US" altLang="ko-KR" sz="1400" dirty="0" smtClean="0">
                <a:hlinkClick r:id="rId6"/>
              </a:rPr>
              <a:t>ED%94%84%EB%A1%9C%EC%8B%9C%EB%94%A9/SW%20%ED%92%88%EC%A7%88%20%EB%B0%8F%20%ED%85%8C%EC%8A%A4%ED%8A%B8/kcse2013_submission_27.pdf</a:t>
            </a:r>
            <a:endParaRPr lang="en-US" altLang="ko-KR" sz="1400" dirty="0" smtClean="0"/>
          </a:p>
          <a:p>
            <a:pPr lvl="1"/>
            <a:endParaRPr lang="en-US" altLang="ko-KR" sz="1200" dirty="0" smtClean="0"/>
          </a:p>
          <a:p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</a:rPr>
              <a:t>참고한 내용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8"/>
            <a:ext cx="12030651" cy="5524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4" y="1057275"/>
            <a:ext cx="1153165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인스랩은 </a:t>
            </a:r>
            <a:r>
              <a:rPr lang="en-US" altLang="ko-KR" b="1" dirty="0" smtClean="0">
                <a:solidFill>
                  <a:srgbClr val="00B0F0"/>
                </a:solidFill>
              </a:rPr>
              <a:t>DevOps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제공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00B0F0"/>
                </a:solidFill>
              </a:rPr>
              <a:t>DevOps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wikipedia.org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따르면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문화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협업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대화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기술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배포와 인프라 변경의 자동화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 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목적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신속하고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잦은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더 신뢰성 있는 개발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릴리즈 환경 구축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endParaRPr lang="en-US" altLang="ko-KR" b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하게 된 이유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b="1" dirty="0" smtClean="0">
                <a:solidFill>
                  <a:srgbClr val="00B0F0"/>
                </a:solidFill>
              </a:rPr>
              <a:t>DevOps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적합한 개발 방법론의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하나인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애자일의 </a:t>
            </a:r>
            <a:r>
              <a:rPr lang="en-US" altLang="ko-KR" b="1" dirty="0" smtClean="0">
                <a:solidFill>
                  <a:srgbClr val="0070C0"/>
                </a:solidFill>
              </a:rPr>
              <a:t>BDD </a:t>
            </a:r>
            <a:r>
              <a:rPr lang="ko-KR" altLang="en-US" b="1" dirty="0" smtClean="0">
                <a:solidFill>
                  <a:srgbClr val="0070C0"/>
                </a:solidFill>
              </a:rPr>
              <a:t>즉</a:t>
            </a:r>
            <a:r>
              <a:rPr lang="en-US" altLang="ko-KR" b="1" dirty="0" smtClean="0">
                <a:solidFill>
                  <a:srgbClr val="0070C0"/>
                </a:solidFill>
              </a:rPr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행위</a:t>
            </a:r>
            <a:r>
              <a:rPr lang="en-US" altLang="ko-KR" b="1" dirty="0" smtClean="0">
                <a:solidFill>
                  <a:srgbClr val="0070C0"/>
                </a:solidFill>
              </a:rPr>
              <a:t>/</a:t>
            </a:r>
            <a:r>
              <a:rPr lang="ko-KR" altLang="en-US" b="1" dirty="0" smtClean="0">
                <a:solidFill>
                  <a:srgbClr val="0070C0"/>
                </a:solidFill>
              </a:rPr>
              <a:t>행동 주도 </a:t>
            </a:r>
            <a:r>
              <a:rPr lang="ko-KR" altLang="en-US" b="1" dirty="0" smtClean="0">
                <a:solidFill>
                  <a:srgbClr val="0070C0"/>
                </a:solidFill>
              </a:rPr>
              <a:t>개발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경험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수집 목적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BDD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적용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개발을 하게 된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이유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3170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BDD </a:t>
            </a:r>
            <a:r>
              <a:rPr lang="en-US" altLang="ko-KR" sz="2400" b="1" dirty="0">
                <a:solidFill>
                  <a:schemeClr val="bg1"/>
                </a:solidFill>
              </a:rPr>
              <a:t>vs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TDD </a:t>
            </a:r>
            <a:r>
              <a:rPr lang="en-US" altLang="ko-KR" sz="2400" b="1" dirty="0">
                <a:solidFill>
                  <a:schemeClr val="bg1"/>
                </a:solidFill>
              </a:rPr>
              <a:t>?  (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1/6)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02" y="2103327"/>
            <a:ext cx="6229350" cy="4067175"/>
          </a:xfrm>
          <a:prstGeom prst="rect">
            <a:avLst/>
          </a:prstGeom>
          <a:ln w="1587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273402" y="6141006"/>
            <a:ext cx="504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BDD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와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TDD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의 관계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[1]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273402" y="2949670"/>
            <a:ext cx="1693914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5010902" y="4346764"/>
            <a:ext cx="7200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276" y="1130002"/>
            <a:ext cx="12028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동적 지향 개발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(behavior driven development;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이하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BDD)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는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 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테스트 주도 개발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(test driven development;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이하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TDD)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에서 파생 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-&gt;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애자일 의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XP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에서 소개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15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4" y="1057275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TDD</a:t>
            </a: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최종 목적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신뢰할 수 있는 높은 품질의 코드 작성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TDD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에서의 개발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첫번째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유닛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(=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테스트 단위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을 위한 테스트 셋을 정의    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…………………………………………………………….. 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주체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개발자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두번째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유닛을 구현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…………………………….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……………………………………………………………..  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</a:rPr>
              <a:t>주체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</a:rPr>
              <a:t>개발자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세번째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유닛에 대한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구현이 테스트를 통과할 때까지 검증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개발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리팩토링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..………………………..  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</a:rPr>
              <a:t>주체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개발자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/ QA /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자동화 툴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9845" y="2072755"/>
            <a:ext cx="5045130" cy="12525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BDD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vs TDD ?  (2/6)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0297" y="2363874"/>
            <a:ext cx="12477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lt"/>
              </a:rPr>
              <a:t>설계</a:t>
            </a:r>
            <a:r>
              <a:rPr lang="en-US" altLang="ko-KR" sz="1100" b="1" dirty="0" smtClean="0">
                <a:latin typeface="+mj-lt"/>
              </a:rPr>
              <a:t>/</a:t>
            </a:r>
            <a:r>
              <a:rPr lang="ko-KR" altLang="en-US" sz="1100" b="1" dirty="0" smtClean="0">
                <a:latin typeface="+mj-lt"/>
              </a:rPr>
              <a:t>디자인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03847" y="2363874"/>
            <a:ext cx="12477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lt"/>
              </a:rPr>
              <a:t>코드개발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37397" y="2363874"/>
            <a:ext cx="12477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lt"/>
              </a:rPr>
              <a:t>(</a:t>
            </a:r>
            <a:r>
              <a:rPr lang="ko-KR" altLang="en-US" sz="1100" b="1" dirty="0" smtClean="0">
                <a:latin typeface="+mj-lt"/>
              </a:rPr>
              <a:t>수동</a:t>
            </a:r>
            <a:r>
              <a:rPr lang="en-US" altLang="ko-KR" sz="1100" b="1" dirty="0" smtClean="0">
                <a:latin typeface="+mj-lt"/>
              </a:rPr>
              <a:t>) </a:t>
            </a:r>
            <a:r>
              <a:rPr lang="ko-KR" altLang="en-US" sz="1100" b="1" dirty="0" smtClean="0">
                <a:latin typeface="+mj-lt"/>
              </a:rPr>
              <a:t>테스트</a:t>
            </a:r>
            <a:endParaRPr lang="ko-KR" altLang="en-US" sz="1100" b="1" dirty="0">
              <a:latin typeface="+mj-lt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18072" y="2530561"/>
            <a:ext cx="48577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551622" y="2530561"/>
            <a:ext cx="48577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0" idx="2"/>
            <a:endCxn id="7" idx="2"/>
          </p:cNvCxnSpPr>
          <p:nvPr/>
        </p:nvCxnSpPr>
        <p:spPr>
          <a:xfrm rot="5400000">
            <a:off x="2927735" y="963699"/>
            <a:ext cx="12700" cy="3467100"/>
          </a:xfrm>
          <a:prstGeom prst="bentConnector3">
            <a:avLst>
              <a:gd name="adj1" fmla="val 180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0472" y="2972494"/>
            <a:ext cx="2066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9843" y="3335561"/>
            <a:ext cx="50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반복주기 내의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기존의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개발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프로세스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3600" y="2072755"/>
            <a:ext cx="5045130" cy="12525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44052" y="2363874"/>
            <a:ext cx="12477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lt"/>
              </a:rPr>
              <a:t>설계</a:t>
            </a:r>
            <a:r>
              <a:rPr lang="en-US" altLang="ko-KR" sz="1100" b="1" dirty="0" smtClean="0">
                <a:latin typeface="+mj-lt"/>
              </a:rPr>
              <a:t>/</a:t>
            </a:r>
            <a:r>
              <a:rPr lang="ko-KR" altLang="en-US" sz="1100" b="1" dirty="0" smtClean="0">
                <a:latin typeface="+mj-lt"/>
              </a:rPr>
              <a:t>디자인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77602" y="2363874"/>
            <a:ext cx="12477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lt"/>
              </a:rPr>
              <a:t>테스트 코드개발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11152" y="2363874"/>
            <a:ext cx="12477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lt"/>
              </a:rPr>
              <a:t>코드 개발</a:t>
            </a:r>
            <a:endParaRPr lang="ko-KR" altLang="en-US" sz="1100" b="1" dirty="0">
              <a:latin typeface="+mj-lt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291827" y="2530561"/>
            <a:ext cx="48577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9025377" y="2530561"/>
            <a:ext cx="48577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1" idx="2"/>
            <a:endCxn id="20" idx="2"/>
          </p:cNvCxnSpPr>
          <p:nvPr/>
        </p:nvCxnSpPr>
        <p:spPr>
          <a:xfrm rot="5400000">
            <a:off x="7534715" y="1830474"/>
            <a:ext cx="12700" cy="1733550"/>
          </a:xfrm>
          <a:prstGeom prst="bentConnector3">
            <a:avLst>
              <a:gd name="adj1" fmla="val 180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1094" y="2977728"/>
            <a:ext cx="2066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598" y="3335561"/>
            <a:ext cx="50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반복주기 내의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[ TDD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개발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프로세스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203" y="3051373"/>
            <a:ext cx="468187" cy="4667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4542" y="3070850"/>
            <a:ext cx="468187" cy="4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4" y="1057275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TDD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장점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높은 퀄리티의 소프트웨어를 개발하는데 도움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검증된 코드로 인한 안정성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재설계 시간의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단축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디버깅 시간의 단축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TDD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의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어려움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고객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신뢰할 수 있는 코드를 사는 것에 흥미를 느끼기 보다는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 S/W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가 더 많은 수익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높은 시장점유율 차지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운영 능력의 유지나 향상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등 에 도움이 되길 원함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개발자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개발하기에도 바쁜데 테스트 코드를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먼저 만들어야 하는 어려움 과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    (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명세가 바뀌면 테스트가 깨지기 때문에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)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테스트 코드 재 작성의 이중 부담 발생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테스트 케이스 자체 만으로는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프로젝트 관계자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고객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PM(PL),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디자이너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개발자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QA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등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가 모두 공감할 수 있는 기준이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되기 어려움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테스트 케이스는 개발 언어로 작성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= TDD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만으로는 의사 소통의 어려움이 여전히 존재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BDD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vs TDD ?  (3/6)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51717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BDD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최종 목적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비즈니스의 요구사항들을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TDD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처럼 신뢰할 수 있게 작성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        -&gt;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비즈니스 이해 관계자와 개발 팀간의 의사소통의 차이를 극복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TDD -&gt;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‘코드를 작성하기 전에 테스트 코드를 작성해야 한다’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B050"/>
                </a:solidFill>
                <a:latin typeface="+mj-lt"/>
              </a:rPr>
              <a:t>BDD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-&gt;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‘코드를 작성하기 전에 코드가 </a:t>
            </a:r>
            <a:r>
              <a:rPr lang="ko-KR" altLang="en-US" sz="1400" b="1" dirty="0" smtClean="0">
                <a:solidFill>
                  <a:srgbClr val="00B050"/>
                </a:solidFill>
                <a:latin typeface="+mj-lt"/>
              </a:rPr>
              <a:t>수행할 행위에 대해 예제로 명세</a:t>
            </a:r>
            <a:r>
              <a:rPr lang="en-US" altLang="ko-KR" sz="1400" b="1" dirty="0" smtClean="0">
                <a:solidFill>
                  <a:srgbClr val="00B050"/>
                </a:solidFill>
                <a:latin typeface="+mj-lt"/>
              </a:rPr>
              <a:t>(Specification By Example)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를 먼저 작성해야 한다’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TDD vs BDD ?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(4/6)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00225" y="3671730"/>
            <a:ext cx="7239000" cy="1723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38450" y="4876978"/>
            <a:ext cx="164823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lt"/>
              </a:rPr>
              <a:t>설계</a:t>
            </a:r>
            <a:r>
              <a:rPr lang="en-US" altLang="ko-KR" sz="1100" b="1" dirty="0" smtClean="0">
                <a:latin typeface="+mj-lt"/>
              </a:rPr>
              <a:t>/</a:t>
            </a:r>
            <a:r>
              <a:rPr lang="ko-KR" altLang="en-US" sz="1100" b="1" dirty="0" smtClean="0">
                <a:latin typeface="+mj-lt"/>
              </a:rPr>
              <a:t>디자인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38450" y="3953900"/>
            <a:ext cx="1648235" cy="33337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lt"/>
              </a:rPr>
              <a:t>예제에 의한 명세 작성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6297" y="4400728"/>
            <a:ext cx="12477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lt"/>
              </a:rPr>
              <a:t>테스트 코드개발</a:t>
            </a:r>
            <a:endParaRPr lang="ko-KR" altLang="en-US" sz="1100" b="1" dirty="0">
              <a:latin typeface="+mj-lt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10522" y="4567415"/>
            <a:ext cx="48577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7026" y="5463656"/>
            <a:ext cx="50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반복주기 내의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[ BDD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개발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</a:rPr>
              <a:t>프로세스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29104" y="4424502"/>
            <a:ext cx="2066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77472" y="4400728"/>
            <a:ext cx="1247775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+mj-lt"/>
              </a:rPr>
              <a:t>코드 개발</a:t>
            </a:r>
            <a:endParaRPr lang="ko-KR" altLang="en-US" sz="1100" b="1" dirty="0">
              <a:latin typeface="+mj-lt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691697" y="4567415"/>
            <a:ext cx="485775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형 화살표 44"/>
          <p:cNvSpPr/>
          <p:nvPr/>
        </p:nvSpPr>
        <p:spPr>
          <a:xfrm>
            <a:off x="3375954" y="4176330"/>
            <a:ext cx="551601" cy="557773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원형 화살표 45"/>
          <p:cNvSpPr/>
          <p:nvPr/>
        </p:nvSpPr>
        <p:spPr>
          <a:xfrm rot="10800000">
            <a:off x="3375954" y="4334016"/>
            <a:ext cx="551602" cy="614891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왼쪽 대괄호 47"/>
          <p:cNvSpPr/>
          <p:nvPr/>
        </p:nvSpPr>
        <p:spPr>
          <a:xfrm>
            <a:off x="2447925" y="3962849"/>
            <a:ext cx="266700" cy="1247504"/>
          </a:xfrm>
          <a:prstGeom prst="leftBracket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대괄호 48"/>
          <p:cNvSpPr/>
          <p:nvPr/>
        </p:nvSpPr>
        <p:spPr>
          <a:xfrm>
            <a:off x="4594063" y="3962849"/>
            <a:ext cx="239531" cy="1247504"/>
          </a:xfrm>
          <a:prstGeom prst="rightBracket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0797" y="5100527"/>
            <a:ext cx="468187" cy="466724"/>
          </a:xfrm>
          <a:prstGeom prst="rect">
            <a:avLst/>
          </a:prstGeom>
        </p:spPr>
      </p:pic>
      <p:cxnSp>
        <p:nvCxnSpPr>
          <p:cNvPr id="56" name="꺾인 연결선 55"/>
          <p:cNvCxnSpPr>
            <a:endCxn id="10" idx="0"/>
          </p:cNvCxnSpPr>
          <p:nvPr/>
        </p:nvCxnSpPr>
        <p:spPr>
          <a:xfrm>
            <a:off x="4486685" y="4080121"/>
            <a:ext cx="1533500" cy="320607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24822" y="3804045"/>
            <a:ext cx="1299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자동화 도입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51717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BDD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에서의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첫번째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예제에 의한 명세 작성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…..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……………………………………………………………………………………… 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주체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전체 이해관계자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어떻게 시스템에 기능을 넣을지 보다 시스템에서 얻고자 하는 예제에서 시작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예제는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이해관계자들의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토론을 통해 작성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예제를 통한 요구사항 작성으로 개발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범위와 우선 순위를 좀더 효율적으로 도출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두번째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예제에 의한 명세로 부터 테스트 케이스 작성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…………….………………………………… 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</a:rPr>
              <a:t>주체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자동 변환 툴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, (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수동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개발자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자동 변환 툴 도입 으로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BDD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의 효과를 더욱 높일 수 있음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자동 변환 툴 도입은 초기 학습 비용 필요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세번째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테스트 케이스를 구현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…..………..…………………………….…..………………………..  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</a:rPr>
              <a:t>주체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개발자</a:t>
            </a:r>
            <a:endParaRPr lang="en-US" altLang="ko-KR" sz="1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네번째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구현이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테스트를 통과하는지 검증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b="1" dirty="0" smtClean="0">
                <a:solidFill>
                  <a:schemeClr val="bg2">
                    <a:lumMod val="75000"/>
                  </a:schemeClr>
                </a:solidFill>
              </a:rPr>
              <a:t>…….………………….…..………………………..  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</a:rPr>
              <a:t>주체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</a:rPr>
              <a:t>개발자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</a:rPr>
              <a:t>/ QA /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</a:rPr>
              <a:t>자동화 툴</a:t>
            </a:r>
            <a:endParaRPr lang="en-US" altLang="ko-KR" sz="1400" b="1" dirty="0">
              <a:solidFill>
                <a:schemeClr val="bg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TDD vs BDD ?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(5/6)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51717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BDD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장점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비즈니스 관점의 예제를 활용한 명세를 통해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  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시스템에서 얻고자 하는 기능의 개발 진행을 눈으로 확인 가능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고객을 토론에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끌어들이기 쉬워지고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시스템이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나갈 방향을 좀더 명확히 제시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범위와 우선순위를 좀더 효율적으로 다룰 수 있음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=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고객의 인수조건에 필요한 개발 코드를 명확히  작성 가능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BDD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단점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 과 개발팀이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BDD(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TDD)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익숙하지 않아 거부하면 시도하기 어려움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미경험자 집단이 수행 진행할 경우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많은 학습 비용 발생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전문가의 코칭 필요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-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시행착오를 통한 경험 축적 필요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여전히 예제를 활용한 명세 작성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케이스 작성 의 비용은 존재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리더의 역량이 많은 요구됨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진행 상황이 투명하게 비즈니스 이해관계자들에게 노출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장점이자 단점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TDD vs BDD ?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(6/6)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27" y="994577"/>
            <a:ext cx="12030651" cy="5701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2695" y="1051717"/>
            <a:ext cx="11531655" cy="5355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피처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워크숍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(Feature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Workshop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)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고객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개발자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QA,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기획 등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관련자들이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한자리에 모여 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토론을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통해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요구사항을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추출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/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기능명세 작성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기능명세는 소프트웨어 설계가 아닌 비즈니스 기능에 대한 것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요구사항의 시작은 어떻게 시스템에 기능을 넣을지 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고객과 논의하기 보다 시스템에서 얻고자 하는 것에 대한 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예제에서 시작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처음 만든 예제를 그대로 쓰지 말고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더 짧고 부연설명없이 명료하게 기능명세를 정제 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피처 워크숍의 결과로 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기능명세 즉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피처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(Feature List) 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가 나옴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2695" y="56644"/>
            <a:ext cx="8205324" cy="7848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400" b="1" dirty="0" smtClean="0">
                <a:solidFill>
                  <a:schemeClr val="bg1"/>
                </a:solidFill>
              </a:rPr>
              <a:t>BDD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실천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(1/4)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127" y="56644"/>
            <a:ext cx="467132" cy="78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[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610485" y="56644"/>
            <a:ext cx="592693" cy="784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 smtClean="0">
                <a:solidFill>
                  <a:schemeClr val="bg1"/>
                </a:solidFill>
              </a:rPr>
              <a:t>]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56" y="1031246"/>
            <a:ext cx="5767671" cy="51045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2757" y="6194815"/>
            <a:ext cx="576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기능명세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 의 예  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[5]-p181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29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1234</Words>
  <Application>Microsoft Office PowerPoint</Application>
  <PresentationFormat>와이드스크린</PresentationFormat>
  <Paragraphs>369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BDD를 적용한 4주간의 개발 </vt:lpstr>
      <vt:lpstr>BDD 적용, 개발을 하게 된 이유?</vt:lpstr>
      <vt:lpstr>BDD vs TDD ?  (1/6)</vt:lpstr>
      <vt:lpstr>BDD vs TDD ?  (2/6)</vt:lpstr>
      <vt:lpstr>BDD vs TDD ?  (3/6)</vt:lpstr>
      <vt:lpstr>TDD vs BDD ?  (4/6)</vt:lpstr>
      <vt:lpstr>TDD vs BDD ?  (5/6)</vt:lpstr>
      <vt:lpstr>TDD vs BDD ?  (6/6)</vt:lpstr>
      <vt:lpstr>BDD 실천  (1/4)</vt:lpstr>
      <vt:lpstr>BDD 실천  (2/4)</vt:lpstr>
      <vt:lpstr>BDD 실천  (3/4)</vt:lpstr>
      <vt:lpstr>BDD 실천  (4/4)</vt:lpstr>
      <vt:lpstr>BDD 경험 축적을 위해 무엇을, 어떻게?</vt:lpstr>
      <vt:lpstr>QnA</vt:lpstr>
      <vt:lpstr>참고한 내용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BDD를 적용한  개발 계획</dc:title>
  <dc:creator>Windows 사용자</dc:creator>
  <cp:lastModifiedBy>hyunjoojin</cp:lastModifiedBy>
  <cp:revision>480</cp:revision>
  <dcterms:created xsi:type="dcterms:W3CDTF">2016-01-31T15:13:04Z</dcterms:created>
  <dcterms:modified xsi:type="dcterms:W3CDTF">2016-02-01T09:28:24Z</dcterms:modified>
</cp:coreProperties>
</file>