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57" r:id="rId2"/>
    <p:sldId id="332" r:id="rId3"/>
    <p:sldId id="298" r:id="rId4"/>
    <p:sldId id="265" r:id="rId5"/>
    <p:sldId id="299" r:id="rId6"/>
    <p:sldId id="303" r:id="rId7"/>
    <p:sldId id="296" r:id="rId8"/>
    <p:sldId id="302" r:id="rId9"/>
    <p:sldId id="305" r:id="rId10"/>
    <p:sldId id="301" r:id="rId11"/>
    <p:sldId id="330" r:id="rId12"/>
    <p:sldId id="308" r:id="rId13"/>
    <p:sldId id="309" r:id="rId14"/>
    <p:sldId id="320" r:id="rId15"/>
    <p:sldId id="317" r:id="rId16"/>
    <p:sldId id="310" r:id="rId17"/>
    <p:sldId id="321" r:id="rId18"/>
    <p:sldId id="322" r:id="rId19"/>
    <p:sldId id="312" r:id="rId20"/>
    <p:sldId id="307" r:id="rId21"/>
    <p:sldId id="327" r:id="rId22"/>
    <p:sldId id="311" r:id="rId23"/>
    <p:sldId id="325" r:id="rId24"/>
    <p:sldId id="323" r:id="rId25"/>
    <p:sldId id="324" r:id="rId26"/>
    <p:sldId id="313" r:id="rId27"/>
    <p:sldId id="326" r:id="rId28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나눔스퀘어 Light" panose="020B0600000101010101" pitchFamily="50" charset="-127"/>
      <p:regular r:id="rId37"/>
    </p:embeddedFont>
    <p:embeddedFont>
      <p:font typeface="나눔스퀘어_ac" panose="020B0600000101010101" pitchFamily="50" charset="-127"/>
      <p:regular r:id="rId38"/>
    </p:embeddedFont>
    <p:embeddedFont>
      <p:font typeface="나눔스퀘어_ac Bold" panose="020B0600000101010101" pitchFamily="50" charset="-127"/>
      <p:bold r:id="rId39"/>
    </p:embeddedFont>
    <p:embeddedFont>
      <p:font typeface="나눔스퀘어_ac ExtraBold" panose="020B0600000101010101" pitchFamily="50" charset="-127"/>
      <p:bold r:id="rId40"/>
    </p:embeddedFont>
    <p:embeddedFont>
      <p:font typeface="나눔스퀘어_ac Light" panose="020B0600000101010101" pitchFamily="50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" panose="020B0503020000020004" pitchFamily="50" charset="-127"/>
      <p:regular r:id="rId42"/>
      <p:bold r:id="rId43"/>
    </p:embeddedFont>
    <p:embeddedFont>
      <p:font typeface="카페24 써라운드" pitchFamily="2" charset="-127"/>
      <p:bold r:id="rId44"/>
    </p:embeddedFont>
    <p:embeddedFont>
      <p:font typeface="카페24 써라운드 에어 " pitchFamily="2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8C3"/>
    <a:srgbClr val="FE6B25"/>
    <a:srgbClr val="FECCB0"/>
    <a:srgbClr val="FFFFFF"/>
    <a:srgbClr val="FFF2EB"/>
    <a:srgbClr val="76717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75931" autoAdjust="0"/>
  </p:normalViewPr>
  <p:slideViewPr>
    <p:cSldViewPr snapToGrid="0">
      <p:cViewPr varScale="1">
        <p:scale>
          <a:sx n="82" d="100"/>
          <a:sy n="82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27BD3-8B34-4D74-8996-08938A0F2487}" type="doc">
      <dgm:prSet loTypeId="urn:microsoft.com/office/officeart/2005/8/layout/lProcess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8AA8C9C3-A688-4B11-A03B-321325BB0E7A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필요성</a:t>
          </a:r>
        </a:p>
      </dgm:t>
    </dgm:pt>
    <dgm:pt modelId="{D72F9EB1-70DC-4F64-8F87-4C2B14BA7A47}" type="parTrans" cxnId="{886730D6-F37F-41A0-A7E6-94A183C42DB0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B67186D3-A0FF-4C53-85E0-B6A7A553CF11}" type="sibTrans" cxnId="{886730D6-F37F-41A0-A7E6-94A183C42DB0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839CC993-442F-4A10-8344-7FEF9F00483E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ClrTx/>
            <a:buAutoNum type="arabicPeriod"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중고거래 및 당근마켓 </a:t>
          </a:r>
          <a:endParaRPr lang="en-US" altLang="ko-KR" dirty="0">
            <a:latin typeface="나눔스퀘어" panose="020B0600000101010101" pitchFamily="50" charset="-127"/>
            <a:ea typeface="나눔스퀘어" panose="020B0600000101010101" pitchFamily="50" charset="-127"/>
            <a:cs typeface="+mn-cs"/>
          </a:endParaRPr>
        </a:p>
        <a:p>
          <a:pPr latinLnBrk="1">
            <a:buClrTx/>
            <a:buAutoNum type="arabicPeriod"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시장현황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89C9CE7F-E653-4F88-9B6B-8D0982F65C89}" type="parTrans" cxnId="{E7792E69-F640-4BCF-8E85-49D5AECC8BD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F4D43E0-5542-4F05-9D23-5E487F361C8F}" type="sibTrans" cxnId="{E7792E69-F640-4BCF-8E85-49D5AECC8BD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B2D881F-079B-45C0-B46E-ACAFE59A7876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주제</a:t>
          </a:r>
        </a:p>
      </dgm:t>
    </dgm:pt>
    <dgm:pt modelId="{4C4FBED7-E373-4FDE-92B5-F7B8CC91F28F}" type="parTrans" cxnId="{7F5595E1-5603-42A4-9D6A-1656576CD6E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76B47DA-3F37-4FAB-B08E-56A53A4607B4}" type="sibTrans" cxnId="{7F5595E1-5603-42A4-9D6A-1656576CD6ED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904E2362-0BF8-46C9-A3CA-D01B5B9EE872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기술구현</a:t>
          </a:r>
        </a:p>
      </dgm:t>
    </dgm:pt>
    <dgm:pt modelId="{D8284E6A-2FE2-40E6-AFDC-F6262CBC03F2}" type="parTrans" cxnId="{8DCBEC9B-4C3D-4609-BBEA-6D7B067C363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EE1F5BAB-E1C8-45B1-BFEF-2AC9779D4439}" type="sibTrans" cxnId="{8DCBEC9B-4C3D-4609-BBEA-6D7B067C363C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628613F-D8E5-43F6-8ADE-4A27EF29C390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데이터셋 구현</a:t>
          </a:r>
        </a:p>
      </dgm:t>
    </dgm:pt>
    <dgm:pt modelId="{BCBF5640-12AF-4C4A-B08F-2B22A01F547E}" type="parTrans" cxnId="{76114BEC-8251-4233-BD94-9BFF37C97E08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D7D3854-DC64-4A48-ACE1-4FBBB0481F0D}" type="sibTrans" cxnId="{76114BEC-8251-4233-BD94-9BFF37C97E08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E356D48-C227-4DAA-9550-77C422BCFEB6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9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발전가능성 및 사업성</a:t>
          </a:r>
        </a:p>
      </dgm:t>
    </dgm:pt>
    <dgm:pt modelId="{1B31683C-67A4-4F95-B6FF-730312F60F6C}" type="parTrans" cxnId="{3AADEC71-2A3A-4E10-98B5-68B7F582162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6A80C95-1C52-458B-AE8F-C9EA38903CF6}" type="sibTrans" cxnId="{3AADEC71-2A3A-4E10-98B5-68B7F5821624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DF8CC4EC-2657-4BCE-97D8-BAA6E56FE57B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ClrTx/>
            <a:buAutoNum type="arabicPeriod"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중고가격 결정의 어려움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FD227501-E633-488D-8227-B70878A02E61}" type="parTrans" cxnId="{132B5B14-53FC-4B6F-B270-EDE2F7C7BB6B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633D5783-5D34-41DD-ACCB-BA25FDF239F8}" type="sibTrans" cxnId="{132B5B14-53FC-4B6F-B270-EDE2F7C7BB6B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4AC0F95E-1817-4C67-BB4B-C927E1CE33DB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 분류</a:t>
          </a:r>
        </a:p>
      </dgm:t>
    </dgm:pt>
    <dgm:pt modelId="{05BC966C-AF55-4A28-BF24-FBC8276C13CA}" type="parTrans" cxnId="{6939DB94-1443-4E28-9CB0-5BE267556081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33D4460F-BB84-493E-B359-7674C93BF50C}" type="sibTrans" cxnId="{6939DB94-1443-4E28-9CB0-5BE267556081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F67DACEE-EC7D-4A50-B9BA-DA5B8170C87C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 </a:t>
          </a:r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FLOW</a:t>
          </a:r>
          <a:endParaRPr lang="ko-KR" altLang="en-US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73655164-5E49-41C4-973B-4E2E7B5CD2FA}" type="parTrans" cxnId="{7C2C0D05-5198-4E26-9ADB-E85963F8491E}">
      <dgm:prSet/>
      <dgm:spPr/>
      <dgm:t>
        <a:bodyPr/>
        <a:lstStyle/>
        <a:p>
          <a:pPr latinLnBrk="1"/>
          <a:endParaRPr lang="ko-KR" altLang="en-US"/>
        </a:p>
      </dgm:t>
    </dgm:pt>
    <dgm:pt modelId="{B6B6C7B9-1F19-4F92-B2EA-14C31F193654}" type="sibTrans" cxnId="{7C2C0D05-5198-4E26-9ADB-E85963F8491E}">
      <dgm:prSet/>
      <dgm:spPr/>
      <dgm:t>
        <a:bodyPr/>
        <a:lstStyle/>
        <a:p>
          <a:pPr latinLnBrk="1"/>
          <a:endParaRPr lang="ko-KR" altLang="en-US"/>
        </a:p>
      </dgm:t>
    </dgm:pt>
    <dgm:pt modelId="{69689011-6775-469B-B8F7-96953F5AAA60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시스템의 장점</a:t>
          </a:r>
          <a:endParaRPr lang="ko-KR" altLang="en-US" dirty="0"/>
        </a:p>
      </dgm:t>
    </dgm:pt>
    <dgm:pt modelId="{667F7B9F-56AD-405F-B4E2-5CB909F8C09A}" type="parTrans" cxnId="{5FDFA5E8-F981-4272-A830-558CDCD2F6E8}">
      <dgm:prSet/>
      <dgm:spPr/>
      <dgm:t>
        <a:bodyPr/>
        <a:lstStyle/>
        <a:p>
          <a:pPr latinLnBrk="1"/>
          <a:endParaRPr lang="ko-KR" altLang="en-US"/>
        </a:p>
      </dgm:t>
    </dgm:pt>
    <dgm:pt modelId="{0FA14044-A4AC-4FC0-B5EA-1AA2E764E346}" type="sibTrans" cxnId="{5FDFA5E8-F981-4272-A830-558CDCD2F6E8}">
      <dgm:prSet/>
      <dgm:spPr/>
      <dgm:t>
        <a:bodyPr/>
        <a:lstStyle/>
        <a:p>
          <a:pPr latinLnBrk="1"/>
          <a:endParaRPr lang="ko-KR" altLang="en-US"/>
        </a:p>
      </dgm:t>
    </dgm:pt>
    <dgm:pt modelId="{61C028D7-C20B-445E-A9AA-4C43817364D1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발전 가능성</a:t>
          </a:r>
        </a:p>
      </dgm:t>
    </dgm:pt>
    <dgm:pt modelId="{3E1F80D9-7F63-44E3-9C84-176D33727A06}" type="parTrans" cxnId="{6E4FD0E9-3555-4D9F-B5EA-9C45232E1DA3}">
      <dgm:prSet/>
      <dgm:spPr/>
      <dgm:t>
        <a:bodyPr/>
        <a:lstStyle/>
        <a:p>
          <a:pPr latinLnBrk="1"/>
          <a:endParaRPr lang="ko-KR" altLang="en-US"/>
        </a:p>
      </dgm:t>
    </dgm:pt>
    <dgm:pt modelId="{E4A5B4A0-5E03-4A62-B0FE-542B0BFCFACE}" type="sibTrans" cxnId="{6E4FD0E9-3555-4D9F-B5EA-9C45232E1DA3}">
      <dgm:prSet/>
      <dgm:spPr/>
      <dgm:t>
        <a:bodyPr/>
        <a:lstStyle/>
        <a:p>
          <a:pPr latinLnBrk="1"/>
          <a:endParaRPr lang="ko-KR" altLang="en-US"/>
        </a:p>
      </dgm:t>
    </dgm:pt>
    <dgm:pt modelId="{19940F49-1067-43E5-A2D0-6EDB8836118B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모델 설계</a:t>
          </a:r>
        </a:p>
      </dgm:t>
    </dgm:pt>
    <dgm:pt modelId="{28B8F95D-6735-4911-BAE7-B451F5C5DC8A}" type="parTrans" cxnId="{5AA0E81F-31CE-46A6-8D63-6AC33FF78F65}">
      <dgm:prSet/>
      <dgm:spPr/>
      <dgm:t>
        <a:bodyPr/>
        <a:lstStyle/>
        <a:p>
          <a:pPr latinLnBrk="1"/>
          <a:endParaRPr lang="ko-KR" altLang="en-US"/>
        </a:p>
      </dgm:t>
    </dgm:pt>
    <dgm:pt modelId="{0515808F-0183-46C5-930B-5AEB606614AD}" type="sibTrans" cxnId="{5AA0E81F-31CE-46A6-8D63-6AC33FF78F65}">
      <dgm:prSet/>
      <dgm:spPr/>
      <dgm:t>
        <a:bodyPr/>
        <a:lstStyle/>
        <a:p>
          <a:pPr latinLnBrk="1"/>
          <a:endParaRPr lang="ko-KR" altLang="en-US"/>
        </a:p>
      </dgm:t>
    </dgm:pt>
    <dgm:pt modelId="{8EA66782-8956-4B8F-B450-DF76FC2C6789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Font typeface="Arial" panose="020B0604020202020204" pitchFamily="34" charset="0"/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사업성</a:t>
          </a:r>
        </a:p>
      </dgm:t>
    </dgm:pt>
    <dgm:pt modelId="{200290ED-6E07-4FEC-8E2F-DF3DD0D78B9C}" type="parTrans" cxnId="{08AD4131-0137-430F-A287-966C63952617}">
      <dgm:prSet/>
      <dgm:spPr/>
      <dgm:t>
        <a:bodyPr/>
        <a:lstStyle/>
        <a:p>
          <a:pPr latinLnBrk="1"/>
          <a:endParaRPr lang="ko-KR" altLang="en-US"/>
        </a:p>
      </dgm:t>
    </dgm:pt>
    <dgm:pt modelId="{3A1AB4A7-6F55-42D5-B57F-771C793549A4}" type="sibTrans" cxnId="{08AD4131-0137-430F-A287-966C63952617}">
      <dgm:prSet/>
      <dgm:spPr/>
      <dgm:t>
        <a:bodyPr/>
        <a:lstStyle/>
        <a:p>
          <a:pPr latinLnBrk="1"/>
          <a:endParaRPr lang="ko-KR" altLang="en-US"/>
        </a:p>
      </dgm:t>
    </dgm:pt>
    <dgm:pt modelId="{68447E20-08E2-4557-BF8F-C2D9904B1B3D}">
      <dgm:prSet phldrT="[텍스트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ctr" latinLnBrk="1">
            <a:buFont typeface="Arial" panose="020B0604020202020204" pitchFamily="34" charset="0"/>
            <a:buNone/>
          </a:pPr>
          <a:r>
            <a: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rPr>
            <a:t>중고 가격을 합리적이고 </a:t>
          </a:r>
          <a:endParaRPr lang="en-US" altLang="ko-KR" sz="13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algn="ctr" latinLnBrk="1">
            <a:buFont typeface="Arial" panose="020B0604020202020204" pitchFamily="34" charset="0"/>
            <a:buNone/>
          </a:pPr>
          <a:r>
            <a: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rPr>
            <a:t>객관적이게 책정해주는 </a:t>
          </a:r>
          <a:endParaRPr lang="en-US" altLang="ko-KR" sz="13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algn="ctr" latinLnBrk="1">
            <a:buFont typeface="Arial" panose="020B0604020202020204" pitchFamily="34" charset="0"/>
            <a:buNone/>
          </a:pPr>
          <a:r>
            <a: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 </a:t>
          </a:r>
        </a:p>
      </dgm:t>
    </dgm:pt>
    <dgm:pt modelId="{336F5E55-CE0A-468E-AB37-C36C27064B0C}" type="sibTrans" cxnId="{15477384-E72E-4744-A5A5-34AE595DC07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B763071-DCEF-44C3-B11A-BC2F55C4D51A}" type="parTrans" cxnId="{15477384-E72E-4744-A5A5-34AE595DC075}">
      <dgm:prSet/>
      <dgm:spPr/>
      <dgm:t>
        <a:bodyPr/>
        <a:lstStyle/>
        <a:p>
          <a:pPr latinLnBrk="1"/>
          <a:endParaRPr lang="ko-KR" altLang="en-US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gm:t>
    </dgm:pt>
    <dgm:pt modelId="{2F6C468B-7984-4B77-B8BD-F5179F92C8C5}">
      <dgm:prSet phldrT="[텍스트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>
            <a:buNone/>
          </a:pPr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최종 결과 값 프로토타입</a:t>
          </a:r>
        </a:p>
      </dgm:t>
    </dgm:pt>
    <dgm:pt modelId="{45C83BE1-DD9E-4F09-ABFC-548D4164BEBB}" type="parTrans" cxnId="{2999513C-10C7-4EC1-BAF8-B2FEAC827C48}">
      <dgm:prSet/>
      <dgm:spPr/>
      <dgm:t>
        <a:bodyPr/>
        <a:lstStyle/>
        <a:p>
          <a:pPr latinLnBrk="1"/>
          <a:endParaRPr lang="ko-KR" altLang="en-US"/>
        </a:p>
      </dgm:t>
    </dgm:pt>
    <dgm:pt modelId="{2CE2CF6B-2CE2-4FD5-A8E9-59C0E0FC9744}" type="sibTrans" cxnId="{2999513C-10C7-4EC1-BAF8-B2FEAC827C48}">
      <dgm:prSet/>
      <dgm:spPr/>
      <dgm:t>
        <a:bodyPr/>
        <a:lstStyle/>
        <a:p>
          <a:pPr latinLnBrk="1"/>
          <a:endParaRPr lang="ko-KR" altLang="en-US"/>
        </a:p>
      </dgm:t>
    </dgm:pt>
    <dgm:pt modelId="{7308AD6A-A18E-4836-BF57-81E65BBBE295}" type="pres">
      <dgm:prSet presAssocID="{ACA27BD3-8B34-4D74-8996-08938A0F2487}" presName="theList" presStyleCnt="0">
        <dgm:presLayoutVars>
          <dgm:dir/>
          <dgm:animLvl val="lvl"/>
          <dgm:resizeHandles val="exact"/>
        </dgm:presLayoutVars>
      </dgm:prSet>
      <dgm:spPr/>
    </dgm:pt>
    <dgm:pt modelId="{D676A74A-C4C0-4BDF-946B-1F4C657F900C}" type="pres">
      <dgm:prSet presAssocID="{8AA8C9C3-A688-4B11-A03B-321325BB0E7A}" presName="compNode" presStyleCnt="0"/>
      <dgm:spPr/>
    </dgm:pt>
    <dgm:pt modelId="{823A74EF-9489-43AF-9192-EB6D02441656}" type="pres">
      <dgm:prSet presAssocID="{8AA8C9C3-A688-4B11-A03B-321325BB0E7A}" presName="aNode" presStyleLbl="bgShp" presStyleIdx="0" presStyleCnt="4"/>
      <dgm:spPr/>
    </dgm:pt>
    <dgm:pt modelId="{3816FC35-3DDA-402E-BA0C-96D5B23A8FB8}" type="pres">
      <dgm:prSet presAssocID="{8AA8C9C3-A688-4B11-A03B-321325BB0E7A}" presName="textNode" presStyleLbl="bgShp" presStyleIdx="0" presStyleCnt="4"/>
      <dgm:spPr/>
    </dgm:pt>
    <dgm:pt modelId="{921782AC-CE12-4F3D-8691-9B6B7FE7030D}" type="pres">
      <dgm:prSet presAssocID="{8AA8C9C3-A688-4B11-A03B-321325BB0E7A}" presName="compChildNode" presStyleCnt="0"/>
      <dgm:spPr/>
    </dgm:pt>
    <dgm:pt modelId="{1990E646-BE0C-4B0B-921F-6331D733D429}" type="pres">
      <dgm:prSet presAssocID="{8AA8C9C3-A688-4B11-A03B-321325BB0E7A}" presName="theInnerList" presStyleCnt="0"/>
      <dgm:spPr/>
    </dgm:pt>
    <dgm:pt modelId="{627F6FA1-4A51-4CEA-A171-1B329862B17D}" type="pres">
      <dgm:prSet presAssocID="{839CC993-442F-4A10-8344-7FEF9F00483E}" presName="childNode" presStyleLbl="node1" presStyleIdx="0" presStyleCnt="11">
        <dgm:presLayoutVars>
          <dgm:bulletEnabled val="1"/>
        </dgm:presLayoutVars>
      </dgm:prSet>
      <dgm:spPr/>
    </dgm:pt>
    <dgm:pt modelId="{C8929C25-9B9D-498C-84BC-B248BA1BB089}" type="pres">
      <dgm:prSet presAssocID="{839CC993-442F-4A10-8344-7FEF9F00483E}" presName="aSpace2" presStyleCnt="0"/>
      <dgm:spPr/>
    </dgm:pt>
    <dgm:pt modelId="{C3BF38B5-29B6-4D3A-B9EF-17872D5C799C}" type="pres">
      <dgm:prSet presAssocID="{DF8CC4EC-2657-4BCE-97D8-BAA6E56FE57B}" presName="childNode" presStyleLbl="node1" presStyleIdx="1" presStyleCnt="11">
        <dgm:presLayoutVars>
          <dgm:bulletEnabled val="1"/>
        </dgm:presLayoutVars>
      </dgm:prSet>
      <dgm:spPr/>
    </dgm:pt>
    <dgm:pt modelId="{BBAF7998-7A49-49F3-A336-D941CDBD604E}" type="pres">
      <dgm:prSet presAssocID="{8AA8C9C3-A688-4B11-A03B-321325BB0E7A}" presName="aSpace" presStyleCnt="0"/>
      <dgm:spPr/>
    </dgm:pt>
    <dgm:pt modelId="{958D9A28-AB34-4EA0-8D27-F5A4C4276093}" type="pres">
      <dgm:prSet presAssocID="{FB2D881F-079B-45C0-B46E-ACAFE59A7876}" presName="compNode" presStyleCnt="0"/>
      <dgm:spPr/>
    </dgm:pt>
    <dgm:pt modelId="{923D41E0-B022-4140-90F5-4BBBED5FC94D}" type="pres">
      <dgm:prSet presAssocID="{FB2D881F-079B-45C0-B46E-ACAFE59A7876}" presName="aNode" presStyleLbl="bgShp" presStyleIdx="1" presStyleCnt="4"/>
      <dgm:spPr/>
    </dgm:pt>
    <dgm:pt modelId="{6B1D3E6D-9F9C-4C95-8351-8ADD81E067B2}" type="pres">
      <dgm:prSet presAssocID="{FB2D881F-079B-45C0-B46E-ACAFE59A7876}" presName="textNode" presStyleLbl="bgShp" presStyleIdx="1" presStyleCnt="4"/>
      <dgm:spPr/>
    </dgm:pt>
    <dgm:pt modelId="{3CD8C604-03C3-46F0-8970-F63733278752}" type="pres">
      <dgm:prSet presAssocID="{FB2D881F-079B-45C0-B46E-ACAFE59A7876}" presName="compChildNode" presStyleCnt="0"/>
      <dgm:spPr/>
    </dgm:pt>
    <dgm:pt modelId="{96D931F9-5B2C-44FD-B841-1125EB190CFC}" type="pres">
      <dgm:prSet presAssocID="{FB2D881F-079B-45C0-B46E-ACAFE59A7876}" presName="theInnerList" presStyleCnt="0"/>
      <dgm:spPr/>
    </dgm:pt>
    <dgm:pt modelId="{9000F171-648F-4113-BDC4-5A3D84837579}" type="pres">
      <dgm:prSet presAssocID="{68447E20-08E2-4557-BF8F-C2D9904B1B3D}" presName="childNode" presStyleLbl="node1" presStyleIdx="2" presStyleCnt="11">
        <dgm:presLayoutVars>
          <dgm:bulletEnabled val="1"/>
        </dgm:presLayoutVars>
      </dgm:prSet>
      <dgm:spPr/>
    </dgm:pt>
    <dgm:pt modelId="{5C6C8B5F-CA4A-4729-89CA-799AC0EDD628}" type="pres">
      <dgm:prSet presAssocID="{FB2D881F-079B-45C0-B46E-ACAFE59A7876}" presName="aSpace" presStyleCnt="0"/>
      <dgm:spPr/>
    </dgm:pt>
    <dgm:pt modelId="{BC4F8929-DF04-4266-930D-E02A8925977B}" type="pres">
      <dgm:prSet presAssocID="{904E2362-0BF8-46C9-A3CA-D01B5B9EE872}" presName="compNode" presStyleCnt="0"/>
      <dgm:spPr/>
    </dgm:pt>
    <dgm:pt modelId="{6B847878-EF7E-4F1B-B05A-BCE3EE003043}" type="pres">
      <dgm:prSet presAssocID="{904E2362-0BF8-46C9-A3CA-D01B5B9EE872}" presName="aNode" presStyleLbl="bgShp" presStyleIdx="2" presStyleCnt="4"/>
      <dgm:spPr/>
    </dgm:pt>
    <dgm:pt modelId="{610073B5-EA64-4D45-B878-0111DDE8729D}" type="pres">
      <dgm:prSet presAssocID="{904E2362-0BF8-46C9-A3CA-D01B5B9EE872}" presName="textNode" presStyleLbl="bgShp" presStyleIdx="2" presStyleCnt="4"/>
      <dgm:spPr/>
    </dgm:pt>
    <dgm:pt modelId="{FA60B795-75AF-4C28-99C6-D1BCD76A218E}" type="pres">
      <dgm:prSet presAssocID="{904E2362-0BF8-46C9-A3CA-D01B5B9EE872}" presName="compChildNode" presStyleCnt="0"/>
      <dgm:spPr/>
    </dgm:pt>
    <dgm:pt modelId="{233C920E-D4C8-4413-A7D1-7873AA38790F}" type="pres">
      <dgm:prSet presAssocID="{904E2362-0BF8-46C9-A3CA-D01B5B9EE872}" presName="theInnerList" presStyleCnt="0"/>
      <dgm:spPr/>
    </dgm:pt>
    <dgm:pt modelId="{C0C6F527-81B3-42B8-822B-D03DE18C489D}" type="pres">
      <dgm:prSet presAssocID="{F67DACEE-EC7D-4A50-B9BA-DA5B8170C87C}" presName="childNode" presStyleLbl="node1" presStyleIdx="3" presStyleCnt="11">
        <dgm:presLayoutVars>
          <dgm:bulletEnabled val="1"/>
        </dgm:presLayoutVars>
      </dgm:prSet>
      <dgm:spPr/>
    </dgm:pt>
    <dgm:pt modelId="{301CB19E-7D8D-413D-9592-D46847FE1F1C}" type="pres">
      <dgm:prSet presAssocID="{F67DACEE-EC7D-4A50-B9BA-DA5B8170C87C}" presName="aSpace2" presStyleCnt="0"/>
      <dgm:spPr/>
    </dgm:pt>
    <dgm:pt modelId="{3B31D589-1558-4ACB-B793-88492B1D7520}" type="pres">
      <dgm:prSet presAssocID="{4628613F-D8E5-43F6-8ADE-4A27EF29C390}" presName="childNode" presStyleLbl="node1" presStyleIdx="4" presStyleCnt="11">
        <dgm:presLayoutVars>
          <dgm:bulletEnabled val="1"/>
        </dgm:presLayoutVars>
      </dgm:prSet>
      <dgm:spPr/>
    </dgm:pt>
    <dgm:pt modelId="{D8690B18-ACFD-4253-8A16-70FDD339E121}" type="pres">
      <dgm:prSet presAssocID="{4628613F-D8E5-43F6-8ADE-4A27EF29C390}" presName="aSpace2" presStyleCnt="0"/>
      <dgm:spPr/>
    </dgm:pt>
    <dgm:pt modelId="{8D9DDE70-A294-4F9B-BC2C-3DC2984356CA}" type="pres">
      <dgm:prSet presAssocID="{4AC0F95E-1817-4C67-BB4B-C927E1CE33DB}" presName="childNode" presStyleLbl="node1" presStyleIdx="5" presStyleCnt="11">
        <dgm:presLayoutVars>
          <dgm:bulletEnabled val="1"/>
        </dgm:presLayoutVars>
      </dgm:prSet>
      <dgm:spPr/>
    </dgm:pt>
    <dgm:pt modelId="{055B9DD1-4425-4BA8-B2BB-D2E2CDBB4734}" type="pres">
      <dgm:prSet presAssocID="{4AC0F95E-1817-4C67-BB4B-C927E1CE33DB}" presName="aSpace2" presStyleCnt="0"/>
      <dgm:spPr/>
    </dgm:pt>
    <dgm:pt modelId="{9FA99D00-E113-4E07-8F37-FA6BBE50C487}" type="pres">
      <dgm:prSet presAssocID="{19940F49-1067-43E5-A2D0-6EDB8836118B}" presName="childNode" presStyleLbl="node1" presStyleIdx="6" presStyleCnt="11">
        <dgm:presLayoutVars>
          <dgm:bulletEnabled val="1"/>
        </dgm:presLayoutVars>
      </dgm:prSet>
      <dgm:spPr/>
    </dgm:pt>
    <dgm:pt modelId="{9DF63909-AD14-479D-B590-C7C6FDA78C3F}" type="pres">
      <dgm:prSet presAssocID="{19940F49-1067-43E5-A2D0-6EDB8836118B}" presName="aSpace2" presStyleCnt="0"/>
      <dgm:spPr/>
    </dgm:pt>
    <dgm:pt modelId="{57B96680-29AC-48F1-9673-73A01A0C5C5A}" type="pres">
      <dgm:prSet presAssocID="{2F6C468B-7984-4B77-B8BD-F5179F92C8C5}" presName="childNode" presStyleLbl="node1" presStyleIdx="7" presStyleCnt="11">
        <dgm:presLayoutVars>
          <dgm:bulletEnabled val="1"/>
        </dgm:presLayoutVars>
      </dgm:prSet>
      <dgm:spPr/>
    </dgm:pt>
    <dgm:pt modelId="{66DE39E7-4ACF-474F-8462-953D25C63DDE}" type="pres">
      <dgm:prSet presAssocID="{904E2362-0BF8-46C9-A3CA-D01B5B9EE872}" presName="aSpace" presStyleCnt="0"/>
      <dgm:spPr/>
    </dgm:pt>
    <dgm:pt modelId="{C753E2F0-FC49-42FE-A9FF-4B6F892493AF}" type="pres">
      <dgm:prSet presAssocID="{FE356D48-C227-4DAA-9550-77C422BCFEB6}" presName="compNode" presStyleCnt="0"/>
      <dgm:spPr/>
    </dgm:pt>
    <dgm:pt modelId="{0F41B977-081D-4409-82CD-4C907572B273}" type="pres">
      <dgm:prSet presAssocID="{FE356D48-C227-4DAA-9550-77C422BCFEB6}" presName="aNode" presStyleLbl="bgShp" presStyleIdx="3" presStyleCnt="4"/>
      <dgm:spPr/>
    </dgm:pt>
    <dgm:pt modelId="{945FF1DE-4E4A-438C-A019-0AA726BC5F61}" type="pres">
      <dgm:prSet presAssocID="{FE356D48-C227-4DAA-9550-77C422BCFEB6}" presName="textNode" presStyleLbl="bgShp" presStyleIdx="3" presStyleCnt="4"/>
      <dgm:spPr/>
    </dgm:pt>
    <dgm:pt modelId="{641A51F5-C445-4FAA-B734-F8D4E7F89907}" type="pres">
      <dgm:prSet presAssocID="{FE356D48-C227-4DAA-9550-77C422BCFEB6}" presName="compChildNode" presStyleCnt="0"/>
      <dgm:spPr/>
    </dgm:pt>
    <dgm:pt modelId="{3E74B2C4-4854-455C-A06D-ED41300E59CC}" type="pres">
      <dgm:prSet presAssocID="{FE356D48-C227-4DAA-9550-77C422BCFEB6}" presName="theInnerList" presStyleCnt="0"/>
      <dgm:spPr/>
    </dgm:pt>
    <dgm:pt modelId="{93FF85CB-D149-4D93-9E7F-1DB2811CDBBD}" type="pres">
      <dgm:prSet presAssocID="{69689011-6775-469B-B8F7-96953F5AAA60}" presName="childNode" presStyleLbl="node1" presStyleIdx="8" presStyleCnt="11">
        <dgm:presLayoutVars>
          <dgm:bulletEnabled val="1"/>
        </dgm:presLayoutVars>
      </dgm:prSet>
      <dgm:spPr/>
    </dgm:pt>
    <dgm:pt modelId="{30932353-8721-411F-B8D4-0AFE7421E263}" type="pres">
      <dgm:prSet presAssocID="{69689011-6775-469B-B8F7-96953F5AAA60}" presName="aSpace2" presStyleCnt="0"/>
      <dgm:spPr/>
    </dgm:pt>
    <dgm:pt modelId="{5F2FE5A9-29E5-48B9-B6B2-BF1CEFCBD7E7}" type="pres">
      <dgm:prSet presAssocID="{61C028D7-C20B-445E-A9AA-4C43817364D1}" presName="childNode" presStyleLbl="node1" presStyleIdx="9" presStyleCnt="11">
        <dgm:presLayoutVars>
          <dgm:bulletEnabled val="1"/>
        </dgm:presLayoutVars>
      </dgm:prSet>
      <dgm:spPr/>
    </dgm:pt>
    <dgm:pt modelId="{DBF6BDC9-4C40-4CB9-B28E-0F099404AC71}" type="pres">
      <dgm:prSet presAssocID="{61C028D7-C20B-445E-A9AA-4C43817364D1}" presName="aSpace2" presStyleCnt="0"/>
      <dgm:spPr/>
    </dgm:pt>
    <dgm:pt modelId="{D1E84A13-605E-4727-BFFE-BC903499D158}" type="pres">
      <dgm:prSet presAssocID="{8EA66782-8956-4B8F-B450-DF76FC2C6789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6966C801-03B7-4560-8B3D-B3B94D62BCD5}" type="presOf" srcId="{DF8CC4EC-2657-4BCE-97D8-BAA6E56FE57B}" destId="{C3BF38B5-29B6-4D3A-B9EF-17872D5C799C}" srcOrd="0" destOrd="0" presId="urn:microsoft.com/office/officeart/2005/8/layout/lProcess2"/>
    <dgm:cxn modelId="{7C2C0D05-5198-4E26-9ADB-E85963F8491E}" srcId="{904E2362-0BF8-46C9-A3CA-D01B5B9EE872}" destId="{F67DACEE-EC7D-4A50-B9BA-DA5B8170C87C}" srcOrd="0" destOrd="0" parTransId="{73655164-5E49-41C4-973B-4E2E7B5CD2FA}" sibTransId="{B6B6C7B9-1F19-4F92-B2EA-14C31F193654}"/>
    <dgm:cxn modelId="{A07F8F09-180D-4CB8-9DC3-EB5EA124E84C}" type="presOf" srcId="{8EA66782-8956-4B8F-B450-DF76FC2C6789}" destId="{D1E84A13-605E-4727-BFFE-BC903499D158}" srcOrd="0" destOrd="0" presId="urn:microsoft.com/office/officeart/2005/8/layout/lProcess2"/>
    <dgm:cxn modelId="{75BD690E-10FA-441F-9C26-6CC6E32C0EB2}" type="presOf" srcId="{FB2D881F-079B-45C0-B46E-ACAFE59A7876}" destId="{923D41E0-B022-4140-90F5-4BBBED5FC94D}" srcOrd="0" destOrd="0" presId="urn:microsoft.com/office/officeart/2005/8/layout/lProcess2"/>
    <dgm:cxn modelId="{FD3F3E13-C8B5-4D81-B34C-25C432BB7F63}" type="presOf" srcId="{4628613F-D8E5-43F6-8ADE-4A27EF29C390}" destId="{3B31D589-1558-4ACB-B793-88492B1D7520}" srcOrd="0" destOrd="0" presId="urn:microsoft.com/office/officeart/2005/8/layout/lProcess2"/>
    <dgm:cxn modelId="{132B5B14-53FC-4B6F-B270-EDE2F7C7BB6B}" srcId="{8AA8C9C3-A688-4B11-A03B-321325BB0E7A}" destId="{DF8CC4EC-2657-4BCE-97D8-BAA6E56FE57B}" srcOrd="1" destOrd="0" parTransId="{FD227501-E633-488D-8227-B70878A02E61}" sibTransId="{633D5783-5D34-41DD-ACCB-BA25FDF239F8}"/>
    <dgm:cxn modelId="{5AF35017-0E1F-4ECF-A42A-7AA6AA74B03A}" type="presOf" srcId="{69689011-6775-469B-B8F7-96953F5AAA60}" destId="{93FF85CB-D149-4D93-9E7F-1DB2811CDBBD}" srcOrd="0" destOrd="0" presId="urn:microsoft.com/office/officeart/2005/8/layout/lProcess2"/>
    <dgm:cxn modelId="{6D7E591F-25A7-4C5D-96BB-FF88C7F99235}" type="presOf" srcId="{2F6C468B-7984-4B77-B8BD-F5179F92C8C5}" destId="{57B96680-29AC-48F1-9673-73A01A0C5C5A}" srcOrd="0" destOrd="0" presId="urn:microsoft.com/office/officeart/2005/8/layout/lProcess2"/>
    <dgm:cxn modelId="{5AA0E81F-31CE-46A6-8D63-6AC33FF78F65}" srcId="{904E2362-0BF8-46C9-A3CA-D01B5B9EE872}" destId="{19940F49-1067-43E5-A2D0-6EDB8836118B}" srcOrd="3" destOrd="0" parTransId="{28B8F95D-6735-4911-BAE7-B451F5C5DC8A}" sibTransId="{0515808F-0183-46C5-930B-5AEB606614AD}"/>
    <dgm:cxn modelId="{08AD4131-0137-430F-A287-966C63952617}" srcId="{FE356D48-C227-4DAA-9550-77C422BCFEB6}" destId="{8EA66782-8956-4B8F-B450-DF76FC2C6789}" srcOrd="2" destOrd="0" parTransId="{200290ED-6E07-4FEC-8E2F-DF3DD0D78B9C}" sibTransId="{3A1AB4A7-6F55-42D5-B57F-771C793549A4}"/>
    <dgm:cxn modelId="{1E574F36-FDC6-478D-9B3A-29F89BF5EE6C}" type="presOf" srcId="{FE356D48-C227-4DAA-9550-77C422BCFEB6}" destId="{945FF1DE-4E4A-438C-A019-0AA726BC5F61}" srcOrd="1" destOrd="0" presId="urn:microsoft.com/office/officeart/2005/8/layout/lProcess2"/>
    <dgm:cxn modelId="{2999513C-10C7-4EC1-BAF8-B2FEAC827C48}" srcId="{904E2362-0BF8-46C9-A3CA-D01B5B9EE872}" destId="{2F6C468B-7984-4B77-B8BD-F5179F92C8C5}" srcOrd="4" destOrd="0" parTransId="{45C83BE1-DD9E-4F09-ABFC-548D4164BEBB}" sibTransId="{2CE2CF6B-2CE2-4FD5-A8E9-59C0E0FC9744}"/>
    <dgm:cxn modelId="{374B4F42-2B46-4265-BF7B-A9776639AC4F}" type="presOf" srcId="{FE356D48-C227-4DAA-9550-77C422BCFEB6}" destId="{0F41B977-081D-4409-82CD-4C907572B273}" srcOrd="0" destOrd="0" presId="urn:microsoft.com/office/officeart/2005/8/layout/lProcess2"/>
    <dgm:cxn modelId="{A4311D64-3FB5-4D65-B9DA-07607F837D93}" type="presOf" srcId="{68447E20-08E2-4557-BF8F-C2D9904B1B3D}" destId="{9000F171-648F-4113-BDC4-5A3D84837579}" srcOrd="0" destOrd="0" presId="urn:microsoft.com/office/officeart/2005/8/layout/lProcess2"/>
    <dgm:cxn modelId="{B9E60846-4436-4422-B75A-2C2ECDAF9A4B}" type="presOf" srcId="{8AA8C9C3-A688-4B11-A03B-321325BB0E7A}" destId="{823A74EF-9489-43AF-9192-EB6D02441656}" srcOrd="0" destOrd="0" presId="urn:microsoft.com/office/officeart/2005/8/layout/lProcess2"/>
    <dgm:cxn modelId="{E7792E69-F640-4BCF-8E85-49D5AECC8BDD}" srcId="{8AA8C9C3-A688-4B11-A03B-321325BB0E7A}" destId="{839CC993-442F-4A10-8344-7FEF9F00483E}" srcOrd="0" destOrd="0" parTransId="{89C9CE7F-E653-4F88-9B6B-8D0982F65C89}" sibTransId="{4F4D43E0-5542-4F05-9D23-5E487F361C8F}"/>
    <dgm:cxn modelId="{3AADEC71-2A3A-4E10-98B5-68B7F5821624}" srcId="{ACA27BD3-8B34-4D74-8996-08938A0F2487}" destId="{FE356D48-C227-4DAA-9550-77C422BCFEB6}" srcOrd="3" destOrd="0" parTransId="{1B31683C-67A4-4F95-B6FF-730312F60F6C}" sibTransId="{46A80C95-1C52-458B-AE8F-C9EA38903CF6}"/>
    <dgm:cxn modelId="{F140FB74-2090-43F1-80FD-DAE324787C7E}" type="presOf" srcId="{FB2D881F-079B-45C0-B46E-ACAFE59A7876}" destId="{6B1D3E6D-9F9C-4C95-8351-8ADD81E067B2}" srcOrd="1" destOrd="0" presId="urn:microsoft.com/office/officeart/2005/8/layout/lProcess2"/>
    <dgm:cxn modelId="{60C9627B-2154-4FA7-80E7-50027CA5A2B2}" type="presOf" srcId="{61C028D7-C20B-445E-A9AA-4C43817364D1}" destId="{5F2FE5A9-29E5-48B9-B6B2-BF1CEFCBD7E7}" srcOrd="0" destOrd="0" presId="urn:microsoft.com/office/officeart/2005/8/layout/lProcess2"/>
    <dgm:cxn modelId="{F4584781-95D2-47F8-BEEF-E6D00939D977}" type="presOf" srcId="{4AC0F95E-1817-4C67-BB4B-C927E1CE33DB}" destId="{8D9DDE70-A294-4F9B-BC2C-3DC2984356CA}" srcOrd="0" destOrd="0" presId="urn:microsoft.com/office/officeart/2005/8/layout/lProcess2"/>
    <dgm:cxn modelId="{15477384-E72E-4744-A5A5-34AE595DC075}" srcId="{FB2D881F-079B-45C0-B46E-ACAFE59A7876}" destId="{68447E20-08E2-4557-BF8F-C2D9904B1B3D}" srcOrd="0" destOrd="0" parTransId="{2B763071-DCEF-44C3-B11A-BC2F55C4D51A}" sibTransId="{336F5E55-CE0A-468E-AB37-C36C27064B0C}"/>
    <dgm:cxn modelId="{656D4A87-9541-4B6C-8C43-EBA4A0136790}" type="presOf" srcId="{ACA27BD3-8B34-4D74-8996-08938A0F2487}" destId="{7308AD6A-A18E-4836-BF57-81E65BBBE295}" srcOrd="0" destOrd="0" presId="urn:microsoft.com/office/officeart/2005/8/layout/lProcess2"/>
    <dgm:cxn modelId="{6939DB94-1443-4E28-9CB0-5BE267556081}" srcId="{904E2362-0BF8-46C9-A3CA-D01B5B9EE872}" destId="{4AC0F95E-1817-4C67-BB4B-C927E1CE33DB}" srcOrd="2" destOrd="0" parTransId="{05BC966C-AF55-4A28-BF24-FBC8276C13CA}" sibTransId="{33D4460F-BB84-493E-B359-7674C93BF50C}"/>
    <dgm:cxn modelId="{8DCBEC9B-4C3D-4609-BBEA-6D7B067C363C}" srcId="{ACA27BD3-8B34-4D74-8996-08938A0F2487}" destId="{904E2362-0BF8-46C9-A3CA-D01B5B9EE872}" srcOrd="2" destOrd="0" parTransId="{D8284E6A-2FE2-40E6-AFDC-F6262CBC03F2}" sibTransId="{EE1F5BAB-E1C8-45B1-BFEF-2AC9779D4439}"/>
    <dgm:cxn modelId="{53F627B0-8F07-4036-8D2B-E1E6C2149BF6}" type="presOf" srcId="{904E2362-0BF8-46C9-A3CA-D01B5B9EE872}" destId="{610073B5-EA64-4D45-B878-0111DDE8729D}" srcOrd="1" destOrd="0" presId="urn:microsoft.com/office/officeart/2005/8/layout/lProcess2"/>
    <dgm:cxn modelId="{58F5CDB4-4531-483C-AE08-CEBDED0D8BB1}" type="presOf" srcId="{839CC993-442F-4A10-8344-7FEF9F00483E}" destId="{627F6FA1-4A51-4CEA-A171-1B329862B17D}" srcOrd="0" destOrd="0" presId="urn:microsoft.com/office/officeart/2005/8/layout/lProcess2"/>
    <dgm:cxn modelId="{CA05B6B9-563A-4034-AF3B-77E330A429F9}" type="presOf" srcId="{19940F49-1067-43E5-A2D0-6EDB8836118B}" destId="{9FA99D00-E113-4E07-8F37-FA6BBE50C487}" srcOrd="0" destOrd="0" presId="urn:microsoft.com/office/officeart/2005/8/layout/lProcess2"/>
    <dgm:cxn modelId="{886730D6-F37F-41A0-A7E6-94A183C42DB0}" srcId="{ACA27BD3-8B34-4D74-8996-08938A0F2487}" destId="{8AA8C9C3-A688-4B11-A03B-321325BB0E7A}" srcOrd="0" destOrd="0" parTransId="{D72F9EB1-70DC-4F64-8F87-4C2B14BA7A47}" sibTransId="{B67186D3-A0FF-4C53-85E0-B6A7A553CF11}"/>
    <dgm:cxn modelId="{89B04CDF-358F-42F1-AB16-961CF7F0CFCF}" type="presOf" srcId="{904E2362-0BF8-46C9-A3CA-D01B5B9EE872}" destId="{6B847878-EF7E-4F1B-B05A-BCE3EE003043}" srcOrd="0" destOrd="0" presId="urn:microsoft.com/office/officeart/2005/8/layout/lProcess2"/>
    <dgm:cxn modelId="{906DD3E0-5D30-4EC0-9EF2-AF8214ABAA1C}" type="presOf" srcId="{8AA8C9C3-A688-4B11-A03B-321325BB0E7A}" destId="{3816FC35-3DDA-402E-BA0C-96D5B23A8FB8}" srcOrd="1" destOrd="0" presId="urn:microsoft.com/office/officeart/2005/8/layout/lProcess2"/>
    <dgm:cxn modelId="{7F5595E1-5603-42A4-9D6A-1656576CD6ED}" srcId="{ACA27BD3-8B34-4D74-8996-08938A0F2487}" destId="{FB2D881F-079B-45C0-B46E-ACAFE59A7876}" srcOrd="1" destOrd="0" parTransId="{4C4FBED7-E373-4FDE-92B5-F7B8CC91F28F}" sibTransId="{F76B47DA-3F37-4FAB-B08E-56A53A4607B4}"/>
    <dgm:cxn modelId="{5FDFA5E8-F981-4272-A830-558CDCD2F6E8}" srcId="{FE356D48-C227-4DAA-9550-77C422BCFEB6}" destId="{69689011-6775-469B-B8F7-96953F5AAA60}" srcOrd="0" destOrd="0" parTransId="{667F7B9F-56AD-405F-B4E2-5CB909F8C09A}" sibTransId="{0FA14044-A4AC-4FC0-B5EA-1AA2E764E346}"/>
    <dgm:cxn modelId="{6E4FD0E9-3555-4D9F-B5EA-9C45232E1DA3}" srcId="{FE356D48-C227-4DAA-9550-77C422BCFEB6}" destId="{61C028D7-C20B-445E-A9AA-4C43817364D1}" srcOrd="1" destOrd="0" parTransId="{3E1F80D9-7F63-44E3-9C84-176D33727A06}" sibTransId="{E4A5B4A0-5E03-4A62-B0FE-542B0BFCFACE}"/>
    <dgm:cxn modelId="{76114BEC-8251-4233-BD94-9BFF37C97E08}" srcId="{904E2362-0BF8-46C9-A3CA-D01B5B9EE872}" destId="{4628613F-D8E5-43F6-8ADE-4A27EF29C390}" srcOrd="1" destOrd="0" parTransId="{BCBF5640-12AF-4C4A-B08F-2B22A01F547E}" sibTransId="{7D7D3854-DC64-4A48-ACE1-4FBBB0481F0D}"/>
    <dgm:cxn modelId="{694B8EFA-DBCF-421D-BDE0-5113F5BE453B}" type="presOf" srcId="{F67DACEE-EC7D-4A50-B9BA-DA5B8170C87C}" destId="{C0C6F527-81B3-42B8-822B-D03DE18C489D}" srcOrd="0" destOrd="0" presId="urn:microsoft.com/office/officeart/2005/8/layout/lProcess2"/>
    <dgm:cxn modelId="{CE2E5CE9-0B25-4092-8D87-4F91CA7FD5AC}" type="presParOf" srcId="{7308AD6A-A18E-4836-BF57-81E65BBBE295}" destId="{D676A74A-C4C0-4BDF-946B-1F4C657F900C}" srcOrd="0" destOrd="0" presId="urn:microsoft.com/office/officeart/2005/8/layout/lProcess2"/>
    <dgm:cxn modelId="{DA009BDF-1D04-4EAB-AE37-8BC6932B56D2}" type="presParOf" srcId="{D676A74A-C4C0-4BDF-946B-1F4C657F900C}" destId="{823A74EF-9489-43AF-9192-EB6D02441656}" srcOrd="0" destOrd="0" presId="urn:microsoft.com/office/officeart/2005/8/layout/lProcess2"/>
    <dgm:cxn modelId="{1EA27F37-8C6B-41C0-A8A7-AAFB67666838}" type="presParOf" srcId="{D676A74A-C4C0-4BDF-946B-1F4C657F900C}" destId="{3816FC35-3DDA-402E-BA0C-96D5B23A8FB8}" srcOrd="1" destOrd="0" presId="urn:microsoft.com/office/officeart/2005/8/layout/lProcess2"/>
    <dgm:cxn modelId="{AC828C59-58A9-466E-9839-AC4405282257}" type="presParOf" srcId="{D676A74A-C4C0-4BDF-946B-1F4C657F900C}" destId="{921782AC-CE12-4F3D-8691-9B6B7FE7030D}" srcOrd="2" destOrd="0" presId="urn:microsoft.com/office/officeart/2005/8/layout/lProcess2"/>
    <dgm:cxn modelId="{2DA9CC9B-51E0-4E97-8631-E008AE87DE1A}" type="presParOf" srcId="{921782AC-CE12-4F3D-8691-9B6B7FE7030D}" destId="{1990E646-BE0C-4B0B-921F-6331D733D429}" srcOrd="0" destOrd="0" presId="urn:microsoft.com/office/officeart/2005/8/layout/lProcess2"/>
    <dgm:cxn modelId="{604A2EA8-7179-4468-93D4-04CD78B9A1AA}" type="presParOf" srcId="{1990E646-BE0C-4B0B-921F-6331D733D429}" destId="{627F6FA1-4A51-4CEA-A171-1B329862B17D}" srcOrd="0" destOrd="0" presId="urn:microsoft.com/office/officeart/2005/8/layout/lProcess2"/>
    <dgm:cxn modelId="{E129E41F-CF0E-44EC-BA10-0176022A66D0}" type="presParOf" srcId="{1990E646-BE0C-4B0B-921F-6331D733D429}" destId="{C8929C25-9B9D-498C-84BC-B248BA1BB089}" srcOrd="1" destOrd="0" presId="urn:microsoft.com/office/officeart/2005/8/layout/lProcess2"/>
    <dgm:cxn modelId="{E4C575FD-D3FD-4AD0-8976-86F50982E663}" type="presParOf" srcId="{1990E646-BE0C-4B0B-921F-6331D733D429}" destId="{C3BF38B5-29B6-4D3A-B9EF-17872D5C799C}" srcOrd="2" destOrd="0" presId="urn:microsoft.com/office/officeart/2005/8/layout/lProcess2"/>
    <dgm:cxn modelId="{B09A034A-4BA1-4AAA-8049-96523A0110CC}" type="presParOf" srcId="{7308AD6A-A18E-4836-BF57-81E65BBBE295}" destId="{BBAF7998-7A49-49F3-A336-D941CDBD604E}" srcOrd="1" destOrd="0" presId="urn:microsoft.com/office/officeart/2005/8/layout/lProcess2"/>
    <dgm:cxn modelId="{191C524C-276F-4243-B8AF-240FB9E66DD1}" type="presParOf" srcId="{7308AD6A-A18E-4836-BF57-81E65BBBE295}" destId="{958D9A28-AB34-4EA0-8D27-F5A4C4276093}" srcOrd="2" destOrd="0" presId="urn:microsoft.com/office/officeart/2005/8/layout/lProcess2"/>
    <dgm:cxn modelId="{71ABF2B4-A135-400D-A6CA-A3C655CD7A23}" type="presParOf" srcId="{958D9A28-AB34-4EA0-8D27-F5A4C4276093}" destId="{923D41E0-B022-4140-90F5-4BBBED5FC94D}" srcOrd="0" destOrd="0" presId="urn:microsoft.com/office/officeart/2005/8/layout/lProcess2"/>
    <dgm:cxn modelId="{C34B1245-C682-4F53-81AF-289602C6AE89}" type="presParOf" srcId="{958D9A28-AB34-4EA0-8D27-F5A4C4276093}" destId="{6B1D3E6D-9F9C-4C95-8351-8ADD81E067B2}" srcOrd="1" destOrd="0" presId="urn:microsoft.com/office/officeart/2005/8/layout/lProcess2"/>
    <dgm:cxn modelId="{3CD189EC-E50C-45CC-BF06-5D18B828EB35}" type="presParOf" srcId="{958D9A28-AB34-4EA0-8D27-F5A4C4276093}" destId="{3CD8C604-03C3-46F0-8970-F63733278752}" srcOrd="2" destOrd="0" presId="urn:microsoft.com/office/officeart/2005/8/layout/lProcess2"/>
    <dgm:cxn modelId="{21FB9AA4-3D99-4EC7-933B-5DECB859E1FF}" type="presParOf" srcId="{3CD8C604-03C3-46F0-8970-F63733278752}" destId="{96D931F9-5B2C-44FD-B841-1125EB190CFC}" srcOrd="0" destOrd="0" presId="urn:microsoft.com/office/officeart/2005/8/layout/lProcess2"/>
    <dgm:cxn modelId="{FBF91752-3512-4EEB-9CA7-2DC5C48D29E5}" type="presParOf" srcId="{96D931F9-5B2C-44FD-B841-1125EB190CFC}" destId="{9000F171-648F-4113-BDC4-5A3D84837579}" srcOrd="0" destOrd="0" presId="urn:microsoft.com/office/officeart/2005/8/layout/lProcess2"/>
    <dgm:cxn modelId="{25AB0D95-6C27-4F5C-93B8-08EAEEEB30D2}" type="presParOf" srcId="{7308AD6A-A18E-4836-BF57-81E65BBBE295}" destId="{5C6C8B5F-CA4A-4729-89CA-799AC0EDD628}" srcOrd="3" destOrd="0" presId="urn:microsoft.com/office/officeart/2005/8/layout/lProcess2"/>
    <dgm:cxn modelId="{D0E6E4F8-EE54-4190-84BF-633C632EB837}" type="presParOf" srcId="{7308AD6A-A18E-4836-BF57-81E65BBBE295}" destId="{BC4F8929-DF04-4266-930D-E02A8925977B}" srcOrd="4" destOrd="0" presId="urn:microsoft.com/office/officeart/2005/8/layout/lProcess2"/>
    <dgm:cxn modelId="{62043AF6-4C28-4AF3-8E59-62AB242FF9F2}" type="presParOf" srcId="{BC4F8929-DF04-4266-930D-E02A8925977B}" destId="{6B847878-EF7E-4F1B-B05A-BCE3EE003043}" srcOrd="0" destOrd="0" presId="urn:microsoft.com/office/officeart/2005/8/layout/lProcess2"/>
    <dgm:cxn modelId="{A7A0A783-19FB-49B7-A5DE-E6AEA2A67E9D}" type="presParOf" srcId="{BC4F8929-DF04-4266-930D-E02A8925977B}" destId="{610073B5-EA64-4D45-B878-0111DDE8729D}" srcOrd="1" destOrd="0" presId="urn:microsoft.com/office/officeart/2005/8/layout/lProcess2"/>
    <dgm:cxn modelId="{415C9597-48AD-43DC-9B63-E2A7C7673120}" type="presParOf" srcId="{BC4F8929-DF04-4266-930D-E02A8925977B}" destId="{FA60B795-75AF-4C28-99C6-D1BCD76A218E}" srcOrd="2" destOrd="0" presId="urn:microsoft.com/office/officeart/2005/8/layout/lProcess2"/>
    <dgm:cxn modelId="{4E9AA0C7-0C21-4D4A-9027-B7382147A281}" type="presParOf" srcId="{FA60B795-75AF-4C28-99C6-D1BCD76A218E}" destId="{233C920E-D4C8-4413-A7D1-7873AA38790F}" srcOrd="0" destOrd="0" presId="urn:microsoft.com/office/officeart/2005/8/layout/lProcess2"/>
    <dgm:cxn modelId="{87FC3908-5637-482A-B875-2E27D5BC94F1}" type="presParOf" srcId="{233C920E-D4C8-4413-A7D1-7873AA38790F}" destId="{C0C6F527-81B3-42B8-822B-D03DE18C489D}" srcOrd="0" destOrd="0" presId="urn:microsoft.com/office/officeart/2005/8/layout/lProcess2"/>
    <dgm:cxn modelId="{788295AA-349C-4EF0-AFC8-3A6A1B40F756}" type="presParOf" srcId="{233C920E-D4C8-4413-A7D1-7873AA38790F}" destId="{301CB19E-7D8D-413D-9592-D46847FE1F1C}" srcOrd="1" destOrd="0" presId="urn:microsoft.com/office/officeart/2005/8/layout/lProcess2"/>
    <dgm:cxn modelId="{E7664F1C-2F63-4881-9E2A-0104ABFB1A6E}" type="presParOf" srcId="{233C920E-D4C8-4413-A7D1-7873AA38790F}" destId="{3B31D589-1558-4ACB-B793-88492B1D7520}" srcOrd="2" destOrd="0" presId="urn:microsoft.com/office/officeart/2005/8/layout/lProcess2"/>
    <dgm:cxn modelId="{C8C05F56-C484-4763-B494-1257E3649160}" type="presParOf" srcId="{233C920E-D4C8-4413-A7D1-7873AA38790F}" destId="{D8690B18-ACFD-4253-8A16-70FDD339E121}" srcOrd="3" destOrd="0" presId="urn:microsoft.com/office/officeart/2005/8/layout/lProcess2"/>
    <dgm:cxn modelId="{A4D7E3CD-95F1-4B35-B3C7-AC8C2852E71B}" type="presParOf" srcId="{233C920E-D4C8-4413-A7D1-7873AA38790F}" destId="{8D9DDE70-A294-4F9B-BC2C-3DC2984356CA}" srcOrd="4" destOrd="0" presId="urn:microsoft.com/office/officeart/2005/8/layout/lProcess2"/>
    <dgm:cxn modelId="{84DCE7F8-F3A7-4F1F-81A5-3D9F305F60C7}" type="presParOf" srcId="{233C920E-D4C8-4413-A7D1-7873AA38790F}" destId="{055B9DD1-4425-4BA8-B2BB-D2E2CDBB4734}" srcOrd="5" destOrd="0" presId="urn:microsoft.com/office/officeart/2005/8/layout/lProcess2"/>
    <dgm:cxn modelId="{01C49850-DC7A-466E-BDB5-5590C8B57105}" type="presParOf" srcId="{233C920E-D4C8-4413-A7D1-7873AA38790F}" destId="{9FA99D00-E113-4E07-8F37-FA6BBE50C487}" srcOrd="6" destOrd="0" presId="urn:microsoft.com/office/officeart/2005/8/layout/lProcess2"/>
    <dgm:cxn modelId="{BB7A1137-D5C8-494D-9602-6A87EC7D0C3D}" type="presParOf" srcId="{233C920E-D4C8-4413-A7D1-7873AA38790F}" destId="{9DF63909-AD14-479D-B590-C7C6FDA78C3F}" srcOrd="7" destOrd="0" presId="urn:microsoft.com/office/officeart/2005/8/layout/lProcess2"/>
    <dgm:cxn modelId="{97FD69C1-8E90-4E0B-8AE3-C43B46690349}" type="presParOf" srcId="{233C920E-D4C8-4413-A7D1-7873AA38790F}" destId="{57B96680-29AC-48F1-9673-73A01A0C5C5A}" srcOrd="8" destOrd="0" presId="urn:microsoft.com/office/officeart/2005/8/layout/lProcess2"/>
    <dgm:cxn modelId="{40AD49B3-D01C-4B1C-BE1E-14F88A8A2E41}" type="presParOf" srcId="{7308AD6A-A18E-4836-BF57-81E65BBBE295}" destId="{66DE39E7-4ACF-474F-8462-953D25C63DDE}" srcOrd="5" destOrd="0" presId="urn:microsoft.com/office/officeart/2005/8/layout/lProcess2"/>
    <dgm:cxn modelId="{D7844070-9FA1-44E9-8341-709F76C4FB2C}" type="presParOf" srcId="{7308AD6A-A18E-4836-BF57-81E65BBBE295}" destId="{C753E2F0-FC49-42FE-A9FF-4B6F892493AF}" srcOrd="6" destOrd="0" presId="urn:microsoft.com/office/officeart/2005/8/layout/lProcess2"/>
    <dgm:cxn modelId="{8E8554C9-90A8-4A3B-909F-EAB0082C7C34}" type="presParOf" srcId="{C753E2F0-FC49-42FE-A9FF-4B6F892493AF}" destId="{0F41B977-081D-4409-82CD-4C907572B273}" srcOrd="0" destOrd="0" presId="urn:microsoft.com/office/officeart/2005/8/layout/lProcess2"/>
    <dgm:cxn modelId="{CF59D101-F473-42C7-8ABA-43DA953F8E36}" type="presParOf" srcId="{C753E2F0-FC49-42FE-A9FF-4B6F892493AF}" destId="{945FF1DE-4E4A-438C-A019-0AA726BC5F61}" srcOrd="1" destOrd="0" presId="urn:microsoft.com/office/officeart/2005/8/layout/lProcess2"/>
    <dgm:cxn modelId="{45CF406E-3F07-4725-AB22-A7B0B91E1630}" type="presParOf" srcId="{C753E2F0-FC49-42FE-A9FF-4B6F892493AF}" destId="{641A51F5-C445-4FAA-B734-F8D4E7F89907}" srcOrd="2" destOrd="0" presId="urn:microsoft.com/office/officeart/2005/8/layout/lProcess2"/>
    <dgm:cxn modelId="{7392FE26-096D-42EA-8893-E7FEA64E34E4}" type="presParOf" srcId="{641A51F5-C445-4FAA-B734-F8D4E7F89907}" destId="{3E74B2C4-4854-455C-A06D-ED41300E59CC}" srcOrd="0" destOrd="0" presId="urn:microsoft.com/office/officeart/2005/8/layout/lProcess2"/>
    <dgm:cxn modelId="{7AE7307A-B296-4430-80D0-50A77327A76A}" type="presParOf" srcId="{3E74B2C4-4854-455C-A06D-ED41300E59CC}" destId="{93FF85CB-D149-4D93-9E7F-1DB2811CDBBD}" srcOrd="0" destOrd="0" presId="urn:microsoft.com/office/officeart/2005/8/layout/lProcess2"/>
    <dgm:cxn modelId="{C01FEB95-9876-45E7-B11F-ADC183F17F6B}" type="presParOf" srcId="{3E74B2C4-4854-455C-A06D-ED41300E59CC}" destId="{30932353-8721-411F-B8D4-0AFE7421E263}" srcOrd="1" destOrd="0" presId="urn:microsoft.com/office/officeart/2005/8/layout/lProcess2"/>
    <dgm:cxn modelId="{CD8D74B5-02DB-4617-94D0-91AC54251B96}" type="presParOf" srcId="{3E74B2C4-4854-455C-A06D-ED41300E59CC}" destId="{5F2FE5A9-29E5-48B9-B6B2-BF1CEFCBD7E7}" srcOrd="2" destOrd="0" presId="urn:microsoft.com/office/officeart/2005/8/layout/lProcess2"/>
    <dgm:cxn modelId="{A433451D-0738-4BB8-AF82-E5D1FD98EA6B}" type="presParOf" srcId="{3E74B2C4-4854-455C-A06D-ED41300E59CC}" destId="{DBF6BDC9-4C40-4CB9-B28E-0F099404AC71}" srcOrd="3" destOrd="0" presId="urn:microsoft.com/office/officeart/2005/8/layout/lProcess2"/>
    <dgm:cxn modelId="{88E1ED49-1016-413F-8AD1-ABFDBC1FD959}" type="presParOf" srcId="{3E74B2C4-4854-455C-A06D-ED41300E59CC}" destId="{D1E84A13-605E-4727-BFFE-BC903499D15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74EF-9489-43AF-9192-EB6D02441656}">
      <dsp:nvSpPr>
        <dsp:cNvPr id="0" name=""/>
        <dsp:cNvSpPr/>
      </dsp:nvSpPr>
      <dsp:spPr>
        <a:xfrm>
          <a:off x="2248" y="0"/>
          <a:ext cx="2206839" cy="440861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필요성</a:t>
          </a:r>
        </a:p>
      </dsp:txBody>
      <dsp:txXfrm>
        <a:off x="2248" y="0"/>
        <a:ext cx="2206839" cy="1322583"/>
      </dsp:txXfrm>
    </dsp:sp>
    <dsp:sp modelId="{627F6FA1-4A51-4CEA-A171-1B329862B17D}">
      <dsp:nvSpPr>
        <dsp:cNvPr id="0" name=""/>
        <dsp:cNvSpPr/>
      </dsp:nvSpPr>
      <dsp:spPr>
        <a:xfrm>
          <a:off x="222932" y="1323874"/>
          <a:ext cx="1765471" cy="13292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중고거래 및 당근마켓 </a:t>
          </a:r>
          <a:endParaRPr lang="en-US" altLang="ko-KR" sz="1300" kern="1200" dirty="0">
            <a:latin typeface="나눔스퀘어" panose="020B0600000101010101" pitchFamily="50" charset="-127"/>
            <a:ea typeface="나눔스퀘어" panose="020B0600000101010101" pitchFamily="50" charset="-127"/>
            <a:cs typeface="+mn-cs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시장현황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61865" y="1362807"/>
        <a:ext cx="1687605" cy="1251390"/>
      </dsp:txXfrm>
    </dsp:sp>
    <dsp:sp modelId="{C3BF38B5-29B6-4D3A-B9EF-17872D5C799C}">
      <dsp:nvSpPr>
        <dsp:cNvPr id="0" name=""/>
        <dsp:cNvSpPr/>
      </dsp:nvSpPr>
      <dsp:spPr>
        <a:xfrm>
          <a:off x="222932" y="2857632"/>
          <a:ext cx="1765471" cy="13292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rPr>
            <a:t>중고가격 결정의 어려움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61865" y="2896565"/>
        <a:ext cx="1687605" cy="1251390"/>
      </dsp:txXfrm>
    </dsp:sp>
    <dsp:sp modelId="{923D41E0-B022-4140-90F5-4BBBED5FC94D}">
      <dsp:nvSpPr>
        <dsp:cNvPr id="0" name=""/>
        <dsp:cNvSpPr/>
      </dsp:nvSpPr>
      <dsp:spPr>
        <a:xfrm>
          <a:off x="2374600" y="0"/>
          <a:ext cx="2206839" cy="440861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주제</a:t>
          </a:r>
        </a:p>
      </dsp:txBody>
      <dsp:txXfrm>
        <a:off x="2374600" y="0"/>
        <a:ext cx="2206839" cy="1322583"/>
      </dsp:txXfrm>
    </dsp:sp>
    <dsp:sp modelId="{9000F171-648F-4113-BDC4-5A3D84837579}">
      <dsp:nvSpPr>
        <dsp:cNvPr id="0" name=""/>
        <dsp:cNvSpPr/>
      </dsp:nvSpPr>
      <dsp:spPr>
        <a:xfrm>
          <a:off x="2595284" y="1322583"/>
          <a:ext cx="1765471" cy="28655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중고 가격을 합리적이고 </a:t>
          </a:r>
          <a:endParaRPr lang="en-US" altLang="ko-KR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객관적이게 책정해주는 </a:t>
          </a:r>
          <a:endParaRPr lang="en-US" altLang="ko-KR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 </a:t>
          </a:r>
        </a:p>
      </dsp:txBody>
      <dsp:txXfrm>
        <a:off x="2646993" y="1374292"/>
        <a:ext cx="1662053" cy="2762179"/>
      </dsp:txXfrm>
    </dsp:sp>
    <dsp:sp modelId="{6B847878-EF7E-4F1B-B05A-BCE3EE003043}">
      <dsp:nvSpPr>
        <dsp:cNvPr id="0" name=""/>
        <dsp:cNvSpPr/>
      </dsp:nvSpPr>
      <dsp:spPr>
        <a:xfrm>
          <a:off x="4746952" y="0"/>
          <a:ext cx="2206839" cy="440861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기술구현</a:t>
          </a:r>
        </a:p>
      </dsp:txBody>
      <dsp:txXfrm>
        <a:off x="4746952" y="0"/>
        <a:ext cx="2206839" cy="1322583"/>
      </dsp:txXfrm>
    </dsp:sp>
    <dsp:sp modelId="{C0C6F527-81B3-42B8-822B-D03DE18C489D}">
      <dsp:nvSpPr>
        <dsp:cNvPr id="0" name=""/>
        <dsp:cNvSpPr/>
      </dsp:nvSpPr>
      <dsp:spPr>
        <a:xfrm>
          <a:off x="4967636" y="1323417"/>
          <a:ext cx="1765471" cy="5100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 </a:t>
          </a: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FLOW</a:t>
          </a:r>
          <a:endParaRPr lang="ko-KR" altLang="en-US" sz="1300" kern="1200" dirty="0"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</dsp:txBody>
      <dsp:txXfrm>
        <a:off x="4982574" y="1338355"/>
        <a:ext cx="1735595" cy="480138"/>
      </dsp:txXfrm>
    </dsp:sp>
    <dsp:sp modelId="{3B31D589-1558-4ACB-B793-88492B1D7520}">
      <dsp:nvSpPr>
        <dsp:cNvPr id="0" name=""/>
        <dsp:cNvSpPr/>
      </dsp:nvSpPr>
      <dsp:spPr>
        <a:xfrm>
          <a:off x="4967636" y="1911895"/>
          <a:ext cx="1765471" cy="5100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데이터셋 구현</a:t>
          </a:r>
        </a:p>
      </dsp:txBody>
      <dsp:txXfrm>
        <a:off x="4982574" y="1926833"/>
        <a:ext cx="1735595" cy="480138"/>
      </dsp:txXfrm>
    </dsp:sp>
    <dsp:sp modelId="{8D9DDE70-A294-4F9B-BC2C-3DC2984356CA}">
      <dsp:nvSpPr>
        <dsp:cNvPr id="0" name=""/>
        <dsp:cNvSpPr/>
      </dsp:nvSpPr>
      <dsp:spPr>
        <a:xfrm>
          <a:off x="4967636" y="2500374"/>
          <a:ext cx="1765471" cy="5100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카테고리 분류</a:t>
          </a:r>
        </a:p>
      </dsp:txBody>
      <dsp:txXfrm>
        <a:off x="4982574" y="2515312"/>
        <a:ext cx="1735595" cy="480138"/>
      </dsp:txXfrm>
    </dsp:sp>
    <dsp:sp modelId="{9FA99D00-E113-4E07-8F37-FA6BBE50C487}">
      <dsp:nvSpPr>
        <dsp:cNvPr id="0" name=""/>
        <dsp:cNvSpPr/>
      </dsp:nvSpPr>
      <dsp:spPr>
        <a:xfrm>
          <a:off x="4967636" y="3088853"/>
          <a:ext cx="1765471" cy="5100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모델 설계</a:t>
          </a:r>
        </a:p>
      </dsp:txBody>
      <dsp:txXfrm>
        <a:off x="4982574" y="3103791"/>
        <a:ext cx="1735595" cy="480138"/>
      </dsp:txXfrm>
    </dsp:sp>
    <dsp:sp modelId="{57B96680-29AC-48F1-9673-73A01A0C5C5A}">
      <dsp:nvSpPr>
        <dsp:cNvPr id="0" name=""/>
        <dsp:cNvSpPr/>
      </dsp:nvSpPr>
      <dsp:spPr>
        <a:xfrm>
          <a:off x="4967636" y="3677331"/>
          <a:ext cx="1765471" cy="5100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최종 결과 값 프로토타입</a:t>
          </a:r>
        </a:p>
      </dsp:txBody>
      <dsp:txXfrm>
        <a:off x="4982574" y="3692269"/>
        <a:ext cx="1735595" cy="480138"/>
      </dsp:txXfrm>
    </dsp:sp>
    <dsp:sp modelId="{0F41B977-081D-4409-82CD-4C907572B273}">
      <dsp:nvSpPr>
        <dsp:cNvPr id="0" name=""/>
        <dsp:cNvSpPr/>
      </dsp:nvSpPr>
      <dsp:spPr>
        <a:xfrm>
          <a:off x="7119304" y="0"/>
          <a:ext cx="2206839" cy="440861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발전가능성 및 사업성</a:t>
          </a:r>
        </a:p>
      </dsp:txBody>
      <dsp:txXfrm>
        <a:off x="7119304" y="0"/>
        <a:ext cx="2206839" cy="1322583"/>
      </dsp:txXfrm>
    </dsp:sp>
    <dsp:sp modelId="{93FF85CB-D149-4D93-9E7F-1DB2811CDBBD}">
      <dsp:nvSpPr>
        <dsp:cNvPr id="0" name=""/>
        <dsp:cNvSpPr/>
      </dsp:nvSpPr>
      <dsp:spPr>
        <a:xfrm>
          <a:off x="7339988" y="1322960"/>
          <a:ext cx="1765471" cy="8661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시스템의 장점</a:t>
          </a:r>
          <a:endParaRPr lang="ko-KR" altLang="en-US" sz="1300" kern="1200" dirty="0"/>
        </a:p>
      </dsp:txBody>
      <dsp:txXfrm>
        <a:off x="7365356" y="1348328"/>
        <a:ext cx="1714735" cy="815379"/>
      </dsp:txXfrm>
    </dsp:sp>
    <dsp:sp modelId="{5F2FE5A9-29E5-48B9-B6B2-BF1CEFCBD7E7}">
      <dsp:nvSpPr>
        <dsp:cNvPr id="0" name=""/>
        <dsp:cNvSpPr/>
      </dsp:nvSpPr>
      <dsp:spPr>
        <a:xfrm>
          <a:off x="7339988" y="2322324"/>
          <a:ext cx="1765471" cy="8661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발전 가능성</a:t>
          </a:r>
        </a:p>
      </dsp:txBody>
      <dsp:txXfrm>
        <a:off x="7365356" y="2347692"/>
        <a:ext cx="1714735" cy="815379"/>
      </dsp:txXfrm>
    </dsp:sp>
    <dsp:sp modelId="{D1E84A13-605E-4727-BFFE-BC903499D158}">
      <dsp:nvSpPr>
        <dsp:cNvPr id="0" name=""/>
        <dsp:cNvSpPr/>
      </dsp:nvSpPr>
      <dsp:spPr>
        <a:xfrm>
          <a:off x="7339988" y="3321688"/>
          <a:ext cx="1765471" cy="8661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사업성</a:t>
          </a:r>
        </a:p>
      </dsp:txBody>
      <dsp:txXfrm>
        <a:off x="7365356" y="3347056"/>
        <a:ext cx="1714735" cy="81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22A4-1745-4863-82FC-4476D735140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30F9-AEAC-44BD-97E8-DFA3BB94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0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중고거래 앱 사용자 </a:t>
            </a:r>
            <a:r>
              <a:rPr lang="en-US" altLang="ko-KR" dirty="0"/>
              <a:t>500</a:t>
            </a:r>
            <a:r>
              <a:rPr lang="ko-KR" altLang="en-US" dirty="0"/>
              <a:t>만 명 육박</a:t>
            </a:r>
            <a:r>
              <a:rPr lang="en-US" altLang="ko-KR" dirty="0"/>
              <a:t>, 3040</a:t>
            </a:r>
            <a:r>
              <a:rPr lang="ko-KR" altLang="en-US" dirty="0"/>
              <a:t>세대 중심으로 꾸준한 성장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올해 </a:t>
            </a:r>
            <a:r>
              <a:rPr lang="en-US" altLang="ko-KR" dirty="0"/>
              <a:t>3</a:t>
            </a:r>
            <a:r>
              <a:rPr lang="ko-KR" altLang="en-US" dirty="0"/>
              <a:t>월 전체 중고거래 앱 사용자는 </a:t>
            </a:r>
            <a:r>
              <a:rPr lang="en-US" altLang="ko-KR" dirty="0"/>
              <a:t>492</a:t>
            </a:r>
            <a:r>
              <a:rPr lang="ko-KR" altLang="en-US" dirty="0"/>
              <a:t>만 명</a:t>
            </a:r>
            <a:r>
              <a:rPr lang="en-US" altLang="ko-KR" dirty="0"/>
              <a:t>, </a:t>
            </a:r>
            <a:r>
              <a:rPr lang="ko-KR" altLang="en-US" dirty="0"/>
              <a:t>지난해 </a:t>
            </a:r>
            <a:r>
              <a:rPr lang="en-US" altLang="ko-KR" dirty="0"/>
              <a:t>1</a:t>
            </a:r>
            <a:r>
              <a:rPr lang="ko-KR" altLang="en-US" dirty="0"/>
              <a:t>월 대비 </a:t>
            </a:r>
            <a:r>
              <a:rPr lang="en-US" altLang="ko-KR" dirty="0"/>
              <a:t>76%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중고거래 앱 주 사용자 층은 </a:t>
            </a:r>
            <a:r>
              <a:rPr lang="en-US" altLang="ko-KR" dirty="0"/>
              <a:t>3040</a:t>
            </a:r>
            <a:r>
              <a:rPr lang="ko-KR" altLang="en-US" dirty="0"/>
              <a:t>세대로 나타났으며</a:t>
            </a:r>
            <a:r>
              <a:rPr lang="en-US" altLang="ko-KR" dirty="0"/>
              <a:t>, </a:t>
            </a:r>
            <a:r>
              <a:rPr lang="ko-KR" altLang="en-US" dirty="0"/>
              <a:t>전 세대에서 여성 사용자의 비율이 남성보다 높음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‘</a:t>
            </a:r>
            <a:r>
              <a:rPr lang="ko-KR" altLang="en-US" dirty="0"/>
              <a:t>당근마켓</a:t>
            </a:r>
            <a:r>
              <a:rPr lang="en-US" altLang="ko-KR" dirty="0"/>
              <a:t>’, </a:t>
            </a:r>
            <a:r>
              <a:rPr lang="ko-KR" altLang="en-US" dirty="0"/>
              <a:t>중고거래 앱 중 사용자 수 압도적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지난해 </a:t>
            </a:r>
            <a:r>
              <a:rPr lang="en-US" altLang="ko-KR" dirty="0"/>
              <a:t>1</a:t>
            </a:r>
            <a:r>
              <a:rPr lang="ko-KR" altLang="en-US" dirty="0"/>
              <a:t>월 대비 월 사용자 수가 </a:t>
            </a:r>
            <a:r>
              <a:rPr lang="en-US" altLang="ko-KR" dirty="0"/>
              <a:t>230% </a:t>
            </a:r>
            <a:r>
              <a:rPr lang="ko-KR" altLang="en-US" dirty="0"/>
              <a:t>성장한 </a:t>
            </a:r>
            <a:r>
              <a:rPr lang="en-US" altLang="ko-KR" dirty="0"/>
              <a:t>‘</a:t>
            </a:r>
            <a:r>
              <a:rPr lang="ko-KR" altLang="en-US" dirty="0"/>
              <a:t>당근마켓</a:t>
            </a:r>
            <a:r>
              <a:rPr lang="en-US" altLang="ko-KR" dirty="0"/>
              <a:t>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24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u="sng" dirty="0">
                <a:solidFill>
                  <a:srgbClr val="666666"/>
                </a:solidFill>
                <a:effectLst/>
                <a:latin typeface="나눔스퀘어" panose="020B0600000101010101" pitchFamily="50" charset="-127"/>
              </a:rPr>
              <a:t>Cloud Vision API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나눔스퀘어" panose="020B0600000101010101" pitchFamily="50" charset="-127"/>
              </a:rPr>
              <a:t>제품검색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사용자가 자신의 이미지로 제품 세트를 쿼리하면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사용자의 쿼리에 있는 제품을 업체의 제품 세트에 있는 이미지와 비교한 다음 시각적 및 의미론적으로 유사한 결과의 순위 목록을 반환합니다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=&gt;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사용자의 이미지를 업체의 이미지와 비교하여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유사한 이미지를 추출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7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(key)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파일은 매우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조심히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 관리해야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이 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(key)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파일을 이용해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호출을 마음껏 할 수 있기 때문이다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07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48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가지 모델을 모두 돌려본 결과 </a:t>
            </a: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우리 데이터셋은 </a:t>
            </a:r>
            <a:r>
              <a:rPr lang="ko-KR" altLang="en-US" dirty="0" err="1"/>
              <a:t>크롤링을</a:t>
            </a:r>
            <a:r>
              <a:rPr lang="ko-KR" altLang="en-US" dirty="0"/>
              <a:t> 통해 모으기 때문에 노이즈가 포함되어 있고 카테고리별로 매개변수의 세밀한 조정이 어려움으로</a:t>
            </a: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번 방식을 사용하기로 하였다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8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참고 사이트 </a:t>
            </a:r>
            <a:r>
              <a:rPr lang="en-US" altLang="ko-KR" dirty="0"/>
              <a:t>: https://post.naver.com/viewer/postView.nhn?volumeNo=28037302&amp;memberNo=18071586</a:t>
            </a:r>
          </a:p>
          <a:p>
            <a:pPr marL="158750" indent="0">
              <a:buNone/>
            </a:pPr>
            <a:r>
              <a:rPr lang="en-US" altLang="ko-KR" dirty="0"/>
              <a:t>https://data-workspace.tistory.com/35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https://hleecaster.com/ml-random-forest-concept/</a:t>
            </a:r>
          </a:p>
          <a:p>
            <a:pPr marL="158750" indent="0">
              <a:buNone/>
            </a:pPr>
            <a:endParaRPr lang="en-US" altLang="ko-KR" dirty="0"/>
          </a:p>
          <a:p>
            <a:pPr marL="0" indent="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ko-KR" altLang="en-US" sz="1200" kern="0" dirty="0" err="1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오버피팅을</a:t>
            </a: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 피하기 위해 임의</a:t>
            </a:r>
            <a:r>
              <a:rPr lang="en-US" altLang="ko-KR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(random)</a:t>
            </a: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의 숲을 구성</a:t>
            </a:r>
            <a:r>
              <a:rPr lang="en-US" altLang="ko-KR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=&gt; </a:t>
            </a:r>
          </a:p>
          <a:p>
            <a:pPr algn="ctr" defTabSz="1219170" latinLnBrk="0">
              <a:lnSpc>
                <a:spcPts val="2133"/>
              </a:lnSpc>
              <a:buClr>
                <a:srgbClr val="000000"/>
              </a:buClr>
            </a:pP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다수의 </a:t>
            </a:r>
            <a:r>
              <a:rPr lang="ko-KR" altLang="en-US" sz="1200" kern="0" dirty="0" err="1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나무들로부터</a:t>
            </a: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 분류를 집계하기 때문에 </a:t>
            </a:r>
            <a:r>
              <a:rPr lang="ko-KR" altLang="en-US" sz="1200" kern="0" dirty="0" err="1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오버피팅이</a:t>
            </a: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 나타나는 나무의 영향력을 줄임</a:t>
            </a:r>
            <a:endParaRPr lang="en-US" altLang="ko-KR" sz="1200" kern="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lnSpc>
                <a:spcPts val="2133"/>
              </a:lnSpc>
              <a:buClr>
                <a:srgbClr val="000000"/>
              </a:buClr>
            </a:pPr>
            <a:endParaRPr lang="en-US" altLang="ko-KR" sz="1200" kern="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가장 큰 특징은 </a:t>
            </a:r>
            <a:r>
              <a:rPr lang="ko-KR" altLang="en-US" sz="1200" b="1" kern="0" dirty="0" err="1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랜덤성</a:t>
            </a:r>
            <a:r>
              <a:rPr lang="en-US" altLang="ko-KR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(randomness)</a:t>
            </a:r>
            <a:r>
              <a:rPr lang="ko-KR" altLang="en-US" sz="1200" kern="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  <a:sym typeface="Arial"/>
              </a:rPr>
              <a:t>에 의해 트리들이 서로 조금씩 다른 특성을 갖는다는 점</a:t>
            </a:r>
            <a:endParaRPr lang="en-US" altLang="ko-KR" sz="1200" kern="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lnSpc>
                <a:spcPts val="2133"/>
              </a:lnSpc>
              <a:buClr>
                <a:srgbClr val="000000"/>
              </a:buClr>
            </a:pPr>
            <a:endParaRPr lang="en-US" altLang="ko-KR" sz="12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33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95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나눔스퀘어" panose="020B0600000101010101" pitchFamily="50" charset="-127"/>
              </a:rPr>
              <a:t>SST</a:t>
            </a:r>
            <a:r>
              <a:rPr lang="ko-KR" altLang="en-US" b="1" i="0" dirty="0">
                <a:solidFill>
                  <a:srgbClr val="EE2323"/>
                </a:solidFill>
                <a:effectLst/>
                <a:latin typeface="나눔스퀘어" panose="020B0600000101010101" pitchFamily="50" charset="-127"/>
              </a:rPr>
              <a:t>는 전체 제곱의 합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나눔스퀘어" panose="020B0600000101010101" pitchFamily="50" charset="-127"/>
              </a:rPr>
              <a:t>, SSE</a:t>
            </a:r>
            <a:r>
              <a:rPr lang="ko-KR" altLang="en-US" b="1" i="0" dirty="0">
                <a:solidFill>
                  <a:srgbClr val="EE2323"/>
                </a:solidFill>
                <a:effectLst/>
                <a:latin typeface="나눔스퀘어" panose="020B0600000101010101" pitchFamily="50" charset="-127"/>
              </a:rPr>
              <a:t>는 제곱 </a:t>
            </a:r>
            <a:r>
              <a:rPr lang="ko-KR" altLang="en-US" b="1" i="0" dirty="0" err="1">
                <a:solidFill>
                  <a:srgbClr val="EE2323"/>
                </a:solidFill>
                <a:effectLst/>
                <a:latin typeface="나눔스퀘어" panose="020B0600000101010101" pitchFamily="50" charset="-127"/>
              </a:rPr>
              <a:t>오차항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255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마지막에 클래스를 만들어 모델을 실행시킬 수 있게 한다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r>
              <a:rPr lang="ko-KR" altLang="en-US" dirty="0"/>
              <a:t>사용자에게 중고 상품의 상태를 상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하 중에 </a:t>
            </a:r>
            <a:r>
              <a:rPr lang="ko-KR" altLang="en-US" dirty="0" err="1"/>
              <a:t>입력받아</a:t>
            </a:r>
            <a:r>
              <a:rPr lang="ko-KR" altLang="en-US" dirty="0"/>
              <a:t> 상이면 예상가의 </a:t>
            </a:r>
            <a:r>
              <a:rPr lang="en-US" altLang="ko-KR" dirty="0"/>
              <a:t>-10~10%, </a:t>
            </a:r>
            <a:r>
              <a:rPr lang="ko-KR" altLang="en-US" dirty="0"/>
              <a:t>중이면 </a:t>
            </a:r>
            <a:r>
              <a:rPr lang="en-US" altLang="ko-KR" dirty="0"/>
              <a:t>-20~0%, </a:t>
            </a:r>
            <a:r>
              <a:rPr lang="ko-KR" altLang="en-US" dirty="0"/>
              <a:t>하이면 </a:t>
            </a:r>
            <a:r>
              <a:rPr lang="en-US" altLang="ko-KR" dirty="0"/>
              <a:t>-30~-10%</a:t>
            </a:r>
            <a:r>
              <a:rPr lang="ko-KR" altLang="en-US" dirty="0"/>
              <a:t>의 가격으로 책정하게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51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상태를 입력하면 예상 가격이 나오고</a:t>
            </a:r>
            <a:r>
              <a:rPr lang="en-US" altLang="ko-KR" dirty="0"/>
              <a:t>, </a:t>
            </a:r>
            <a:r>
              <a:rPr lang="ko-KR" altLang="en-US" dirty="0"/>
              <a:t>판매자는 이 범위 내에서 자신이 팔고 싶은 금액을 설정하면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689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18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중고거래 앱 사용자 </a:t>
            </a:r>
            <a:r>
              <a:rPr lang="en-US" altLang="ko-KR" dirty="0"/>
              <a:t>500</a:t>
            </a:r>
            <a:r>
              <a:rPr lang="ko-KR" altLang="en-US" dirty="0"/>
              <a:t>만 명 육박</a:t>
            </a:r>
            <a:r>
              <a:rPr lang="en-US" altLang="ko-KR" dirty="0"/>
              <a:t>, 3040</a:t>
            </a:r>
            <a:r>
              <a:rPr lang="ko-KR" altLang="en-US" dirty="0"/>
              <a:t>세대 중심으로 꾸준한 성장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올해 </a:t>
            </a:r>
            <a:r>
              <a:rPr lang="en-US" altLang="ko-KR" dirty="0"/>
              <a:t>3</a:t>
            </a:r>
            <a:r>
              <a:rPr lang="ko-KR" altLang="en-US" dirty="0"/>
              <a:t>월 전체 중고거래 앱 사용자는 </a:t>
            </a:r>
            <a:r>
              <a:rPr lang="en-US" altLang="ko-KR" dirty="0"/>
              <a:t>492</a:t>
            </a:r>
            <a:r>
              <a:rPr lang="ko-KR" altLang="en-US" dirty="0"/>
              <a:t>만 명</a:t>
            </a:r>
            <a:r>
              <a:rPr lang="en-US" altLang="ko-KR" dirty="0"/>
              <a:t>, </a:t>
            </a:r>
            <a:r>
              <a:rPr lang="ko-KR" altLang="en-US" dirty="0"/>
              <a:t>지난해 </a:t>
            </a:r>
            <a:r>
              <a:rPr lang="en-US" altLang="ko-KR" dirty="0"/>
              <a:t>1</a:t>
            </a:r>
            <a:r>
              <a:rPr lang="ko-KR" altLang="en-US" dirty="0"/>
              <a:t>월 대비 </a:t>
            </a:r>
            <a:r>
              <a:rPr lang="en-US" altLang="ko-KR" dirty="0"/>
              <a:t>76%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중고거래 앱 주 사용자 층은 </a:t>
            </a:r>
            <a:r>
              <a:rPr lang="en-US" altLang="ko-KR" dirty="0"/>
              <a:t>3040</a:t>
            </a:r>
            <a:r>
              <a:rPr lang="ko-KR" altLang="en-US" dirty="0"/>
              <a:t>세대로 나타났으며</a:t>
            </a:r>
            <a:r>
              <a:rPr lang="en-US" altLang="ko-KR" dirty="0"/>
              <a:t>, </a:t>
            </a:r>
            <a:r>
              <a:rPr lang="ko-KR" altLang="en-US" dirty="0"/>
              <a:t>전 세대에서 여성 사용자의 비율이 남성보다 높음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‘</a:t>
            </a:r>
            <a:r>
              <a:rPr lang="ko-KR" altLang="en-US" dirty="0"/>
              <a:t>당근마켓</a:t>
            </a:r>
            <a:r>
              <a:rPr lang="en-US" altLang="ko-KR" dirty="0"/>
              <a:t>’, </a:t>
            </a:r>
            <a:r>
              <a:rPr lang="ko-KR" altLang="en-US" dirty="0"/>
              <a:t>중고거래 앱 중 사용자 수 압도적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지난해 </a:t>
            </a:r>
            <a:r>
              <a:rPr lang="en-US" altLang="ko-KR" dirty="0"/>
              <a:t>1</a:t>
            </a:r>
            <a:r>
              <a:rPr lang="ko-KR" altLang="en-US" dirty="0"/>
              <a:t>월 대비 월 사용자 수가 </a:t>
            </a:r>
            <a:r>
              <a:rPr lang="en-US" altLang="ko-KR" dirty="0"/>
              <a:t>230% </a:t>
            </a:r>
            <a:r>
              <a:rPr lang="ko-KR" altLang="en-US" dirty="0"/>
              <a:t>성장한 </a:t>
            </a:r>
            <a:r>
              <a:rPr lang="en-US" altLang="ko-KR" dirty="0"/>
              <a:t>‘</a:t>
            </a:r>
            <a:r>
              <a:rPr lang="ko-KR" altLang="en-US" dirty="0"/>
              <a:t>당근마켓</a:t>
            </a:r>
            <a:r>
              <a:rPr lang="en-US" altLang="ko-KR" dirty="0"/>
              <a:t>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44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err="1"/>
              <a:t>바니바니의</a:t>
            </a:r>
            <a:r>
              <a:rPr lang="ko-KR" altLang="en-US" dirty="0"/>
              <a:t> 서비스가 기존 서비스보다 </a:t>
            </a:r>
            <a:r>
              <a:rPr lang="ko-KR" altLang="en-US" dirty="0" err="1"/>
              <a:t>나은점</a:t>
            </a: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--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병선오빠</a:t>
            </a:r>
            <a:r>
              <a:rPr lang="en-US" altLang="ko-KR" dirty="0">
                <a:sym typeface="Wingdings" panose="05000000000000000000" pitchFamily="2" charset="2"/>
              </a:rPr>
              <a:t>.. </a:t>
            </a:r>
            <a:r>
              <a:rPr lang="ko-KR" altLang="en-US" dirty="0" err="1">
                <a:sym typeface="Wingdings" panose="05000000000000000000" pitchFamily="2" charset="2"/>
              </a:rPr>
              <a:t>장점하나만</a:t>
            </a:r>
            <a:r>
              <a:rPr lang="ko-KR" altLang="en-US" dirty="0">
                <a:sym typeface="Wingdings" panose="05000000000000000000" pitchFamily="2" charset="2"/>
              </a:rPr>
              <a:t> 더 생각해주라 </a:t>
            </a:r>
            <a:r>
              <a:rPr lang="ko-KR" altLang="en-US" dirty="0" err="1">
                <a:sym typeface="Wingdings" panose="05000000000000000000" pitchFamily="2" charset="2"/>
              </a:rPr>
              <a:t>ㅠㅠ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038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007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04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04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381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86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9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당근마켓</a:t>
            </a:r>
            <a:r>
              <a:rPr lang="en-US" altLang="ko-KR" sz="1100" dirty="0"/>
              <a:t>, </a:t>
            </a:r>
            <a:r>
              <a:rPr lang="ko-KR" altLang="en-US" sz="1100" dirty="0"/>
              <a:t>중고나라 등 온라인 중고거래 플랫폼에서 일부 제품이 원가보다 비싼 가격으로 둔갑돼 팔리고 있다는 의혹 제기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판매 글은 단종 제품을 저렴하게 대량으로 구매해 중고 거래에서 비싸게 팔아 차익을 챙기는 수법</a:t>
            </a:r>
            <a:r>
              <a:rPr lang="en-US" altLang="ko-KR" sz="1100" dirty="0"/>
              <a:t>.</a:t>
            </a:r>
          </a:p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한국인터넷진흥원에 따르면 지난해 분쟁 신청 건수는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2026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건으로 전년 대비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19%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증가했다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 중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C2C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분쟁 조정 신청은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906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건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(44.7%)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으로 해마다 증가세를 보이는 중이다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올해 상반기에는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2008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건이 접수돼 이미 지난해의 두 배 수준을 넘어섰다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58750" indent="0">
              <a:buNone/>
            </a:pPr>
            <a:endParaRPr lang="ko-KR" altLang="en-US" dirty="0"/>
          </a:p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2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46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2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77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60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구글 </a:t>
            </a:r>
            <a:r>
              <a:rPr lang="en-US" altLang="ko-KR" dirty="0" err="1"/>
              <a:t>api</a:t>
            </a:r>
            <a:r>
              <a:rPr lang="ko-KR" altLang="en-US" dirty="0"/>
              <a:t>에 대해 간단 설명 </a:t>
            </a:r>
            <a:r>
              <a:rPr lang="en-US" altLang="ko-KR" dirty="0"/>
              <a:t>+ </a:t>
            </a:r>
            <a:r>
              <a:rPr lang="ko-KR" altLang="en-US" dirty="0"/>
              <a:t>카테고리 분류하는 흐름 설명</a:t>
            </a:r>
          </a:p>
          <a:p>
            <a:pPr marL="158750" indent="0" algn="l">
              <a:buNone/>
            </a:pPr>
            <a:endParaRPr lang="en-US" altLang="ko-KR" b="0" i="0" u="sng" dirty="0">
              <a:solidFill>
                <a:srgbClr val="666666"/>
              </a:solidFill>
              <a:effectLst/>
              <a:latin typeface="나눔스퀘어" panose="020B0600000101010101" pitchFamily="50" charset="-127"/>
            </a:endParaRPr>
          </a:p>
          <a:p>
            <a:pPr algn="l"/>
            <a:r>
              <a:rPr lang="en-US" altLang="ko-KR" b="0" i="0" u="sng" dirty="0">
                <a:solidFill>
                  <a:srgbClr val="666666"/>
                </a:solidFill>
                <a:effectLst/>
                <a:latin typeface="나눔스퀘어" panose="020B0600000101010101" pitchFamily="50" charset="-127"/>
              </a:rPr>
              <a:t>Cloud Vision API </a:t>
            </a:r>
            <a:r>
              <a:rPr lang="ko-KR" altLang="en-US" b="0" i="0" u="sng" dirty="0">
                <a:solidFill>
                  <a:srgbClr val="666666"/>
                </a:solidFill>
                <a:effectLst/>
                <a:latin typeface="나눔스퀘어" panose="020B0600000101010101" pitchFamily="50" charset="-127"/>
              </a:rPr>
              <a:t>제품검색</a:t>
            </a:r>
            <a:endParaRPr lang="ko-KR" altLang="en-US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사용자가 자신의 이미지로 제품 세트를 쿼리하면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사용자의 쿼리에 있는 제품을 업체의 제품 세트에 있는 이미지와 비교한 다음 시각적 및 의미론적으로 유사한 결과의 순위 목록을 반환합니다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사용자의 이미지를 업체의 이미지와 비교하여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</a:rPr>
              <a:t>유사한 이미지를 추출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" panose="020B0600000101010101" pitchFamily="50" charset="-127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endParaRPr lang="en-US" altLang="ko-KR" b="0" i="0" dirty="0">
              <a:solidFill>
                <a:srgbClr val="000000"/>
              </a:solidFill>
              <a:effectLst/>
              <a:latin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객체인식 알고리즘을 더해 박스형태의 가이드라인에서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형태의 가이드 라인을 인식하는 시스템으로 발전시킬 수 있다 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endParaRPr lang="ko-KR" altLang="en-US" b="0" i="0" dirty="0">
              <a:solidFill>
                <a:srgbClr val="333333"/>
              </a:solidFill>
              <a:effectLst/>
              <a:latin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5CFC68D4-B191-4148-9B33-A77D36ABFF47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37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1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3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9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-1vs2nztB3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hleecaster.com/ml-random-forest-conce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workspace.tistory.com/35" TargetMode="External"/><Relationship Id="rId5" Type="http://schemas.openxmlformats.org/officeDocument/2006/relationships/hyperlink" Target="https://post.naver.com/viewer/postView.nhn?volumeNo=28037302&amp;memberNo=18071586" TargetMode="External"/><Relationship Id="rId10" Type="http://schemas.openxmlformats.org/officeDocument/2006/relationships/hyperlink" Target="https://www.mk.co.kr/news/business/view/2020/12/1250120/" TargetMode="External"/><Relationship Id="rId4" Type="http://schemas.openxmlformats.org/officeDocument/2006/relationships/hyperlink" Target="https://www.ajunews.com/view/20210907153052370" TargetMode="External"/><Relationship Id="rId9" Type="http://schemas.openxmlformats.org/officeDocument/2006/relationships/hyperlink" Target="https://www.mk.co.kr/news/business/view/2020/05/47219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085226" y="1191206"/>
            <a:ext cx="10021548" cy="4877703"/>
            <a:chOff x="292100" y="252412"/>
            <a:chExt cx="11506200" cy="6364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0" cy="6364288"/>
            </a:xfrm>
            <a:prstGeom prst="roundRect">
              <a:avLst>
                <a:gd name="adj" fmla="val 10099"/>
              </a:avLst>
            </a:prstGeom>
            <a:solidFill>
              <a:srgbClr val="FE6B25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49002" y="351318"/>
              <a:ext cx="9131600" cy="6143824"/>
            </a:xfrm>
            <a:prstGeom prst="roundRect">
              <a:avLst>
                <a:gd name="adj" fmla="val 796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ko-KR" altLang="en-US" sz="3200" kern="0">
                  <a:solidFill>
                    <a:prstClr val="white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  <a:sym typeface="Arial"/>
                </a:rPr>
                <a:t>당근마켓 중고가 추천 시스템</a:t>
              </a:r>
              <a:endParaRPr lang="ko-Kore-KR" altLang="ko-KR" sz="3200" kern="0">
                <a:solidFill>
                  <a:prstClr val="whit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2650"/>
              </p:ext>
            </p:extLst>
          </p:nvPr>
        </p:nvGraphicFramePr>
        <p:xfrm>
          <a:off x="1300701" y="2674137"/>
          <a:ext cx="1717892" cy="169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b="0" dirty="0" err="1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바니바니</a:t>
                      </a:r>
                      <a:endParaRPr lang="ko-KR" altLang="en-US" sz="1300" b="0" dirty="0">
                        <a:solidFill>
                          <a:schemeClr val="bg1"/>
                        </a:solidFill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2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b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휴먼지능정보공학과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4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201910809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안병선</a:t>
                      </a:r>
                      <a:endParaRPr lang="en-US" altLang="ko-KR" sz="1300" dirty="0">
                        <a:solidFill>
                          <a:schemeClr val="bg1"/>
                        </a:solidFill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  <a:p>
                      <a:pPr algn="r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201910801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박송희</a:t>
                      </a:r>
                      <a:endParaRPr lang="en-US" altLang="ko-KR" sz="1300" dirty="0">
                        <a:solidFill>
                          <a:schemeClr val="bg1"/>
                        </a:solidFill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  <a:p>
                      <a:pPr algn="r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201910828 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이현주</a:t>
                      </a:r>
                      <a:endParaRPr lang="en-US" altLang="ko-KR" sz="1300" dirty="0">
                        <a:solidFill>
                          <a:schemeClr val="bg1"/>
                        </a:solidFill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  <a:p>
                      <a:pPr algn="r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201910837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조수민</a:t>
                      </a:r>
                      <a:endParaRPr lang="ko-KR" altLang="en-US" sz="1300" b="0" dirty="0">
                        <a:solidFill>
                          <a:schemeClr val="bg1"/>
                        </a:solidFill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67790"/>
              </p:ext>
            </p:extLst>
          </p:nvPr>
        </p:nvGraphicFramePr>
        <p:xfrm>
          <a:off x="1085226" y="2692532"/>
          <a:ext cx="1945241" cy="30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" dirty="0" err="1"/>
                        <a:t>ㄴㅇㄹㅇㄻ</a:t>
                      </a:r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1172435" y="2785405"/>
            <a:ext cx="191880" cy="907171"/>
            <a:chOff x="3800678" y="3004645"/>
            <a:chExt cx="120574" cy="872153"/>
          </a:xfrm>
        </p:grpSpPr>
        <p:grpSp>
          <p:nvGrpSpPr>
            <p:cNvPr id="25" name="그룹 24"/>
            <p:cNvGrpSpPr/>
            <p:nvPr/>
          </p:nvGrpSpPr>
          <p:grpSpPr>
            <a:xfrm>
              <a:off x="3800678" y="3004645"/>
              <a:ext cx="110025" cy="519293"/>
              <a:chOff x="411361" y="2237725"/>
              <a:chExt cx="110025" cy="519293"/>
            </a:xfrm>
          </p:grpSpPr>
          <p:sp>
            <p:nvSpPr>
              <p:cNvPr id="11" name="Freeform 36"/>
              <p:cNvSpPr>
                <a:spLocks noEditPoints="1"/>
              </p:cNvSpPr>
              <p:nvPr/>
            </p:nvSpPr>
            <p:spPr bwMode="auto">
              <a:xfrm>
                <a:off x="430781" y="2631655"/>
                <a:ext cx="74536" cy="12536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ED8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ko-KR" altLang="en-US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카페24 써라운드 에어 " pitchFamily="2" charset="-127"/>
                  <a:sym typeface="Arial"/>
                </a:endParaRPr>
              </a:p>
            </p:txBody>
          </p:sp>
          <p:grpSp>
            <p:nvGrpSpPr>
              <p:cNvPr id="20" name="Group 20"/>
              <p:cNvGrpSpPr>
                <a:grpSpLocks noChangeAspect="1"/>
              </p:cNvGrpSpPr>
              <p:nvPr/>
            </p:nvGrpSpPr>
            <p:grpSpPr bwMode="auto">
              <a:xfrm>
                <a:off x="411361" y="2237725"/>
                <a:ext cx="110025" cy="150079"/>
                <a:chOff x="2597" y="4163"/>
                <a:chExt cx="217" cy="296"/>
              </a:xfrm>
              <a:solidFill>
                <a:srgbClr val="FED8C3"/>
              </a:solidFill>
            </p:grpSpPr>
            <p:sp>
              <p:nvSpPr>
                <p:cNvPr id="2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/>
                  <a:endParaRPr lang="ko-KR" altLang="en-US" sz="1600">
                    <a:solidFill>
                      <a:prstClr val="black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  <a:cs typeface="카페24 써라운드 에어 " pitchFamily="2" charset="-127"/>
                    <a:sym typeface="Arial"/>
                  </a:endParaRPr>
                </a:p>
              </p:txBody>
            </p:sp>
            <p:sp>
              <p:nvSpPr>
                <p:cNvPr id="2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/>
                  <a:endParaRPr lang="ko-KR" altLang="en-US" sz="1600">
                    <a:solidFill>
                      <a:prstClr val="black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  <a:cs typeface="카페24 써라운드 에어 " pitchFamily="2" charset="-127"/>
                    <a:sym typeface="Arial"/>
                  </a:endParaRPr>
                </a:p>
              </p:txBody>
            </p:sp>
            <p:sp>
              <p:nvSpPr>
                <p:cNvPr id="2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/>
                  <a:endParaRPr lang="ko-KR" altLang="en-US" sz="1600">
                    <a:solidFill>
                      <a:prstClr val="black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  <a:cs typeface="카페24 써라운드 에어 " pitchFamily="2" charset="-127"/>
                    <a:sym typeface="Arial"/>
                  </a:endParaRPr>
                </a:p>
              </p:txBody>
            </p:sp>
            <p:sp>
              <p:nvSpPr>
                <p:cNvPr id="2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/>
                  <a:endParaRPr lang="ko-KR" altLang="en-US" sz="1600">
                    <a:solidFill>
                      <a:prstClr val="black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  <a:cs typeface="카페24 써라운드 에어 " pitchFamily="2" charset="-127"/>
                    <a:sym typeface="Arial"/>
                  </a:endParaRPr>
                </a:p>
              </p:txBody>
            </p:sp>
          </p:grpSp>
        </p:grpSp>
        <p:sp>
          <p:nvSpPr>
            <p:cNvPr id="54" name="Freeform 6"/>
            <p:cNvSpPr>
              <a:spLocks/>
            </p:cNvSpPr>
            <p:nvPr/>
          </p:nvSpPr>
          <p:spPr bwMode="auto">
            <a:xfrm rot="10800000" flipH="1" flipV="1">
              <a:off x="3807875" y="3776278"/>
              <a:ext cx="113377" cy="10052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ED8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ko-KR" altLang="en-US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카페24 써라운드 에어 " pitchFamily="2" charset="-127"/>
                <a:sym typeface="Arial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783E09B-0051-43D7-8A41-4FC1A5F432FD}"/>
              </a:ext>
            </a:extLst>
          </p:cNvPr>
          <p:cNvSpPr txBox="1"/>
          <p:nvPr/>
        </p:nvSpPr>
        <p:spPr>
          <a:xfrm>
            <a:off x="4256619" y="3116096"/>
            <a:ext cx="597823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2667" kern="0" dirty="0">
                <a:solidFill>
                  <a:prstClr val="black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Random forest regressor</a:t>
            </a:r>
            <a:r>
              <a:rPr lang="ko-KR" altLang="en-US" sz="2667" kern="0" dirty="0">
                <a:solidFill>
                  <a:prstClr val="black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를 이용한 당근마켓 중고가 추천 시스템</a:t>
            </a:r>
            <a:endParaRPr lang="ko-Kore-KR" sz="2667" kern="0" dirty="0">
              <a:solidFill>
                <a:prstClr val="black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</p:txBody>
      </p:sp>
      <p:pic>
        <p:nvPicPr>
          <p:cNvPr id="32" name="Picture 2" descr="당근마켓 · GitHub">
            <a:extLst>
              <a:ext uri="{FF2B5EF4-FFF2-40B4-BE49-F238E27FC236}">
                <a16:creationId xmlns:a16="http://schemas.microsoft.com/office/drawing/2014/main" id="{B2D0BA5D-4657-4934-B653-57533A93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48" y="3127227"/>
            <a:ext cx="818717" cy="81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F357FF57-48B7-4FB3-942A-2C49FFDB11DF}"/>
              </a:ext>
            </a:extLst>
          </p:cNvPr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105266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데이터셋 구현</a:t>
            </a:r>
            <a:endParaRPr lang="en-US" altLang="ko-KR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  <a:p>
            <a:pPr defTabSz="914377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중고나라 </a:t>
            </a:r>
            <a:r>
              <a:rPr lang="ko-KR" altLang="en-US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크롤링</a:t>
            </a:r>
            <a:endParaRPr lang="ko-KR" altLang="en-US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카페24 써라운드" pitchFamily="2" charset="-127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662D66-7164-43EF-9F92-F113F9DE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849" y="1829476"/>
            <a:ext cx="4658168" cy="3984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크롬드라이버로 중고나라에 접속한 뒤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ID, pw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자동 로그인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물건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게시글에서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중고가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 정보 얻기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파일로 저장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EDCC3-F822-4BD3-8949-3DB6BBC9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2" y="685138"/>
            <a:ext cx="5387493" cy="54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카테고리 분류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37C7F4-C1A2-42F9-92BB-45C296BB191D}"/>
              </a:ext>
            </a:extLst>
          </p:cNvPr>
          <p:cNvSpPr txBox="1"/>
          <p:nvPr/>
        </p:nvSpPr>
        <p:spPr>
          <a:xfrm>
            <a:off x="3566349" y="1397160"/>
            <a:ext cx="74828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이미지 인식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객체 검출 등에서 효과적으로 사용할 수 있는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API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B985F3-91C9-46E9-901C-DF82610D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58" y="1107937"/>
            <a:ext cx="1312009" cy="98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07F2F-F78D-473B-830B-12D97496FA45}"/>
              </a:ext>
            </a:extLst>
          </p:cNvPr>
          <p:cNvSpPr txBox="1"/>
          <p:nvPr/>
        </p:nvSpPr>
        <p:spPr>
          <a:xfrm>
            <a:off x="3145433" y="3595697"/>
            <a:ext cx="234195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OpenCV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 사용하여 제품 촬영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9520B-0DEE-4F83-BDB1-FD016FAF4B78}"/>
              </a:ext>
            </a:extLst>
          </p:cNvPr>
          <p:cNvSpPr txBox="1"/>
          <p:nvPr/>
        </p:nvSpPr>
        <p:spPr>
          <a:xfrm>
            <a:off x="6764692" y="3595697"/>
            <a:ext cx="25107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구글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API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를 이용하여 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제품 라벨 반환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8D07266-D909-4AC6-8E43-34D9090B5771}"/>
              </a:ext>
            </a:extLst>
          </p:cNvPr>
          <p:cNvSpPr/>
          <p:nvPr/>
        </p:nvSpPr>
        <p:spPr>
          <a:xfrm>
            <a:off x="5814227" y="2784585"/>
            <a:ext cx="865399" cy="569877"/>
          </a:xfrm>
          <a:prstGeom prst="rightArrow">
            <a:avLst>
              <a:gd name="adj1" fmla="val 40177"/>
              <a:gd name="adj2" fmla="val 60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867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E7CFEF-78ED-4098-961B-03B84DFEF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697" y="2282309"/>
            <a:ext cx="1279958" cy="12799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F6F78-B720-4B09-89E3-45FE5FBBE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982" y="2282309"/>
            <a:ext cx="1279958" cy="127995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F6F301-DC5A-41F8-AE99-205634482734}"/>
              </a:ext>
            </a:extLst>
          </p:cNvPr>
          <p:cNvSpPr/>
          <p:nvPr/>
        </p:nvSpPr>
        <p:spPr>
          <a:xfrm>
            <a:off x="2155258" y="4485813"/>
            <a:ext cx="8893950" cy="1928059"/>
          </a:xfrm>
          <a:prstGeom prst="roundRect">
            <a:avLst/>
          </a:prstGeom>
          <a:solidFill>
            <a:srgbClr val="FFF2EB"/>
          </a:solidFill>
          <a:ln w="28575">
            <a:solidFill>
              <a:srgbClr val="FED8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07FFBE-F957-4223-AEEB-014C45B7465F}"/>
              </a:ext>
            </a:extLst>
          </p:cNvPr>
          <p:cNvGrpSpPr/>
          <p:nvPr/>
        </p:nvGrpSpPr>
        <p:grpSpPr>
          <a:xfrm>
            <a:off x="3090592" y="4616125"/>
            <a:ext cx="7023282" cy="1748050"/>
            <a:chOff x="3013460" y="4616125"/>
            <a:chExt cx="7023282" cy="17480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4ABBF9-AE79-4F38-A0FD-75EADF2924DE}"/>
                </a:ext>
              </a:extLst>
            </p:cNvPr>
            <p:cNvGrpSpPr/>
            <p:nvPr/>
          </p:nvGrpSpPr>
          <p:grpSpPr>
            <a:xfrm>
              <a:off x="3014641" y="4629917"/>
              <a:ext cx="2201945" cy="1231123"/>
              <a:chOff x="4160726" y="2732903"/>
              <a:chExt cx="3212796" cy="1796297"/>
            </a:xfrm>
          </p:grpSpPr>
          <p:pic>
            <p:nvPicPr>
              <p:cNvPr id="1034" name="Picture 10" descr="스마트폰으로 사진작가처럼 찍어보기 1편 – 사진 촬영의 기본을 말하다 | 삼성디스플레이 뉴스룸">
                <a:extLst>
                  <a:ext uri="{FF2B5EF4-FFF2-40B4-BE49-F238E27FC236}">
                    <a16:creationId xmlns:a16="http://schemas.microsoft.com/office/drawing/2014/main" id="{2B88DA29-86BB-4646-801D-2E62C9FF1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5" t="11066" r="11605" b="14111"/>
              <a:stretch/>
            </p:blipFill>
            <p:spPr bwMode="auto">
              <a:xfrm>
                <a:off x="4160726" y="2732903"/>
                <a:ext cx="3212796" cy="1796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기본 신발들 - 패션 - 에펨코리아">
                <a:extLst>
                  <a:ext uri="{FF2B5EF4-FFF2-40B4-BE49-F238E27FC236}">
                    <a16:creationId xmlns:a16="http://schemas.microsoft.com/office/drawing/2014/main" id="{09AF7B3A-0E32-4D08-A872-BD95DDF572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" t="35307" r="28355" b="12418"/>
              <a:stretch/>
            </p:blipFill>
            <p:spPr bwMode="auto">
              <a:xfrm>
                <a:off x="4407394" y="2732903"/>
                <a:ext cx="2252485" cy="1796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5B7C138-67D0-4D10-AADE-F036F78AF7AC}"/>
                  </a:ext>
                </a:extLst>
              </p:cNvPr>
              <p:cNvSpPr/>
              <p:nvPr/>
            </p:nvSpPr>
            <p:spPr>
              <a:xfrm>
                <a:off x="4836826" y="3085305"/>
                <a:ext cx="1393620" cy="9988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4480E4-34B8-424F-85C8-AFAB62E46931}"/>
                </a:ext>
              </a:extLst>
            </p:cNvPr>
            <p:cNvSpPr txBox="1"/>
            <p:nvPr/>
          </p:nvSpPr>
          <p:spPr>
            <a:xfrm>
              <a:off x="3013460" y="5840955"/>
              <a:ext cx="2201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가이드라인을 제시하여 </a:t>
              </a:r>
              <a:endPara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endParaRPr>
            </a:p>
            <a:p>
              <a:pPr algn="ctr" defTabSz="1219170" latinLnBrk="0"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사진의 퀄리티를 보장 받음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511DA-1330-4E9A-B4D2-D7F80D7BEEF0}"/>
                </a:ext>
              </a:extLst>
            </p:cNvPr>
            <p:cNvSpPr txBox="1"/>
            <p:nvPr/>
          </p:nvSpPr>
          <p:spPr>
            <a:xfrm>
              <a:off x="6282101" y="5132415"/>
              <a:ext cx="803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객체인식 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알고리즘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F200EEB-2D72-4EB2-8F1B-D0D1A784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65773" y="4616125"/>
              <a:ext cx="1543779" cy="123362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04C6F-7A30-46E7-A61F-2DA25841CFF8}"/>
                </a:ext>
              </a:extLst>
            </p:cNvPr>
            <p:cNvSpPr txBox="1"/>
            <p:nvPr/>
          </p:nvSpPr>
          <p:spPr>
            <a:xfrm>
              <a:off x="8038583" y="5840955"/>
              <a:ext cx="1998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객체 형태의 가이드 라인 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인식하는 시스템으로 발전</a:t>
              </a:r>
            </a:p>
          </p:txBody>
        </p:sp>
        <p:sp>
          <p:nvSpPr>
            <p:cNvPr id="13" name="십자형 12">
              <a:extLst>
                <a:ext uri="{FF2B5EF4-FFF2-40B4-BE49-F238E27FC236}">
                  <a16:creationId xmlns:a16="http://schemas.microsoft.com/office/drawing/2014/main" id="{9A6E8A4D-E8BF-411E-9454-61F624D00DA2}"/>
                </a:ext>
              </a:extLst>
            </p:cNvPr>
            <p:cNvSpPr/>
            <p:nvPr/>
          </p:nvSpPr>
          <p:spPr>
            <a:xfrm>
              <a:off x="5568428" y="5177652"/>
              <a:ext cx="432745" cy="432745"/>
            </a:xfrm>
            <a:prstGeom prst="plus">
              <a:avLst>
                <a:gd name="adj" fmla="val 43897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같음 기호 14">
              <a:extLst>
                <a:ext uri="{FF2B5EF4-FFF2-40B4-BE49-F238E27FC236}">
                  <a16:creationId xmlns:a16="http://schemas.microsoft.com/office/drawing/2014/main" id="{9059B77E-AB9F-4653-9E22-29C0A607B97D}"/>
                </a:ext>
              </a:extLst>
            </p:cNvPr>
            <p:cNvSpPr/>
            <p:nvPr/>
          </p:nvSpPr>
          <p:spPr>
            <a:xfrm>
              <a:off x="7334751" y="5095687"/>
              <a:ext cx="596674" cy="596674"/>
            </a:xfrm>
            <a:prstGeom prst="mathEqual">
              <a:avLst>
                <a:gd name="adj1" fmla="val 9998"/>
                <a:gd name="adj2" fmla="val 1176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4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91161-82CA-45C3-9D66-DD6D3CDC1291}"/>
              </a:ext>
            </a:extLst>
          </p:cNvPr>
          <p:cNvSpPr txBox="1"/>
          <p:nvPr/>
        </p:nvSpPr>
        <p:spPr>
          <a:xfrm>
            <a:off x="7478546" y="1779566"/>
            <a:ext cx="4290960" cy="199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219170" latinLnBrk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코드 실행 시 팝업창으로 카메라 실행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  <a:p>
            <a:pPr marL="285750" indent="-285750" defTabSz="1219170" latinLnBrk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q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누를 시 종료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  <a:p>
            <a:pPr marL="285750" indent="-285750" defTabSz="1219170" latinLnBrk="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s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누를 시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datetime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를 이용하여 이미지 파일명 설정 후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jpg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형식으로 이미지 저장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F19AC-F261-46E0-8DEE-CFD9B16C1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00" y="1933848"/>
            <a:ext cx="5582757" cy="3469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995B94-7CB7-4EEB-A0AB-154C80B1C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427" y="5001821"/>
            <a:ext cx="2624124" cy="2338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52C157-C0A5-4A9E-9085-1FC27F8FEFAF}"/>
              </a:ext>
            </a:extLst>
          </p:cNvPr>
          <p:cNvSpPr txBox="1"/>
          <p:nvPr/>
        </p:nvSpPr>
        <p:spPr>
          <a:xfrm>
            <a:off x="7478546" y="4934071"/>
            <a:ext cx="121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출력결과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endParaRPr lang="ko-KR" altLang="en-US" sz="16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1F4E9A-098E-4A74-842E-7FB76ED6FD17}"/>
              </a:ext>
            </a:extLst>
          </p:cNvPr>
          <p:cNvSpPr/>
          <p:nvPr/>
        </p:nvSpPr>
        <p:spPr>
          <a:xfrm>
            <a:off x="1812910" y="369838"/>
            <a:ext cx="5624657" cy="105266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카테고리 분류</a:t>
            </a:r>
            <a:endParaRPr lang="en-US" altLang="ko-KR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-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OpenCV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를 이용한 제품 촬영</a:t>
            </a:r>
          </a:p>
        </p:txBody>
      </p:sp>
    </p:spTree>
    <p:extLst>
      <p:ext uri="{BB962C8B-B14F-4D97-AF65-F5344CB8AC3E}">
        <p14:creationId xmlns:p14="http://schemas.microsoft.com/office/powerpoint/2010/main" val="30473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B39983-1EF0-43E6-9DED-1A2AADE6C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12"/>
          <a:stretch/>
        </p:blipFill>
        <p:spPr>
          <a:xfrm>
            <a:off x="1804417" y="2103830"/>
            <a:ext cx="4735279" cy="43003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0CC98C-A602-46AA-8672-3752E4B21445}"/>
              </a:ext>
            </a:extLst>
          </p:cNvPr>
          <p:cNvSpPr txBox="1"/>
          <p:nvPr/>
        </p:nvSpPr>
        <p:spPr>
          <a:xfrm>
            <a:off x="7437567" y="1633550"/>
            <a:ext cx="4309932" cy="250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구글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를 사용하기 전에 발급받은 키로 환경설정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. (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키 보안 관리 필수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)</a:t>
            </a:r>
          </a:p>
          <a:p>
            <a:pPr defTabSz="1219170" latinLnBrk="0">
              <a:lnSpc>
                <a:spcPts val="2133"/>
              </a:lnSpc>
              <a:buClr>
                <a:srgbClr val="000000"/>
              </a:buClr>
            </a:pP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OpenCV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를 통해 저장해 놓은 이미지 파일을 구글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를 사용하여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label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 추출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  <a:p>
            <a:pPr defTabSz="1219170" latinLnBrk="0">
              <a:lnSpc>
                <a:spcPts val="2133"/>
              </a:lnSpc>
              <a:buClr>
                <a:srgbClr val="000000"/>
              </a:buClr>
            </a:pP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Label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추출 결과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: label score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가 높은 순으로 들어가 있기 때문에 </a:t>
            </a:r>
            <a:r>
              <a:rPr lang="en-US" altLang="ko-KR" sz="1600" kern="0" dirty="0" err="1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product_list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에 담아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label score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가 가장 높은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label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  <a:cs typeface="Arial"/>
                <a:sym typeface="Arial"/>
              </a:rPr>
              <a:t>만 사용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52981B-42B3-4F67-9A5A-0BD7371EDEF7}"/>
              </a:ext>
            </a:extLst>
          </p:cNvPr>
          <p:cNvGrpSpPr/>
          <p:nvPr/>
        </p:nvGrpSpPr>
        <p:grpSpPr>
          <a:xfrm>
            <a:off x="1812910" y="1692976"/>
            <a:ext cx="5624657" cy="359333"/>
            <a:chOff x="1359683" y="1195932"/>
            <a:chExt cx="4218493" cy="269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A534A5-EC62-438E-A565-E4149A5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9683" y="1195932"/>
              <a:ext cx="4218493" cy="2695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D2D49E-FC79-4257-9599-CDF6A3A79612}"/>
                </a:ext>
              </a:extLst>
            </p:cNvPr>
            <p:cNvSpPr/>
            <p:nvPr/>
          </p:nvSpPr>
          <p:spPr>
            <a:xfrm>
              <a:off x="3751067" y="1319252"/>
              <a:ext cx="1499113" cy="134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ko-KR" altLang="en-US" sz="1067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  <a:sym typeface="Arial"/>
                </a:rPr>
                <a:t>서비스 키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75D5CEE-D3EF-46A3-9DDD-90EB004F0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135" y="4337490"/>
            <a:ext cx="1675416" cy="191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2EAD00-C401-4A79-BC03-B17497E60273}"/>
              </a:ext>
            </a:extLst>
          </p:cNvPr>
          <p:cNvSpPr txBox="1"/>
          <p:nvPr/>
        </p:nvSpPr>
        <p:spPr>
          <a:xfrm>
            <a:off x="7173533" y="4954631"/>
            <a:ext cx="121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출력결과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:</a:t>
            </a:r>
            <a:endParaRPr lang="ko-KR" altLang="en-US" sz="16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8E5A63-AB00-4E03-B34C-9A71AD087A5E}"/>
              </a:ext>
            </a:extLst>
          </p:cNvPr>
          <p:cNvSpPr/>
          <p:nvPr/>
        </p:nvSpPr>
        <p:spPr>
          <a:xfrm>
            <a:off x="1812910" y="369838"/>
            <a:ext cx="5624657" cy="105266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카테고리 분류</a:t>
            </a:r>
            <a:endParaRPr lang="en-US" altLang="ko-KR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-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구글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API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를 통한 제품 라벨 도출</a:t>
            </a:r>
          </a:p>
        </p:txBody>
      </p:sp>
    </p:spTree>
    <p:extLst>
      <p:ext uri="{BB962C8B-B14F-4D97-AF65-F5344CB8AC3E}">
        <p14:creationId xmlns:p14="http://schemas.microsoft.com/office/powerpoint/2010/main" val="29619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400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rPr>
              <a:t>2) </a:t>
            </a:r>
            <a:r>
              <a:rPr lang="ko-KR" altLang="en-US" sz="1400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rPr>
              <a:t>거래 일시 살핌</a:t>
            </a: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E5FAEF-F6AE-443B-AE72-BC2C7BF28688}"/>
              </a:ext>
            </a:extLst>
          </p:cNvPr>
          <p:cNvSpPr txBox="1"/>
          <p:nvPr/>
        </p:nvSpPr>
        <p:spPr>
          <a:xfrm>
            <a:off x="2773035" y="3913950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4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출고가와 가격의 상관관계 파악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4B5F32-6B69-40E0-9A11-D4183003A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7" b="11167"/>
          <a:stretch/>
        </p:blipFill>
        <p:spPr>
          <a:xfrm>
            <a:off x="1809218" y="2018068"/>
            <a:ext cx="2833033" cy="1252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8A78C6-F3BF-4F19-9453-DA4364F2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306" y="1849795"/>
            <a:ext cx="2860907" cy="18743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B0D09C-5DE8-4762-BC92-EA5EB2337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149" y="1890549"/>
            <a:ext cx="2674232" cy="17326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73C064-4D15-4E2D-897C-D74D44C4D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506" y="4294752"/>
            <a:ext cx="2860907" cy="18926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52FEE37-3F8E-494E-B92F-750243503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7889" y="4382510"/>
            <a:ext cx="2762636" cy="176554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754614-CA8E-46B2-B28E-CC1AFEF5F6CA}"/>
              </a:ext>
            </a:extLst>
          </p:cNvPr>
          <p:cNvSpPr txBox="1"/>
          <p:nvPr/>
        </p:nvSpPr>
        <p:spPr>
          <a:xfrm>
            <a:off x="1666856" y="1431053"/>
            <a:ext cx="283303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1) 데이터 형태 살핌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C5A5F3-D353-4C24-99ED-5A18E8DE12FC}"/>
              </a:ext>
            </a:extLst>
          </p:cNvPr>
          <p:cNvSpPr txBox="1"/>
          <p:nvPr/>
        </p:nvSpPr>
        <p:spPr>
          <a:xfrm>
            <a:off x="5173307" y="1435507"/>
            <a:ext cx="17659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2)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거래 일시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EAC67-0FAF-4EBE-8FAE-AE74AB62665E}"/>
              </a:ext>
            </a:extLst>
          </p:cNvPr>
          <p:cNvSpPr txBox="1"/>
          <p:nvPr/>
        </p:nvSpPr>
        <p:spPr>
          <a:xfrm>
            <a:off x="8529208" y="1379232"/>
            <a:ext cx="30254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</a:t>
            </a:r>
            <a:r>
              <a:rPr lang="ko-KR" altLang="en-US" sz="1867" kern="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odel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별 가격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Z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</a:t>
            </a:r>
            <a:r>
              <a:rPr lang="ko-KR" altLang="en-US" sz="1867" kern="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core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8A84B6-B629-4149-8521-38E7DC328D09}"/>
              </a:ext>
            </a:extLst>
          </p:cNvPr>
          <p:cNvSpPr txBox="1"/>
          <p:nvPr/>
        </p:nvSpPr>
        <p:spPr>
          <a:xfrm>
            <a:off x="6939270" y="4034797"/>
            <a:ext cx="313760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5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867" kern="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기종별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총 거래 데이터 개수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7CCD09-3212-43B5-9C75-6D6230A90F93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모델 설계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카페24 써라운드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07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EEAFE0-09BC-4984-A933-2C816436F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8" b="42295"/>
          <a:stretch/>
        </p:blipFill>
        <p:spPr>
          <a:xfrm>
            <a:off x="2230837" y="2039454"/>
            <a:ext cx="4311600" cy="887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109E04-28A1-4C5B-8D7F-BE13E6475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414" y="3585014"/>
            <a:ext cx="4969048" cy="1946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FD608F-4C9E-4A2C-846B-CE4629389AE4}"/>
              </a:ext>
            </a:extLst>
          </p:cNvPr>
          <p:cNvSpPr txBox="1"/>
          <p:nvPr/>
        </p:nvSpPr>
        <p:spPr>
          <a:xfrm>
            <a:off x="1757711" y="1288433"/>
            <a:ext cx="53532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1)  Linear Regression</a:t>
            </a:r>
            <a:endParaRPr lang="ko-KR" altLang="en-US" sz="1867" b="1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70CF8-7FBC-427E-8CE8-1DD71E81B045}"/>
              </a:ext>
            </a:extLst>
          </p:cNvPr>
          <p:cNvSpPr txBox="1"/>
          <p:nvPr/>
        </p:nvSpPr>
        <p:spPr>
          <a:xfrm>
            <a:off x="1757711" y="3174644"/>
            <a:ext cx="297626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2)  Gradient Boosting</a:t>
            </a:r>
            <a:endParaRPr lang="ko-KR" altLang="en-US" sz="1867" b="1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76F4A-79F6-41E2-AC4B-CAC2B293EC36}"/>
              </a:ext>
            </a:extLst>
          </p:cNvPr>
          <p:cNvSpPr txBox="1"/>
          <p:nvPr/>
        </p:nvSpPr>
        <p:spPr>
          <a:xfrm>
            <a:off x="6799044" y="3155542"/>
            <a:ext cx="247942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3)  Random Forest</a:t>
            </a:r>
            <a:endParaRPr lang="ko-KR" altLang="en-US" sz="1867" b="1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409354-D64E-4C44-A7D1-3BC6255F4B6B}"/>
              </a:ext>
            </a:extLst>
          </p:cNvPr>
          <p:cNvGrpSpPr/>
          <p:nvPr/>
        </p:nvGrpSpPr>
        <p:grpSpPr>
          <a:xfrm>
            <a:off x="6542438" y="3572816"/>
            <a:ext cx="4969049" cy="2112863"/>
            <a:chOff x="3323078" y="3390560"/>
            <a:chExt cx="3971119" cy="16425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5851EDF-5885-4B6D-AA53-D2F52ADB0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6356" b="70581"/>
            <a:stretch/>
          </p:blipFill>
          <p:spPr>
            <a:xfrm>
              <a:off x="3728101" y="3390560"/>
              <a:ext cx="3364731" cy="60007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CB17AD-5D09-45D9-856E-77DCD40DD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6801" r="9579"/>
            <a:stretch/>
          </p:blipFill>
          <p:spPr>
            <a:xfrm>
              <a:off x="3323078" y="4159525"/>
              <a:ext cx="3971119" cy="87361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ED81EB-31BF-44BD-A992-47233AFD6D53}"/>
              </a:ext>
            </a:extLst>
          </p:cNvPr>
          <p:cNvSpPr txBox="1"/>
          <p:nvPr/>
        </p:nvSpPr>
        <p:spPr>
          <a:xfrm>
            <a:off x="2085689" y="1639841"/>
            <a:ext cx="9794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Test data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사이즈를 늘리거나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random state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바꾸면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test acc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급격히 떨어진다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overfitting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위험이 있다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DD76F5-4621-451E-904C-05469180714F}"/>
              </a:ext>
            </a:extLst>
          </p:cNvPr>
          <p:cNvSpPr txBox="1"/>
          <p:nvPr/>
        </p:nvSpPr>
        <p:spPr>
          <a:xfrm>
            <a:off x="1451218" y="5811103"/>
            <a:ext cx="5143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장점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메모리를 적게 사용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예측이 빠름</a:t>
            </a:r>
            <a:endParaRPr lang="en-US" altLang="ko-KR" sz="15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단점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노이즈가 많을 경우 부적합함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세밀한 매개변수 조절이 필요함</a:t>
            </a:r>
            <a:endParaRPr lang="en-US" altLang="ko-KR" sz="15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FC5EC-BA36-4EC5-8DD7-8BDCA9F0E445}"/>
              </a:ext>
            </a:extLst>
          </p:cNvPr>
          <p:cNvSpPr txBox="1"/>
          <p:nvPr/>
        </p:nvSpPr>
        <p:spPr>
          <a:xfrm>
            <a:off x="7146181" y="5815173"/>
            <a:ext cx="4755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Train 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데이터를 줄여도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0.9</a:t>
            </a:r>
            <a:r>
              <a:rPr lang="ko-KR" altLang="en-US" sz="15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이상의 정확도를 보임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BED528-891D-4267-9FA1-EFDE98D15B5E}"/>
              </a:ext>
            </a:extLst>
          </p:cNvPr>
          <p:cNvCxnSpPr/>
          <p:nvPr/>
        </p:nvCxnSpPr>
        <p:spPr>
          <a:xfrm>
            <a:off x="1602587" y="3018734"/>
            <a:ext cx="965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6C88D4-0E3A-4A7E-973A-4BF56616E661}"/>
              </a:ext>
            </a:extLst>
          </p:cNvPr>
          <p:cNvCxnSpPr>
            <a:cxnSpLocks/>
          </p:cNvCxnSpPr>
          <p:nvPr/>
        </p:nvCxnSpPr>
        <p:spPr>
          <a:xfrm>
            <a:off x="6594392" y="3018734"/>
            <a:ext cx="0" cy="3315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98986-EA50-43B4-A22D-78207864F114}"/>
              </a:ext>
            </a:extLst>
          </p:cNvPr>
          <p:cNvSpPr/>
          <p:nvPr/>
        </p:nvSpPr>
        <p:spPr>
          <a:xfrm>
            <a:off x="1812911" y="369838"/>
            <a:ext cx="2041914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모델 설계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카페24 써라운드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4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A2E0B66-0E9E-4AD8-B000-2301F458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55" y="1708800"/>
            <a:ext cx="4230272" cy="32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40E325-3CE1-4574-BE8A-F8F16009E83A}"/>
              </a:ext>
            </a:extLst>
          </p:cNvPr>
          <p:cNvSpPr txBox="1"/>
          <p:nvPr/>
        </p:nvSpPr>
        <p:spPr>
          <a:xfrm>
            <a:off x="5959185" y="1747017"/>
            <a:ext cx="5624657" cy="331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lnSpc>
                <a:spcPts val="2133"/>
              </a:lnSpc>
              <a:buClr>
                <a:srgbClr val="000000"/>
              </a:buClr>
            </a:pPr>
            <a:r>
              <a:rPr lang="ko-KR" altLang="en-US" sz="20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랜덤 </a:t>
            </a:r>
            <a:r>
              <a:rPr lang="ko-KR" altLang="en-US" sz="2000" kern="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포레스트란</a:t>
            </a:r>
            <a:r>
              <a:rPr lang="en-US" altLang="ko-KR" sz="20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?</a:t>
            </a:r>
          </a:p>
          <a:p>
            <a:pPr defTabSz="1219170" latinLnBrk="0">
              <a:lnSpc>
                <a:spcPts val="2133"/>
              </a:lnSpc>
              <a:buClr>
                <a:srgbClr val="000000"/>
              </a:buClr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다수의 의사결정 트리를 만들고</a:t>
            </a:r>
            <a:r>
              <a:rPr lang="en-US" altLang="ko-KR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그 나무들의 분류를 집계해서 최종적으로 분류하는 </a:t>
            </a:r>
            <a:r>
              <a:rPr lang="ko-KR" altLang="en-US" sz="1600" b="1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앙상블</a:t>
            </a: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600" kern="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머신러닝</a:t>
            </a: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모델</a:t>
            </a:r>
            <a:endParaRPr lang="en-US" altLang="ko-KR" sz="1600" kern="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lnSpc>
                <a:spcPts val="2133"/>
              </a:lnSpc>
              <a:buClr>
                <a:srgbClr val="000000"/>
              </a:buClr>
            </a:pPr>
            <a:r>
              <a:rPr lang="en-US" altLang="ko-KR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</a:t>
            </a: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오버피팅을</a:t>
            </a: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피하기 위해 임의</a:t>
            </a:r>
            <a:r>
              <a:rPr lang="en-US" altLang="ko-KR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(random)</a:t>
            </a:r>
            <a:r>
              <a:rPr lang="ko-KR" altLang="en-US" sz="1600" kern="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의 숲을 구성</a:t>
            </a:r>
            <a:endParaRPr lang="en-US" altLang="ko-KR" sz="1600" kern="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과적합을 조절하고 예측의 정확도를 높이기 위해서 </a:t>
            </a:r>
            <a:r>
              <a:rPr lang="ko-KR" altLang="en-US" sz="1600" b="1" kern="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평균</a:t>
            </a:r>
            <a:r>
              <a:rPr lang="ko-KR" altLang="en-US" sz="1600" kern="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사용</a:t>
            </a:r>
            <a:endParaRPr lang="en-US" altLang="ko-KR" sz="1600" kern="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80990" indent="-380990" defTabSz="1219170" latinLnBrk="0">
              <a:lnSpc>
                <a:spcPts val="2133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하위 샘플의 크기는 최초에 입력된 샘플 크기와 항상 같지만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bootstrap=True (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디폴트 값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 경우 샘플은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복원추출 방식</a:t>
            </a:r>
            <a:r>
              <a:rPr lang="ko-KR" altLang="en-US" sz="16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으로 </a:t>
            </a:r>
            <a:r>
              <a:rPr lang="ko-KR" altLang="en-US" sz="1600" kern="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재추출</a:t>
            </a:r>
            <a:endParaRPr lang="en-US" altLang="ko-KR" sz="1600" kern="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B4C97-7329-4D64-A2A3-660236F4A925}"/>
              </a:ext>
            </a:extLst>
          </p:cNvPr>
          <p:cNvSpPr txBox="1"/>
          <p:nvPr/>
        </p:nvSpPr>
        <p:spPr>
          <a:xfrm>
            <a:off x="2241250" y="5014601"/>
            <a:ext cx="287828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Random forest regressor</a:t>
            </a:r>
            <a:endParaRPr lang="ko-KR" altLang="en-US" sz="1800" kern="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F56CE7-E21D-4BB9-A30A-6C6F683BC0E2}"/>
              </a:ext>
            </a:extLst>
          </p:cNvPr>
          <p:cNvSpPr/>
          <p:nvPr/>
        </p:nvSpPr>
        <p:spPr>
          <a:xfrm>
            <a:off x="1812910" y="369838"/>
            <a:ext cx="2436361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모델 설계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카페24 써라운드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00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rPr>
              <a:t> R^2로 모델 성능 평가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21A90-C027-46ED-BDDF-BA301E838C5C}"/>
              </a:ext>
            </a:extLst>
          </p:cNvPr>
          <p:cNvSpPr txBox="1"/>
          <p:nvPr/>
        </p:nvSpPr>
        <p:spPr>
          <a:xfrm>
            <a:off x="2016685" y="1773510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1) 데이터를 준비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2DE6F-7E26-4AB5-9C34-0E1C054C5AF8}"/>
              </a:ext>
            </a:extLst>
          </p:cNvPr>
          <p:cNvSpPr txBox="1"/>
          <p:nvPr/>
        </p:nvSpPr>
        <p:spPr>
          <a:xfrm>
            <a:off x="2016685" y="3071114"/>
            <a:ext cx="719945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2) 학습</a:t>
            </a: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/</a:t>
            </a: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테스트 데이터를 분리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5B91D-6AD0-4D5E-8396-82E4301DA062}"/>
              </a:ext>
            </a:extLst>
          </p:cNvPr>
          <p:cNvSpPr txBox="1"/>
          <p:nvPr/>
        </p:nvSpPr>
        <p:spPr>
          <a:xfrm>
            <a:off x="2016685" y="4586249"/>
            <a:ext cx="719945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</a:t>
            </a: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) 랜덤 포레스트 모델을 학습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5DD1AE-0317-42A7-9ACA-8617D8C38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10" y="2183033"/>
            <a:ext cx="7369157" cy="4844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797A26-BBAD-403E-967B-7DE6036BA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10" y="3491630"/>
            <a:ext cx="6814787" cy="6909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9C46039-F878-4105-BF39-766FBF1889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53"/>
          <a:stretch/>
        </p:blipFill>
        <p:spPr>
          <a:xfrm>
            <a:off x="2093410" y="5084693"/>
            <a:ext cx="6019275" cy="8798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AB4099-84A2-4188-88D0-082415374EA3}"/>
              </a:ext>
            </a:extLst>
          </p:cNvPr>
          <p:cNvSpPr/>
          <p:nvPr/>
        </p:nvSpPr>
        <p:spPr>
          <a:xfrm>
            <a:off x="1812910" y="369838"/>
            <a:ext cx="5624657" cy="105266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모델 설계</a:t>
            </a:r>
            <a:endParaRPr lang="en-US" altLang="ko-KR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Random forest regressor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를 이용한 가격 예측</a:t>
            </a:r>
          </a:p>
        </p:txBody>
      </p:sp>
    </p:spTree>
    <p:extLst>
      <p:ext uri="{BB962C8B-B14F-4D97-AF65-F5344CB8AC3E}">
        <p14:creationId xmlns:p14="http://schemas.microsoft.com/office/powerpoint/2010/main" val="183391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5" name="모서리가 둥근 직사각형 4">
            <a:extLst>
              <a:ext uri="{FF2B5EF4-FFF2-40B4-BE49-F238E27FC236}">
                <a16:creationId xmlns:a16="http://schemas.microsoft.com/office/drawing/2014/main" id="{C3D00B20-9AC8-40EC-AF68-B0BA5635BA2A}"/>
              </a:ext>
            </a:extLst>
          </p:cNvPr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rPr>
              <a:t> R^2로 모델 성능 평가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21A90-C027-46ED-BDDF-BA301E838C5C}"/>
              </a:ext>
            </a:extLst>
          </p:cNvPr>
          <p:cNvSpPr txBox="1"/>
          <p:nvPr/>
        </p:nvSpPr>
        <p:spPr>
          <a:xfrm>
            <a:off x="1582321" y="1763336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4)</a:t>
            </a: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모델 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8ED28-5891-4D6E-8A4A-EF726B1CE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1"/>
          <a:stretch/>
        </p:blipFill>
        <p:spPr>
          <a:xfrm>
            <a:off x="1582321" y="2266227"/>
            <a:ext cx="10022836" cy="4932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54A813-DD58-4045-B64B-62F78B7FC554}"/>
              </a:ext>
            </a:extLst>
          </p:cNvPr>
          <p:cNvSpPr txBox="1"/>
          <p:nvPr/>
        </p:nvSpPr>
        <p:spPr>
          <a:xfrm>
            <a:off x="3310361" y="3239172"/>
            <a:ext cx="79639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867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MSE</a:t>
            </a:r>
            <a:endParaRPr lang="ko-KR" altLang="en-US" sz="1867" b="1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10C4F-A504-403E-8A58-BED784BE7F81}"/>
              </a:ext>
            </a:extLst>
          </p:cNvPr>
          <p:cNvSpPr txBox="1"/>
          <p:nvPr/>
        </p:nvSpPr>
        <p:spPr>
          <a:xfrm>
            <a:off x="1542653" y="3703039"/>
            <a:ext cx="459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회귀 모델의 손실함수</a:t>
            </a:r>
            <a:endParaRPr lang="en-US" altLang="ko-KR" sz="1400" kern="0" dirty="0">
              <a:solidFill>
                <a:srgbClr val="00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 err="1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예측값과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실제값의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 차이의 제곱 평균으로 정의</a:t>
            </a:r>
            <a:endParaRPr lang="en-US" altLang="ko-KR" sz="1400" kern="0" dirty="0">
              <a:solidFill>
                <a:srgbClr val="00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0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에 가까울수록 좋은 성능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CB646-42FF-4D3E-A0D9-A7DF43FBECE7}"/>
              </a:ext>
            </a:extLst>
          </p:cNvPr>
          <p:cNvSpPr txBox="1"/>
          <p:nvPr/>
        </p:nvSpPr>
        <p:spPr>
          <a:xfrm>
            <a:off x="7134288" y="3327904"/>
            <a:ext cx="339628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867" b="1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R-squared (r2 score)</a:t>
            </a:r>
            <a:endParaRPr lang="ko-KR" altLang="en-US" sz="1867" b="1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191B5-C267-492C-9EB2-633ADEE55129}"/>
              </a:ext>
            </a:extLst>
          </p:cNvPr>
          <p:cNvSpPr txBox="1"/>
          <p:nvPr/>
        </p:nvSpPr>
        <p:spPr>
          <a:xfrm>
            <a:off x="6593739" y="3810095"/>
            <a:ext cx="4595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분산 기반 예측 성능 평가</a:t>
            </a:r>
            <a:endParaRPr lang="en-US" altLang="ko-KR" sz="1400" kern="0" dirty="0">
              <a:solidFill>
                <a:srgbClr val="00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상대적인 성능이 어느 정도인지 직관적으로 판단 가능</a:t>
            </a:r>
            <a:endParaRPr lang="en-US" altLang="ko-KR" sz="1400" kern="0" dirty="0">
              <a:solidFill>
                <a:srgbClr val="00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rial"/>
                <a:sym typeface="Arial"/>
              </a:rPr>
              <a:t>에 가까울수록 좋은 성능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D609A-618B-47E3-9D92-A3C2DBA6A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831" y="4631187"/>
            <a:ext cx="2238691" cy="8041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A94B47-BE29-4D58-9E7B-24B989F5A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22" y="4596165"/>
            <a:ext cx="3134980" cy="77926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39C3F7-AF61-441F-B241-98C6A3902010}"/>
              </a:ext>
            </a:extLst>
          </p:cNvPr>
          <p:cNvSpPr/>
          <p:nvPr/>
        </p:nvSpPr>
        <p:spPr>
          <a:xfrm>
            <a:off x="1812910" y="369838"/>
            <a:ext cx="5624657" cy="105266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모델 설계</a:t>
            </a:r>
            <a:endParaRPr lang="en-US" altLang="ko-KR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Random forest regressor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카페24 써라운드" pitchFamily="2" charset="-127"/>
                <a:sym typeface="Arial"/>
              </a:rPr>
              <a:t>를 이용한 가격 예측</a:t>
            </a:r>
          </a:p>
        </p:txBody>
      </p:sp>
    </p:spTree>
    <p:extLst>
      <p:ext uri="{BB962C8B-B14F-4D97-AF65-F5344CB8AC3E}">
        <p14:creationId xmlns:p14="http://schemas.microsoft.com/office/powerpoint/2010/main" val="327029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5.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최종 결과 값 프로토타입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52CB94B-F79C-4075-9F3A-9DD14174734A}"/>
              </a:ext>
            </a:extLst>
          </p:cNvPr>
          <p:cNvGrpSpPr/>
          <p:nvPr/>
        </p:nvGrpSpPr>
        <p:grpSpPr>
          <a:xfrm>
            <a:off x="1736186" y="1146757"/>
            <a:ext cx="9644543" cy="4860312"/>
            <a:chOff x="1542092" y="1146757"/>
            <a:chExt cx="9644543" cy="48603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CBD1D6-227F-466F-85D3-ED2345ED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092" y="1146757"/>
              <a:ext cx="7828443" cy="48603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458C60-BA3F-4565-AA0F-BD8D40C8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0535" y="4016433"/>
              <a:ext cx="1816100" cy="12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84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1" y="252412"/>
            <a:ext cx="11506199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812910" y="369839"/>
            <a:ext cx="5624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ko-KR" altLang="en-US" sz="2400" b="1" kern="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목차</a:t>
            </a:r>
            <a:endParaRPr lang="ko-KR" altLang="en-US" sz="4800" kern="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308DCE-F269-4928-B693-3F916C8F67EE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CBA8CE3-5D03-4D24-A890-07402C50F2C3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2A19CA-04AD-4A22-8E5E-CF3F51AFA0A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E776BFB7-8013-465E-8ADC-28DCA1E2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841EAC2-10D1-471A-A486-6B6B5B0A7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28170"/>
              </p:ext>
            </p:extLst>
          </p:nvPr>
        </p:nvGraphicFramePr>
        <p:xfrm>
          <a:off x="1895354" y="1563646"/>
          <a:ext cx="9328393" cy="440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79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1849A4-896B-47D3-959B-724ED20F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86" y="1359017"/>
            <a:ext cx="9601084" cy="42691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207AD-C721-4C3D-971B-44E8B924D49F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5.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최종 결과 값 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117913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38167" y="1081818"/>
            <a:ext cx="8534533" cy="4720605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862B85EE-B001-4856-A86B-A71F376613BE}"/>
              </a:ext>
            </a:extLst>
          </p:cNvPr>
          <p:cNvSpPr/>
          <p:nvPr/>
        </p:nvSpPr>
        <p:spPr>
          <a:xfrm>
            <a:off x="2434713" y="1138517"/>
            <a:ext cx="7677476" cy="4604142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3461496" y="1782913"/>
            <a:ext cx="5624657" cy="67961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2667" b="1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발전가능성 및 사업성</a:t>
            </a:r>
            <a:endParaRPr lang="en-US" altLang="ko-KR" sz="2667" b="1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1678791" y="1406407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75" y="1450494"/>
            <a:ext cx="234645" cy="23523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1E6392D-0CF2-4843-A64B-DDE972E0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277" y="3146991"/>
            <a:ext cx="2315892" cy="155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시스템의 장점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발전 가능성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사업성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69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0" y="2504113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3" name="자유형 98">
            <a:extLst>
              <a:ext uri="{FF2B5EF4-FFF2-40B4-BE49-F238E27FC236}">
                <a16:creationId xmlns:a16="http://schemas.microsoft.com/office/drawing/2014/main" id="{16730670-BB67-4B45-9760-5225CC8BD27D}"/>
              </a:ext>
            </a:extLst>
          </p:cNvPr>
          <p:cNvSpPr/>
          <p:nvPr/>
        </p:nvSpPr>
        <p:spPr>
          <a:xfrm>
            <a:off x="4873363" y="5413249"/>
            <a:ext cx="3286524" cy="1177036"/>
          </a:xfrm>
          <a:custGeom>
            <a:avLst/>
            <a:gdLst>
              <a:gd name="connsiteX0" fmla="*/ 1643262 w 3286524"/>
              <a:gd name="connsiteY0" fmla="*/ 0 h 1177036"/>
              <a:gd name="connsiteX1" fmla="*/ 3244092 w 3286524"/>
              <a:gd name="connsiteY1" fmla="*/ 1061102 h 1177036"/>
              <a:gd name="connsiteX2" fmla="*/ 3286524 w 3286524"/>
              <a:gd name="connsiteY2" fmla="*/ 1177036 h 1177036"/>
              <a:gd name="connsiteX3" fmla="*/ 0 w 3286524"/>
              <a:gd name="connsiteY3" fmla="*/ 1177036 h 1177036"/>
              <a:gd name="connsiteX4" fmla="*/ 42433 w 3286524"/>
              <a:gd name="connsiteY4" fmla="*/ 1061102 h 1177036"/>
              <a:gd name="connsiteX5" fmla="*/ 1643262 w 3286524"/>
              <a:gd name="connsiteY5" fmla="*/ 0 h 11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6524" h="1177036">
                <a:moveTo>
                  <a:pt x="1643262" y="0"/>
                </a:moveTo>
                <a:cubicBezTo>
                  <a:pt x="2362900" y="0"/>
                  <a:pt x="2980346" y="437537"/>
                  <a:pt x="3244092" y="1061102"/>
                </a:cubicBezTo>
                <a:lnTo>
                  <a:pt x="3286524" y="1177036"/>
                </a:lnTo>
                <a:lnTo>
                  <a:pt x="0" y="1177036"/>
                </a:lnTo>
                <a:lnTo>
                  <a:pt x="42433" y="1061102"/>
                </a:lnTo>
                <a:cubicBezTo>
                  <a:pt x="306178" y="437537"/>
                  <a:pt x="923625" y="0"/>
                  <a:pt x="1643262" y="0"/>
                </a:cubicBezTo>
                <a:close/>
              </a:path>
            </a:pathLst>
          </a:custGeom>
          <a:solidFill>
            <a:srgbClr val="FED8C3"/>
          </a:solidFill>
          <a:ln w="38100"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시스템의 </a:t>
            </a:r>
            <a:endParaRPr lang="en-US" altLang="ko-KR" sz="2000" b="1" kern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장점</a:t>
            </a:r>
            <a:endParaRPr lang="ko-KR" altLang="en-US" sz="4400" kern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55C62B-60E2-4A8E-9F49-4E4ADCA59AA4}"/>
              </a:ext>
            </a:extLst>
          </p:cNvPr>
          <p:cNvSpPr/>
          <p:nvPr/>
        </p:nvSpPr>
        <p:spPr>
          <a:xfrm>
            <a:off x="7764429" y="2519092"/>
            <a:ext cx="3430060" cy="134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ko-KR" altLang="en-US" sz="2400" b="1" dirty="0">
                <a:solidFill>
                  <a:srgbClr val="FE6B2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안전 보장</a:t>
            </a:r>
            <a:endParaRPr lang="en-US" altLang="ko-KR" sz="2400" b="1" dirty="0">
              <a:solidFill>
                <a:srgbClr val="FE6B2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914377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가격의 가이드라인 제시로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914377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가격으로 유인하는 사기 거래 예방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D3C7A9-BF41-4741-9258-9AB27D35E286}"/>
              </a:ext>
            </a:extLst>
          </p:cNvPr>
          <p:cNvGrpSpPr/>
          <p:nvPr/>
        </p:nvGrpSpPr>
        <p:grpSpPr>
          <a:xfrm rot="19800000">
            <a:off x="4226336" y="3767074"/>
            <a:ext cx="792043" cy="2187495"/>
            <a:chOff x="6263329" y="3317812"/>
            <a:chExt cx="792000" cy="218749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FD3A280-6FD2-47AA-AF32-25A87D90D406}"/>
                </a:ext>
              </a:extLst>
            </p:cNvPr>
            <p:cNvSpPr/>
            <p:nvPr/>
          </p:nvSpPr>
          <p:spPr>
            <a:xfrm>
              <a:off x="6263329" y="4015559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6B25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lnSpc>
                  <a:spcPct val="150000"/>
                </a:lnSpc>
              </a:pPr>
              <a:r>
                <a:rPr lang="en-US" altLang="ko-KR" sz="1051" b="1">
                  <a:solidFill>
                    <a:srgbClr val="02EAEF"/>
                  </a:solidFill>
                  <a:latin typeface="맑은 고딕" panose="020F0502020204030204"/>
                  <a:ea typeface="맑은 고딕" panose="020B0503020000020004" pitchFamily="50" charset="-127"/>
                  <a:sym typeface="Arial"/>
                </a:rPr>
                <a:t>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A75D23B-5740-499E-AE57-2AD65FB3C06F}"/>
                </a:ext>
              </a:extLst>
            </p:cNvPr>
            <p:cNvCxnSpPr/>
            <p:nvPr/>
          </p:nvCxnSpPr>
          <p:spPr>
            <a:xfrm>
              <a:off x="6659329" y="4916288"/>
              <a:ext cx="6163" cy="589018"/>
            </a:xfrm>
            <a:prstGeom prst="line">
              <a:avLst/>
            </a:prstGeom>
            <a:ln>
              <a:solidFill>
                <a:srgbClr val="FE6B2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9B7ECD6-5A75-4C50-9BE7-612804742BB0}"/>
                </a:ext>
              </a:extLst>
            </p:cNvPr>
            <p:cNvCxnSpPr/>
            <p:nvPr/>
          </p:nvCxnSpPr>
          <p:spPr>
            <a:xfrm>
              <a:off x="6653166" y="3317812"/>
              <a:ext cx="6163" cy="589018"/>
            </a:xfrm>
            <a:prstGeom prst="line">
              <a:avLst/>
            </a:prstGeom>
            <a:ln>
              <a:solidFill>
                <a:srgbClr val="FE6B2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0ECD6F0-C64F-4A1D-99E7-16BD4B80195E}"/>
              </a:ext>
            </a:extLst>
          </p:cNvPr>
          <p:cNvGrpSpPr/>
          <p:nvPr/>
        </p:nvGrpSpPr>
        <p:grpSpPr>
          <a:xfrm rot="1800000">
            <a:off x="8080249" y="3762806"/>
            <a:ext cx="792000" cy="2187495"/>
            <a:chOff x="6263329" y="3317812"/>
            <a:chExt cx="792000" cy="218749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691D650-8F12-4247-87C3-A251F2156238}"/>
                </a:ext>
              </a:extLst>
            </p:cNvPr>
            <p:cNvSpPr/>
            <p:nvPr/>
          </p:nvSpPr>
          <p:spPr>
            <a:xfrm>
              <a:off x="6263329" y="4015559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6B25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lnSpc>
                  <a:spcPct val="150000"/>
                </a:lnSpc>
              </a:pPr>
              <a:r>
                <a:rPr lang="en-US" altLang="ko-KR" sz="1051" b="1">
                  <a:solidFill>
                    <a:srgbClr val="02EAEF"/>
                  </a:solidFill>
                  <a:latin typeface="맑은 고딕" panose="020F0502020204030204"/>
                  <a:ea typeface="맑은 고딕" panose="020B0503020000020004" pitchFamily="50" charset="-127"/>
                  <a:sym typeface="Arial"/>
                </a:rPr>
                <a:t> 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698153-6F72-47F6-9755-BEEE523F7B6B}"/>
                </a:ext>
              </a:extLst>
            </p:cNvPr>
            <p:cNvCxnSpPr/>
            <p:nvPr/>
          </p:nvCxnSpPr>
          <p:spPr>
            <a:xfrm>
              <a:off x="6659329" y="4916288"/>
              <a:ext cx="6163" cy="589018"/>
            </a:xfrm>
            <a:prstGeom prst="line">
              <a:avLst/>
            </a:prstGeom>
            <a:ln>
              <a:solidFill>
                <a:srgbClr val="FE6B2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0F7CE19-960C-4498-BB15-84E217AEFFCE}"/>
                </a:ext>
              </a:extLst>
            </p:cNvPr>
            <p:cNvCxnSpPr/>
            <p:nvPr/>
          </p:nvCxnSpPr>
          <p:spPr>
            <a:xfrm>
              <a:off x="6653166" y="3317812"/>
              <a:ext cx="6163" cy="589018"/>
            </a:xfrm>
            <a:prstGeom prst="line">
              <a:avLst/>
            </a:prstGeom>
            <a:ln>
              <a:solidFill>
                <a:srgbClr val="FE6B2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D95052-A49C-4D62-AD98-BDCDA4D5B6C5}"/>
              </a:ext>
            </a:extLst>
          </p:cNvPr>
          <p:cNvSpPr/>
          <p:nvPr/>
        </p:nvSpPr>
        <p:spPr>
          <a:xfrm>
            <a:off x="2540879" y="2774182"/>
            <a:ext cx="2835929" cy="13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ko-KR" altLang="en-US" sz="2400" b="1" dirty="0">
                <a:solidFill>
                  <a:srgbClr val="FE6B2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편리함</a:t>
            </a:r>
            <a:endParaRPr lang="en-US" altLang="ko-KR" sz="2400" b="1" dirty="0">
              <a:solidFill>
                <a:srgbClr val="FE6B2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914377">
              <a:lnSpc>
                <a:spcPct val="15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가격을 정해야 하는 불편함 해소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914377">
              <a:lnSpc>
                <a:spcPct val="150000"/>
              </a:lnSpc>
            </a:pPr>
            <a:endParaRPr lang="en-US" altLang="ko-KR" sz="1400" dirty="0">
              <a:solidFill>
                <a:srgbClr val="FE6B2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4E3557-E8D3-478E-BA62-0FFFD6FFD729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1.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시스템의 장점</a:t>
            </a:r>
          </a:p>
        </p:txBody>
      </p:sp>
    </p:spTree>
    <p:extLst>
      <p:ext uri="{BB962C8B-B14F-4D97-AF65-F5344CB8AC3E}">
        <p14:creationId xmlns:p14="http://schemas.microsoft.com/office/powerpoint/2010/main" val="377140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14643"/>
              </p:ext>
            </p:extLst>
          </p:nvPr>
        </p:nvGraphicFramePr>
        <p:xfrm>
          <a:off x="312065" y="2504114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722315-3A94-45D2-A1E9-5B7C0C36099A}"/>
              </a:ext>
            </a:extLst>
          </p:cNvPr>
          <p:cNvSpPr txBox="1"/>
          <p:nvPr/>
        </p:nvSpPr>
        <p:spPr>
          <a:xfrm>
            <a:off x="1747180" y="1724413"/>
            <a:ext cx="10132755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▶ 사진만 찍어도 자동으로 모델명을 파악해 알려줌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Malgun Gothic"/>
              <a:sym typeface="Malgun Gothic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 </a:t>
            </a:r>
            <a:endParaRPr lang="ko-KR" altLang="en-US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▶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정가를 크롬 드라이버가 알아서 </a:t>
            </a:r>
            <a:r>
              <a:rPr lang="ko-KR" altLang="en-US" sz="1867" kern="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크롤링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Malgun Gothic"/>
                <a:sym typeface="Malgun Gothic"/>
              </a:rPr>
              <a:t>▶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게시글을 감성분석 하여 제품의 상태를 자동으로 파악하도록 함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2D1DC5-3728-4D7B-B7DD-1608FE88765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2.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발전가능성</a:t>
            </a:r>
          </a:p>
        </p:txBody>
      </p:sp>
    </p:spTree>
    <p:extLst>
      <p:ext uri="{BB962C8B-B14F-4D97-AF65-F5344CB8AC3E}">
        <p14:creationId xmlns:p14="http://schemas.microsoft.com/office/powerpoint/2010/main" val="229798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0" y="2504113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3" name="Google Shape;139;p24">
            <a:extLst>
              <a:ext uri="{FF2B5EF4-FFF2-40B4-BE49-F238E27FC236}">
                <a16:creationId xmlns:a16="http://schemas.microsoft.com/office/drawing/2014/main" id="{4C48339B-4A20-4977-B42B-25FFB1329276}"/>
              </a:ext>
            </a:extLst>
          </p:cNvPr>
          <p:cNvSpPr txBox="1">
            <a:spLocks/>
          </p:cNvSpPr>
          <p:nvPr/>
        </p:nvSpPr>
        <p:spPr>
          <a:xfrm>
            <a:off x="3045325" y="4809248"/>
            <a:ext cx="7028452" cy="15470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spcBef>
                <a:spcPts val="0"/>
              </a:spcBef>
              <a:buNone/>
            </a:pPr>
            <a:r>
              <a:rPr lang="ko-KR" altLang="en-US" sz="1800" dirty="0">
                <a:solidFill>
                  <a:prstClr val="black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많은 이용자수를 보유하고 있어 더 큰 수익을 낼 수 있을 것으로 예상</a:t>
            </a:r>
          </a:p>
          <a:p>
            <a:pPr marL="0" indent="0" defTabSz="914377">
              <a:spcBef>
                <a:spcPts val="1600"/>
              </a:spcBef>
              <a:buNone/>
            </a:pPr>
            <a:r>
              <a:rPr lang="ko-KR" altLang="en-US" sz="1800" dirty="0">
                <a:solidFill>
                  <a:prstClr val="black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여러 회사에게 투자를 받고 있어 다른 회사와의 협업도 가능</a:t>
            </a:r>
          </a:p>
          <a:p>
            <a:pPr marL="0" indent="0" defTabSz="914377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800" dirty="0">
                <a:solidFill>
                  <a:prstClr val="black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실시간 판매가 반영으로 더 최적화된 알고리즘 설정 가능</a:t>
            </a:r>
          </a:p>
        </p:txBody>
      </p:sp>
      <p:pic>
        <p:nvPicPr>
          <p:cNvPr id="14" name="Google Shape;140;p24">
            <a:extLst>
              <a:ext uri="{FF2B5EF4-FFF2-40B4-BE49-F238E27FC236}">
                <a16:creationId xmlns:a16="http://schemas.microsoft.com/office/drawing/2014/main" id="{2680877D-D832-485C-809F-B7B9BE4313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503" y="1453518"/>
            <a:ext cx="2012471" cy="323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1;p24">
            <a:extLst>
              <a:ext uri="{FF2B5EF4-FFF2-40B4-BE49-F238E27FC236}">
                <a16:creationId xmlns:a16="http://schemas.microsoft.com/office/drawing/2014/main" id="{AB09D4C8-F891-4274-BEF3-4382CD2CA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0025" t="4303" r="830" b="4575"/>
          <a:stretch/>
        </p:blipFill>
        <p:spPr>
          <a:xfrm>
            <a:off x="3913016" y="1857925"/>
            <a:ext cx="5103728" cy="196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카카오벤처스 Kakao Ventures - Home | Facebook">
            <a:extLst>
              <a:ext uri="{FF2B5EF4-FFF2-40B4-BE49-F238E27FC236}">
                <a16:creationId xmlns:a16="http://schemas.microsoft.com/office/drawing/2014/main" id="{1754116F-5732-48CD-B1BD-823552EB9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6" b="23749"/>
          <a:stretch/>
        </p:blipFill>
        <p:spPr bwMode="auto">
          <a:xfrm>
            <a:off x="9232981" y="2238711"/>
            <a:ext cx="2225260" cy="12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12F9EF-8D76-4C91-8D1A-56D976028868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3.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사업성</a:t>
            </a:r>
          </a:p>
        </p:txBody>
      </p:sp>
    </p:spTree>
    <p:extLst>
      <p:ext uri="{BB962C8B-B14F-4D97-AF65-F5344CB8AC3E}">
        <p14:creationId xmlns:p14="http://schemas.microsoft.com/office/powerpoint/2010/main" val="181316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A3D6E8-59FC-47F3-9FD4-2577ABD3C7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D8C3"/>
          </a:solidFill>
          <a:ln>
            <a:solidFill>
              <a:srgbClr val="FED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0" y="2504113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268193-7D9F-4F05-A8C2-D30696A30467}"/>
              </a:ext>
            </a:extLst>
          </p:cNvPr>
          <p:cNvSpPr/>
          <p:nvPr/>
        </p:nvSpPr>
        <p:spPr>
          <a:xfrm>
            <a:off x="1933364" y="5014048"/>
            <a:ext cx="9550397" cy="890469"/>
          </a:xfrm>
          <a:prstGeom prst="roundRect">
            <a:avLst>
              <a:gd name="adj" fmla="val 334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867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4" name="Google Shape;153;p26">
            <a:extLst>
              <a:ext uri="{FF2B5EF4-FFF2-40B4-BE49-F238E27FC236}">
                <a16:creationId xmlns:a16="http://schemas.microsoft.com/office/drawing/2014/main" id="{F17D542D-6B99-4D07-B671-E4A4CB9EB9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4169" y="1450663"/>
            <a:ext cx="251048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ko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기존 서비스</a:t>
            </a:r>
            <a:endParaRPr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5" name="Google Shape;154;p26">
            <a:extLst>
              <a:ext uri="{FF2B5EF4-FFF2-40B4-BE49-F238E27FC236}">
                <a16:creationId xmlns:a16="http://schemas.microsoft.com/office/drawing/2014/main" id="{31C65C9D-7710-4344-811C-24CA4D9604CB}"/>
              </a:ext>
            </a:extLst>
          </p:cNvPr>
          <p:cNvSpPr txBox="1">
            <a:spLocks/>
          </p:cNvSpPr>
          <p:nvPr/>
        </p:nvSpPr>
        <p:spPr>
          <a:xfrm>
            <a:off x="1139633" y="2011693"/>
            <a:ext cx="5201456" cy="1205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67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AI</a:t>
            </a:r>
            <a:r>
              <a:rPr lang="ko-KR" altLang="en-US" sz="1867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가 중고 물품의 가격을 책정하는 “얼마야”</a:t>
            </a:r>
          </a:p>
          <a:p>
            <a:pPr marL="0" indent="0" algn="ctr" defTabSz="914377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67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말고는 특허 등록된 서비스는 없다</a:t>
            </a:r>
          </a:p>
        </p:txBody>
      </p:sp>
      <p:pic>
        <p:nvPicPr>
          <p:cNvPr id="16" name="Google Shape;155;p26">
            <a:extLst>
              <a:ext uri="{FF2B5EF4-FFF2-40B4-BE49-F238E27FC236}">
                <a16:creationId xmlns:a16="http://schemas.microsoft.com/office/drawing/2014/main" id="{2F15F2D6-FD90-429E-ACA6-7830D122B4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036" y="3311123"/>
            <a:ext cx="3271215" cy="8680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60;p27">
            <a:extLst>
              <a:ext uri="{FF2B5EF4-FFF2-40B4-BE49-F238E27FC236}">
                <a16:creationId xmlns:a16="http://schemas.microsoft.com/office/drawing/2014/main" id="{D11FDEA7-30BB-48C6-8FDF-9692E210F20A}"/>
              </a:ext>
            </a:extLst>
          </p:cNvPr>
          <p:cNvSpPr txBox="1">
            <a:spLocks/>
          </p:cNvSpPr>
          <p:nvPr/>
        </p:nvSpPr>
        <p:spPr>
          <a:xfrm>
            <a:off x="6633189" y="1363618"/>
            <a:ext cx="47424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 latinLnBrk="0">
              <a:buClr>
                <a:prstClr val="black"/>
              </a:buClr>
            </a:pPr>
            <a:r>
              <a:rPr lang="ko-KR" altLang="en-US" sz="2400" kern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차이점</a:t>
            </a:r>
          </a:p>
        </p:txBody>
      </p:sp>
      <p:sp>
        <p:nvSpPr>
          <p:cNvPr id="18" name="Google Shape;161;p27">
            <a:extLst>
              <a:ext uri="{FF2B5EF4-FFF2-40B4-BE49-F238E27FC236}">
                <a16:creationId xmlns:a16="http://schemas.microsoft.com/office/drawing/2014/main" id="{069FB8B4-DD22-49EC-A3D1-3C39724DD2A6}"/>
              </a:ext>
            </a:extLst>
          </p:cNvPr>
          <p:cNvSpPr txBox="1">
            <a:spLocks/>
          </p:cNvSpPr>
          <p:nvPr/>
        </p:nvSpPr>
        <p:spPr>
          <a:xfrm>
            <a:off x="6520203" y="1941666"/>
            <a:ext cx="5104293" cy="255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1219170" latinLnBrk="0">
              <a:lnSpc>
                <a:spcPct val="150000"/>
              </a:lnSpc>
              <a:buClr>
                <a:srgbClr val="44546A"/>
              </a:buClr>
              <a:buNone/>
            </a:pPr>
            <a:r>
              <a:rPr lang="en-US" altLang="ko-KR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“</a:t>
            </a:r>
            <a:r>
              <a:rPr lang="ko-KR" altLang="en-US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얼마야</a:t>
            </a:r>
            <a:r>
              <a:rPr lang="en-US" altLang="ko-KR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”</a:t>
            </a:r>
            <a:r>
              <a:rPr lang="ko-KR" altLang="en-US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는 가격만을 제공하고 자체적인 앱을 만듦</a:t>
            </a:r>
            <a:endParaRPr lang="en-US" altLang="ko-KR" sz="1867" kern="0" dirty="0">
              <a:solidFill>
                <a:srgbClr val="4454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indent="0" defTabSz="1219170" latinLnBrk="0">
              <a:lnSpc>
                <a:spcPct val="150000"/>
              </a:lnSpc>
              <a:buClr>
                <a:srgbClr val="44546A"/>
              </a:buClr>
              <a:buNone/>
            </a:pPr>
            <a:r>
              <a:rPr lang="ko-KR" altLang="en-US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우리는 물건과 가격을 자동으로 분석하고 제공하는 서비스를 제작</a:t>
            </a:r>
            <a:r>
              <a:rPr lang="en-US" altLang="ko-KR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.</a:t>
            </a:r>
          </a:p>
          <a:p>
            <a:pPr marL="0" indent="0" defTabSz="1219170" latinLnBrk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4546A"/>
              </a:buClr>
              <a:buNone/>
            </a:pPr>
            <a:r>
              <a:rPr lang="ko-KR" altLang="en-US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이 서비스를 당근마켓에 판매함으로써  수익을 낸다</a:t>
            </a:r>
            <a:r>
              <a:rPr lang="en-US" altLang="ko-KR" sz="1867" kern="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.</a:t>
            </a:r>
            <a:endParaRPr lang="ko-KR" altLang="en-US" sz="1867" kern="0" dirty="0">
              <a:solidFill>
                <a:srgbClr val="4454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C304-DBF2-470F-B3B0-72F56B59A990}"/>
              </a:ext>
            </a:extLst>
          </p:cNvPr>
          <p:cNvSpPr txBox="1"/>
          <p:nvPr/>
        </p:nvSpPr>
        <p:spPr>
          <a:xfrm>
            <a:off x="1635337" y="5182284"/>
            <a:ext cx="984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" altLang="ko-KR" sz="2800" kern="0" dirty="0">
                <a:solidFill>
                  <a:srgbClr val="000000"/>
                </a:solidFill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특허</a:t>
            </a:r>
            <a:r>
              <a:rPr lang="ko" altLang="ko-KR" sz="2800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의 판매를 통한 수익창출</a:t>
            </a:r>
            <a:r>
              <a:rPr lang="en-US" altLang="ko" sz="2800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2800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  <a:sym typeface="Malgun Gothic"/>
              </a:rPr>
              <a:t>가능</a:t>
            </a:r>
            <a:endParaRPr lang="ko-KR" altLang="en-US" sz="2800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8A3437-DE26-4611-BFEA-8B983D487898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3. </a:t>
            </a:r>
            <a:r>
              <a:rPr lang="ko-KR" altLang="en-US" sz="2400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사업성</a:t>
            </a:r>
          </a:p>
        </p:txBody>
      </p:sp>
    </p:spTree>
    <p:extLst>
      <p:ext uri="{BB962C8B-B14F-4D97-AF65-F5344CB8AC3E}">
        <p14:creationId xmlns:p14="http://schemas.microsoft.com/office/powerpoint/2010/main" val="4186957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  <a:defRPr/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0" y="2914204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역할 분담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defRPr/>
              </a:pPr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4341F3-371C-4ED1-9D47-A508E2F169C7}"/>
              </a:ext>
            </a:extLst>
          </p:cNvPr>
          <p:cNvSpPr/>
          <p:nvPr/>
        </p:nvSpPr>
        <p:spPr>
          <a:xfrm>
            <a:off x="2645480" y="2905985"/>
            <a:ext cx="3462713" cy="605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" name="사각형: 둥근 모서리 13">
            <a:extLst>
              <a:ext uri="{FF2B5EF4-FFF2-40B4-BE49-F238E27FC236}">
                <a16:creationId xmlns:a16="http://schemas.microsoft.com/office/drawing/2014/main" id="{C8FA56A7-0132-4978-803F-0DB3C6C6D757}"/>
              </a:ext>
            </a:extLst>
          </p:cNvPr>
          <p:cNvSpPr/>
          <p:nvPr/>
        </p:nvSpPr>
        <p:spPr>
          <a:xfrm>
            <a:off x="7357688" y="2912573"/>
            <a:ext cx="3462713" cy="605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1" name="사각형: 둥근 모서리 13">
            <a:extLst>
              <a:ext uri="{FF2B5EF4-FFF2-40B4-BE49-F238E27FC236}">
                <a16:creationId xmlns:a16="http://schemas.microsoft.com/office/drawing/2014/main" id="{355F366C-0624-4A1E-952D-93441B5D366B}"/>
              </a:ext>
            </a:extLst>
          </p:cNvPr>
          <p:cNvSpPr/>
          <p:nvPr/>
        </p:nvSpPr>
        <p:spPr>
          <a:xfrm>
            <a:off x="7353178" y="1077301"/>
            <a:ext cx="3462713" cy="1624175"/>
          </a:xfrm>
          <a:prstGeom prst="roundRect">
            <a:avLst>
              <a:gd name="adj" fmla="val 8797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구글 </a:t>
            </a:r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api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카테고리 분류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랜덤포레스트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모델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프로토타입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ppt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2" name="사각형: 둥근 모서리 13">
            <a:extLst>
              <a:ext uri="{FF2B5EF4-FFF2-40B4-BE49-F238E27FC236}">
                <a16:creationId xmlns:a16="http://schemas.microsoft.com/office/drawing/2014/main" id="{E35E1B74-03D7-47A5-B4F6-9F14CA2042F5}"/>
              </a:ext>
            </a:extLst>
          </p:cNvPr>
          <p:cNvSpPr/>
          <p:nvPr/>
        </p:nvSpPr>
        <p:spPr>
          <a:xfrm>
            <a:off x="2645480" y="1049302"/>
            <a:ext cx="3462713" cy="1624175"/>
          </a:xfrm>
          <a:prstGeom prst="roundRect">
            <a:avLst>
              <a:gd name="adj" fmla="val 8797"/>
            </a:avLst>
          </a:prstGeom>
          <a:solidFill>
            <a:schemeClr val="bg1"/>
          </a:solid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중고나라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크롤링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발표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394783-17F8-417B-9CD0-8F9D5BAD41FD}"/>
              </a:ext>
            </a:extLst>
          </p:cNvPr>
          <p:cNvSpPr/>
          <p:nvPr/>
        </p:nvSpPr>
        <p:spPr>
          <a:xfrm>
            <a:off x="2796030" y="2979392"/>
            <a:ext cx="3161609" cy="453323"/>
          </a:xfrm>
          <a:prstGeom prst="roundRect">
            <a:avLst>
              <a:gd name="adj" fmla="val 50000"/>
            </a:avLst>
          </a:prstGeom>
          <a:solidFill>
            <a:srgbClr val="FE6B25"/>
          </a:solid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r>
              <a:rPr lang="ko-KR" altLang="en-US" sz="1867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  </a:t>
            </a:r>
            <a:r>
              <a:rPr lang="ko-KR" altLang="en-US" sz="1867" dirty="0" err="1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안병선</a:t>
            </a:r>
            <a:endParaRPr lang="ko-KR" altLang="en-US" sz="1867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D3253F6-FB3D-4740-8C0A-0CD525353CA2}"/>
              </a:ext>
            </a:extLst>
          </p:cNvPr>
          <p:cNvSpPr/>
          <p:nvPr/>
        </p:nvSpPr>
        <p:spPr>
          <a:xfrm>
            <a:off x="7486925" y="2979392"/>
            <a:ext cx="3161609" cy="45332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r>
              <a:rPr lang="ko-KR" altLang="en-US" sz="1867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   박송희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8323DB4-668E-48D0-8693-D92601C7FA61}"/>
              </a:ext>
            </a:extLst>
          </p:cNvPr>
          <p:cNvSpPr/>
          <p:nvPr/>
        </p:nvSpPr>
        <p:spPr>
          <a:xfrm>
            <a:off x="2633288" y="5654261"/>
            <a:ext cx="3462713" cy="605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6" name="사각형: 둥근 모서리 13">
            <a:extLst>
              <a:ext uri="{FF2B5EF4-FFF2-40B4-BE49-F238E27FC236}">
                <a16:creationId xmlns:a16="http://schemas.microsoft.com/office/drawing/2014/main" id="{96D2BCBB-A8BF-4605-A07F-685FC7F056FE}"/>
              </a:ext>
            </a:extLst>
          </p:cNvPr>
          <p:cNvSpPr/>
          <p:nvPr/>
        </p:nvSpPr>
        <p:spPr>
          <a:xfrm>
            <a:off x="7345496" y="5660849"/>
            <a:ext cx="3462713" cy="6057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CBBB955D-460C-4919-B5CE-4CFC2058390F}"/>
              </a:ext>
            </a:extLst>
          </p:cNvPr>
          <p:cNvSpPr/>
          <p:nvPr/>
        </p:nvSpPr>
        <p:spPr>
          <a:xfrm>
            <a:off x="7340986" y="3825577"/>
            <a:ext cx="3462713" cy="1624175"/>
          </a:xfrm>
          <a:prstGeom prst="roundRect">
            <a:avLst>
              <a:gd name="adj" fmla="val 8797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랜덤포레스트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모델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ppt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8" name="사각형: 둥근 모서리 13">
            <a:extLst>
              <a:ext uri="{FF2B5EF4-FFF2-40B4-BE49-F238E27FC236}">
                <a16:creationId xmlns:a16="http://schemas.microsoft.com/office/drawing/2014/main" id="{22B4F4F6-D3CD-4F41-ACBE-9DAE2C31AB1C}"/>
              </a:ext>
            </a:extLst>
          </p:cNvPr>
          <p:cNvSpPr/>
          <p:nvPr/>
        </p:nvSpPr>
        <p:spPr>
          <a:xfrm>
            <a:off x="2633288" y="3833529"/>
            <a:ext cx="3462713" cy="1624175"/>
          </a:xfrm>
          <a:prstGeom prst="roundRect">
            <a:avLst>
              <a:gd name="adj" fmla="val 8797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중고나라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크롤링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프로토타입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defTabSz="914377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ppt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925078E-E6F9-40CE-B6FE-74A5FD45BC1C}"/>
              </a:ext>
            </a:extLst>
          </p:cNvPr>
          <p:cNvSpPr/>
          <p:nvPr/>
        </p:nvSpPr>
        <p:spPr>
          <a:xfrm>
            <a:off x="2783838" y="5727668"/>
            <a:ext cx="3161609" cy="45332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r>
              <a:rPr lang="ko-KR" altLang="en-US" sz="1867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   이현주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B01A3F-F71E-4603-918E-E03694A92427}"/>
              </a:ext>
            </a:extLst>
          </p:cNvPr>
          <p:cNvSpPr/>
          <p:nvPr/>
        </p:nvSpPr>
        <p:spPr>
          <a:xfrm>
            <a:off x="7474733" y="5727668"/>
            <a:ext cx="3161609" cy="45332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377" lvl="2" defTabSz="914377">
              <a:lnSpc>
                <a:spcPct val="150000"/>
              </a:lnSpc>
            </a:pPr>
            <a:r>
              <a:rPr lang="ko-KR" altLang="en-US" sz="1867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   조수민</a:t>
            </a:r>
          </a:p>
        </p:txBody>
      </p:sp>
    </p:spTree>
    <p:extLst>
      <p:ext uri="{BB962C8B-B14F-4D97-AF65-F5344CB8AC3E}">
        <p14:creationId xmlns:p14="http://schemas.microsoft.com/office/powerpoint/2010/main" val="1622278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0" y="2914204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참고자료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7E7A64-F13F-4CC8-A09E-086FE3BA45D8}"/>
              </a:ext>
            </a:extLst>
          </p:cNvPr>
          <p:cNvSpPr txBox="1"/>
          <p:nvPr/>
        </p:nvSpPr>
        <p:spPr>
          <a:xfrm>
            <a:off x="1736186" y="1188197"/>
            <a:ext cx="9477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p. 4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모바일인덱스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HD(2020.04).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모바일 앱 업종 분석 리포트 中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중고거래 앱 시장 분석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58750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p.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정석준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"[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돋보기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"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비싼 제품을 사게 팔아요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"...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당근마켓 신종 사기일까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?",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아주경제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2021.09.07,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https://www.ajunews.com/view/20210907153052370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한국인터넷진흥원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(KISA), 2021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전자거래 분쟁조정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사례집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58750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158750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p. 14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파이썬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–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RandomForestRegressor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”, </a:t>
            </a:r>
            <a:r>
              <a:rPr lang="ko-KR" altLang="en-US" sz="1400" dirty="0" err="1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핸즈온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머신러닝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, “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https://post.naver.com/viewer/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postView.nhn?volumeNo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=28037302&amp;memberNo=18071586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랜덤포레스트</a:t>
            </a:r>
            <a:r>
              <a:rPr lang="ko-KR" altLang="en-US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(Random Forest)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”,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https://data-workspace.tistory.com/35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400" i="0" dirty="0">
                <a:solidFill>
                  <a:srgbClr val="40424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포레스트</a:t>
            </a:r>
            <a:r>
              <a:rPr lang="en-US" altLang="ko-KR" sz="1400" i="0" dirty="0">
                <a:solidFill>
                  <a:srgbClr val="40424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(Random Forest) </a:t>
            </a:r>
            <a:r>
              <a:rPr lang="ko-KR" altLang="en-US" sz="1400" i="0" dirty="0">
                <a:solidFill>
                  <a:srgbClr val="40424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쉽게 이해하기</a:t>
            </a:r>
            <a:r>
              <a:rPr lang="en-US" altLang="ko-KR" sz="1400" i="0" dirty="0">
                <a:solidFill>
                  <a:srgbClr val="40424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”,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https://hleecaster.com/ml-random-forest-concept/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en-US" altLang="ko-KR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이것이 데이터 분석이다 </a:t>
            </a:r>
            <a:r>
              <a:rPr lang="en-US" altLang="ko-KR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</a:t>
            </a:r>
            <a:r>
              <a:rPr lang="ko-KR" altLang="en-US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파이썬</a:t>
            </a:r>
            <a:r>
              <a:rPr lang="en-US" altLang="ko-KR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_18] </a:t>
            </a:r>
            <a:r>
              <a:rPr lang="ko-KR" altLang="en-US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중고 나라 휴대폰 거래 가격 예측하기 </a:t>
            </a:r>
            <a:r>
              <a:rPr lang="en-US" altLang="ko-KR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1(Random forest regressor)</a:t>
            </a:r>
            <a:r>
              <a:rPr lang="en-US" altLang="ko-KR" sz="140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”,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https://www.youtube.com/watch?v=-1vs2nztB30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58750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p. 23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나건웅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,”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불황 속 폭풍 성장 ‘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중고거래’앱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당근마켓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·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중고나라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·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번개장터 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파전’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매일경제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2020.05.08,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9"/>
              </a:rPr>
              <a:t>https://www.mk.co.kr/news/business/view/2020/05/472198/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홍성용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당근마켓 올해 거래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 육박 비결은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…"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동네사람인데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속이겠어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“”,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매일경제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2020.12.04, </a:t>
            </a:r>
            <a:r>
              <a:rPr lang="en-US" altLang="ko-KR" sz="1400" b="0" i="0" dirty="0">
                <a:solidFill>
                  <a:srgbClr val="888888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https://www.mk.co.kr/news/business/view/2020/12/1250120/</a:t>
            </a:r>
            <a:endParaRPr lang="en-US" altLang="ko-KR" sz="1400" dirty="0">
              <a:solidFill>
                <a:srgbClr val="888888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이것이 데이터 분석이다 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</a:t>
            </a:r>
            <a:r>
              <a:rPr lang="ko-KR" altLang="en-US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파이썬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_18] </a:t>
            </a:r>
            <a:r>
              <a:rPr lang="en-US" altLang="ko-KR" sz="1400" b="0" i="0" dirty="0">
                <a:solidFill>
                  <a:srgbClr val="0563C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”, </a:t>
            </a:r>
            <a:r>
              <a:rPr lang="ko-KR" altLang="en-US" sz="1400" b="0" i="0" dirty="0" err="1">
                <a:solidFill>
                  <a:srgbClr val="0563C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한빛미디어</a:t>
            </a:r>
            <a:r>
              <a:rPr lang="ko-KR" altLang="en-US" sz="1400" b="0" i="0" dirty="0">
                <a:solidFill>
                  <a:srgbClr val="0563C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유튜브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2020. 11. 18.,</a:t>
            </a:r>
            <a:r>
              <a:rPr lang="en-US" altLang="ko-KR" sz="1400" b="0" i="0" dirty="0">
                <a:solidFill>
                  <a:srgbClr val="0563C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https://www.youtube.com/watch?v=-</a:t>
            </a:r>
            <a:r>
              <a:rPr lang="en-US" altLang="ko-KR" sz="1400" b="0" i="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1vs2nztB30</a:t>
            </a:r>
            <a:endParaRPr lang="en-US" altLang="ko-KR" sz="1400" b="0" i="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4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38167" y="1081818"/>
            <a:ext cx="8534533" cy="4720605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34713" y="1138517"/>
            <a:ext cx="7677476" cy="4604142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3461621" y="1941453"/>
            <a:ext cx="5624657" cy="67961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2667" b="1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필요성</a:t>
            </a:r>
            <a:endParaRPr lang="en-US" altLang="ko-KR" sz="2667" b="1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1678791" y="1406407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75" y="1450494"/>
            <a:ext cx="234645" cy="23523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F918992-7C86-440E-85B6-50E0DA81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603" y="3260167"/>
            <a:ext cx="3950759" cy="8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중고거래 및 당근마켓 시장현황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중고가격 결정의 어려움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2" name="Google Shape;68;p15">
            <a:extLst>
              <a:ext uri="{FF2B5EF4-FFF2-40B4-BE49-F238E27FC236}">
                <a16:creationId xmlns:a16="http://schemas.microsoft.com/office/drawing/2014/main" id="{FE8F3C2D-1D00-47BD-BAAC-B2E1A1776CA8}"/>
              </a:ext>
            </a:extLst>
          </p:cNvPr>
          <p:cNvSpPr txBox="1"/>
          <p:nvPr/>
        </p:nvSpPr>
        <p:spPr>
          <a:xfrm>
            <a:off x="8455895" y="6591193"/>
            <a:ext cx="3342405" cy="28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667" kern="0" dirty="0" err="1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모바일인덱스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HD(2020.04). 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모바일 앱 업종 분석 리포트 中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중고거래 앱 시장 분석</a:t>
            </a:r>
            <a:endParaRPr lang="ko-KR" altLang="en-US" sz="1067" kern="0" dirty="0">
              <a:solidFill>
                <a:srgbClr val="B7B7B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CDB1D3-B83F-4D42-99B6-4209B266E611}"/>
              </a:ext>
            </a:extLst>
          </p:cNvPr>
          <p:cNvSpPr txBox="1"/>
          <p:nvPr/>
        </p:nvSpPr>
        <p:spPr>
          <a:xfrm>
            <a:off x="2015228" y="5433798"/>
            <a:ext cx="408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중고거래 앱 사용자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500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만 명 육박</a:t>
            </a:r>
            <a:endParaRPr lang="en-US" altLang="ko-KR" sz="14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(2020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월 기준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88BA6E-C994-4161-BBA4-9B50FAD85331}"/>
              </a:ext>
            </a:extLst>
          </p:cNvPr>
          <p:cNvSpPr txBox="1"/>
          <p:nvPr/>
        </p:nvSpPr>
        <p:spPr>
          <a:xfrm>
            <a:off x="6862628" y="5403019"/>
            <a:ext cx="452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‘당근마켓’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월 월간 활성 사용자 수 </a:t>
            </a:r>
            <a:endParaRPr lang="en-US" altLang="ko-KR" sz="1400" kern="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2019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년 대비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2.76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배 증가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8FB22-3529-44E3-BA6B-DC2FC01AE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/>
          <a:stretch/>
        </p:blipFill>
        <p:spPr>
          <a:xfrm>
            <a:off x="1703918" y="2237726"/>
            <a:ext cx="4705351" cy="2820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86722A-A927-4145-92F8-58BA482486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/>
          <a:stretch/>
        </p:blipFill>
        <p:spPr>
          <a:xfrm>
            <a:off x="6706047" y="2122561"/>
            <a:ext cx="4686300" cy="2935779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F2A8F9-7726-4300-ACDE-CEEB29C40ECC}"/>
              </a:ext>
            </a:extLst>
          </p:cNvPr>
          <p:cNvCxnSpPr>
            <a:cxnSpLocks/>
          </p:cNvCxnSpPr>
          <p:nvPr/>
        </p:nvCxnSpPr>
        <p:spPr>
          <a:xfrm>
            <a:off x="6498916" y="1359018"/>
            <a:ext cx="0" cy="45672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7BDDB6-E069-4AD7-AB68-69A6D4FD0EDE}"/>
              </a:ext>
            </a:extLst>
          </p:cNvPr>
          <p:cNvSpPr txBox="1"/>
          <p:nvPr/>
        </p:nvSpPr>
        <p:spPr>
          <a:xfrm>
            <a:off x="7028007" y="1389607"/>
            <a:ext cx="43344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&lt;</a:t>
            </a: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주요 중고거래 앱 월 사용자 수 현황</a:t>
            </a: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&gt;</a:t>
            </a:r>
            <a:endParaRPr lang="ko-KR" altLang="en-US" sz="1867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72781"/>
              </p:ext>
            </p:extLst>
          </p:nvPr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발전가능성 및 </a:t>
                      </a:r>
                      <a:endParaRPr lang="en-US" altLang="ko-KR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48617"/>
              </p:ext>
            </p:extLst>
          </p:nvPr>
        </p:nvGraphicFramePr>
        <p:xfrm>
          <a:off x="312070" y="1389607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1.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중고거래 및 당근마켓 시장현황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300F7-5B82-43B1-9FB0-B11F8718B56E}"/>
              </a:ext>
            </a:extLst>
          </p:cNvPr>
          <p:cNvSpPr txBox="1"/>
          <p:nvPr/>
        </p:nvSpPr>
        <p:spPr>
          <a:xfrm>
            <a:off x="2160867" y="1390199"/>
            <a:ext cx="3787640" cy="4104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&lt;</a:t>
            </a:r>
            <a:r>
              <a:rPr lang="ko-KR" altLang="en-US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전체 중고거래 앱 사용자 현황</a:t>
            </a:r>
            <a:r>
              <a:rPr lang="en-US" altLang="ko-KR" sz="1867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&gt;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중고가격 결정의 어려움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pic>
        <p:nvPicPr>
          <p:cNvPr id="21" name="Google Shape;81;p16">
            <a:extLst>
              <a:ext uri="{FF2B5EF4-FFF2-40B4-BE49-F238E27FC236}">
                <a16:creationId xmlns:a16="http://schemas.microsoft.com/office/drawing/2014/main" id="{FFB7F576-A422-422E-8B9F-9CC75DACE5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307" y="1485109"/>
            <a:ext cx="4257693" cy="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ED9B7D64-AEB2-4154-B2D9-5C0D0643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4" y="3979382"/>
            <a:ext cx="4970801" cy="62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115AE1D-8997-4B9F-A674-FBCD4E5D0120}"/>
              </a:ext>
            </a:extLst>
          </p:cNvPr>
          <p:cNvGrpSpPr/>
          <p:nvPr/>
        </p:nvGrpSpPr>
        <p:grpSpPr>
          <a:xfrm>
            <a:off x="1858994" y="2893217"/>
            <a:ext cx="3536629" cy="930009"/>
            <a:chOff x="1425075" y="2043830"/>
            <a:chExt cx="2652472" cy="69750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F61F848-4625-4EA7-BC7D-2EB582AA38EA}"/>
                </a:ext>
              </a:extLst>
            </p:cNvPr>
            <p:cNvGrpSpPr/>
            <p:nvPr/>
          </p:nvGrpSpPr>
          <p:grpSpPr>
            <a:xfrm>
              <a:off x="1478660" y="2109395"/>
              <a:ext cx="2548673" cy="631942"/>
              <a:chOff x="399189" y="2280272"/>
              <a:chExt cx="3245191" cy="804643"/>
            </a:xfrm>
          </p:grpSpPr>
          <p:pic>
            <p:nvPicPr>
              <p:cNvPr id="27" name="Google Shape;83;p16">
                <a:extLst>
                  <a:ext uri="{FF2B5EF4-FFF2-40B4-BE49-F238E27FC236}">
                    <a16:creationId xmlns:a16="http://schemas.microsoft.com/office/drawing/2014/main" id="{E4618ACA-5D6A-4115-BFA8-02A9F022508B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1320" t="6030" r="51646" b="71222"/>
              <a:stretch/>
            </p:blipFill>
            <p:spPr>
              <a:xfrm>
                <a:off x="399189" y="2280272"/>
                <a:ext cx="2590800" cy="3291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83;p16">
                <a:extLst>
                  <a:ext uri="{FF2B5EF4-FFF2-40B4-BE49-F238E27FC236}">
                    <a16:creationId xmlns:a16="http://schemas.microsoft.com/office/drawing/2014/main" id="{4984E559-A489-49A8-9F20-8CB72579DAA2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1320" t="71923" r="51646" b="1"/>
              <a:stretch/>
            </p:blipFill>
            <p:spPr>
              <a:xfrm>
                <a:off x="399189" y="2571762"/>
                <a:ext cx="3245191" cy="5131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5F3EB28-7368-4526-9A16-F13D20638A33}"/>
                </a:ext>
              </a:extLst>
            </p:cNvPr>
            <p:cNvSpPr/>
            <p:nvPr/>
          </p:nvSpPr>
          <p:spPr>
            <a:xfrm>
              <a:off x="1425075" y="2043830"/>
              <a:ext cx="2652472" cy="693077"/>
            </a:xfrm>
            <a:prstGeom prst="rect">
              <a:avLst/>
            </a:prstGeom>
            <a:noFill/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867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</p:grp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E2B02FDC-6E81-4F14-9DCF-8C63ACD30417}"/>
              </a:ext>
            </a:extLst>
          </p:cNvPr>
          <p:cNvSpPr/>
          <p:nvPr/>
        </p:nvSpPr>
        <p:spPr>
          <a:xfrm rot="16200000">
            <a:off x="7177040" y="1468782"/>
            <a:ext cx="758613" cy="1694636"/>
          </a:xfrm>
          <a:prstGeom prst="triangle">
            <a:avLst>
              <a:gd name="adj" fmla="val 47524"/>
            </a:avLst>
          </a:prstGeom>
          <a:solidFill>
            <a:srgbClr val="FFF2EB"/>
          </a:solidFill>
          <a:ln w="28575">
            <a:solidFill>
              <a:srgbClr val="FED8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867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20" name="Google Shape;77;p16">
            <a:extLst>
              <a:ext uri="{FF2B5EF4-FFF2-40B4-BE49-F238E27FC236}">
                <a16:creationId xmlns:a16="http://schemas.microsoft.com/office/drawing/2014/main" id="{40F065C7-D281-42EF-A193-966441B86D7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3997" y="2153483"/>
            <a:ext cx="4682480" cy="6154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F24251-DC87-40E6-B5FC-2BE107EE09C8}"/>
              </a:ext>
            </a:extLst>
          </p:cNvPr>
          <p:cNvGrpSpPr/>
          <p:nvPr/>
        </p:nvGrpSpPr>
        <p:grpSpPr>
          <a:xfrm>
            <a:off x="8045977" y="1385121"/>
            <a:ext cx="3062504" cy="3016190"/>
            <a:chOff x="5974575" y="747013"/>
            <a:chExt cx="2296878" cy="226214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C10C85A-2564-474E-A59A-635B7E949225}"/>
                </a:ext>
              </a:extLst>
            </p:cNvPr>
            <p:cNvSpPr/>
            <p:nvPr/>
          </p:nvSpPr>
          <p:spPr>
            <a:xfrm>
              <a:off x="5974575" y="747013"/>
              <a:ext cx="2296878" cy="2262143"/>
            </a:xfrm>
            <a:prstGeom prst="ellipse">
              <a:avLst/>
            </a:prstGeom>
            <a:solidFill>
              <a:srgbClr val="FFF2EB"/>
            </a:solidFill>
            <a:ln w="28575">
              <a:solidFill>
                <a:srgbClr val="FED8C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22" name="Google Shape;89;p17">
              <a:extLst>
                <a:ext uri="{FF2B5EF4-FFF2-40B4-BE49-F238E27FC236}">
                  <a16:creationId xmlns:a16="http://schemas.microsoft.com/office/drawing/2014/main" id="{37AA0058-8854-4498-815C-572E5874D150}"/>
                </a:ext>
              </a:extLst>
            </p:cNvPr>
            <p:cNvSpPr txBox="1"/>
            <p:nvPr/>
          </p:nvSpPr>
          <p:spPr>
            <a:xfrm>
              <a:off x="6505307" y="876878"/>
              <a:ext cx="1428408" cy="1857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1.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가격 설정의 목적</a:t>
              </a:r>
              <a:endParaRPr lang="en-US" altLang="ko"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2.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수요 결정</a:t>
              </a:r>
              <a:endParaRPr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3.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원가 측정</a:t>
              </a:r>
              <a:endParaRPr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4.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경쟁자 분석</a:t>
              </a:r>
              <a:endParaRPr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5.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가격 설정법</a:t>
              </a:r>
              <a:endParaRPr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  <a:p>
              <a:pPr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en-US" altLang="ko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6. </a:t>
              </a:r>
              <a:r>
                <a:rPr lang="ko" altLang="en-US" sz="1333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최종 가격 선택</a:t>
              </a:r>
              <a:endParaRPr sz="1333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A794886-1F20-4C5E-A92B-FE6740A7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90506"/>
              </p:ext>
            </p:extLst>
          </p:nvPr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발전가능성 및 </a:t>
                      </a:r>
                      <a:endParaRPr lang="en-US" altLang="ko-KR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D266B10-1EF6-4152-B50D-9F899F61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07945"/>
              </p:ext>
            </p:extLst>
          </p:nvPr>
        </p:nvGraphicFramePr>
        <p:xfrm>
          <a:off x="312070" y="1389607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A27C226-E3A8-44FA-BCA1-FD2DEE3CCD85}"/>
              </a:ext>
            </a:extLst>
          </p:cNvPr>
          <p:cNvSpPr txBox="1"/>
          <p:nvPr/>
        </p:nvSpPr>
        <p:spPr>
          <a:xfrm>
            <a:off x="4342071" y="5137491"/>
            <a:ext cx="5248811" cy="8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lnSpc>
                <a:spcPts val="3000"/>
              </a:lnSpc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중고 가격 결정의 어려움을 토로하는 글 多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  <a:cs typeface="Malgun Gothic"/>
              <a:sym typeface="Malgun Gothic"/>
            </a:endParaRPr>
          </a:p>
          <a:p>
            <a:pPr defTabSz="1219170" latinLnBrk="0">
              <a:lnSpc>
                <a:spcPts val="3000"/>
              </a:lnSpc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가격 책정 방법 제시 글 등장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(6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단계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10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25" name="Google Shape;96;p18">
            <a:extLst>
              <a:ext uri="{FF2B5EF4-FFF2-40B4-BE49-F238E27FC236}">
                <a16:creationId xmlns:a16="http://schemas.microsoft.com/office/drawing/2014/main" id="{853CC19C-7808-4D32-A5B4-554CA01FB1D5}"/>
              </a:ext>
            </a:extLst>
          </p:cNvPr>
          <p:cNvSpPr txBox="1"/>
          <p:nvPr/>
        </p:nvSpPr>
        <p:spPr>
          <a:xfrm>
            <a:off x="3359568" y="1341622"/>
            <a:ext cx="6399966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" altLang="en-US" sz="2133" b="1" kern="0" dirty="0">
                <a:solidFill>
                  <a:srgbClr val="11111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rPr>
              <a:t>“비싼 제품을 싸게 팔아요”</a:t>
            </a:r>
            <a:r>
              <a:rPr lang="en-US" altLang="ko" sz="2133" b="1" kern="0" dirty="0">
                <a:solidFill>
                  <a:srgbClr val="11111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rPr>
              <a:t>... </a:t>
            </a:r>
            <a:r>
              <a:rPr lang="ko" altLang="en-US" sz="2133" b="1" kern="0" dirty="0">
                <a:solidFill>
                  <a:srgbClr val="11111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rPr>
              <a:t>당근마켓 신종 사기일까</a:t>
            </a:r>
            <a:r>
              <a:rPr lang="en-US" altLang="ko" sz="2133" b="1" kern="0" dirty="0">
                <a:solidFill>
                  <a:srgbClr val="11111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  <a:sym typeface="Arial"/>
              </a:rPr>
              <a:t>?</a:t>
            </a:r>
            <a:endParaRPr sz="267" b="1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/>
              <a:sym typeface="Arial"/>
            </a:endParaRPr>
          </a:p>
        </p:txBody>
      </p:sp>
      <p:pic>
        <p:nvPicPr>
          <p:cNvPr id="31" name="Google Shape;98;p18">
            <a:extLst>
              <a:ext uri="{FF2B5EF4-FFF2-40B4-BE49-F238E27FC236}">
                <a16:creationId xmlns:a16="http://schemas.microsoft.com/office/drawing/2014/main" id="{F1DB3D41-8496-4615-A63D-8C181BE348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909" y="2233822"/>
            <a:ext cx="4800480" cy="227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99;p18">
            <a:extLst>
              <a:ext uri="{FF2B5EF4-FFF2-40B4-BE49-F238E27FC236}">
                <a16:creationId xmlns:a16="http://schemas.microsoft.com/office/drawing/2014/main" id="{7724DABA-4B10-4D3B-860E-D2E6F3F086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667" y="2233822"/>
            <a:ext cx="4143112" cy="22700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0;p18">
            <a:extLst>
              <a:ext uri="{FF2B5EF4-FFF2-40B4-BE49-F238E27FC236}">
                <a16:creationId xmlns:a16="http://schemas.microsoft.com/office/drawing/2014/main" id="{F8382F9B-2D9D-40CF-8038-3C17F4EB8253}"/>
              </a:ext>
            </a:extLst>
          </p:cNvPr>
          <p:cNvSpPr txBox="1"/>
          <p:nvPr/>
        </p:nvSpPr>
        <p:spPr>
          <a:xfrm>
            <a:off x="5486057" y="6522335"/>
            <a:ext cx="6337643" cy="45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prstClr val="black"/>
              </a:buClr>
              <a:buSzPts val="1100"/>
            </a:pP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기사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/</a:t>
            </a:r>
            <a:r>
              <a:rPr lang="ko-KR" altLang="en-US" sz="667" kern="0" dirty="0" err="1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정석준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"[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아주 돋보기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] "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비싼 제품을 사게 팔아요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"... 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당근마켓 신종 사기일까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?", </a:t>
            </a:r>
            <a:r>
              <a:rPr lang="ko-KR" altLang="en-US" sz="667" kern="0" dirty="0" err="1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아주경제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2021.09.07, </a:t>
            </a:r>
            <a:r>
              <a:rPr lang="af-ZA" altLang="ko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https://www.ajunews.com/view/20210907153052370</a:t>
            </a:r>
            <a:endParaRPr lang="af-ZA" sz="667" kern="0" dirty="0">
              <a:solidFill>
                <a:srgbClr val="B7B7B7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prstClr val="black"/>
              </a:buClr>
              <a:buSzPts val="1100"/>
            </a:pP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자료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/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한국인터넷진흥원</a:t>
            </a:r>
            <a:r>
              <a:rPr lang="en-US" altLang="ko-KR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af-ZA" altLang="ko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KISA), 2021</a:t>
            </a:r>
            <a:r>
              <a:rPr lang="ko-KR" altLang="en-US" sz="667" kern="0" dirty="0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전자거래 분쟁조정 </a:t>
            </a:r>
            <a:r>
              <a:rPr lang="ko-KR" altLang="en-US" sz="667" kern="0" dirty="0" err="1">
                <a:solidFill>
                  <a:srgbClr val="B7B7B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사례집</a:t>
            </a:r>
            <a:endParaRPr lang="ko-KR" altLang="en-US" sz="667" kern="0" dirty="0">
              <a:solidFill>
                <a:srgbClr val="B7B7B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F8C227-B7A7-432C-95F3-97FEBED03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90506"/>
              </p:ext>
            </p:extLst>
          </p:nvPr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발전가능성 및 </a:t>
                      </a:r>
                      <a:endParaRPr lang="en-US" altLang="ko-KR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rgbClr val="FED8C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6C7789B-E89B-4A26-B618-5DE484AE8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07945"/>
              </p:ext>
            </p:extLst>
          </p:nvPr>
        </p:nvGraphicFramePr>
        <p:xfrm>
          <a:off x="312070" y="1389607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2C081-B26E-4327-ABE5-638654890DC6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중고가격 결정의 어려움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FB196-F19F-4ED0-830E-78876A77FAA1}"/>
              </a:ext>
            </a:extLst>
          </p:cNvPr>
          <p:cNvSpPr txBox="1"/>
          <p:nvPr/>
        </p:nvSpPr>
        <p:spPr>
          <a:xfrm>
            <a:off x="3509739" y="5008436"/>
            <a:ext cx="6207300" cy="8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lnSpc>
                <a:spcPts val="3000"/>
              </a:lnSpc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중고거래 플랫폼에서 일부 제품 원가보다 비싼 가격으로 둔갑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  <a:cs typeface="Arial"/>
              <a:sym typeface="Arial"/>
            </a:endParaRPr>
          </a:p>
          <a:p>
            <a:pPr defTabSz="1219170" latinLnBrk="0">
              <a:lnSpc>
                <a:spcPts val="3000"/>
              </a:lnSpc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Malgun Gothic"/>
                <a:sym typeface="Malgun Gothic"/>
              </a:rPr>
              <a:t>▶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C2C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분쟁 조정 신청은 해마다 증가세</a:t>
            </a:r>
            <a:endParaRPr lang="en-US" altLang="ko-KR" sz="1867" kern="0" dirty="0">
              <a:solidFill>
                <a:srgbClr val="000000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75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175739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758A7DC-5F7B-4C16-BD64-33F4E1E2ED4E}"/>
              </a:ext>
            </a:extLst>
          </p:cNvPr>
          <p:cNvSpPr txBox="1"/>
          <p:nvPr/>
        </p:nvSpPr>
        <p:spPr>
          <a:xfrm>
            <a:off x="2908548" y="3404446"/>
            <a:ext cx="26909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333" kern="0" dirty="0">
                <a:solidFill>
                  <a:srgbClr val="FE6B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중고가격 책정의 어려움 호소 多</a:t>
            </a:r>
          </a:p>
        </p:txBody>
      </p:sp>
      <p:sp>
        <p:nvSpPr>
          <p:cNvPr id="74" name="사각형: 둥근 모서리 13">
            <a:extLst>
              <a:ext uri="{FF2B5EF4-FFF2-40B4-BE49-F238E27FC236}">
                <a16:creationId xmlns:a16="http://schemas.microsoft.com/office/drawing/2014/main" id="{DB84F84C-70BF-4E42-BC72-77F19ACDAAE9}"/>
              </a:ext>
            </a:extLst>
          </p:cNvPr>
          <p:cNvSpPr/>
          <p:nvPr/>
        </p:nvSpPr>
        <p:spPr>
          <a:xfrm>
            <a:off x="2252937" y="1140170"/>
            <a:ext cx="3956327" cy="2231225"/>
          </a:xfrm>
          <a:prstGeom prst="roundRect">
            <a:avLst>
              <a:gd name="adj" fmla="val 8797"/>
            </a:avLst>
          </a:prstGeom>
          <a:blipFill>
            <a:blip r:embed="rId4"/>
            <a:stretch>
              <a:fillRect/>
            </a:stretch>
          </a:blip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endParaRPr lang="ko-KR" altLang="en-US" sz="80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5" name="사각형: 둥근 모서리 13">
            <a:extLst>
              <a:ext uri="{FF2B5EF4-FFF2-40B4-BE49-F238E27FC236}">
                <a16:creationId xmlns:a16="http://schemas.microsoft.com/office/drawing/2014/main" id="{129B00EE-30DA-4B50-AC28-ED4F6D88B2E6}"/>
              </a:ext>
            </a:extLst>
          </p:cNvPr>
          <p:cNvSpPr/>
          <p:nvPr/>
        </p:nvSpPr>
        <p:spPr>
          <a:xfrm>
            <a:off x="6965145" y="1146758"/>
            <a:ext cx="3956327" cy="2231225"/>
          </a:xfrm>
          <a:prstGeom prst="roundRect">
            <a:avLst>
              <a:gd name="adj" fmla="val 8797"/>
            </a:avLst>
          </a:prstGeom>
          <a:blipFill>
            <a:blip r:embed="rId5"/>
            <a:stretch>
              <a:fillRect/>
            </a:stretch>
          </a:blipFill>
          <a:ln>
            <a:solidFill>
              <a:srgbClr val="FE6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ct val="150000"/>
              </a:lnSpc>
            </a:pPr>
            <a:endParaRPr lang="ko-KR" altLang="en-US" sz="80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8D111C-D5FA-4DD6-BAC9-723D55BC1A3D}"/>
              </a:ext>
            </a:extLst>
          </p:cNvPr>
          <p:cNvSpPr txBox="1"/>
          <p:nvPr/>
        </p:nvSpPr>
        <p:spPr>
          <a:xfrm>
            <a:off x="7600025" y="3404446"/>
            <a:ext cx="29503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333" kern="0">
                <a:solidFill>
                  <a:srgbClr val="FE6B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개인으로 일어나는 사기 및 분쟁 多 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3FF8BB8-0345-4399-B477-52B55644D453}"/>
              </a:ext>
            </a:extLst>
          </p:cNvPr>
          <p:cNvSpPr/>
          <p:nvPr/>
        </p:nvSpPr>
        <p:spPr>
          <a:xfrm rot="5400000">
            <a:off x="6189883" y="3799355"/>
            <a:ext cx="739332" cy="569877"/>
          </a:xfrm>
          <a:prstGeom prst="rightArrow">
            <a:avLst>
              <a:gd name="adj1" fmla="val 22348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867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667BEBF-8EA0-4091-85A5-53E622F88771}"/>
              </a:ext>
            </a:extLst>
          </p:cNvPr>
          <p:cNvGrpSpPr/>
          <p:nvPr/>
        </p:nvGrpSpPr>
        <p:grpSpPr>
          <a:xfrm>
            <a:off x="1812910" y="4696239"/>
            <a:ext cx="9650084" cy="1263374"/>
            <a:chOff x="1184973" y="4655271"/>
            <a:chExt cx="9955810" cy="146369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735490-1ED1-47B7-94D6-B00F44F37C18}"/>
                </a:ext>
              </a:extLst>
            </p:cNvPr>
            <p:cNvSpPr txBox="1"/>
            <p:nvPr/>
          </p:nvSpPr>
          <p:spPr>
            <a:xfrm>
              <a:off x="1557719" y="5095869"/>
              <a:ext cx="9256242" cy="582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ko-KR" altLang="en-US" sz="2667" kern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가격을 합리적이고 객관적이게 책정해주는 시스템이 필요함</a:t>
              </a:r>
            </a:p>
          </p:txBody>
        </p:sp>
        <p:pic>
          <p:nvPicPr>
            <p:cNvPr id="87" name="그림 8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E6A13E2-C7D9-4964-96CB-55B4944E5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09" r="47167"/>
            <a:stretch/>
          </p:blipFill>
          <p:spPr>
            <a:xfrm>
              <a:off x="1184973" y="4655271"/>
              <a:ext cx="682041" cy="731846"/>
            </a:xfrm>
            <a:prstGeom prst="rect">
              <a:avLst/>
            </a:prstGeom>
          </p:spPr>
        </p:pic>
        <p:pic>
          <p:nvPicPr>
            <p:cNvPr id="88" name="그림 87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C35805-0424-4B90-9FBB-80A7E63A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67" b="43309"/>
            <a:stretch/>
          </p:blipFill>
          <p:spPr>
            <a:xfrm>
              <a:off x="10458742" y="5387117"/>
              <a:ext cx="682041" cy="731846"/>
            </a:xfrm>
            <a:prstGeom prst="rect">
              <a:avLst/>
            </a:prstGeom>
          </p:spPr>
        </p:pic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058636A8-783F-41B5-B462-F6F7B183326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16200000" flipH="1">
              <a:off x="5626445" y="1286664"/>
              <a:ext cx="731846" cy="8932748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59275C65-EB52-40AC-B597-8B3769D238A3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1867014" y="4655271"/>
              <a:ext cx="8932749" cy="731846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DB9B8D-229D-4EA7-B4B6-6460198494F6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52439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38167" y="1081818"/>
            <a:ext cx="8534533" cy="4720605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813B5F27-32B0-4DDD-AC81-C6775B452938}"/>
              </a:ext>
            </a:extLst>
          </p:cNvPr>
          <p:cNvSpPr/>
          <p:nvPr/>
        </p:nvSpPr>
        <p:spPr>
          <a:xfrm>
            <a:off x="2434713" y="1138517"/>
            <a:ext cx="7677476" cy="4604142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3588619" y="1345926"/>
            <a:ext cx="5624657" cy="679610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2667" b="1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기술구현</a:t>
            </a:r>
            <a:endParaRPr lang="en-US" altLang="ko-KR" sz="2667" b="1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1678791" y="1406407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75" y="1450494"/>
            <a:ext cx="234645" cy="23523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1E6392D-0CF2-4843-A64B-DDE972E0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567" y="2265084"/>
            <a:ext cx="3950759" cy="280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</a:t>
            </a: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FLOW</a:t>
            </a: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 구현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분류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설계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 regressor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흐름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 파라미터 설정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결과 값 프로토타입</a:t>
            </a:r>
            <a:endParaRPr lang="en-US" altLang="ko-KR" sz="2133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79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2100" y="252412"/>
            <a:ext cx="11506200" cy="6364288"/>
          </a:xfrm>
          <a:prstGeom prst="roundRect">
            <a:avLst>
              <a:gd name="adj" fmla="val 5692"/>
            </a:avLst>
          </a:prstGeom>
          <a:solidFill>
            <a:srgbClr val="FE6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1" y="303212"/>
            <a:ext cx="10375900" cy="6262688"/>
          </a:xfrm>
          <a:prstGeom prst="roundRect">
            <a:avLst>
              <a:gd name="adj" fmla="val 4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400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8A67EDA-BE72-49D3-BFAA-1EA1C5116B07}"/>
              </a:ext>
            </a:extLst>
          </p:cNvPr>
          <p:cNvGraphicFramePr>
            <a:graphicFrameLocks noGrp="1"/>
          </p:cNvGraphicFramePr>
          <p:nvPr/>
        </p:nvGraphicFramePr>
        <p:xfrm>
          <a:off x="287591" y="1359017"/>
          <a:ext cx="1079500" cy="229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필요성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기술구현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발전가능성 및 </a:t>
                      </a:r>
                      <a:endParaRPr lang="en-US" altLang="ko-KR" sz="900" b="0">
                        <a:solidFill>
                          <a:srgbClr val="FED8C3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사업성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>
                          <a:solidFill>
                            <a:srgbClr val="FED8C3"/>
                          </a:solidFill>
                        </a:rPr>
                        <a:t>추가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>
                        <a:solidFill>
                          <a:srgbClr val="FED8C3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178C5A8-A85A-446C-BA9A-0B640EF71F91}"/>
              </a:ext>
            </a:extLst>
          </p:cNvPr>
          <p:cNvGraphicFramePr>
            <a:graphicFrameLocks noGrp="1"/>
          </p:cNvGraphicFramePr>
          <p:nvPr/>
        </p:nvGraphicFramePr>
        <p:xfrm>
          <a:off x="312071" y="2134532"/>
          <a:ext cx="1057276" cy="33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79C855-AA81-492D-A634-E3F21E8F0270}"/>
              </a:ext>
            </a:extLst>
          </p:cNvPr>
          <p:cNvSpPr/>
          <p:nvPr/>
        </p:nvSpPr>
        <p:spPr>
          <a:xfrm>
            <a:off x="1812910" y="369838"/>
            <a:ext cx="5624657" cy="630942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1. </a:t>
            </a:r>
            <a:r>
              <a:rPr lang="ko-KR" altLang="en-US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시스템 </a:t>
            </a:r>
            <a:r>
              <a:rPr lang="en-US" altLang="ko-KR" sz="2400" b="1" kern="0" dirty="0">
                <a:solidFill>
                  <a:srgbClr val="00000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  <a:sym typeface="Arial"/>
              </a:rPr>
              <a:t>FLOW</a:t>
            </a:r>
            <a:endParaRPr lang="ko-KR" altLang="en-US" sz="2400" b="1" kern="0" dirty="0">
              <a:solidFill>
                <a:srgbClr val="00000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  <a:sym typeface="Arial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BED767-4552-4896-B58B-8FC7BD9587C3}"/>
              </a:ext>
            </a:extLst>
          </p:cNvPr>
          <p:cNvGrpSpPr/>
          <p:nvPr/>
        </p:nvGrpSpPr>
        <p:grpSpPr>
          <a:xfrm>
            <a:off x="467102" y="539420"/>
            <a:ext cx="706335" cy="576561"/>
            <a:chOff x="467102" y="539420"/>
            <a:chExt cx="706334" cy="5765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8B6E8B-C68E-465F-A402-1CCB3DE6131A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FBE991F-708B-4682-BAF7-319EC6831C65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altLang="ko-KR" sz="700" b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Arial"/>
                  <a:sym typeface="Arial"/>
                </a:rPr>
                <a:t>BANIBANI</a:t>
              </a:r>
              <a:endParaRPr lang="ko-KR" altLang="en-US" sz="7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62306181-CEBB-45CF-9E13-4491DBB6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6" y="583507"/>
            <a:ext cx="234645" cy="23523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9D1B711-3093-44D0-BC7C-3A632EB80CE8}"/>
              </a:ext>
            </a:extLst>
          </p:cNvPr>
          <p:cNvGrpSpPr/>
          <p:nvPr/>
        </p:nvGrpSpPr>
        <p:grpSpPr>
          <a:xfrm>
            <a:off x="2017487" y="1624532"/>
            <a:ext cx="3067964" cy="1857593"/>
            <a:chOff x="1288596" y="912237"/>
            <a:chExt cx="2750008" cy="1536070"/>
          </a:xfrm>
        </p:grpSpPr>
        <p:pic>
          <p:nvPicPr>
            <p:cNvPr id="7" name="그림 7">
              <a:extLst>
                <a:ext uri="{FF2B5EF4-FFF2-40B4-BE49-F238E27FC236}">
                  <a16:creationId xmlns:a16="http://schemas.microsoft.com/office/drawing/2014/main" id="{DACA78A0-D02C-4300-AC95-62F531935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248" b="7407"/>
            <a:stretch/>
          </p:blipFill>
          <p:spPr>
            <a:xfrm>
              <a:off x="1288596" y="912237"/>
              <a:ext cx="2750008" cy="1536070"/>
            </a:xfrm>
            <a:prstGeom prst="rect">
              <a:avLst/>
            </a:prstGeom>
          </p:spPr>
        </p:pic>
        <p:pic>
          <p:nvPicPr>
            <p:cNvPr id="6" name="그림 6" descr="검은색, 신발, 가죽이(가) 표시된 사진&#10;&#10;자동 생성된 설명">
              <a:extLst>
                <a:ext uri="{FF2B5EF4-FFF2-40B4-BE49-F238E27FC236}">
                  <a16:creationId xmlns:a16="http://schemas.microsoft.com/office/drawing/2014/main" id="{53C3C488-FB81-4275-AC54-3085C324F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0096" y="1408946"/>
              <a:ext cx="1307647" cy="59069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0A653B-474F-4D85-A20A-E79E35E2538D}"/>
                </a:ext>
              </a:extLst>
            </p:cNvPr>
            <p:cNvSpPr/>
            <p:nvPr/>
          </p:nvSpPr>
          <p:spPr>
            <a:xfrm>
              <a:off x="1862818" y="1128032"/>
              <a:ext cx="1313088" cy="1149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867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</p:grpSp>
      <p:pic>
        <p:nvPicPr>
          <p:cNvPr id="10" name="그림 10">
            <a:extLst>
              <a:ext uri="{FF2B5EF4-FFF2-40B4-BE49-F238E27FC236}">
                <a16:creationId xmlns:a16="http://schemas.microsoft.com/office/drawing/2014/main" id="{AA48776D-0D10-4155-97CF-93378045D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914" y="1670958"/>
            <a:ext cx="3521529" cy="17653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4866D2-5901-40B8-B0C5-986072C99DCC}"/>
              </a:ext>
            </a:extLst>
          </p:cNvPr>
          <p:cNvCxnSpPr>
            <a:cxnSpLocks/>
          </p:cNvCxnSpPr>
          <p:nvPr/>
        </p:nvCxnSpPr>
        <p:spPr>
          <a:xfrm flipV="1">
            <a:off x="5522686" y="2550885"/>
            <a:ext cx="1418769" cy="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90DC0D-6B53-48F8-88EB-330512D3D1C7}"/>
              </a:ext>
            </a:extLst>
          </p:cNvPr>
          <p:cNvSpPr txBox="1"/>
          <p:nvPr/>
        </p:nvSpPr>
        <p:spPr>
          <a:xfrm>
            <a:off x="5634636" y="2134532"/>
            <a:ext cx="114107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나는 </a:t>
            </a:r>
            <a:r>
              <a:rPr lang="ko-KR" altLang="en-US" kern="0" dirty="0" err="1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뭘까</a:t>
            </a:r>
            <a:r>
              <a:rPr lang="ko-KR" altLang="en-US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?</a:t>
            </a: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DB237981-1AC1-4BFC-8106-A2F401FE6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371607"/>
            <a:ext cx="3503387" cy="1843144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F3B73B0-383D-403A-8C4E-8F5ADF458D17}"/>
              </a:ext>
            </a:extLst>
          </p:cNvPr>
          <p:cNvSpPr/>
          <p:nvPr/>
        </p:nvSpPr>
        <p:spPr>
          <a:xfrm rot="13620000">
            <a:off x="5163159" y="3823793"/>
            <a:ext cx="241543" cy="624208"/>
          </a:xfrm>
          <a:prstGeom prst="triangle">
            <a:avLst>
              <a:gd name="adj" fmla="val 47524"/>
            </a:avLst>
          </a:prstGeom>
          <a:solidFill>
            <a:srgbClr val="FFF2EB"/>
          </a:solidFill>
          <a:ln w="28575">
            <a:solidFill>
              <a:srgbClr val="FED8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endParaRPr lang="ko-KR" altLang="en-US" sz="1867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78D4B5-B4BC-4C62-A58A-75EB88C412E2}"/>
              </a:ext>
            </a:extLst>
          </p:cNvPr>
          <p:cNvGrpSpPr/>
          <p:nvPr/>
        </p:nvGrpSpPr>
        <p:grpSpPr>
          <a:xfrm>
            <a:off x="5388048" y="3017976"/>
            <a:ext cx="1538504" cy="1180799"/>
            <a:chOff x="5974575" y="747013"/>
            <a:chExt cx="2296878" cy="2262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BEF4F2C-4FAC-4223-851F-F8A2FF3E6336}"/>
                </a:ext>
              </a:extLst>
            </p:cNvPr>
            <p:cNvSpPr/>
            <p:nvPr/>
          </p:nvSpPr>
          <p:spPr>
            <a:xfrm>
              <a:off x="5974575" y="747013"/>
              <a:ext cx="2296878" cy="2262143"/>
            </a:xfrm>
            <a:prstGeom prst="ellipse">
              <a:avLst/>
            </a:prstGeom>
            <a:solidFill>
              <a:srgbClr val="FFF2EB"/>
            </a:solidFill>
            <a:ln w="28575">
              <a:solidFill>
                <a:srgbClr val="FED8C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2952F9E1-C90B-4CD5-BE5A-04800752F9E5}"/>
                </a:ext>
              </a:extLst>
            </p:cNvPr>
            <p:cNvSpPr txBox="1"/>
            <p:nvPr/>
          </p:nvSpPr>
          <p:spPr>
            <a:xfrm>
              <a:off x="6100453" y="1016823"/>
              <a:ext cx="2102516" cy="1616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 latinLnBrk="0">
                <a:spcBef>
                  <a:spcPts val="1333"/>
                </a:spcBef>
                <a:buClr>
                  <a:prstClr val="black"/>
                </a:buClr>
                <a:buSzPts val="1100"/>
              </a:pPr>
              <a:r>
                <a:rPr lang="ko-KR" altLang="en-US" sz="1400" b="1" kern="0" dirty="0">
                  <a:solidFill>
                    <a:srgbClr val="595959"/>
                  </a:solidFill>
                  <a:latin typeface="나눔스퀘어_ac Bold" panose="020B0600000101010101" pitchFamily="50" charset="-127"/>
                  <a:ea typeface="나눔스퀘어_ac Bold"/>
                  <a:cs typeface="Arial"/>
                  <a:sym typeface="Arial"/>
                </a:rPr>
                <a:t>그 제품이</a:t>
              </a:r>
              <a:r>
                <a:rPr lang="ko" altLang="en-US" sz="1400" b="1" kern="0" dirty="0">
                  <a:solidFill>
                    <a:srgbClr val="595959"/>
                  </a:solidFill>
                  <a:latin typeface="나눔스퀘어_ac Bold" panose="020B0600000101010101" pitchFamily="50" charset="-127"/>
                  <a:ea typeface="나눔스퀘어_ac Bold"/>
                  <a:cs typeface="Arial"/>
                  <a:sym typeface="Arial"/>
                </a:rPr>
                <a:t> 얼만지 알려주마</a:t>
              </a:r>
              <a:r>
                <a:rPr lang="en-US" altLang="ko" sz="1400" b="1" kern="0" dirty="0">
                  <a:solidFill>
                    <a:srgbClr val="595959"/>
                  </a:solidFill>
                  <a:latin typeface="나눔스퀘어_ac Bold" panose="020B0600000101010101" pitchFamily="50" charset="-127"/>
                  <a:ea typeface="나눔스퀘어_ac Bold"/>
                  <a:cs typeface="Arial"/>
                  <a:sym typeface="Arial"/>
                </a:rPr>
                <a:t>!</a:t>
              </a:r>
              <a:endParaRPr lang="ko" altLang="en-US" sz="1400" b="1" kern="0" dirty="0">
                <a:solidFill>
                  <a:srgbClr val="5959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C4A698-0DB8-4F43-88A3-87ABF2771072}"/>
              </a:ext>
            </a:extLst>
          </p:cNvPr>
          <p:cNvCxnSpPr>
            <a:cxnSpLocks/>
          </p:cNvCxnSpPr>
          <p:nvPr/>
        </p:nvCxnSpPr>
        <p:spPr>
          <a:xfrm flipV="1">
            <a:off x="5648515" y="5281387"/>
            <a:ext cx="2489197" cy="2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EF223-328F-4246-ABB1-984F33B6E3E8}"/>
              </a:ext>
            </a:extLst>
          </p:cNvPr>
          <p:cNvSpPr txBox="1"/>
          <p:nvPr/>
        </p:nvSpPr>
        <p:spPr>
          <a:xfrm>
            <a:off x="5781703" y="4820154"/>
            <a:ext cx="2222820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품질이 어떻게 되세요?</a:t>
            </a:r>
          </a:p>
        </p:txBody>
      </p:sp>
      <p:pic>
        <p:nvPicPr>
          <p:cNvPr id="21" name="그림 24">
            <a:extLst>
              <a:ext uri="{FF2B5EF4-FFF2-40B4-BE49-F238E27FC236}">
                <a16:creationId xmlns:a16="http://schemas.microsoft.com/office/drawing/2014/main" id="{8A3BF511-5835-4304-9FF9-A2240B7315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892" t="9728" r="22078" b="11284"/>
          <a:stretch/>
        </p:blipFill>
        <p:spPr>
          <a:xfrm>
            <a:off x="8177128" y="3754150"/>
            <a:ext cx="3288331" cy="2518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5380A3-D3AA-4FFB-BEA7-13C1848BEFB9}"/>
              </a:ext>
            </a:extLst>
          </p:cNvPr>
          <p:cNvSpPr txBox="1"/>
          <p:nvPr/>
        </p:nvSpPr>
        <p:spPr>
          <a:xfrm>
            <a:off x="8921643" y="4710642"/>
            <a:ext cx="181723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학습결과 당신은</a:t>
            </a:r>
          </a:p>
          <a:p>
            <a:pPr defTabSz="1219170" latinLnBrk="0">
              <a:buClr>
                <a:srgbClr val="000000"/>
              </a:buClr>
            </a:pPr>
            <a:r>
              <a:rPr lang="ko-KR" altLang="en-US" kern="0" dirty="0">
                <a:solidFill>
                  <a:srgbClr val="000000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  <a:cs typeface="Arial"/>
                <a:sym typeface="Arial"/>
              </a:rPr>
              <a:t>18000원입니다.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88FDAC-6941-4E1B-B48C-34013AC16E98}"/>
              </a:ext>
            </a:extLst>
          </p:cNvPr>
          <p:cNvGrpSpPr/>
          <p:nvPr/>
        </p:nvGrpSpPr>
        <p:grpSpPr>
          <a:xfrm>
            <a:off x="8965295" y="937931"/>
            <a:ext cx="1954725" cy="1238692"/>
            <a:chOff x="6279948" y="722819"/>
            <a:chExt cx="1954725" cy="123869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902F98C-07A9-43D1-AEF7-78B934333123}"/>
                </a:ext>
              </a:extLst>
            </p:cNvPr>
            <p:cNvSpPr/>
            <p:nvPr/>
          </p:nvSpPr>
          <p:spPr>
            <a:xfrm rot="13620000">
              <a:off x="6471280" y="1528636"/>
              <a:ext cx="241543" cy="624208"/>
            </a:xfrm>
            <a:prstGeom prst="triangle">
              <a:avLst>
                <a:gd name="adj" fmla="val 47524"/>
              </a:avLst>
            </a:prstGeom>
            <a:solidFill>
              <a:srgbClr val="FFF2EB"/>
            </a:solidFill>
            <a:ln w="28575">
              <a:solidFill>
                <a:srgbClr val="FED8C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867" ker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8262778-E0C6-4A8C-B79F-1FD139FB9156}"/>
                </a:ext>
              </a:extLst>
            </p:cNvPr>
            <p:cNvGrpSpPr/>
            <p:nvPr/>
          </p:nvGrpSpPr>
          <p:grpSpPr>
            <a:xfrm>
              <a:off x="6696169" y="722819"/>
              <a:ext cx="1538504" cy="1180799"/>
              <a:chOff x="5974575" y="747013"/>
              <a:chExt cx="2296878" cy="226214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9D799AA-8173-4AE7-9DFC-0A1C88A95E80}"/>
                  </a:ext>
                </a:extLst>
              </p:cNvPr>
              <p:cNvSpPr/>
              <p:nvPr/>
            </p:nvSpPr>
            <p:spPr>
              <a:xfrm>
                <a:off x="5974575" y="747013"/>
                <a:ext cx="2296878" cy="2262143"/>
              </a:xfrm>
              <a:prstGeom prst="ellipse">
                <a:avLst/>
              </a:prstGeom>
              <a:solidFill>
                <a:srgbClr val="FFF2EB"/>
              </a:solidFill>
              <a:ln w="28575">
                <a:solidFill>
                  <a:srgbClr val="FED8C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38" name="Google Shape;89;p17">
                <a:extLst>
                  <a:ext uri="{FF2B5EF4-FFF2-40B4-BE49-F238E27FC236}">
                    <a16:creationId xmlns:a16="http://schemas.microsoft.com/office/drawing/2014/main" id="{D260A156-3EFB-42C4-BE3B-7D82AC372309}"/>
                  </a:ext>
                </a:extLst>
              </p:cNvPr>
              <p:cNvSpPr txBox="1"/>
              <p:nvPr/>
            </p:nvSpPr>
            <p:spPr>
              <a:xfrm>
                <a:off x="6100453" y="1016823"/>
                <a:ext cx="2102516" cy="1709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 defTabSz="914377" latinLnBrk="0"/>
                <a:r>
                  <a:rPr lang="ko-KR" altLang="en-US" sz="1400" dirty="0">
                    <a:solidFill>
                      <a:srgbClr val="595959"/>
                    </a:solidFill>
                    <a:latin typeface="나눔스퀘어_ac Bold" panose="020B0600000101010101" pitchFamily="34" charset="-127"/>
                    <a:ea typeface="나눔스퀘어_ac Bold" panose="020B0600000101010101" pitchFamily="34" charset="-127"/>
                    <a:sym typeface="Arial"/>
                  </a:rPr>
                  <a:t>너는</a:t>
                </a:r>
              </a:p>
              <a:p>
                <a:pPr algn="ctr" defTabSz="914377" latinLnBrk="0"/>
                <a:r>
                  <a:rPr lang="ko-KR" altLang="en-US" sz="1400" dirty="0">
                    <a:solidFill>
                      <a:srgbClr val="595959"/>
                    </a:solidFill>
                    <a:latin typeface="나눔스퀘어_ac Bold" panose="020B0600000101010101" pitchFamily="34" charset="-127"/>
                    <a:ea typeface="나눔스퀘어_ac Bold" panose="020B0600000101010101" pitchFamily="34" charset="-127"/>
                    <a:sym typeface="Arial"/>
                  </a:rPr>
                  <a:t>롤링 남자 </a:t>
                </a:r>
                <a:r>
                  <a:rPr lang="ko-KR" altLang="en-US" sz="1400" dirty="0" err="1">
                    <a:solidFill>
                      <a:srgbClr val="595959"/>
                    </a:solidFill>
                    <a:latin typeface="나눔스퀘어_ac Bold" panose="020B0600000101010101" pitchFamily="34" charset="-127"/>
                    <a:ea typeface="나눔스퀘어_ac Bold" panose="020B0600000101010101" pitchFamily="34" charset="-127"/>
                    <a:sym typeface="Arial"/>
                  </a:rPr>
                  <a:t>스니커즈</a:t>
                </a:r>
                <a:r>
                  <a:rPr lang="ko-KR" altLang="en-US" sz="1400" dirty="0">
                    <a:solidFill>
                      <a:srgbClr val="595959"/>
                    </a:solidFill>
                    <a:latin typeface="나눔스퀘어_ac Bold" panose="020B0600000101010101" pitchFamily="34" charset="-127"/>
                    <a:ea typeface="나눔스퀘어_ac Bold" panose="020B0600000101010101" pitchFamily="34" charset="-127"/>
                    <a:sym typeface="Arial"/>
                  </a:rPr>
                  <a:t>!!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974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2018</Words>
  <Application>Microsoft Office PowerPoint</Application>
  <PresentationFormat>와이드스크린</PresentationFormat>
  <Paragraphs>450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5" baseType="lpstr">
      <vt:lpstr>나눔고딕</vt:lpstr>
      <vt:lpstr>카페24 써라운드</vt:lpstr>
      <vt:lpstr>나눔스퀘어_ac ExtraBold</vt:lpstr>
      <vt:lpstr>나눔스퀘어_ac Light</vt:lpstr>
      <vt:lpstr>나눔스퀘어 Light</vt:lpstr>
      <vt:lpstr>12롯데마트드림Light</vt:lpstr>
      <vt:lpstr>나눔스퀘어</vt:lpstr>
      <vt:lpstr>나눔스퀘어 ExtraBold</vt:lpstr>
      <vt:lpstr>나눔스퀘어_ac Bold</vt:lpstr>
      <vt:lpstr>카페24 써라운드 에어 </vt:lpstr>
      <vt:lpstr>맑은 고딕</vt:lpstr>
      <vt:lpstr>Arial</vt:lpstr>
      <vt:lpstr>나눔고딕 ExtraBold</vt:lpstr>
      <vt:lpstr>맑은 고딕</vt:lpstr>
      <vt:lpstr>나눔스퀘어 Bold</vt:lpstr>
      <vt:lpstr>Symbol</vt:lpstr>
      <vt:lpstr>나눔스퀘어_ac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기존 서비스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이현주</dc:creator>
  <cp:lastModifiedBy>이현주</cp:lastModifiedBy>
  <cp:revision>56</cp:revision>
  <dcterms:created xsi:type="dcterms:W3CDTF">2021-11-14T11:33:49Z</dcterms:created>
  <dcterms:modified xsi:type="dcterms:W3CDTF">2021-11-25T14:13:39Z</dcterms:modified>
</cp:coreProperties>
</file>