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21" roundtripDataSignature="AMtx7mhT9qPBWqQrO2R/O2c14aJkSFLT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C2A5F9-7164-4279-8DA9-D1A14C139EA4}">
  <a:tblStyle styleId="{B2C2A5F9-7164-4279-8DA9-D1A14C139EA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4" name="Google Shape;5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16ecce94a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1216ecce94a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16ecce94a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1216ecce94a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413f30a9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413f30a9e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12413f30a9e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16ecce94a_3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g1216ecce94a_3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479b283c8_1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g12479b283c8_1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479b283c8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12479b283c8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16ecce94a_1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1216ecce94a_1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479b283c8_1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12479b283c8_1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479b283c8_3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12479b283c8_3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p:cSld name="제목 슬라이드">
    <p:spTree>
      <p:nvGrpSpPr>
        <p:cNvPr id="15" name="Shape 15"/>
        <p:cNvGrpSpPr/>
        <p:nvPr/>
      </p:nvGrpSpPr>
      <p:grpSpPr>
        <a:xfrm>
          <a:off x="0" y="0"/>
          <a:ext cx="0" cy="0"/>
          <a:chOff x="0" y="0"/>
          <a:chExt cx="0" cy="0"/>
        </a:xfrm>
      </p:grpSpPr>
      <p:pic>
        <p:nvPicPr>
          <p:cNvPr descr="G:\파워포인트\김진영씨디자인\5월29일 예스폼_8개\와인\와인_표지.jpg" id="16" name="Google Shape;16;p8"/>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7" name="Google Shape;17;p8"/>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8"/>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Calibri"/>
                <a:ea typeface="Calibri"/>
                <a:cs typeface="Calibri"/>
                <a:sym typeface="Calibri"/>
              </a:defRPr>
            </a:lvl1pPr>
            <a:lvl2pPr indent="0" lvl="1" marL="0" algn="r">
              <a:spcBef>
                <a:spcPts val="0"/>
              </a:spcBef>
              <a:buNone/>
              <a:defRPr b="0" i="0" sz="1200" u="none" cap="none" strike="noStrike">
                <a:solidFill>
                  <a:srgbClr val="888888"/>
                </a:solidFill>
                <a:latin typeface="Calibri"/>
                <a:ea typeface="Calibri"/>
                <a:cs typeface="Calibri"/>
                <a:sym typeface="Calibri"/>
              </a:defRPr>
            </a:lvl2pPr>
            <a:lvl3pPr indent="0" lvl="2" marL="0" algn="r">
              <a:spcBef>
                <a:spcPts val="0"/>
              </a:spcBef>
              <a:buNone/>
              <a:defRPr b="0" i="0" sz="1200" u="none" cap="none" strike="noStrike">
                <a:solidFill>
                  <a:srgbClr val="888888"/>
                </a:solidFill>
                <a:latin typeface="Calibri"/>
                <a:ea typeface="Calibri"/>
                <a:cs typeface="Calibri"/>
                <a:sym typeface="Calibri"/>
              </a:defRPr>
            </a:lvl3pPr>
            <a:lvl4pPr indent="0" lvl="3" marL="0" algn="r">
              <a:spcBef>
                <a:spcPts val="0"/>
              </a:spcBef>
              <a:buNone/>
              <a:defRPr b="0" i="0" sz="1200" u="none" cap="none" strike="noStrike">
                <a:solidFill>
                  <a:srgbClr val="888888"/>
                </a:solidFill>
                <a:latin typeface="Calibri"/>
                <a:ea typeface="Calibri"/>
                <a:cs typeface="Calibri"/>
                <a:sym typeface="Calibri"/>
              </a:defRPr>
            </a:lvl4pPr>
            <a:lvl5pPr indent="0" lvl="4" marL="0" algn="r">
              <a:spcBef>
                <a:spcPts val="0"/>
              </a:spcBef>
              <a:buNone/>
              <a:defRPr b="0" i="0" sz="1200" u="none" cap="none" strike="noStrike">
                <a:solidFill>
                  <a:srgbClr val="888888"/>
                </a:solidFill>
                <a:latin typeface="Calibri"/>
                <a:ea typeface="Calibri"/>
                <a:cs typeface="Calibri"/>
                <a:sym typeface="Calibri"/>
              </a:defRPr>
            </a:lvl5pPr>
            <a:lvl6pPr indent="0" lvl="5" marL="0" algn="r">
              <a:spcBef>
                <a:spcPts val="0"/>
              </a:spcBef>
              <a:buNone/>
              <a:defRPr b="0" i="0" sz="1200" u="none" cap="none" strike="noStrike">
                <a:solidFill>
                  <a:srgbClr val="888888"/>
                </a:solidFill>
                <a:latin typeface="Calibri"/>
                <a:ea typeface="Calibri"/>
                <a:cs typeface="Calibri"/>
                <a:sym typeface="Calibri"/>
              </a:defRPr>
            </a:lvl6pPr>
            <a:lvl7pPr indent="0" lvl="6" marL="0" algn="r">
              <a:spcBef>
                <a:spcPts val="0"/>
              </a:spcBef>
              <a:buNone/>
              <a:defRPr b="0" i="0" sz="1200" u="none" cap="none" strike="noStrike">
                <a:solidFill>
                  <a:srgbClr val="888888"/>
                </a:solidFill>
                <a:latin typeface="Calibri"/>
                <a:ea typeface="Calibri"/>
                <a:cs typeface="Calibri"/>
                <a:sym typeface="Calibri"/>
              </a:defRPr>
            </a:lvl7pPr>
            <a:lvl8pPr indent="0" lvl="7" marL="0" algn="r">
              <a:spcBef>
                <a:spcPts val="0"/>
              </a:spcBef>
              <a:buNone/>
              <a:defRPr b="0" i="0" sz="1200" u="none" cap="none" strike="noStrike">
                <a:solidFill>
                  <a:srgbClr val="888888"/>
                </a:solidFill>
                <a:latin typeface="Calibri"/>
                <a:ea typeface="Calibri"/>
                <a:cs typeface="Calibri"/>
                <a:sym typeface="Calibri"/>
              </a:defRPr>
            </a:lvl8pPr>
            <a:lvl9pPr indent="0" lvl="8" mar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8"/>
          <p:cNvSpPr txBox="1"/>
          <p:nvPr>
            <p:ph type="ctrTitle"/>
          </p:nvPr>
        </p:nvSpPr>
        <p:spPr>
          <a:xfrm>
            <a:off x="323528" y="836712"/>
            <a:ext cx="8208912" cy="78892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hlink"/>
              </a:buClr>
              <a:buSzPts val="5400"/>
              <a:buFont typeface="Gulimche"/>
              <a:buNone/>
              <a:defRPr sz="5400">
                <a:solidFill>
                  <a:srgbClr val="63242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bg>
      <p:bgPr>
        <a:solidFill>
          <a:schemeClr val="lt1"/>
        </a:solidFill>
      </p:bgPr>
    </p:bg>
    <p:spTree>
      <p:nvGrpSpPr>
        <p:cNvPr id="21" name="Shape 21"/>
        <p:cNvGrpSpPr/>
        <p:nvPr/>
      </p:nvGrpSpPr>
      <p:grpSpPr>
        <a:xfrm>
          <a:off x="0" y="0"/>
          <a:ext cx="0" cy="0"/>
          <a:chOff x="0" y="0"/>
          <a:chExt cx="0" cy="0"/>
        </a:xfrm>
      </p:grpSpPr>
      <p:pic>
        <p:nvPicPr>
          <p:cNvPr descr="G:\파워포인트\김진영씨디자인\5월29일 예스폼_8개\와인\와인_목차.png" id="22" name="Google Shape;22;p9"/>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3" name="Google Shape;23;p9"/>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9"/>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p:cSld name="구역 머리글">
    <p:bg>
      <p:bgPr>
        <a:solidFill>
          <a:schemeClr val="lt1"/>
        </a:solidFill>
      </p:bgPr>
    </p:bg>
    <p:spTree>
      <p:nvGrpSpPr>
        <p:cNvPr id="26" name="Shape 26"/>
        <p:cNvGrpSpPr/>
        <p:nvPr/>
      </p:nvGrpSpPr>
      <p:grpSpPr>
        <a:xfrm>
          <a:off x="0" y="0"/>
          <a:ext cx="0" cy="0"/>
          <a:chOff x="0" y="0"/>
          <a:chExt cx="0" cy="0"/>
        </a:xfrm>
      </p:grpSpPr>
      <p:pic>
        <p:nvPicPr>
          <p:cNvPr descr="G:\파워포인트\김진영씨디자인\5월29일 예스폼_8개\와인\와인_간지.jpg" id="27" name="Google Shape;27;p10"/>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8" name="Google Shape;28;p10"/>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0"/>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0"/>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bg>
      <p:bgPr>
        <a:solidFill>
          <a:schemeClr val="lt1"/>
        </a:solidFill>
      </p:bgPr>
    </p:bg>
    <p:spTree>
      <p:nvGrpSpPr>
        <p:cNvPr id="31" name="Shape 31"/>
        <p:cNvGrpSpPr/>
        <p:nvPr/>
      </p:nvGrpSpPr>
      <p:grpSpPr>
        <a:xfrm>
          <a:off x="0" y="0"/>
          <a:ext cx="0" cy="0"/>
          <a:chOff x="0" y="0"/>
          <a:chExt cx="0" cy="0"/>
        </a:xfrm>
      </p:grpSpPr>
      <p:pic>
        <p:nvPicPr>
          <p:cNvPr id="32" name="Google Shape;32;p11"/>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33" name="Google Shape;33;p11"/>
          <p:cNvSpPr txBox="1"/>
          <p:nvPr>
            <p:ph type="title"/>
          </p:nvPr>
        </p:nvSpPr>
        <p:spPr>
          <a:xfrm>
            <a:off x="179512" y="0"/>
            <a:ext cx="7661196" cy="796908"/>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500"/>
              <a:buFont typeface="Calibri"/>
              <a:buNone/>
              <a:defRPr b="1" sz="25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1"/>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1"/>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11"/>
          <p:cNvSpPr txBox="1"/>
          <p:nvPr>
            <p:ph idx="1" type="body"/>
          </p:nvPr>
        </p:nvSpPr>
        <p:spPr>
          <a:xfrm>
            <a:off x="395536" y="1340768"/>
            <a:ext cx="8402525" cy="5025702"/>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rgbClr val="595959"/>
              </a:buClr>
              <a:buSzPts val="1600"/>
              <a:buNone/>
              <a:defRPr i="1" sz="1600">
                <a:solidFill>
                  <a:srgbClr val="595959"/>
                </a:solidFill>
                <a:latin typeface="Calibri"/>
                <a:ea typeface="Calibri"/>
                <a:cs typeface="Calibri"/>
                <a:sym typeface="Calibri"/>
              </a:defRPr>
            </a:lvl1pPr>
            <a:lvl2pPr indent="-228600" lvl="1" marL="914400" algn="l">
              <a:spcBef>
                <a:spcPts val="320"/>
              </a:spcBef>
              <a:spcAft>
                <a:spcPts val="0"/>
              </a:spcAft>
              <a:buClr>
                <a:srgbClr val="595959"/>
              </a:buClr>
              <a:buSzPts val="1600"/>
              <a:buNone/>
              <a:defRPr i="1" sz="1600">
                <a:solidFill>
                  <a:srgbClr val="595959"/>
                </a:solidFill>
                <a:latin typeface="Calibri"/>
                <a:ea typeface="Calibri"/>
                <a:cs typeface="Calibri"/>
                <a:sym typeface="Calibri"/>
              </a:defRPr>
            </a:lvl2pPr>
            <a:lvl3pPr indent="-228600" lvl="2" marL="1371600" algn="l">
              <a:spcBef>
                <a:spcPts val="320"/>
              </a:spcBef>
              <a:spcAft>
                <a:spcPts val="0"/>
              </a:spcAft>
              <a:buClr>
                <a:srgbClr val="595959"/>
              </a:buClr>
              <a:buSzPts val="1600"/>
              <a:buNone/>
              <a:defRPr i="1" sz="1600">
                <a:solidFill>
                  <a:srgbClr val="595959"/>
                </a:solidFill>
                <a:latin typeface="Calibri"/>
                <a:ea typeface="Calibri"/>
                <a:cs typeface="Calibri"/>
                <a:sym typeface="Calibri"/>
              </a:defRPr>
            </a:lvl3pPr>
            <a:lvl4pPr indent="-228600" lvl="3" marL="1828800" algn="l">
              <a:spcBef>
                <a:spcPts val="320"/>
              </a:spcBef>
              <a:spcAft>
                <a:spcPts val="0"/>
              </a:spcAft>
              <a:buClr>
                <a:srgbClr val="595959"/>
              </a:buClr>
              <a:buSzPts val="1600"/>
              <a:buNone/>
              <a:defRPr i="1" sz="1600">
                <a:solidFill>
                  <a:srgbClr val="595959"/>
                </a:solidFill>
                <a:latin typeface="Calibri"/>
                <a:ea typeface="Calibri"/>
                <a:cs typeface="Calibri"/>
                <a:sym typeface="Calibri"/>
              </a:defRPr>
            </a:lvl4pPr>
            <a:lvl5pPr indent="-228600" lvl="4" marL="2286000" algn="l">
              <a:spcBef>
                <a:spcPts val="320"/>
              </a:spcBef>
              <a:spcAft>
                <a:spcPts val="0"/>
              </a:spcAft>
              <a:buClr>
                <a:srgbClr val="595959"/>
              </a:buClr>
              <a:buSzPts val="1600"/>
              <a:buNone/>
              <a:defRPr i="1" sz="1600">
                <a:solidFill>
                  <a:srgbClr val="595959"/>
                </a:solidFill>
                <a:latin typeface="Calibri"/>
                <a:ea typeface="Calibri"/>
                <a:cs typeface="Calibri"/>
                <a:sym typeface="Calibri"/>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p:cSld name="제목 및 내용">
    <p:bg>
      <p:bgPr>
        <a:solidFill>
          <a:schemeClr val="lt1"/>
        </a:solidFill>
      </p:bgPr>
    </p:bg>
    <p:spTree>
      <p:nvGrpSpPr>
        <p:cNvPr id="38" name="Shape 38"/>
        <p:cNvGrpSpPr/>
        <p:nvPr/>
      </p:nvGrpSpPr>
      <p:grpSpPr>
        <a:xfrm>
          <a:off x="0" y="0"/>
          <a:ext cx="0" cy="0"/>
          <a:chOff x="0" y="0"/>
          <a:chExt cx="0" cy="0"/>
        </a:xfrm>
      </p:grpSpPr>
      <p:pic>
        <p:nvPicPr>
          <p:cNvPr id="39" name="Google Shape;39;p12"/>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40" name="Google Shape;40;p12"/>
          <p:cNvSpPr txBox="1"/>
          <p:nvPr>
            <p:ph idx="10" type="dt"/>
          </p:nvPr>
        </p:nvSpPr>
        <p:spPr>
          <a:xfrm>
            <a:off x="457200" y="6500834"/>
            <a:ext cx="2133600" cy="22064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2"/>
          <p:cNvSpPr txBox="1"/>
          <p:nvPr>
            <p:ph idx="11" type="ftr"/>
          </p:nvPr>
        </p:nvSpPr>
        <p:spPr>
          <a:xfrm>
            <a:off x="3124200" y="6500834"/>
            <a:ext cx="2895600" cy="22064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2"/>
          <p:cNvSpPr txBox="1"/>
          <p:nvPr>
            <p:ph idx="12" type="sldNum"/>
          </p:nvPr>
        </p:nvSpPr>
        <p:spPr>
          <a:xfrm>
            <a:off x="6553200" y="6500834"/>
            <a:ext cx="2133600" cy="22064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12"/>
          <p:cNvSpPr txBox="1"/>
          <p:nvPr>
            <p:ph idx="1" type="body"/>
          </p:nvPr>
        </p:nvSpPr>
        <p:spPr>
          <a:xfrm>
            <a:off x="395536" y="1340768"/>
            <a:ext cx="8402525" cy="5025702"/>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rgbClr val="595959"/>
              </a:buClr>
              <a:buSzPts val="1600"/>
              <a:buNone/>
              <a:defRPr i="1" sz="1600">
                <a:solidFill>
                  <a:srgbClr val="595959"/>
                </a:solidFill>
                <a:latin typeface="Calibri"/>
                <a:ea typeface="Calibri"/>
                <a:cs typeface="Calibri"/>
                <a:sym typeface="Calibri"/>
              </a:defRPr>
            </a:lvl1pPr>
            <a:lvl2pPr indent="-228600" lvl="1" marL="914400" algn="l">
              <a:spcBef>
                <a:spcPts val="320"/>
              </a:spcBef>
              <a:spcAft>
                <a:spcPts val="0"/>
              </a:spcAft>
              <a:buClr>
                <a:srgbClr val="595959"/>
              </a:buClr>
              <a:buSzPts val="1600"/>
              <a:buNone/>
              <a:defRPr i="1" sz="1600">
                <a:solidFill>
                  <a:srgbClr val="595959"/>
                </a:solidFill>
                <a:latin typeface="Calibri"/>
                <a:ea typeface="Calibri"/>
                <a:cs typeface="Calibri"/>
                <a:sym typeface="Calibri"/>
              </a:defRPr>
            </a:lvl2pPr>
            <a:lvl3pPr indent="-228600" lvl="2" marL="1371600" algn="l">
              <a:spcBef>
                <a:spcPts val="320"/>
              </a:spcBef>
              <a:spcAft>
                <a:spcPts val="0"/>
              </a:spcAft>
              <a:buClr>
                <a:srgbClr val="595959"/>
              </a:buClr>
              <a:buSzPts val="1600"/>
              <a:buNone/>
              <a:defRPr i="1" sz="1600">
                <a:solidFill>
                  <a:srgbClr val="595959"/>
                </a:solidFill>
                <a:latin typeface="Calibri"/>
                <a:ea typeface="Calibri"/>
                <a:cs typeface="Calibri"/>
                <a:sym typeface="Calibri"/>
              </a:defRPr>
            </a:lvl3pPr>
            <a:lvl4pPr indent="-228600" lvl="3" marL="1828800" algn="l">
              <a:spcBef>
                <a:spcPts val="320"/>
              </a:spcBef>
              <a:spcAft>
                <a:spcPts val="0"/>
              </a:spcAft>
              <a:buClr>
                <a:srgbClr val="595959"/>
              </a:buClr>
              <a:buSzPts val="1600"/>
              <a:buNone/>
              <a:defRPr i="1" sz="1600">
                <a:solidFill>
                  <a:srgbClr val="595959"/>
                </a:solidFill>
                <a:latin typeface="Calibri"/>
                <a:ea typeface="Calibri"/>
                <a:cs typeface="Calibri"/>
                <a:sym typeface="Calibri"/>
              </a:defRPr>
            </a:lvl4pPr>
            <a:lvl5pPr indent="-228600" lvl="4" marL="2286000" algn="l">
              <a:spcBef>
                <a:spcPts val="320"/>
              </a:spcBef>
              <a:spcAft>
                <a:spcPts val="0"/>
              </a:spcAft>
              <a:buClr>
                <a:srgbClr val="595959"/>
              </a:buClr>
              <a:buSzPts val="1600"/>
              <a:buNone/>
              <a:defRPr i="1" sz="1600">
                <a:solidFill>
                  <a:srgbClr val="595959"/>
                </a:solidFill>
                <a:latin typeface="Calibri"/>
                <a:ea typeface="Calibri"/>
                <a:cs typeface="Calibri"/>
                <a:sym typeface="Calibri"/>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 name="Google Shape;44;p12"/>
          <p:cNvSpPr txBox="1"/>
          <p:nvPr>
            <p:ph type="title"/>
          </p:nvPr>
        </p:nvSpPr>
        <p:spPr>
          <a:xfrm>
            <a:off x="179512" y="0"/>
            <a:ext cx="7661196" cy="796908"/>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500"/>
              <a:buFont typeface="Calibri"/>
              <a:buNone/>
              <a:defRPr b="1" sz="25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사용자 지정 레이아웃">
  <p:cSld name="1_사용자 지정 레이아웃">
    <p:bg>
      <p:bgPr>
        <a:solidFill>
          <a:schemeClr val="lt1"/>
        </a:solidFill>
      </p:bgPr>
    </p:bg>
    <p:spTree>
      <p:nvGrpSpPr>
        <p:cNvPr id="45" name="Shape 45"/>
        <p:cNvGrpSpPr/>
        <p:nvPr/>
      </p:nvGrpSpPr>
      <p:grpSpPr>
        <a:xfrm>
          <a:off x="0" y="0"/>
          <a:ext cx="0" cy="0"/>
          <a:chOff x="0" y="0"/>
          <a:chExt cx="0" cy="0"/>
        </a:xfrm>
      </p:grpSpPr>
      <p:pic>
        <p:nvPicPr>
          <p:cNvPr descr="G:\파워포인트\김진영씨디자인\5월29일 예스폼_8개\와인\와인_종지.jpg" id="46" name="Google Shape;46;p13"/>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47" name="Google Shape;47;p13"/>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3"/>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13"/>
          <p:cNvSpPr txBox="1"/>
          <p:nvPr>
            <p:ph type="ctrTitle"/>
          </p:nvPr>
        </p:nvSpPr>
        <p:spPr>
          <a:xfrm>
            <a:off x="1" y="1366425"/>
            <a:ext cx="9144000" cy="122413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hlink"/>
              </a:buClr>
              <a:buSzPts val="7000"/>
              <a:buFont typeface="Gulimche"/>
              <a:buNone/>
              <a:defRPr sz="7000">
                <a:solidFill>
                  <a:srgbClr val="63242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457200" y="19026"/>
            <a:ext cx="8229600" cy="796908"/>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000000"/>
              </a:buClr>
              <a:buSzPts val="3500"/>
              <a:buFont typeface="Malgun Gothic"/>
              <a:buNone/>
              <a:defRPr b="0" i="0" sz="3500" u="none" cap="none" strike="noStrike">
                <a:solidFill>
                  <a:srgbClr val="000000"/>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457200" y="1062021"/>
            <a:ext cx="8229600" cy="5286412"/>
          </a:xfrm>
          <a:prstGeom prst="rect">
            <a:avLst/>
          </a:prstGeom>
          <a:noFill/>
          <a:ln>
            <a:noFill/>
          </a:ln>
        </p:spPr>
        <p:txBody>
          <a:bodyPr anchorCtr="0" anchor="t" bIns="45700" lIns="91425" spcFirstLastPara="1" rIns="91425" wrap="square" tIns="45700">
            <a:normAutofit/>
          </a:bodyPr>
          <a:lstStyle>
            <a:lvl1pPr indent="-387350" lvl="0" marL="457200" marR="0" rtl="0" algn="l">
              <a:spcBef>
                <a:spcPts val="500"/>
              </a:spcBef>
              <a:spcAft>
                <a:spcPts val="0"/>
              </a:spcAft>
              <a:buClr>
                <a:schemeClr val="dk1"/>
              </a:buClr>
              <a:buSzPts val="2500"/>
              <a:buFont typeface="Arial"/>
              <a:buChar char="•"/>
              <a:defRPr b="0" i="0" sz="2500" u="none" cap="none" strike="noStrike">
                <a:solidFill>
                  <a:schemeClr val="dk1"/>
                </a:solidFill>
                <a:latin typeface="Malgun Gothic"/>
                <a:ea typeface="Malgun Gothic"/>
                <a:cs typeface="Malgun Gothic"/>
                <a:sym typeface="Malgun Gothic"/>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www.sisajourna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jpg"/><Relationship Id="rId4" Type="http://schemas.openxmlformats.org/officeDocument/2006/relationships/image" Target="../media/image5.jpg"/><Relationship Id="rId5" Type="http://schemas.openxmlformats.org/officeDocument/2006/relationships/image" Target="../media/image8.jpg"/><Relationship Id="rId6"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github.com/SKTBrain/KoBER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323528" y="836712"/>
            <a:ext cx="8208912" cy="78892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hlink"/>
              </a:buClr>
              <a:buSzPts val="5400"/>
              <a:buFont typeface="Gulimche"/>
              <a:buNone/>
            </a:pPr>
            <a:r>
              <a:rPr b="1" lang="en-US" sz="3600">
                <a:latin typeface="Georgia"/>
                <a:ea typeface="Georgia"/>
                <a:cs typeface="Georgia"/>
                <a:sym typeface="Georgia"/>
              </a:rPr>
              <a:t>와인추천을 위한 챗봇개발</a:t>
            </a:r>
            <a:endParaRPr b="1" sz="36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216ecce94a_1_0"/>
          <p:cNvSpPr txBox="1"/>
          <p:nvPr>
            <p:ph type="title"/>
          </p:nvPr>
        </p:nvSpPr>
        <p:spPr>
          <a:xfrm>
            <a:off x="179512" y="0"/>
            <a:ext cx="7661100" cy="79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500"/>
              <a:buFont typeface="Calibri"/>
              <a:buNone/>
            </a:pPr>
            <a:r>
              <a:rPr lang="en-US" sz="3000">
                <a:latin typeface="Georgia"/>
                <a:ea typeface="Georgia"/>
                <a:cs typeface="Georgia"/>
                <a:sym typeface="Georgia"/>
              </a:rPr>
              <a:t>기대 효과</a:t>
            </a:r>
            <a:endParaRPr sz="3000">
              <a:latin typeface="Georgia"/>
              <a:ea typeface="Georgia"/>
              <a:cs typeface="Georgia"/>
              <a:sym typeface="Georgia"/>
            </a:endParaRPr>
          </a:p>
        </p:txBody>
      </p:sp>
      <p:sp>
        <p:nvSpPr>
          <p:cNvPr id="155" name="Google Shape;155;g1216ecce94a_1_0"/>
          <p:cNvSpPr txBox="1"/>
          <p:nvPr>
            <p:ph idx="1" type="body"/>
          </p:nvPr>
        </p:nvSpPr>
        <p:spPr>
          <a:xfrm>
            <a:off x="395536" y="1340768"/>
            <a:ext cx="8402400" cy="5025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595959"/>
              </a:buClr>
              <a:buSzPts val="1600"/>
              <a:buNone/>
            </a:pPr>
            <a:r>
              <a:rPr lang="en-US">
                <a:latin typeface="Georgia"/>
                <a:ea typeface="Georgia"/>
                <a:cs typeface="Georgia"/>
                <a:sym typeface="Georgia"/>
              </a:rPr>
              <a:t>와인에 마셔보고는 싶지만 선뜻 다가서지 못하는 라이트한 고객들에게 간편하게 와인을 추천함으로써 고객 확보 가능</a:t>
            </a:r>
            <a:endParaRPr>
              <a:latin typeface="Georgia"/>
              <a:ea typeface="Georgia"/>
              <a:cs typeface="Georgia"/>
              <a:sym typeface="Georgia"/>
            </a:endParaRPr>
          </a:p>
          <a:p>
            <a:pPr indent="0" lvl="0" marL="0" rtl="0" algn="l">
              <a:spcBef>
                <a:spcPts val="0"/>
              </a:spcBef>
              <a:spcAft>
                <a:spcPts val="0"/>
              </a:spcAft>
              <a:buClr>
                <a:srgbClr val="595959"/>
              </a:buClr>
              <a:buSzPts val="1600"/>
              <a:buNone/>
            </a:pPr>
            <a:r>
              <a:t/>
            </a:r>
            <a:endParaRPr>
              <a:latin typeface="Georgia"/>
              <a:ea typeface="Georgia"/>
              <a:cs typeface="Georgia"/>
              <a:sym typeface="Georgia"/>
            </a:endParaRPr>
          </a:p>
          <a:p>
            <a:pPr indent="0" lvl="0" marL="0" rtl="0" algn="l">
              <a:spcBef>
                <a:spcPts val="0"/>
              </a:spcBef>
              <a:spcAft>
                <a:spcPts val="0"/>
              </a:spcAft>
              <a:buClr>
                <a:srgbClr val="595959"/>
              </a:buClr>
              <a:buSzPts val="1600"/>
              <a:buNone/>
            </a:pPr>
            <a:r>
              <a:rPr lang="en-US">
                <a:latin typeface="Georgia"/>
                <a:ea typeface="Georgia"/>
                <a:cs typeface="Georgia"/>
                <a:sym typeface="Georgia"/>
              </a:rPr>
              <a:t>와인에 대한 기반 지식이 없는 신규 고객들에게 간단하게나마 와인을 음미하는 요소에 대한 설명을 제공하여 와인의 기초를 습득할 수 있게 함</a:t>
            </a:r>
            <a:endParaRPr>
              <a:latin typeface="Georgia"/>
              <a:ea typeface="Georgia"/>
              <a:cs typeface="Georgia"/>
              <a:sym typeface="Georgia"/>
            </a:endParaRPr>
          </a:p>
          <a:p>
            <a:pPr indent="0" lvl="0" marL="0" rtl="0" algn="l">
              <a:spcBef>
                <a:spcPts val="0"/>
              </a:spcBef>
              <a:spcAft>
                <a:spcPts val="0"/>
              </a:spcAft>
              <a:buClr>
                <a:srgbClr val="595959"/>
              </a:buClr>
              <a:buSzPts val="1600"/>
              <a:buNone/>
            </a:pPr>
            <a:r>
              <a:t/>
            </a:r>
            <a:endParaRPr>
              <a:latin typeface="Georgia"/>
              <a:ea typeface="Georgia"/>
              <a:cs typeface="Georgia"/>
              <a:sym typeface="Georgia"/>
            </a:endParaRPr>
          </a:p>
          <a:p>
            <a:pPr indent="0" lvl="0" marL="0" rtl="0" algn="l">
              <a:spcBef>
                <a:spcPts val="0"/>
              </a:spcBef>
              <a:spcAft>
                <a:spcPts val="0"/>
              </a:spcAft>
              <a:buClr>
                <a:srgbClr val="595959"/>
              </a:buClr>
              <a:buSzPts val="1600"/>
              <a:buNone/>
            </a:pPr>
            <a:r>
              <a:rPr lang="en-US">
                <a:latin typeface="Georgia"/>
                <a:ea typeface="Georgia"/>
                <a:cs typeface="Georgia"/>
                <a:sym typeface="Georgia"/>
              </a:rPr>
              <a:t>와인전문매장과의 제휴를 통하여 와인 구매로 연결시켜줌으로써 수익창출 가능</a:t>
            </a:r>
            <a:endParaRPr>
              <a:latin typeface="Georgia"/>
              <a:ea typeface="Georgia"/>
              <a:cs typeface="Georgia"/>
              <a:sym typeface="Georgia"/>
            </a:endParaRPr>
          </a:p>
          <a:p>
            <a:pPr indent="0" lvl="0" marL="0" rtl="0" algn="l">
              <a:spcBef>
                <a:spcPts val="0"/>
              </a:spcBef>
              <a:spcAft>
                <a:spcPts val="0"/>
              </a:spcAft>
              <a:buClr>
                <a:srgbClr val="595959"/>
              </a:buClr>
              <a:buSzPts val="1600"/>
              <a:buNone/>
            </a:pPr>
            <a:r>
              <a:t/>
            </a:r>
            <a:endParaRPr>
              <a:latin typeface="Georgia"/>
              <a:ea typeface="Georgia"/>
              <a:cs typeface="Georgia"/>
              <a:sym typeface="Georgia"/>
            </a:endParaRPr>
          </a:p>
          <a:p>
            <a:pPr indent="0" lvl="0" marL="0" rtl="0" algn="l">
              <a:spcBef>
                <a:spcPts val="0"/>
              </a:spcBef>
              <a:spcAft>
                <a:spcPts val="0"/>
              </a:spcAft>
              <a:buClr>
                <a:srgbClr val="595959"/>
              </a:buClr>
              <a:buSzPts val="1600"/>
              <a:buNone/>
            </a:pPr>
            <a:r>
              <a:rPr lang="en-US">
                <a:latin typeface="Georgia"/>
                <a:ea typeface="Georgia"/>
                <a:cs typeface="Georgia"/>
                <a:sym typeface="Georgia"/>
              </a:rPr>
              <a:t>고객의 데이터가 충분히 모인다면 고객의 데이터를 바탕으로 개인별 와인추천이 가능하고 한국인들에게 인기가 많은 주요상품에 대한 정보를 얻을 수 있다.</a:t>
            </a:r>
            <a:endParaRPr>
              <a:latin typeface="Georgia"/>
              <a:ea typeface="Georgia"/>
              <a:cs typeface="Georgia"/>
              <a:sym typeface="Georgia"/>
            </a:endParaRPr>
          </a:p>
          <a:p>
            <a:pPr indent="0" lvl="0" marL="0" rtl="0" algn="l">
              <a:spcBef>
                <a:spcPts val="0"/>
              </a:spcBef>
              <a:spcAft>
                <a:spcPts val="0"/>
              </a:spcAft>
              <a:buClr>
                <a:srgbClr val="595959"/>
              </a:buClr>
              <a:buSzPts val="1600"/>
              <a:buNone/>
            </a:pPr>
            <a:r>
              <a:t/>
            </a:r>
            <a:endParaRPr>
              <a:latin typeface="Georgia"/>
              <a:ea typeface="Georgia"/>
              <a:cs typeface="Georgia"/>
              <a:sym typeface="Georgia"/>
            </a:endParaRPr>
          </a:p>
          <a:p>
            <a:pPr indent="0" lvl="0" marL="0" rtl="0" algn="l">
              <a:spcBef>
                <a:spcPts val="0"/>
              </a:spcBef>
              <a:spcAft>
                <a:spcPts val="0"/>
              </a:spcAft>
              <a:buClr>
                <a:srgbClr val="595959"/>
              </a:buClr>
              <a:buSzPts val="1600"/>
              <a:buNone/>
            </a:pPr>
            <a:r>
              <a:t/>
            </a:r>
            <a:endParaRPr>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5"/>
          <p:cNvSpPr txBox="1"/>
          <p:nvPr>
            <p:ph idx="1" type="body"/>
          </p:nvPr>
        </p:nvSpPr>
        <p:spPr>
          <a:xfrm>
            <a:off x="395536" y="1340768"/>
            <a:ext cx="8402525" cy="502570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595959"/>
              </a:buClr>
              <a:buSzPts val="1600"/>
              <a:buNone/>
            </a:pPr>
            <a:r>
              <a:t/>
            </a:r>
            <a:endParaRPr/>
          </a:p>
          <a:p>
            <a:pPr indent="-342900" lvl="0" marL="342900" rtl="0" algn="l">
              <a:spcBef>
                <a:spcPts val="0"/>
              </a:spcBef>
              <a:spcAft>
                <a:spcPts val="0"/>
              </a:spcAft>
              <a:buClr>
                <a:srgbClr val="595959"/>
              </a:buClr>
              <a:buSzPts val="1600"/>
              <a:buNone/>
            </a:pPr>
            <a:r>
              <a:rPr lang="en-US"/>
              <a:t>버트 파인튜닝에 관하여(텍스트를 통하여 버트모델에 파인튜닝 하는지?)</a:t>
            </a:r>
            <a:endParaRPr/>
          </a:p>
          <a:p>
            <a:pPr indent="-342900" lvl="0" marL="342900" rtl="0" algn="l">
              <a:spcBef>
                <a:spcPts val="0"/>
              </a:spcBef>
              <a:spcAft>
                <a:spcPts val="0"/>
              </a:spcAft>
              <a:buClr>
                <a:srgbClr val="595959"/>
              </a:buClr>
              <a:buSzPts val="1600"/>
              <a:buNone/>
            </a:pPr>
            <a:r>
              <a:rPr lang="en-US"/>
              <a:t>가격대 범주화 : 이상 ,이하 개념 도입 or 3만원대 ,2만원대 가격 범주화</a:t>
            </a:r>
            <a:endParaRPr/>
          </a:p>
          <a:p>
            <a:pPr indent="-342900" lvl="0" marL="342900" rtl="0" algn="l">
              <a:spcBef>
                <a:spcPts val="0"/>
              </a:spcBef>
              <a:spcAft>
                <a:spcPts val="0"/>
              </a:spcAft>
              <a:buClr>
                <a:srgbClr val="595959"/>
              </a:buClr>
              <a:buSzPts val="1600"/>
              <a:buNone/>
            </a:pPr>
            <a:r>
              <a:t/>
            </a:r>
            <a:endParaRPr/>
          </a:p>
          <a:p>
            <a:pPr indent="-342900" lvl="0" marL="342900" rtl="0" algn="l">
              <a:spcBef>
                <a:spcPts val="0"/>
              </a:spcBef>
              <a:spcAft>
                <a:spcPts val="0"/>
              </a:spcAft>
              <a:buClr>
                <a:srgbClr val="595959"/>
              </a:buClr>
              <a:buSzPts val="1600"/>
              <a:buNone/>
            </a:pPr>
            <a:r>
              <a:rPr lang="en-US"/>
              <a:t>주말동안 할거 : transformer, 버트 관련해서 공부해야함(transformer관련 논문인 attention all you need를 이해할 정도로 공부할것)</a:t>
            </a:r>
            <a:endParaRPr/>
          </a:p>
        </p:txBody>
      </p:sp>
      <p:sp>
        <p:nvSpPr>
          <p:cNvPr id="161" name="Google Shape;161;p5"/>
          <p:cNvSpPr txBox="1"/>
          <p:nvPr>
            <p:ph type="title"/>
          </p:nvPr>
        </p:nvSpPr>
        <p:spPr>
          <a:xfrm>
            <a:off x="179512" y="0"/>
            <a:ext cx="7661196" cy="79690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500"/>
              <a:buFont typeface="Calibri"/>
              <a:buNone/>
            </a:pPr>
            <a:r>
              <a:rPr lang="en-US"/>
              <a:t>질문 리스트</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6"/>
          <p:cNvSpPr txBox="1"/>
          <p:nvPr>
            <p:ph type="ctrTitle"/>
          </p:nvPr>
        </p:nvSpPr>
        <p:spPr>
          <a:xfrm>
            <a:off x="1" y="1340768"/>
            <a:ext cx="9144000" cy="1224136"/>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hlink"/>
              </a:buClr>
              <a:buSzPts val="7000"/>
              <a:buFont typeface="Gulimche"/>
              <a:buNone/>
            </a:pPr>
            <a:r>
              <a:rPr lang="en-US">
                <a:latin typeface="Georgia"/>
                <a:ea typeface="Georgia"/>
                <a:cs typeface="Georgia"/>
                <a:sym typeface="Georgia"/>
              </a:rPr>
              <a:t>THANK YOU</a:t>
            </a:r>
            <a:endParaRPr>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1216ecce94a_0_1"/>
          <p:cNvSpPr txBox="1"/>
          <p:nvPr/>
        </p:nvSpPr>
        <p:spPr>
          <a:xfrm>
            <a:off x="5753014" y="2348880"/>
            <a:ext cx="2995500" cy="18933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4C4143"/>
              </a:buClr>
              <a:buSzPts val="1300"/>
              <a:buFont typeface="Calibri"/>
              <a:buAutoNum type="arabicPeriod"/>
            </a:pPr>
            <a:r>
              <a:rPr lang="en-US" sz="1300">
                <a:solidFill>
                  <a:srgbClr val="4C4143"/>
                </a:solidFill>
                <a:latin typeface="Calibri"/>
                <a:ea typeface="Calibri"/>
                <a:cs typeface="Calibri"/>
                <a:sym typeface="Calibri"/>
              </a:rPr>
              <a:t> Insert text here</a:t>
            </a:r>
            <a:endParaRPr/>
          </a:p>
          <a:p>
            <a:pPr indent="0" lvl="0" marL="0" marR="0" rtl="0" algn="l">
              <a:lnSpc>
                <a:spcPct val="200000"/>
              </a:lnSpc>
              <a:spcBef>
                <a:spcPts val="0"/>
              </a:spcBef>
              <a:spcAft>
                <a:spcPts val="0"/>
              </a:spcAft>
              <a:buClr>
                <a:srgbClr val="4C4143"/>
              </a:buClr>
              <a:buSzPts val="1300"/>
              <a:buFont typeface="Calibri"/>
              <a:buAutoNum type="arabicPeriod"/>
            </a:pPr>
            <a:r>
              <a:rPr lang="en-US" sz="1300">
                <a:solidFill>
                  <a:srgbClr val="4C4143"/>
                </a:solidFill>
                <a:latin typeface="Calibri"/>
                <a:ea typeface="Calibri"/>
                <a:cs typeface="Calibri"/>
                <a:sym typeface="Calibri"/>
              </a:rPr>
              <a:t> Insert text here</a:t>
            </a:r>
            <a:endParaRPr/>
          </a:p>
          <a:p>
            <a:pPr indent="0" lvl="0" marL="0" marR="0" rtl="0" algn="l">
              <a:lnSpc>
                <a:spcPct val="200000"/>
              </a:lnSpc>
              <a:spcBef>
                <a:spcPts val="0"/>
              </a:spcBef>
              <a:spcAft>
                <a:spcPts val="0"/>
              </a:spcAft>
              <a:buClr>
                <a:srgbClr val="4C4143"/>
              </a:buClr>
              <a:buSzPts val="1300"/>
              <a:buFont typeface="Calibri"/>
              <a:buAutoNum type="arabicPeriod"/>
            </a:pPr>
            <a:r>
              <a:rPr lang="en-US" sz="1300">
                <a:solidFill>
                  <a:srgbClr val="4C4143"/>
                </a:solidFill>
                <a:latin typeface="Calibri"/>
                <a:ea typeface="Calibri"/>
                <a:cs typeface="Calibri"/>
                <a:sym typeface="Calibri"/>
              </a:rPr>
              <a:t> Insert text here</a:t>
            </a:r>
            <a:endParaRPr/>
          </a:p>
          <a:p>
            <a:pPr indent="0" lvl="0" marL="0" marR="0" rtl="0" algn="l">
              <a:lnSpc>
                <a:spcPct val="200000"/>
              </a:lnSpc>
              <a:spcBef>
                <a:spcPts val="0"/>
              </a:spcBef>
              <a:spcAft>
                <a:spcPts val="0"/>
              </a:spcAft>
              <a:buClr>
                <a:srgbClr val="4C4143"/>
              </a:buClr>
              <a:buSzPts val="1300"/>
              <a:buFont typeface="Calibri"/>
              <a:buAutoNum type="arabicPeriod"/>
            </a:pPr>
            <a:r>
              <a:rPr lang="en-US" sz="1300">
                <a:solidFill>
                  <a:srgbClr val="4C4143"/>
                </a:solidFill>
                <a:latin typeface="Calibri"/>
                <a:ea typeface="Calibri"/>
                <a:cs typeface="Calibri"/>
                <a:sym typeface="Calibri"/>
              </a:rPr>
              <a:t> Insert text here</a:t>
            </a:r>
            <a:endParaRPr sz="1300">
              <a:solidFill>
                <a:srgbClr val="4C4143"/>
              </a:solidFill>
              <a:latin typeface="Calibri"/>
              <a:ea typeface="Calibri"/>
              <a:cs typeface="Calibri"/>
              <a:sym typeface="Calibri"/>
            </a:endParaRPr>
          </a:p>
          <a:p>
            <a:pPr indent="0" lvl="0" marL="0" marR="0" rtl="0" algn="l">
              <a:lnSpc>
                <a:spcPct val="200000"/>
              </a:lnSpc>
              <a:spcBef>
                <a:spcPts val="0"/>
              </a:spcBef>
              <a:spcAft>
                <a:spcPts val="0"/>
              </a:spcAft>
              <a:buClr>
                <a:srgbClr val="4C4143"/>
              </a:buClr>
              <a:buSzPts val="1300"/>
              <a:buFont typeface="Calibri"/>
              <a:buAutoNum type="arabicPeriod"/>
            </a:pPr>
            <a:r>
              <a:rPr lang="en-US" sz="1300">
                <a:solidFill>
                  <a:srgbClr val="4C4143"/>
                </a:solidFill>
                <a:latin typeface="Calibri"/>
                <a:ea typeface="Calibri"/>
                <a:cs typeface="Calibri"/>
                <a:sym typeface="Calibri"/>
              </a:rPr>
              <a:t> Insert text here</a:t>
            </a:r>
            <a:endParaRPr sz="1300">
              <a:solidFill>
                <a:srgbClr val="4C4143"/>
              </a:solidFill>
              <a:latin typeface="Calibri"/>
              <a:ea typeface="Calibri"/>
              <a:cs typeface="Calibri"/>
              <a:sym typeface="Calibri"/>
            </a:endParaRPr>
          </a:p>
        </p:txBody>
      </p:sp>
      <p:grpSp>
        <p:nvGrpSpPr>
          <p:cNvPr id="172" name="Google Shape;172;g1216ecce94a_0_1"/>
          <p:cNvGrpSpPr/>
          <p:nvPr/>
        </p:nvGrpSpPr>
        <p:grpSpPr>
          <a:xfrm>
            <a:off x="494162" y="1573766"/>
            <a:ext cx="3957149" cy="1084186"/>
            <a:chOff x="1192044" y="3121068"/>
            <a:chExt cx="3957149" cy="1084186"/>
          </a:xfrm>
        </p:grpSpPr>
        <p:sp>
          <p:nvSpPr>
            <p:cNvPr id="173" name="Google Shape;173;g1216ecce94a_0_1"/>
            <p:cNvSpPr/>
            <p:nvPr/>
          </p:nvSpPr>
          <p:spPr>
            <a:xfrm rot="-2700000">
              <a:off x="1346779" y="3275803"/>
              <a:ext cx="747129" cy="74712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g1216ecce94a_0_1"/>
            <p:cNvSpPr txBox="1"/>
            <p:nvPr/>
          </p:nvSpPr>
          <p:spPr>
            <a:xfrm>
              <a:off x="2340893" y="3248110"/>
              <a:ext cx="2808300" cy="4617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Calibri"/>
                  <a:ea typeface="Calibri"/>
                  <a:cs typeface="Calibri"/>
                  <a:sym typeface="Calibri"/>
                </a:rPr>
                <a:t> Insert text here</a:t>
              </a:r>
              <a:endParaRPr/>
            </a:p>
          </p:txBody>
        </p:sp>
        <p:sp>
          <p:nvSpPr>
            <p:cNvPr id="175" name="Google Shape;175;g1216ecce94a_0_1"/>
            <p:cNvSpPr txBox="1"/>
            <p:nvPr/>
          </p:nvSpPr>
          <p:spPr>
            <a:xfrm>
              <a:off x="1366566" y="3337330"/>
              <a:ext cx="6015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58392D"/>
                  </a:solidFill>
                  <a:latin typeface="Calibri"/>
                  <a:ea typeface="Calibri"/>
                  <a:cs typeface="Calibri"/>
                  <a:sym typeface="Calibri"/>
                </a:rPr>
                <a:t>01</a:t>
              </a:r>
              <a:endParaRPr b="1" sz="3200">
                <a:solidFill>
                  <a:srgbClr val="58392D"/>
                </a:solidFill>
                <a:latin typeface="Calibri"/>
                <a:ea typeface="Calibri"/>
                <a:cs typeface="Calibri"/>
                <a:sym typeface="Calibri"/>
              </a:endParaRPr>
            </a:p>
          </p:txBody>
        </p:sp>
        <p:sp>
          <p:nvSpPr>
            <p:cNvPr id="176" name="Google Shape;176;g1216ecce94a_0_1"/>
            <p:cNvSpPr/>
            <p:nvPr/>
          </p:nvSpPr>
          <p:spPr>
            <a:xfrm>
              <a:off x="2392710" y="3651154"/>
              <a:ext cx="2502000" cy="554100"/>
            </a:xfrm>
            <a:prstGeom prst="rect">
              <a:avLst/>
            </a:prstGeom>
            <a:noFill/>
            <a:ln>
              <a:noFill/>
            </a:ln>
          </p:spPr>
          <p:txBody>
            <a:bodyPr anchorCtr="0" anchor="t" bIns="45700" lIns="91425" spcFirstLastPara="1" rIns="91425" wrap="square" tIns="45700">
              <a:noAutofit/>
            </a:bodyPr>
            <a:lstStyle/>
            <a:p>
              <a:pPr indent="0" lvl="0" marL="0" marR="0" rtl="0" algn="l">
                <a:lnSpc>
                  <a:spcPct val="109090"/>
                </a:lnSpc>
                <a:spcBef>
                  <a:spcPts val="0"/>
                </a:spcBef>
                <a:spcAft>
                  <a:spcPts val="0"/>
                </a:spcAft>
                <a:buNone/>
              </a:pPr>
              <a:r>
                <a:rPr lang="en-US" sz="1100">
                  <a:solidFill>
                    <a:schemeClr val="lt1"/>
                  </a:solidFill>
                  <a:latin typeface="Calibri"/>
                  <a:ea typeface="Calibri"/>
                  <a:cs typeface="Calibri"/>
                  <a:sym typeface="Calibri"/>
                </a:rPr>
                <a:t>Lorem ipsum dolor sit amet, simul adolescens ei vis, id nec errem interesset</a:t>
              </a:r>
              <a:endParaRPr sz="1100">
                <a:solidFill>
                  <a:schemeClr val="lt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2413f30a9e_0_0"/>
          <p:cNvSpPr txBox="1"/>
          <p:nvPr>
            <p:ph type="title"/>
          </p:nvPr>
        </p:nvSpPr>
        <p:spPr>
          <a:xfrm>
            <a:off x="179512" y="0"/>
            <a:ext cx="7661100" cy="796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SWOT 분석</a:t>
            </a:r>
            <a:endParaRPr/>
          </a:p>
        </p:txBody>
      </p:sp>
      <p:sp>
        <p:nvSpPr>
          <p:cNvPr id="183" name="Google Shape;183;g12413f30a9e_0_0"/>
          <p:cNvSpPr txBox="1"/>
          <p:nvPr>
            <p:ph idx="1" type="body"/>
          </p:nvPr>
        </p:nvSpPr>
        <p:spPr>
          <a:xfrm>
            <a:off x="395525" y="1340775"/>
            <a:ext cx="8460900" cy="5187300"/>
          </a:xfrm>
          <a:prstGeom prst="rect">
            <a:avLst/>
          </a:prstGeom>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100"/>
              <a:buFont typeface="Arial"/>
              <a:buNone/>
            </a:pPr>
            <a:r>
              <a:rPr lang="en-US">
                <a:solidFill>
                  <a:schemeClr val="dk1"/>
                </a:solidFill>
                <a:latin typeface="Arial"/>
                <a:ea typeface="Arial"/>
                <a:cs typeface="Arial"/>
                <a:sym typeface="Arial"/>
              </a:rPr>
              <a:t>S(강점) -&gt; 와인이라는 콘텐츠로 고정고객 만들 수 있음</a:t>
            </a:r>
            <a:endParaRPr>
              <a:solidFill>
                <a:schemeClr val="dk1"/>
              </a:solidFill>
              <a:latin typeface="Arial"/>
              <a:ea typeface="Arial"/>
              <a:cs typeface="Arial"/>
              <a:sym typeface="Arial"/>
            </a:endParaRPr>
          </a:p>
          <a:p>
            <a:pPr indent="-342900" lvl="0" marL="342900" rtl="0" algn="l">
              <a:spcBef>
                <a:spcPts val="0"/>
              </a:spcBef>
              <a:spcAft>
                <a:spcPts val="0"/>
              </a:spcAft>
              <a:buClr>
                <a:schemeClr val="dk1"/>
              </a:buClr>
              <a:buSzPts val="1100"/>
              <a:buFont typeface="Arial"/>
              <a:buNone/>
            </a:pPr>
            <a:r>
              <a:rPr lang="en-US">
                <a:solidFill>
                  <a:schemeClr val="dk1"/>
                </a:solidFill>
                <a:latin typeface="Arial"/>
                <a:ea typeface="Arial"/>
                <a:cs typeface="Arial"/>
                <a:sym typeface="Arial"/>
              </a:rPr>
              <a:t>W(약점) -&gt; 고객이 제한적임</a:t>
            </a:r>
            <a:endParaRPr>
              <a:solidFill>
                <a:schemeClr val="dk1"/>
              </a:solidFill>
              <a:latin typeface="Arial"/>
              <a:ea typeface="Arial"/>
              <a:cs typeface="Arial"/>
              <a:sym typeface="Arial"/>
            </a:endParaRPr>
          </a:p>
          <a:p>
            <a:pPr indent="-342900" lvl="0" marL="342900" rtl="0" algn="l">
              <a:spcBef>
                <a:spcPts val="0"/>
              </a:spcBef>
              <a:spcAft>
                <a:spcPts val="0"/>
              </a:spcAft>
              <a:buClr>
                <a:schemeClr val="dk1"/>
              </a:buClr>
              <a:buSzPts val="1100"/>
              <a:buFont typeface="Arial"/>
              <a:buNone/>
            </a:pPr>
            <a:r>
              <a:rPr lang="en-US">
                <a:solidFill>
                  <a:schemeClr val="dk1"/>
                </a:solidFill>
                <a:latin typeface="Arial"/>
                <a:ea typeface="Arial"/>
                <a:cs typeface="Arial"/>
                <a:sym typeface="Arial"/>
              </a:rPr>
              <a:t>O(기회) -&gt; 개인화된 서비스가 떠오르고 있음, 와인에 대한 관심증가</a:t>
            </a:r>
            <a:endParaRPr>
              <a:solidFill>
                <a:schemeClr val="dk1"/>
              </a:solidFill>
              <a:latin typeface="Arial"/>
              <a:ea typeface="Arial"/>
              <a:cs typeface="Arial"/>
              <a:sym typeface="Arial"/>
            </a:endParaRPr>
          </a:p>
          <a:p>
            <a:pPr indent="-342900" lvl="0" marL="342900" rtl="0" algn="l">
              <a:spcBef>
                <a:spcPts val="0"/>
              </a:spcBef>
              <a:spcAft>
                <a:spcPts val="0"/>
              </a:spcAft>
              <a:buClr>
                <a:schemeClr val="dk1"/>
              </a:buClr>
              <a:buSzPts val="1100"/>
              <a:buFont typeface="Arial"/>
              <a:buNone/>
            </a:pPr>
            <a:r>
              <a:rPr lang="en-US">
                <a:solidFill>
                  <a:schemeClr val="dk1"/>
                </a:solidFill>
                <a:latin typeface="Arial"/>
                <a:ea typeface="Arial"/>
                <a:cs typeface="Arial"/>
                <a:sym typeface="Arial"/>
              </a:rPr>
              <a:t>T(위협) -&gt; 개인정보에 대한 민감함,비슷한 것이 많음</a:t>
            </a: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nvSpPr>
        <p:spPr>
          <a:xfrm>
            <a:off x="467550" y="2924950"/>
            <a:ext cx="2794800" cy="554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000">
                <a:solidFill>
                  <a:schemeClr val="lt1"/>
                </a:solidFill>
                <a:latin typeface="Georgia"/>
                <a:ea typeface="Georgia"/>
                <a:cs typeface="Georgia"/>
                <a:sym typeface="Georgia"/>
              </a:rPr>
              <a:t>CONTENTS</a:t>
            </a:r>
            <a:endParaRPr b="1" sz="3000">
              <a:solidFill>
                <a:schemeClr val="lt1"/>
              </a:solidFill>
              <a:latin typeface="Georgia"/>
              <a:ea typeface="Georgia"/>
              <a:cs typeface="Georgia"/>
              <a:sym typeface="Georgia"/>
            </a:endParaRPr>
          </a:p>
        </p:txBody>
      </p:sp>
      <p:grpSp>
        <p:nvGrpSpPr>
          <p:cNvPr id="62" name="Google Shape;62;p2"/>
          <p:cNvGrpSpPr/>
          <p:nvPr/>
        </p:nvGrpSpPr>
        <p:grpSpPr>
          <a:xfrm>
            <a:off x="539552" y="4206438"/>
            <a:ext cx="3636542" cy="601172"/>
            <a:chOff x="1077516" y="904974"/>
            <a:chExt cx="3636542" cy="601172"/>
          </a:xfrm>
        </p:grpSpPr>
        <p:sp>
          <p:nvSpPr>
            <p:cNvPr id="63" name="Google Shape;63;p2"/>
            <p:cNvSpPr/>
            <p:nvPr/>
          </p:nvSpPr>
          <p:spPr>
            <a:xfrm>
              <a:off x="1697355" y="1001321"/>
              <a:ext cx="45719" cy="504825"/>
            </a:xfrm>
            <a:prstGeom prst="homePlate">
              <a:avLst>
                <a:gd fmla="val 0" name="adj"/>
              </a:avLst>
            </a:prstGeom>
            <a:solidFill>
              <a:srgbClr val="58392D"/>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1800">
                <a:solidFill>
                  <a:srgbClr val="E36C09"/>
                </a:solidFill>
                <a:latin typeface="Calibri"/>
                <a:ea typeface="Calibri"/>
                <a:cs typeface="Calibri"/>
                <a:sym typeface="Calibri"/>
              </a:endParaRPr>
            </a:p>
          </p:txBody>
        </p:sp>
        <p:sp>
          <p:nvSpPr>
            <p:cNvPr id="64" name="Google Shape;64;p2"/>
            <p:cNvSpPr txBox="1"/>
            <p:nvPr/>
          </p:nvSpPr>
          <p:spPr>
            <a:xfrm>
              <a:off x="1761158" y="904974"/>
              <a:ext cx="29529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rgbClr val="58392D"/>
                  </a:solidFill>
                  <a:latin typeface="Georgia"/>
                  <a:ea typeface="Georgia"/>
                  <a:cs typeface="Georgia"/>
                  <a:sym typeface="Georgia"/>
                </a:rPr>
                <a:t>기획 배경 및 시나리오</a:t>
              </a:r>
              <a:endParaRPr>
                <a:latin typeface="Georgia"/>
                <a:ea typeface="Georgia"/>
                <a:cs typeface="Georgia"/>
                <a:sym typeface="Georgia"/>
              </a:endParaRPr>
            </a:p>
          </p:txBody>
        </p:sp>
        <p:sp>
          <p:nvSpPr>
            <p:cNvPr id="65" name="Google Shape;65;p2"/>
            <p:cNvSpPr txBox="1"/>
            <p:nvPr/>
          </p:nvSpPr>
          <p:spPr>
            <a:xfrm>
              <a:off x="1077516" y="999966"/>
              <a:ext cx="508473"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chemeClr val="lt1"/>
                  </a:solidFill>
                  <a:latin typeface="Calibri"/>
                  <a:ea typeface="Calibri"/>
                  <a:cs typeface="Calibri"/>
                  <a:sym typeface="Calibri"/>
                </a:rPr>
                <a:t>0</a:t>
              </a:r>
              <a:r>
                <a:rPr b="1" lang="en-US" sz="2500">
                  <a:solidFill>
                    <a:srgbClr val="58392D"/>
                  </a:solidFill>
                  <a:latin typeface="Calibri"/>
                  <a:ea typeface="Calibri"/>
                  <a:cs typeface="Calibri"/>
                  <a:sym typeface="Calibri"/>
                </a:rPr>
                <a:t>1</a:t>
              </a:r>
              <a:endParaRPr b="1" sz="2500">
                <a:solidFill>
                  <a:srgbClr val="58392D"/>
                </a:solidFill>
                <a:latin typeface="Calibri"/>
                <a:ea typeface="Calibri"/>
                <a:cs typeface="Calibri"/>
                <a:sym typeface="Calibri"/>
              </a:endParaRPr>
            </a:p>
          </p:txBody>
        </p:sp>
      </p:grpSp>
      <p:grpSp>
        <p:nvGrpSpPr>
          <p:cNvPr id="66" name="Google Shape;66;p2"/>
          <p:cNvGrpSpPr/>
          <p:nvPr/>
        </p:nvGrpSpPr>
        <p:grpSpPr>
          <a:xfrm>
            <a:off x="539552" y="4922718"/>
            <a:ext cx="3636542" cy="601172"/>
            <a:chOff x="1077516" y="904974"/>
            <a:chExt cx="3636542" cy="601172"/>
          </a:xfrm>
        </p:grpSpPr>
        <p:sp>
          <p:nvSpPr>
            <p:cNvPr id="67" name="Google Shape;67;p2"/>
            <p:cNvSpPr/>
            <p:nvPr/>
          </p:nvSpPr>
          <p:spPr>
            <a:xfrm>
              <a:off x="1697355" y="1001321"/>
              <a:ext cx="45719" cy="504825"/>
            </a:xfrm>
            <a:prstGeom prst="homePlate">
              <a:avLst>
                <a:gd fmla="val 0" name="adj"/>
              </a:avLst>
            </a:prstGeom>
            <a:solidFill>
              <a:srgbClr val="58392D"/>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1800">
                <a:solidFill>
                  <a:srgbClr val="E36C09"/>
                </a:solidFill>
                <a:latin typeface="Calibri"/>
                <a:ea typeface="Calibri"/>
                <a:cs typeface="Calibri"/>
                <a:sym typeface="Calibri"/>
              </a:endParaRPr>
            </a:p>
          </p:txBody>
        </p:sp>
        <p:sp>
          <p:nvSpPr>
            <p:cNvPr id="68" name="Google Shape;68;p2"/>
            <p:cNvSpPr txBox="1"/>
            <p:nvPr/>
          </p:nvSpPr>
          <p:spPr>
            <a:xfrm>
              <a:off x="1761158" y="904974"/>
              <a:ext cx="2952900" cy="307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a:solidFill>
                    <a:srgbClr val="58392D"/>
                  </a:solidFill>
                  <a:latin typeface="Georgia"/>
                  <a:ea typeface="Georgia"/>
                  <a:cs typeface="Georgia"/>
                  <a:sym typeface="Georgia"/>
                </a:rPr>
                <a:t>서비스 제작 계획(프로세스)</a:t>
              </a:r>
              <a:endParaRPr>
                <a:latin typeface="Georgia"/>
                <a:ea typeface="Georgia"/>
                <a:cs typeface="Georgia"/>
                <a:sym typeface="Georgia"/>
              </a:endParaRPr>
            </a:p>
          </p:txBody>
        </p:sp>
        <p:sp>
          <p:nvSpPr>
            <p:cNvPr id="69" name="Google Shape;69;p2"/>
            <p:cNvSpPr txBox="1"/>
            <p:nvPr/>
          </p:nvSpPr>
          <p:spPr>
            <a:xfrm>
              <a:off x="1077516" y="999966"/>
              <a:ext cx="508473"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chemeClr val="lt1"/>
                  </a:solidFill>
                  <a:latin typeface="Calibri"/>
                  <a:ea typeface="Calibri"/>
                  <a:cs typeface="Calibri"/>
                  <a:sym typeface="Calibri"/>
                </a:rPr>
                <a:t>0</a:t>
              </a:r>
              <a:r>
                <a:rPr b="1" lang="en-US" sz="2500">
                  <a:solidFill>
                    <a:srgbClr val="58392D"/>
                  </a:solidFill>
                  <a:latin typeface="Calibri"/>
                  <a:ea typeface="Calibri"/>
                  <a:cs typeface="Calibri"/>
                  <a:sym typeface="Calibri"/>
                </a:rPr>
                <a:t>2</a:t>
              </a:r>
              <a:endParaRPr b="1" sz="2500">
                <a:solidFill>
                  <a:srgbClr val="58392D"/>
                </a:solidFill>
                <a:latin typeface="Calibri"/>
                <a:ea typeface="Calibri"/>
                <a:cs typeface="Calibri"/>
                <a:sym typeface="Calibri"/>
              </a:endParaRPr>
            </a:p>
          </p:txBody>
        </p:sp>
      </p:grpSp>
      <p:grpSp>
        <p:nvGrpSpPr>
          <p:cNvPr id="70" name="Google Shape;70;p2"/>
          <p:cNvGrpSpPr/>
          <p:nvPr/>
        </p:nvGrpSpPr>
        <p:grpSpPr>
          <a:xfrm>
            <a:off x="539552" y="5638998"/>
            <a:ext cx="3636542" cy="601172"/>
            <a:chOff x="1077516" y="904974"/>
            <a:chExt cx="3636542" cy="601172"/>
          </a:xfrm>
        </p:grpSpPr>
        <p:sp>
          <p:nvSpPr>
            <p:cNvPr id="71" name="Google Shape;71;p2"/>
            <p:cNvSpPr/>
            <p:nvPr/>
          </p:nvSpPr>
          <p:spPr>
            <a:xfrm>
              <a:off x="1697355" y="1001321"/>
              <a:ext cx="45719" cy="504825"/>
            </a:xfrm>
            <a:prstGeom prst="homePlate">
              <a:avLst>
                <a:gd fmla="val 0" name="adj"/>
              </a:avLst>
            </a:prstGeom>
            <a:solidFill>
              <a:srgbClr val="58392D"/>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1800">
                <a:solidFill>
                  <a:srgbClr val="E36C09"/>
                </a:solidFill>
                <a:latin typeface="Calibri"/>
                <a:ea typeface="Calibri"/>
                <a:cs typeface="Calibri"/>
                <a:sym typeface="Calibri"/>
              </a:endParaRPr>
            </a:p>
          </p:txBody>
        </p:sp>
        <p:sp>
          <p:nvSpPr>
            <p:cNvPr id="72" name="Google Shape;72;p2"/>
            <p:cNvSpPr txBox="1"/>
            <p:nvPr/>
          </p:nvSpPr>
          <p:spPr>
            <a:xfrm>
              <a:off x="1761158" y="904974"/>
              <a:ext cx="29529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rgbClr val="58392D"/>
                  </a:solidFill>
                  <a:latin typeface="Georgia"/>
                  <a:ea typeface="Georgia"/>
                  <a:cs typeface="Georgia"/>
                  <a:sym typeface="Georgia"/>
                </a:rPr>
                <a:t>활용 </a:t>
              </a:r>
              <a:r>
                <a:rPr b="1" lang="en-US">
                  <a:solidFill>
                    <a:srgbClr val="58392D"/>
                  </a:solidFill>
                  <a:latin typeface="Georgia"/>
                  <a:ea typeface="Georgia"/>
                  <a:cs typeface="Georgia"/>
                  <a:sym typeface="Georgia"/>
                </a:rPr>
                <a:t>데이터셋</a:t>
              </a:r>
              <a:endParaRPr>
                <a:latin typeface="Georgia"/>
                <a:ea typeface="Georgia"/>
                <a:cs typeface="Georgia"/>
                <a:sym typeface="Georgia"/>
              </a:endParaRPr>
            </a:p>
          </p:txBody>
        </p:sp>
        <p:sp>
          <p:nvSpPr>
            <p:cNvPr id="73" name="Google Shape;73;p2"/>
            <p:cNvSpPr txBox="1"/>
            <p:nvPr/>
          </p:nvSpPr>
          <p:spPr>
            <a:xfrm>
              <a:off x="1077516" y="999966"/>
              <a:ext cx="508473"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chemeClr val="lt1"/>
                  </a:solidFill>
                  <a:latin typeface="Calibri"/>
                  <a:ea typeface="Calibri"/>
                  <a:cs typeface="Calibri"/>
                  <a:sym typeface="Calibri"/>
                </a:rPr>
                <a:t>0</a:t>
              </a:r>
              <a:r>
                <a:rPr b="1" lang="en-US" sz="2500">
                  <a:solidFill>
                    <a:srgbClr val="58392D"/>
                  </a:solidFill>
                  <a:latin typeface="Calibri"/>
                  <a:ea typeface="Calibri"/>
                  <a:cs typeface="Calibri"/>
                  <a:sym typeface="Calibri"/>
                </a:rPr>
                <a:t>3</a:t>
              </a:r>
              <a:endParaRPr b="1" sz="2500">
                <a:solidFill>
                  <a:srgbClr val="58392D"/>
                </a:solidFill>
                <a:latin typeface="Calibri"/>
                <a:ea typeface="Calibri"/>
                <a:cs typeface="Calibri"/>
                <a:sym typeface="Calibri"/>
              </a:endParaRPr>
            </a:p>
          </p:txBody>
        </p:sp>
      </p:grpSp>
      <p:grpSp>
        <p:nvGrpSpPr>
          <p:cNvPr id="74" name="Google Shape;74;p2"/>
          <p:cNvGrpSpPr/>
          <p:nvPr/>
        </p:nvGrpSpPr>
        <p:grpSpPr>
          <a:xfrm>
            <a:off x="4966923" y="4301424"/>
            <a:ext cx="3572717" cy="929083"/>
            <a:chOff x="1077516" y="999966"/>
            <a:chExt cx="3572717" cy="2759380"/>
          </a:xfrm>
        </p:grpSpPr>
        <p:sp>
          <p:nvSpPr>
            <p:cNvPr id="75" name="Google Shape;75;p2"/>
            <p:cNvSpPr txBox="1"/>
            <p:nvPr/>
          </p:nvSpPr>
          <p:spPr>
            <a:xfrm>
              <a:off x="1697333" y="2845246"/>
              <a:ext cx="2952900" cy="91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rgbClr val="58392D"/>
                  </a:solidFill>
                  <a:latin typeface="Georgia"/>
                  <a:ea typeface="Georgia"/>
                  <a:cs typeface="Georgia"/>
                  <a:sym typeface="Georgia"/>
                </a:rPr>
                <a:t>기대효과</a:t>
              </a:r>
              <a:endParaRPr>
                <a:latin typeface="Georgia"/>
                <a:ea typeface="Georgia"/>
                <a:cs typeface="Georgia"/>
                <a:sym typeface="Georgia"/>
              </a:endParaRPr>
            </a:p>
          </p:txBody>
        </p:sp>
        <p:sp>
          <p:nvSpPr>
            <p:cNvPr id="76" name="Google Shape;76;p2"/>
            <p:cNvSpPr txBox="1"/>
            <p:nvPr/>
          </p:nvSpPr>
          <p:spPr>
            <a:xfrm>
              <a:off x="1077516" y="999966"/>
              <a:ext cx="508500" cy="141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chemeClr val="lt1"/>
                  </a:solidFill>
                  <a:latin typeface="Calibri"/>
                  <a:ea typeface="Calibri"/>
                  <a:cs typeface="Calibri"/>
                  <a:sym typeface="Calibri"/>
                </a:rPr>
                <a:t>0</a:t>
              </a:r>
              <a:r>
                <a:rPr b="1" lang="en-US" sz="2500">
                  <a:solidFill>
                    <a:srgbClr val="58392D"/>
                  </a:solidFill>
                  <a:latin typeface="Calibri"/>
                  <a:ea typeface="Calibri"/>
                  <a:cs typeface="Calibri"/>
                  <a:sym typeface="Calibri"/>
                </a:rPr>
                <a:t>4</a:t>
              </a:r>
              <a:endParaRPr b="1" sz="2500">
                <a:solidFill>
                  <a:srgbClr val="58392D"/>
                </a:solidFill>
                <a:latin typeface="Calibri"/>
                <a:ea typeface="Calibri"/>
                <a:cs typeface="Calibri"/>
                <a:sym typeface="Calibri"/>
              </a:endParaRPr>
            </a:p>
          </p:txBody>
        </p:sp>
      </p:grpSp>
      <p:grpSp>
        <p:nvGrpSpPr>
          <p:cNvPr id="77" name="Google Shape;77;p2"/>
          <p:cNvGrpSpPr/>
          <p:nvPr/>
        </p:nvGrpSpPr>
        <p:grpSpPr>
          <a:xfrm>
            <a:off x="4966924" y="4206451"/>
            <a:ext cx="3618451" cy="1317439"/>
            <a:chOff x="1077516" y="188707"/>
            <a:chExt cx="3618451" cy="1317439"/>
          </a:xfrm>
        </p:grpSpPr>
        <p:sp>
          <p:nvSpPr>
            <p:cNvPr id="78" name="Google Shape;78;p2"/>
            <p:cNvSpPr/>
            <p:nvPr/>
          </p:nvSpPr>
          <p:spPr>
            <a:xfrm>
              <a:off x="1697355" y="1001321"/>
              <a:ext cx="45719" cy="504825"/>
            </a:xfrm>
            <a:prstGeom prst="homePlate">
              <a:avLst>
                <a:gd fmla="val 0" name="adj"/>
              </a:avLst>
            </a:prstGeom>
            <a:solidFill>
              <a:srgbClr val="58392D"/>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1800">
                <a:solidFill>
                  <a:srgbClr val="E36C09"/>
                </a:solidFill>
                <a:latin typeface="Calibri"/>
                <a:ea typeface="Calibri"/>
                <a:cs typeface="Calibri"/>
                <a:sym typeface="Calibri"/>
              </a:endParaRPr>
            </a:p>
          </p:txBody>
        </p:sp>
        <p:sp>
          <p:nvSpPr>
            <p:cNvPr id="79" name="Google Shape;79;p2"/>
            <p:cNvSpPr txBox="1"/>
            <p:nvPr/>
          </p:nvSpPr>
          <p:spPr>
            <a:xfrm>
              <a:off x="1743067" y="188707"/>
              <a:ext cx="29529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rgbClr val="58392D"/>
                  </a:solidFill>
                  <a:latin typeface="Georgia"/>
                  <a:ea typeface="Georgia"/>
                  <a:cs typeface="Georgia"/>
                  <a:sym typeface="Georgia"/>
                </a:rPr>
                <a:t>적용할 기술</a:t>
              </a:r>
              <a:endParaRPr>
                <a:latin typeface="Georgia"/>
                <a:ea typeface="Georgia"/>
                <a:cs typeface="Georgia"/>
                <a:sym typeface="Georgia"/>
              </a:endParaRPr>
            </a:p>
          </p:txBody>
        </p:sp>
        <p:sp>
          <p:nvSpPr>
            <p:cNvPr id="80" name="Google Shape;80;p2"/>
            <p:cNvSpPr txBox="1"/>
            <p:nvPr/>
          </p:nvSpPr>
          <p:spPr>
            <a:xfrm>
              <a:off x="1077516" y="999966"/>
              <a:ext cx="5085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chemeClr val="lt1"/>
                  </a:solidFill>
                  <a:latin typeface="Calibri"/>
                  <a:ea typeface="Calibri"/>
                  <a:cs typeface="Calibri"/>
                  <a:sym typeface="Calibri"/>
                </a:rPr>
                <a:t>0</a:t>
              </a:r>
              <a:r>
                <a:rPr b="1" lang="en-US" sz="2500">
                  <a:solidFill>
                    <a:srgbClr val="58392D"/>
                  </a:solidFill>
                  <a:latin typeface="Calibri"/>
                  <a:ea typeface="Calibri"/>
                  <a:cs typeface="Calibri"/>
                  <a:sym typeface="Calibri"/>
                </a:rPr>
                <a:t>5</a:t>
              </a:r>
              <a:endParaRPr b="1" sz="2500">
                <a:solidFill>
                  <a:srgbClr val="58392D"/>
                </a:solidFill>
                <a:latin typeface="Calibri"/>
                <a:ea typeface="Calibri"/>
                <a:cs typeface="Calibri"/>
                <a:sym typeface="Calibri"/>
              </a:endParaRPr>
            </a:p>
          </p:txBody>
        </p:sp>
      </p:grpSp>
      <p:cxnSp>
        <p:nvCxnSpPr>
          <p:cNvPr id="81" name="Google Shape;81;p2"/>
          <p:cNvCxnSpPr/>
          <p:nvPr/>
        </p:nvCxnSpPr>
        <p:spPr>
          <a:xfrm>
            <a:off x="4499992" y="4206438"/>
            <a:ext cx="0" cy="2174890"/>
          </a:xfrm>
          <a:prstGeom prst="straightConnector1">
            <a:avLst/>
          </a:prstGeom>
          <a:noFill/>
          <a:ln cap="rnd" cmpd="sng" w="9525">
            <a:solidFill>
              <a:schemeClr val="lt1"/>
            </a:solidFill>
            <a:prstDash val="dot"/>
            <a:round/>
            <a:headEnd len="sm" w="sm" type="none"/>
            <a:tailEnd len="sm" w="sm" type="none"/>
          </a:ln>
        </p:spPr>
      </p:cxnSp>
      <p:sp>
        <p:nvSpPr>
          <p:cNvPr id="82" name="Google Shape;82;p2"/>
          <p:cNvSpPr/>
          <p:nvPr/>
        </p:nvSpPr>
        <p:spPr>
          <a:xfrm>
            <a:off x="5582213" y="4245890"/>
            <a:ext cx="45600" cy="504900"/>
          </a:xfrm>
          <a:prstGeom prst="homePlate">
            <a:avLst>
              <a:gd fmla="val 0" name="adj"/>
            </a:avLst>
          </a:prstGeom>
          <a:solidFill>
            <a:srgbClr val="58392D"/>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1800">
              <a:solidFill>
                <a:srgbClr val="E36C09"/>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1216ecce94a_3_1"/>
          <p:cNvSpPr txBox="1"/>
          <p:nvPr>
            <p:ph type="title"/>
          </p:nvPr>
        </p:nvSpPr>
        <p:spPr>
          <a:xfrm>
            <a:off x="179512" y="0"/>
            <a:ext cx="7661100" cy="79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500"/>
              <a:buFont typeface="Calibri"/>
              <a:buNone/>
            </a:pPr>
            <a:r>
              <a:rPr lang="en-US" sz="3000">
                <a:latin typeface="Georgia"/>
                <a:ea typeface="Georgia"/>
                <a:cs typeface="Georgia"/>
                <a:sym typeface="Georgia"/>
              </a:rPr>
              <a:t>기획 배경</a:t>
            </a:r>
            <a:endParaRPr sz="3000">
              <a:latin typeface="Georgia"/>
              <a:ea typeface="Georgia"/>
              <a:cs typeface="Georgia"/>
              <a:sym typeface="Georgia"/>
            </a:endParaRPr>
          </a:p>
        </p:txBody>
      </p:sp>
      <p:sp>
        <p:nvSpPr>
          <p:cNvPr id="88" name="Google Shape;88;g1216ecce94a_3_1"/>
          <p:cNvSpPr txBox="1"/>
          <p:nvPr>
            <p:ph idx="1" type="body"/>
          </p:nvPr>
        </p:nvSpPr>
        <p:spPr>
          <a:xfrm>
            <a:off x="395536" y="1340768"/>
            <a:ext cx="8402400" cy="5025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595959"/>
              </a:buClr>
              <a:buSzPts val="1600"/>
              <a:buNone/>
            </a:pPr>
            <a:r>
              <a:rPr lang="en-US" sz="2300">
                <a:latin typeface="Georgia"/>
                <a:ea typeface="Georgia"/>
                <a:cs typeface="Georgia"/>
                <a:sym typeface="Georgia"/>
              </a:rPr>
              <a:t>와인은 우리에게 친숙하면서도 어려운 존재이다.</a:t>
            </a:r>
            <a:endParaRPr sz="2300">
              <a:latin typeface="Georgia"/>
              <a:ea typeface="Georgia"/>
              <a:cs typeface="Georgia"/>
              <a:sym typeface="Georgia"/>
            </a:endParaRPr>
          </a:p>
          <a:p>
            <a:pPr indent="-342900" lvl="0" marL="342900" rtl="0" algn="l">
              <a:spcBef>
                <a:spcPts val="0"/>
              </a:spcBef>
              <a:spcAft>
                <a:spcPts val="0"/>
              </a:spcAft>
              <a:buClr>
                <a:srgbClr val="595959"/>
              </a:buClr>
              <a:buSzPts val="1600"/>
              <a:buNone/>
            </a:pPr>
            <a:r>
              <a:t/>
            </a:r>
            <a:endParaRPr sz="2000">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i="0">
              <a:solidFill>
                <a:srgbClr val="222222"/>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i="0" lang="en-US">
                <a:solidFill>
                  <a:srgbClr val="222222"/>
                </a:solidFill>
                <a:highlight>
                  <a:srgbClr val="FFFFFF"/>
                </a:highlight>
                <a:latin typeface="Georgia"/>
                <a:ea typeface="Georgia"/>
                <a:cs typeface="Georgia"/>
                <a:sym typeface="Georgia"/>
              </a:rPr>
              <a:t>관세청결과  2021년에는 5억5981만 달러로 전년 대비 70% 가까이 증가했다</a:t>
            </a:r>
            <a:endParaRPr i="0">
              <a:solidFill>
                <a:srgbClr val="222222"/>
              </a:solidFill>
              <a:highlight>
                <a:srgbClr val="FFFFFF"/>
              </a:highlight>
              <a:latin typeface="Georgia"/>
              <a:ea typeface="Georgia"/>
              <a:cs typeface="Georgia"/>
              <a:sym typeface="Georgia"/>
            </a:endParaRPr>
          </a:p>
          <a:p>
            <a:pPr indent="-342900" lvl="0" marL="342900" rtl="0" algn="l">
              <a:spcBef>
                <a:spcPts val="0"/>
              </a:spcBef>
              <a:spcAft>
                <a:spcPts val="0"/>
              </a:spcAft>
              <a:buClr>
                <a:schemeClr val="dk1"/>
              </a:buClr>
              <a:buSzPts val="1100"/>
              <a:buFont typeface="Arial"/>
              <a:buNone/>
            </a:pPr>
            <a:r>
              <a:t/>
            </a:r>
            <a:endParaRPr i="0" sz="1500">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i="0" lang="en-US">
                <a:solidFill>
                  <a:srgbClr val="222222"/>
                </a:solidFill>
                <a:highlight>
                  <a:srgbClr val="FFFFFF"/>
                </a:highlight>
                <a:latin typeface="Georgia"/>
                <a:ea typeface="Georgia"/>
                <a:cs typeface="Georgia"/>
                <a:sym typeface="Georgia"/>
              </a:rPr>
              <a:t>와인이 주목받고 있는 이유는 뭘까. 와인은 ‘마시고 죽는 술’이라는 이미지보다 ‘분위기 있는 술’이라는 이미지가 강하다. 신종 코로나바이러스 감염증(코로나19)이 장기화하면서 회식은 줄어들었고, 집에서 가볍게 술을 마시는 ‘홈술’ 문화가 생겨났다. 관세청은 “코로나로 인한 회식, 모임 자제 영향에도 지난해 주류 수입액이 역대 최대를 기록한 것은 와인 수입이 늘어나며 전체 주류 수입을 견인한 결과”라며 “코로나 시대에 회식보다 홈술·혼술 문화가 자리 잡고, 가볍게 즐길 수 있는 주류가 인기를 끌면서 와인 수요가 증가했다”</a:t>
            </a:r>
            <a:endParaRPr i="0">
              <a:solidFill>
                <a:srgbClr val="222222"/>
              </a:solidFill>
              <a:highlight>
                <a:srgbClr val="FFFFFF"/>
              </a:highlight>
              <a:latin typeface="Georgia"/>
              <a:ea typeface="Georgia"/>
              <a:cs typeface="Georgia"/>
              <a:sym typeface="Georgia"/>
            </a:endParaRPr>
          </a:p>
          <a:p>
            <a:pPr indent="-342900" lvl="0" marL="342900" rtl="0" algn="l">
              <a:spcBef>
                <a:spcPts val="0"/>
              </a:spcBef>
              <a:spcAft>
                <a:spcPts val="0"/>
              </a:spcAft>
              <a:buClr>
                <a:schemeClr val="dk1"/>
              </a:buClr>
              <a:buSzPts val="1100"/>
              <a:buFont typeface="Arial"/>
              <a:buNone/>
            </a:pPr>
            <a:r>
              <a:t/>
            </a:r>
            <a:endParaRPr i="0" sz="1500">
              <a:solidFill>
                <a:schemeClr val="dk1"/>
              </a:solidFill>
              <a:latin typeface="Georgia"/>
              <a:ea typeface="Georgia"/>
              <a:cs typeface="Georgia"/>
              <a:sym typeface="Georgia"/>
            </a:endParaRPr>
          </a:p>
          <a:p>
            <a:pPr indent="-342900" lvl="0" marL="342900" rtl="0" algn="l">
              <a:spcBef>
                <a:spcPts val="0"/>
              </a:spcBef>
              <a:spcAft>
                <a:spcPts val="0"/>
              </a:spcAft>
              <a:buClr>
                <a:srgbClr val="595959"/>
              </a:buClr>
              <a:buSzPts val="1600"/>
              <a:buNone/>
            </a:pPr>
            <a:r>
              <a:rPr i="0" lang="en-US" sz="1000">
                <a:solidFill>
                  <a:srgbClr val="222222"/>
                </a:solidFill>
                <a:highlight>
                  <a:srgbClr val="FFFFFF"/>
                </a:highlight>
                <a:latin typeface="Georgia"/>
                <a:ea typeface="Georgia"/>
                <a:cs typeface="Georgia"/>
                <a:sym typeface="Georgia"/>
              </a:rPr>
              <a:t>출처 : 시사저널(</a:t>
            </a:r>
            <a:r>
              <a:rPr i="0" lang="en-US" sz="1000" u="sng">
                <a:solidFill>
                  <a:schemeClr val="hlink"/>
                </a:solidFill>
                <a:highlight>
                  <a:srgbClr val="FFFFFF"/>
                </a:highlight>
                <a:latin typeface="Georgia"/>
                <a:ea typeface="Georgia"/>
                <a:cs typeface="Georgia"/>
                <a:sym typeface="Georgia"/>
                <a:hlinkClick r:id="rId3"/>
              </a:rPr>
              <a:t>http://www.sisajournal.com</a:t>
            </a:r>
            <a:r>
              <a:rPr i="0" lang="en-US" sz="1000">
                <a:solidFill>
                  <a:srgbClr val="222222"/>
                </a:solidFill>
                <a:highlight>
                  <a:srgbClr val="FFFFFF"/>
                </a:highlight>
                <a:latin typeface="Georgia"/>
                <a:ea typeface="Georgia"/>
                <a:cs typeface="Georgia"/>
                <a:sym typeface="Georgia"/>
              </a:rPr>
              <a:t>)</a:t>
            </a:r>
            <a:endParaRPr i="0" sz="1000">
              <a:solidFill>
                <a:srgbClr val="222222"/>
              </a:solidFill>
              <a:highlight>
                <a:srgbClr val="FFFFFF"/>
              </a:highlight>
              <a:latin typeface="Georgia"/>
              <a:ea typeface="Georgia"/>
              <a:cs typeface="Georgia"/>
              <a:sym typeface="Georgia"/>
            </a:endParaRPr>
          </a:p>
          <a:p>
            <a:pPr indent="-342900" lvl="0" marL="342900" rtl="0" algn="l">
              <a:spcBef>
                <a:spcPts val="0"/>
              </a:spcBef>
              <a:spcAft>
                <a:spcPts val="0"/>
              </a:spcAft>
              <a:buClr>
                <a:srgbClr val="595959"/>
              </a:buClr>
              <a:buSzPts val="1600"/>
              <a:buNone/>
            </a:pPr>
            <a:r>
              <a:t/>
            </a:r>
            <a:endParaRPr i="0" sz="1200">
              <a:solidFill>
                <a:srgbClr val="222222"/>
              </a:solidFill>
              <a:highlight>
                <a:srgbClr val="FFFFFF"/>
              </a:highlight>
              <a:latin typeface="Georgia"/>
              <a:ea typeface="Georgia"/>
              <a:cs typeface="Georgia"/>
              <a:sym typeface="Georgia"/>
            </a:endParaRPr>
          </a:p>
          <a:p>
            <a:pPr indent="0" lvl="0" marL="0" rtl="0" algn="l">
              <a:spcBef>
                <a:spcPts val="0"/>
              </a:spcBef>
              <a:spcAft>
                <a:spcPts val="0"/>
              </a:spcAft>
              <a:buClr>
                <a:srgbClr val="595959"/>
              </a:buClr>
              <a:buSzPts val="1600"/>
              <a:buNone/>
            </a:pPr>
            <a:r>
              <a:rPr i="0" lang="en-US">
                <a:solidFill>
                  <a:srgbClr val="222222"/>
                </a:solidFill>
                <a:highlight>
                  <a:srgbClr val="FFFFFF"/>
                </a:highlight>
                <a:latin typeface="Georgia"/>
                <a:ea typeface="Georgia"/>
                <a:cs typeface="Georgia"/>
                <a:sym typeface="Georgia"/>
              </a:rPr>
              <a:t>와인에 대한 관심이 높아진 현대 분위기 속에서 이에 관한 지식이 부족하다는 이유로 와인에 접근하기를 포기하는 잠재적 고객들을 위해 개인의 취향에 맞는 와인을 추천해주는 시스템이 필요하다고 판단</a:t>
            </a:r>
            <a:endParaRPr i="0">
              <a:solidFill>
                <a:srgbClr val="222222"/>
              </a:solidFill>
              <a:highlight>
                <a:srgbClr val="FFFFFF"/>
              </a:highlight>
              <a:latin typeface="Georgia"/>
              <a:ea typeface="Georgia"/>
              <a:cs typeface="Georgia"/>
              <a:sym typeface="Georgia"/>
            </a:endParaRPr>
          </a:p>
          <a:p>
            <a:pPr indent="-342900" lvl="0" marL="342900" rtl="0" algn="l">
              <a:spcBef>
                <a:spcPts val="0"/>
              </a:spcBef>
              <a:spcAft>
                <a:spcPts val="0"/>
              </a:spcAft>
              <a:buClr>
                <a:schemeClr val="dk1"/>
              </a:buClr>
              <a:buSzPts val="1100"/>
              <a:buFont typeface="Arial"/>
              <a:buNone/>
            </a:pPr>
            <a:r>
              <a:t/>
            </a:r>
            <a:endParaRPr i="0" sz="2500">
              <a:solidFill>
                <a:schemeClr val="dk1"/>
              </a:solidFill>
              <a:latin typeface="Georgia"/>
              <a:ea typeface="Georgia"/>
              <a:cs typeface="Georgia"/>
              <a:sym typeface="Georgia"/>
            </a:endParaRPr>
          </a:p>
          <a:p>
            <a:pPr indent="0" lvl="0" marL="0" rtl="0" algn="l">
              <a:spcBef>
                <a:spcPts val="0"/>
              </a:spcBef>
              <a:spcAft>
                <a:spcPts val="0"/>
              </a:spcAft>
              <a:buClr>
                <a:srgbClr val="595959"/>
              </a:buClr>
              <a:buSzPts val="1600"/>
              <a:buNone/>
            </a:pPr>
            <a:r>
              <a:t/>
            </a:r>
            <a:endParaRPr>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2479b283c8_1_6"/>
          <p:cNvSpPr txBox="1"/>
          <p:nvPr>
            <p:ph type="title"/>
          </p:nvPr>
        </p:nvSpPr>
        <p:spPr>
          <a:xfrm>
            <a:off x="179512" y="0"/>
            <a:ext cx="7661100" cy="79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500"/>
              <a:buFont typeface="Calibri"/>
              <a:buNone/>
            </a:pPr>
            <a:r>
              <a:rPr lang="en-US" sz="3000">
                <a:latin typeface="Georgia"/>
                <a:ea typeface="Georgia"/>
                <a:cs typeface="Georgia"/>
                <a:sym typeface="Georgia"/>
              </a:rPr>
              <a:t>전체 프로세스</a:t>
            </a:r>
            <a:endParaRPr sz="3000">
              <a:latin typeface="Georgia"/>
              <a:ea typeface="Georgia"/>
              <a:cs typeface="Georgia"/>
              <a:sym typeface="Georgia"/>
            </a:endParaRPr>
          </a:p>
        </p:txBody>
      </p:sp>
      <p:pic>
        <p:nvPicPr>
          <p:cNvPr id="94" name="Google Shape;94;g12479b283c8_1_6"/>
          <p:cNvPicPr preferRelativeResize="0"/>
          <p:nvPr/>
        </p:nvPicPr>
        <p:blipFill>
          <a:blip r:embed="rId3">
            <a:alphaModFix/>
          </a:blip>
          <a:stretch>
            <a:fillRect/>
          </a:stretch>
        </p:blipFill>
        <p:spPr>
          <a:xfrm>
            <a:off x="94950" y="1936210"/>
            <a:ext cx="2184775" cy="2184775"/>
          </a:xfrm>
          <a:prstGeom prst="rect">
            <a:avLst/>
          </a:prstGeom>
          <a:noFill/>
          <a:ln>
            <a:noFill/>
          </a:ln>
        </p:spPr>
      </p:pic>
      <p:pic>
        <p:nvPicPr>
          <p:cNvPr id="95" name="Google Shape;95;g12479b283c8_1_6"/>
          <p:cNvPicPr preferRelativeResize="0"/>
          <p:nvPr/>
        </p:nvPicPr>
        <p:blipFill>
          <a:blip r:embed="rId4">
            <a:alphaModFix/>
          </a:blip>
          <a:stretch>
            <a:fillRect/>
          </a:stretch>
        </p:blipFill>
        <p:spPr>
          <a:xfrm>
            <a:off x="2279713" y="1936214"/>
            <a:ext cx="2184775" cy="2184744"/>
          </a:xfrm>
          <a:prstGeom prst="rect">
            <a:avLst/>
          </a:prstGeom>
          <a:noFill/>
          <a:ln>
            <a:noFill/>
          </a:ln>
        </p:spPr>
      </p:pic>
      <p:pic>
        <p:nvPicPr>
          <p:cNvPr id="96" name="Google Shape;96;g12479b283c8_1_6"/>
          <p:cNvPicPr preferRelativeResize="0"/>
          <p:nvPr/>
        </p:nvPicPr>
        <p:blipFill>
          <a:blip r:embed="rId5">
            <a:alphaModFix/>
          </a:blip>
          <a:stretch>
            <a:fillRect/>
          </a:stretch>
        </p:blipFill>
        <p:spPr>
          <a:xfrm>
            <a:off x="4308800" y="1981050"/>
            <a:ext cx="2265074" cy="2184775"/>
          </a:xfrm>
          <a:prstGeom prst="rect">
            <a:avLst/>
          </a:prstGeom>
          <a:noFill/>
          <a:ln>
            <a:noFill/>
          </a:ln>
        </p:spPr>
      </p:pic>
      <p:pic>
        <p:nvPicPr>
          <p:cNvPr id="97" name="Google Shape;97;g12479b283c8_1_6"/>
          <p:cNvPicPr preferRelativeResize="0"/>
          <p:nvPr/>
        </p:nvPicPr>
        <p:blipFill>
          <a:blip r:embed="rId6">
            <a:alphaModFix/>
          </a:blip>
          <a:stretch>
            <a:fillRect/>
          </a:stretch>
        </p:blipFill>
        <p:spPr>
          <a:xfrm>
            <a:off x="6573875" y="1981050"/>
            <a:ext cx="2307125" cy="2184775"/>
          </a:xfrm>
          <a:prstGeom prst="rect">
            <a:avLst/>
          </a:prstGeom>
          <a:noFill/>
          <a:ln>
            <a:noFill/>
          </a:ln>
        </p:spPr>
      </p:pic>
      <p:sp>
        <p:nvSpPr>
          <p:cNvPr id="98" name="Google Shape;98;g12479b283c8_1_6"/>
          <p:cNvSpPr/>
          <p:nvPr/>
        </p:nvSpPr>
        <p:spPr>
          <a:xfrm>
            <a:off x="2120675" y="2870484"/>
            <a:ext cx="382200" cy="2535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12479b283c8_1_6"/>
          <p:cNvSpPr/>
          <p:nvPr/>
        </p:nvSpPr>
        <p:spPr>
          <a:xfrm>
            <a:off x="4082300" y="2825647"/>
            <a:ext cx="382200" cy="2535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12479b283c8_1_6"/>
          <p:cNvSpPr/>
          <p:nvPr/>
        </p:nvSpPr>
        <p:spPr>
          <a:xfrm>
            <a:off x="6368388" y="2825634"/>
            <a:ext cx="382200" cy="2535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12479b283c8_1_6"/>
          <p:cNvSpPr txBox="1"/>
          <p:nvPr>
            <p:ph idx="1" type="body"/>
          </p:nvPr>
        </p:nvSpPr>
        <p:spPr>
          <a:xfrm>
            <a:off x="654950" y="4318225"/>
            <a:ext cx="1520100" cy="540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595959"/>
              </a:buClr>
              <a:buSzPts val="1600"/>
              <a:buNone/>
            </a:pPr>
            <a:r>
              <a:rPr b="1" i="0" lang="en-US" sz="2000">
                <a:latin typeface="Georgia"/>
                <a:ea typeface="Georgia"/>
                <a:cs typeface="Georgia"/>
                <a:sym typeface="Georgia"/>
              </a:rPr>
              <a:t>시나리오</a:t>
            </a:r>
            <a:endParaRPr b="1" i="0" sz="2000">
              <a:latin typeface="Georgia"/>
              <a:ea typeface="Georgia"/>
              <a:cs typeface="Georgia"/>
              <a:sym typeface="Georgia"/>
            </a:endParaRPr>
          </a:p>
        </p:txBody>
      </p:sp>
      <p:sp>
        <p:nvSpPr>
          <p:cNvPr id="102" name="Google Shape;102;g12479b283c8_1_6"/>
          <p:cNvSpPr txBox="1"/>
          <p:nvPr>
            <p:ph idx="1" type="body"/>
          </p:nvPr>
        </p:nvSpPr>
        <p:spPr>
          <a:xfrm>
            <a:off x="4805775" y="4318225"/>
            <a:ext cx="1520100" cy="540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595959"/>
              </a:buClr>
              <a:buSzPts val="1600"/>
              <a:buNone/>
            </a:pPr>
            <a:r>
              <a:rPr b="1" i="0" lang="en-US" sz="2000">
                <a:latin typeface="Georgia"/>
                <a:ea typeface="Georgia"/>
                <a:cs typeface="Georgia"/>
                <a:sym typeface="Georgia"/>
              </a:rPr>
              <a:t>파인튜닝</a:t>
            </a:r>
            <a:endParaRPr b="1" i="0" sz="2000">
              <a:latin typeface="Georgia"/>
              <a:ea typeface="Georgia"/>
              <a:cs typeface="Georgia"/>
              <a:sym typeface="Georgia"/>
            </a:endParaRPr>
          </a:p>
        </p:txBody>
      </p:sp>
      <p:sp>
        <p:nvSpPr>
          <p:cNvPr id="103" name="Google Shape;103;g12479b283c8_1_6"/>
          <p:cNvSpPr txBox="1"/>
          <p:nvPr>
            <p:ph idx="1" type="body"/>
          </p:nvPr>
        </p:nvSpPr>
        <p:spPr>
          <a:xfrm>
            <a:off x="7028550" y="4383550"/>
            <a:ext cx="1520100" cy="540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1600"/>
              <a:buNone/>
            </a:pPr>
            <a:r>
              <a:rPr b="1" i="0" lang="en-US" sz="2000">
                <a:latin typeface="Georgia"/>
                <a:ea typeface="Georgia"/>
                <a:cs typeface="Georgia"/>
                <a:sym typeface="Georgia"/>
              </a:rPr>
              <a:t>웹개발 및 모델과 결합</a:t>
            </a:r>
            <a:endParaRPr b="1" i="0" sz="2000">
              <a:latin typeface="Georgia"/>
              <a:ea typeface="Georgia"/>
              <a:cs typeface="Georgia"/>
              <a:sym typeface="Georgia"/>
            </a:endParaRPr>
          </a:p>
        </p:txBody>
      </p:sp>
      <p:sp>
        <p:nvSpPr>
          <p:cNvPr id="104" name="Google Shape;104;g12479b283c8_1_6"/>
          <p:cNvSpPr txBox="1"/>
          <p:nvPr>
            <p:ph idx="1" type="body"/>
          </p:nvPr>
        </p:nvSpPr>
        <p:spPr>
          <a:xfrm>
            <a:off x="2278550" y="4318225"/>
            <a:ext cx="2423700" cy="540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1600"/>
              <a:buNone/>
            </a:pPr>
            <a:r>
              <a:rPr b="1" i="0" lang="en-US" sz="2000">
                <a:latin typeface="Georgia"/>
                <a:ea typeface="Georgia"/>
                <a:cs typeface="Georgia"/>
                <a:sym typeface="Georgia"/>
              </a:rPr>
              <a:t>사전학습데이터셋 </a:t>
            </a:r>
            <a:endParaRPr b="1" i="0" sz="20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179512" y="0"/>
            <a:ext cx="7661196" cy="79690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500"/>
              <a:buFont typeface="Calibri"/>
              <a:buNone/>
            </a:pPr>
            <a:r>
              <a:rPr lang="en-US" sz="3000">
                <a:latin typeface="Georgia"/>
                <a:ea typeface="Georgia"/>
                <a:cs typeface="Georgia"/>
                <a:sym typeface="Georgia"/>
              </a:rPr>
              <a:t>시나리오</a:t>
            </a:r>
            <a:endParaRPr sz="3000">
              <a:latin typeface="Georgia"/>
              <a:ea typeface="Georgia"/>
              <a:cs typeface="Georgia"/>
              <a:sym typeface="Georgia"/>
            </a:endParaRPr>
          </a:p>
        </p:txBody>
      </p:sp>
      <p:sp>
        <p:nvSpPr>
          <p:cNvPr id="110" name="Google Shape;110;p4"/>
          <p:cNvSpPr txBox="1"/>
          <p:nvPr>
            <p:ph idx="1" type="body"/>
          </p:nvPr>
        </p:nvSpPr>
        <p:spPr>
          <a:xfrm>
            <a:off x="319300" y="1141800"/>
            <a:ext cx="3863700" cy="5517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595959"/>
              </a:buClr>
              <a:buSzPts val="1600"/>
              <a:buNone/>
            </a:pPr>
            <a:r>
              <a:rPr i="0" lang="en-US" sz="1200">
                <a:solidFill>
                  <a:schemeClr val="dk1"/>
                </a:solidFill>
                <a:latin typeface="Malgun Gothic"/>
                <a:ea typeface="Malgun Gothic"/>
                <a:cs typeface="Malgun Gothic"/>
                <a:sym typeface="Malgun Gothic"/>
              </a:rPr>
              <a:t>· </a:t>
            </a:r>
            <a:r>
              <a:rPr i="0" lang="en-US" sz="1200">
                <a:solidFill>
                  <a:schemeClr val="dk1"/>
                </a:solidFill>
                <a:latin typeface="Malgun Gothic"/>
                <a:ea typeface="Malgun Gothic"/>
                <a:cs typeface="Malgun Gothic"/>
                <a:sym typeface="Malgun Gothic"/>
              </a:rPr>
              <a:t>와인 추천 챗봇 사용자가 원하는 조건을 텍스트로 입력하면 조건에 부합하는 와인을 추천해주는 방식</a:t>
            </a:r>
            <a:endParaRPr i="0" sz="1200">
              <a:solidFill>
                <a:schemeClr val="dk1"/>
              </a:solidFill>
              <a:latin typeface="Malgun Gothic"/>
              <a:ea typeface="Malgun Gothic"/>
              <a:cs typeface="Malgun Gothic"/>
              <a:sym typeface="Malgun Gothic"/>
            </a:endParaRPr>
          </a:p>
          <a:p>
            <a:pPr indent="0" lvl="0" marL="0" rtl="0" algn="l">
              <a:spcBef>
                <a:spcPts val="0"/>
              </a:spcBef>
              <a:spcAft>
                <a:spcPts val="0"/>
              </a:spcAft>
              <a:buClr>
                <a:srgbClr val="595959"/>
              </a:buClr>
              <a:buSzPts val="1600"/>
              <a:buNone/>
            </a:pPr>
            <a:r>
              <a:t/>
            </a:r>
            <a:endParaRPr i="0" sz="1200">
              <a:solidFill>
                <a:schemeClr val="dk1"/>
              </a:solidFill>
              <a:latin typeface="Malgun Gothic"/>
              <a:ea typeface="Malgun Gothic"/>
              <a:cs typeface="Malgun Gothic"/>
              <a:sym typeface="Malgun Gothic"/>
            </a:endParaRPr>
          </a:p>
          <a:p>
            <a:pPr indent="0" lvl="0" marL="0" rtl="0" algn="l">
              <a:spcBef>
                <a:spcPts val="0"/>
              </a:spcBef>
              <a:spcAft>
                <a:spcPts val="0"/>
              </a:spcAft>
              <a:buClr>
                <a:srgbClr val="595959"/>
              </a:buClr>
              <a:buSzPts val="1600"/>
              <a:buNone/>
            </a:pPr>
            <a:r>
              <a:rPr i="0" lang="en-US" sz="1200">
                <a:solidFill>
                  <a:schemeClr val="dk1"/>
                </a:solidFill>
                <a:latin typeface="Malgun Gothic"/>
                <a:ea typeface="Malgun Gothic"/>
                <a:cs typeface="Malgun Gothic"/>
                <a:sym typeface="Malgun Gothic"/>
              </a:rPr>
              <a:t>· 필수 요소 :  와인종류, 당도, 바디감, 산도, 도수,  금액</a:t>
            </a:r>
            <a:endParaRPr i="0" sz="1200">
              <a:solidFill>
                <a:schemeClr val="dk1"/>
              </a:solidFill>
              <a:latin typeface="Malgun Gothic"/>
              <a:ea typeface="Malgun Gothic"/>
              <a:cs typeface="Malgun Gothic"/>
              <a:sym typeface="Malgun Gothic"/>
            </a:endParaRPr>
          </a:p>
          <a:p>
            <a:pPr indent="0" lvl="0" marL="0" rtl="0" algn="l">
              <a:spcBef>
                <a:spcPts val="0"/>
              </a:spcBef>
              <a:spcAft>
                <a:spcPts val="0"/>
              </a:spcAft>
              <a:buClr>
                <a:srgbClr val="595959"/>
              </a:buClr>
              <a:buSzPts val="1600"/>
              <a:buNone/>
            </a:pPr>
            <a:r>
              <a:t/>
            </a:r>
            <a:endParaRPr i="0" sz="1200">
              <a:solidFill>
                <a:schemeClr val="dk1"/>
              </a:solidFill>
              <a:latin typeface="Malgun Gothic"/>
              <a:ea typeface="Malgun Gothic"/>
              <a:cs typeface="Malgun Gothic"/>
              <a:sym typeface="Malgun Gothic"/>
            </a:endParaRPr>
          </a:p>
          <a:p>
            <a:pPr indent="0" lvl="0" marL="0" rtl="0" algn="l">
              <a:spcBef>
                <a:spcPts val="0"/>
              </a:spcBef>
              <a:spcAft>
                <a:spcPts val="0"/>
              </a:spcAft>
              <a:buClr>
                <a:srgbClr val="595959"/>
              </a:buClr>
              <a:buSzPts val="1600"/>
              <a:buNone/>
            </a:pPr>
            <a:r>
              <a:rPr i="0" lang="en-US" sz="1200">
                <a:solidFill>
                  <a:schemeClr val="dk1"/>
                </a:solidFill>
                <a:latin typeface="Malgun Gothic"/>
                <a:ea typeface="Malgun Gothic"/>
                <a:cs typeface="Malgun Gothic"/>
                <a:sym typeface="Malgun Gothic"/>
              </a:rPr>
              <a:t>· </a:t>
            </a:r>
            <a:r>
              <a:rPr i="0" lang="en-US" sz="1200">
                <a:solidFill>
                  <a:schemeClr val="dk1"/>
                </a:solidFill>
                <a:latin typeface="Malgun Gothic"/>
                <a:ea typeface="Malgun Gothic"/>
                <a:cs typeface="Malgun Gothic"/>
                <a:sym typeface="Malgun Gothic"/>
              </a:rPr>
              <a:t>챗봇이 각각의 요소에대한 설명과 예시를 들어줌</a:t>
            </a:r>
            <a:endParaRPr i="0" sz="1200">
              <a:solidFill>
                <a:schemeClr val="dk1"/>
              </a:solidFill>
              <a:latin typeface="Malgun Gothic"/>
              <a:ea typeface="Malgun Gothic"/>
              <a:cs typeface="Malgun Gothic"/>
              <a:sym typeface="Malgun Gothic"/>
            </a:endParaRPr>
          </a:p>
          <a:p>
            <a:pPr indent="0" lvl="0" marL="0" rtl="0" algn="l">
              <a:spcBef>
                <a:spcPts val="0"/>
              </a:spcBef>
              <a:spcAft>
                <a:spcPts val="0"/>
              </a:spcAft>
              <a:buClr>
                <a:srgbClr val="595959"/>
              </a:buClr>
              <a:buSzPts val="1600"/>
              <a:buNone/>
            </a:pPr>
            <a:r>
              <a:t/>
            </a:r>
            <a:endParaRPr i="0" sz="1200">
              <a:solidFill>
                <a:schemeClr val="dk1"/>
              </a:solidFill>
              <a:latin typeface="Malgun Gothic"/>
              <a:ea typeface="Malgun Gothic"/>
              <a:cs typeface="Malgun Gothic"/>
              <a:sym typeface="Malgun Gothic"/>
            </a:endParaRPr>
          </a:p>
          <a:p>
            <a:pPr indent="0" lvl="0" marL="0" rtl="0" algn="l">
              <a:spcBef>
                <a:spcPts val="0"/>
              </a:spcBef>
              <a:spcAft>
                <a:spcPts val="0"/>
              </a:spcAft>
              <a:buClr>
                <a:srgbClr val="595959"/>
              </a:buClr>
              <a:buSzPts val="1600"/>
              <a:buNone/>
            </a:pPr>
            <a:r>
              <a:rPr i="0" lang="en-US" sz="1200">
                <a:solidFill>
                  <a:schemeClr val="dk1"/>
                </a:solidFill>
                <a:latin typeface="Malgun Gothic"/>
                <a:ea typeface="Malgun Gothic"/>
                <a:cs typeface="Malgun Gothic"/>
                <a:sym typeface="Malgun Gothic"/>
              </a:rPr>
              <a:t>범주화를 통하여 선택의 폭을 좁게</a:t>
            </a:r>
            <a:endParaRPr i="0" sz="1200">
              <a:solidFill>
                <a:schemeClr val="dk1"/>
              </a:solidFill>
              <a:latin typeface="Malgun Gothic"/>
              <a:ea typeface="Malgun Gothic"/>
              <a:cs typeface="Malgun Gothic"/>
              <a:sym typeface="Malgun Gothic"/>
            </a:endParaRPr>
          </a:p>
          <a:p>
            <a:pPr indent="0" lvl="0" marL="0" rtl="0" algn="l">
              <a:spcBef>
                <a:spcPts val="0"/>
              </a:spcBef>
              <a:spcAft>
                <a:spcPts val="0"/>
              </a:spcAft>
              <a:buClr>
                <a:srgbClr val="595959"/>
              </a:buClr>
              <a:buSzPts val="1600"/>
              <a:buNone/>
            </a:pPr>
            <a:r>
              <a:rPr i="0" lang="en-US" sz="1200">
                <a:solidFill>
                  <a:schemeClr val="dk1"/>
                </a:solidFill>
                <a:latin typeface="Malgun Gothic"/>
                <a:ea typeface="Malgun Gothic"/>
                <a:cs typeface="Malgun Gothic"/>
                <a:sym typeface="Malgun Gothic"/>
              </a:rPr>
              <a:t> 당도  3단계 : </a:t>
            </a:r>
            <a:endParaRPr i="0" sz="1200">
              <a:solidFill>
                <a:schemeClr val="dk1"/>
              </a:solidFill>
              <a:latin typeface="Malgun Gothic"/>
              <a:ea typeface="Malgun Gothic"/>
              <a:cs typeface="Malgun Gothic"/>
              <a:sym typeface="Malgun Gothic"/>
            </a:endParaRPr>
          </a:p>
          <a:p>
            <a:pPr indent="0" lvl="0" marL="0" rtl="0" algn="l">
              <a:spcBef>
                <a:spcPts val="0"/>
              </a:spcBef>
              <a:spcAft>
                <a:spcPts val="0"/>
              </a:spcAft>
              <a:buClr>
                <a:srgbClr val="595959"/>
              </a:buClr>
              <a:buSzPts val="1600"/>
              <a:buNone/>
            </a:pPr>
            <a:r>
              <a:rPr i="0" lang="en-US" sz="1200">
                <a:solidFill>
                  <a:schemeClr val="dk1"/>
                </a:solidFill>
                <a:latin typeface="Malgun Gothic"/>
                <a:ea typeface="Malgun Gothic"/>
                <a:cs typeface="Malgun Gothic"/>
                <a:sym typeface="Malgun Gothic"/>
              </a:rPr>
              <a:t>0 : 달지않음</a:t>
            </a:r>
            <a:endParaRPr i="0" sz="1200">
              <a:solidFill>
                <a:schemeClr val="dk1"/>
              </a:solidFill>
              <a:latin typeface="Malgun Gothic"/>
              <a:ea typeface="Malgun Gothic"/>
              <a:cs typeface="Malgun Gothic"/>
              <a:sym typeface="Malgun Gothic"/>
            </a:endParaRPr>
          </a:p>
          <a:p>
            <a:pPr indent="0" lvl="0" marL="0" rtl="0" algn="l">
              <a:spcBef>
                <a:spcPts val="0"/>
              </a:spcBef>
              <a:spcAft>
                <a:spcPts val="0"/>
              </a:spcAft>
              <a:buClr>
                <a:srgbClr val="595959"/>
              </a:buClr>
              <a:buSzPts val="1600"/>
              <a:buNone/>
            </a:pPr>
            <a:r>
              <a:rPr i="0" lang="en-US" sz="1200">
                <a:solidFill>
                  <a:schemeClr val="dk1"/>
                </a:solidFill>
                <a:latin typeface="Malgun Gothic"/>
                <a:ea typeface="Malgun Gothic"/>
                <a:cs typeface="Malgun Gothic"/>
                <a:sym typeface="Malgun Gothic"/>
              </a:rPr>
              <a:t>1,2 </a:t>
            </a:r>
            <a:r>
              <a:rPr i="0" lang="en-US" sz="1200">
                <a:solidFill>
                  <a:schemeClr val="dk1"/>
                </a:solidFill>
                <a:latin typeface="Malgun Gothic"/>
                <a:ea typeface="Malgun Gothic"/>
                <a:cs typeface="Malgun Gothic"/>
                <a:sym typeface="Malgun Gothic"/>
              </a:rPr>
              <a:t>: </a:t>
            </a:r>
            <a:r>
              <a:rPr i="0" lang="en-US" sz="1200">
                <a:solidFill>
                  <a:schemeClr val="dk1"/>
                </a:solidFill>
                <a:latin typeface="Malgun Gothic"/>
                <a:ea typeface="Malgun Gothic"/>
                <a:cs typeface="Malgun Gothic"/>
                <a:sym typeface="Malgun Gothic"/>
              </a:rPr>
              <a:t>은은한 단맛</a:t>
            </a:r>
            <a:endParaRPr i="0" sz="1200">
              <a:solidFill>
                <a:schemeClr val="dk1"/>
              </a:solidFill>
              <a:latin typeface="Malgun Gothic"/>
              <a:ea typeface="Malgun Gothic"/>
              <a:cs typeface="Malgun Gothic"/>
              <a:sym typeface="Malgun Gothic"/>
            </a:endParaRPr>
          </a:p>
          <a:p>
            <a:pPr indent="0" lvl="0" marL="0" rtl="0" algn="l">
              <a:spcBef>
                <a:spcPts val="0"/>
              </a:spcBef>
              <a:spcAft>
                <a:spcPts val="0"/>
              </a:spcAft>
              <a:buClr>
                <a:srgbClr val="595959"/>
              </a:buClr>
              <a:buSzPts val="1600"/>
              <a:buNone/>
            </a:pPr>
            <a:r>
              <a:rPr i="0" lang="en-US" sz="1200">
                <a:solidFill>
                  <a:schemeClr val="dk1"/>
                </a:solidFill>
                <a:latin typeface="Malgun Gothic"/>
                <a:ea typeface="Malgun Gothic"/>
                <a:cs typeface="Malgun Gothic"/>
                <a:sym typeface="Malgun Gothic"/>
              </a:rPr>
              <a:t>3,4,5 </a:t>
            </a:r>
            <a:r>
              <a:rPr i="0" lang="en-US" sz="1200">
                <a:solidFill>
                  <a:schemeClr val="dk1"/>
                </a:solidFill>
                <a:latin typeface="Malgun Gothic"/>
                <a:ea typeface="Malgun Gothic"/>
                <a:cs typeface="Malgun Gothic"/>
                <a:sym typeface="Malgun Gothic"/>
              </a:rPr>
              <a:t>: </a:t>
            </a:r>
            <a:r>
              <a:rPr i="0" lang="en-US" sz="1200">
                <a:solidFill>
                  <a:schemeClr val="dk1"/>
                </a:solidFill>
                <a:latin typeface="Malgun Gothic"/>
                <a:ea typeface="Malgun Gothic"/>
                <a:cs typeface="Malgun Gothic"/>
                <a:sym typeface="Malgun Gothic"/>
              </a:rPr>
              <a:t>달달함</a:t>
            </a:r>
            <a:endParaRPr i="0" sz="1200">
              <a:solidFill>
                <a:schemeClr val="dk1"/>
              </a:solidFill>
              <a:latin typeface="Malgun Gothic"/>
              <a:ea typeface="Malgun Gothic"/>
              <a:cs typeface="Malgun Gothic"/>
              <a:sym typeface="Malgun Gothic"/>
            </a:endParaRPr>
          </a:p>
          <a:p>
            <a:pPr indent="0" lvl="0" marL="0" rtl="0" algn="l">
              <a:spcBef>
                <a:spcPts val="0"/>
              </a:spcBef>
              <a:spcAft>
                <a:spcPts val="0"/>
              </a:spcAft>
              <a:buClr>
                <a:srgbClr val="595959"/>
              </a:buClr>
              <a:buSzPts val="1600"/>
              <a:buNone/>
            </a:pPr>
            <a:r>
              <a:t/>
            </a:r>
            <a:endParaRPr i="0" sz="12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i="0" lang="en-US" sz="1200">
                <a:solidFill>
                  <a:schemeClr val="dk1"/>
                </a:solidFill>
                <a:latin typeface="Malgun Gothic"/>
                <a:ea typeface="Malgun Gothic"/>
                <a:cs typeface="Malgun Gothic"/>
                <a:sym typeface="Malgun Gothic"/>
              </a:rPr>
              <a:t>산도 3단계 :</a:t>
            </a:r>
            <a:endParaRPr i="0" sz="1200">
              <a:solidFill>
                <a:schemeClr val="dk1"/>
              </a:solidFill>
              <a:latin typeface="Malgun Gothic"/>
              <a:ea typeface="Malgun Gothic"/>
              <a:cs typeface="Malgun Gothic"/>
              <a:sym typeface="Malgun Gothic"/>
            </a:endParaRPr>
          </a:p>
          <a:p>
            <a:pPr indent="0" lvl="0" marL="0" rtl="0" algn="l">
              <a:spcBef>
                <a:spcPts val="0"/>
              </a:spcBef>
              <a:spcAft>
                <a:spcPts val="0"/>
              </a:spcAft>
              <a:buClr>
                <a:srgbClr val="595959"/>
              </a:buClr>
              <a:buSzPts val="1600"/>
              <a:buNone/>
            </a:pPr>
            <a:r>
              <a:rPr i="0" lang="en-US" sz="1200">
                <a:solidFill>
                  <a:schemeClr val="dk1"/>
                </a:solidFill>
                <a:latin typeface="Malgun Gothic"/>
                <a:ea typeface="Malgun Gothic"/>
                <a:cs typeface="Malgun Gothic"/>
                <a:sym typeface="Malgun Gothic"/>
              </a:rPr>
              <a:t>0,1,2 : 신맛 적음</a:t>
            </a:r>
            <a:endParaRPr i="0" sz="1200">
              <a:solidFill>
                <a:schemeClr val="dk1"/>
              </a:solidFill>
              <a:latin typeface="Malgun Gothic"/>
              <a:ea typeface="Malgun Gothic"/>
              <a:cs typeface="Malgun Gothic"/>
              <a:sym typeface="Malgun Gothic"/>
            </a:endParaRPr>
          </a:p>
          <a:p>
            <a:pPr indent="0" lvl="0" marL="0" rtl="0" algn="l">
              <a:spcBef>
                <a:spcPts val="0"/>
              </a:spcBef>
              <a:spcAft>
                <a:spcPts val="0"/>
              </a:spcAft>
              <a:buClr>
                <a:srgbClr val="595959"/>
              </a:buClr>
              <a:buSzPts val="1600"/>
              <a:buNone/>
            </a:pPr>
            <a:r>
              <a:rPr i="0" lang="en-US" sz="1200">
                <a:solidFill>
                  <a:schemeClr val="dk1"/>
                </a:solidFill>
                <a:latin typeface="Malgun Gothic"/>
                <a:ea typeface="Malgun Gothic"/>
                <a:cs typeface="Malgun Gothic"/>
                <a:sym typeface="Malgun Gothic"/>
              </a:rPr>
              <a:t>3 : 신맛 보통</a:t>
            </a:r>
            <a:endParaRPr i="0" sz="1200">
              <a:solidFill>
                <a:schemeClr val="dk1"/>
              </a:solidFill>
              <a:latin typeface="Malgun Gothic"/>
              <a:ea typeface="Malgun Gothic"/>
              <a:cs typeface="Malgun Gothic"/>
              <a:sym typeface="Malgun Gothic"/>
            </a:endParaRPr>
          </a:p>
          <a:p>
            <a:pPr indent="0" lvl="0" marL="0" rtl="0" algn="l">
              <a:spcBef>
                <a:spcPts val="0"/>
              </a:spcBef>
              <a:spcAft>
                <a:spcPts val="0"/>
              </a:spcAft>
              <a:buClr>
                <a:srgbClr val="595959"/>
              </a:buClr>
              <a:buSzPts val="1600"/>
              <a:buNone/>
            </a:pPr>
            <a:r>
              <a:rPr i="0" lang="en-US" sz="1200">
                <a:solidFill>
                  <a:schemeClr val="dk1"/>
                </a:solidFill>
                <a:latin typeface="Malgun Gothic"/>
                <a:ea typeface="Malgun Gothic"/>
                <a:cs typeface="Malgun Gothic"/>
                <a:sym typeface="Malgun Gothic"/>
              </a:rPr>
              <a:t>4,5 : 심</a:t>
            </a:r>
            <a:endParaRPr i="0" sz="1200">
              <a:solidFill>
                <a:schemeClr val="dk1"/>
              </a:solidFill>
              <a:latin typeface="Malgun Gothic"/>
              <a:ea typeface="Malgun Gothic"/>
              <a:cs typeface="Malgun Gothic"/>
              <a:sym typeface="Malgun Gothic"/>
            </a:endParaRPr>
          </a:p>
          <a:p>
            <a:pPr indent="0" lvl="0" marL="0" rtl="0" algn="l">
              <a:spcBef>
                <a:spcPts val="0"/>
              </a:spcBef>
              <a:spcAft>
                <a:spcPts val="0"/>
              </a:spcAft>
              <a:buClr>
                <a:srgbClr val="595959"/>
              </a:buClr>
              <a:buSzPts val="1600"/>
              <a:buNone/>
            </a:pPr>
            <a:r>
              <a:t/>
            </a:r>
            <a:endParaRPr i="0" sz="12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i="0" lang="en-US" sz="1200">
                <a:solidFill>
                  <a:schemeClr val="dk1"/>
                </a:solidFill>
                <a:latin typeface="Malgun Gothic"/>
                <a:ea typeface="Malgun Gothic"/>
                <a:cs typeface="Malgun Gothic"/>
                <a:sym typeface="Malgun Gothic"/>
              </a:rPr>
              <a:t>바디감 3단계 :</a:t>
            </a:r>
            <a:endParaRPr i="0" sz="1200">
              <a:solidFill>
                <a:schemeClr val="dk1"/>
              </a:solidFill>
              <a:latin typeface="Malgun Gothic"/>
              <a:ea typeface="Malgun Gothic"/>
              <a:cs typeface="Malgun Gothic"/>
              <a:sym typeface="Malgun Gothic"/>
            </a:endParaRPr>
          </a:p>
          <a:p>
            <a:pPr indent="0" lvl="0" marL="0" rtl="0" algn="l">
              <a:spcBef>
                <a:spcPts val="0"/>
              </a:spcBef>
              <a:spcAft>
                <a:spcPts val="0"/>
              </a:spcAft>
              <a:buClr>
                <a:srgbClr val="595959"/>
              </a:buClr>
              <a:buSzPts val="1600"/>
              <a:buNone/>
            </a:pPr>
            <a:r>
              <a:rPr i="0" lang="en-US" sz="1200">
                <a:solidFill>
                  <a:schemeClr val="dk1"/>
                </a:solidFill>
                <a:latin typeface="Malgun Gothic"/>
                <a:ea typeface="Malgun Gothic"/>
                <a:cs typeface="Malgun Gothic"/>
                <a:sym typeface="Malgun Gothic"/>
              </a:rPr>
              <a:t>0,1,2 : </a:t>
            </a:r>
            <a:r>
              <a:rPr i="0" lang="en-US" sz="1200">
                <a:solidFill>
                  <a:srgbClr val="202020"/>
                </a:solidFill>
                <a:latin typeface="Malgun Gothic"/>
                <a:ea typeface="Malgun Gothic"/>
                <a:cs typeface="Malgun Gothic"/>
                <a:sym typeface="Malgun Gothic"/>
              </a:rPr>
              <a:t>가볍고 신선한 느낌</a:t>
            </a:r>
            <a:endParaRPr i="0" sz="1200">
              <a:solidFill>
                <a:schemeClr val="dk1"/>
              </a:solidFill>
              <a:latin typeface="Malgun Gothic"/>
              <a:ea typeface="Malgun Gothic"/>
              <a:cs typeface="Malgun Gothic"/>
              <a:sym typeface="Malgun Gothic"/>
            </a:endParaRPr>
          </a:p>
          <a:p>
            <a:pPr indent="0" lvl="0" marL="0" rtl="0" algn="l">
              <a:spcBef>
                <a:spcPts val="0"/>
              </a:spcBef>
              <a:spcAft>
                <a:spcPts val="0"/>
              </a:spcAft>
              <a:buClr>
                <a:srgbClr val="595959"/>
              </a:buClr>
              <a:buSzPts val="1600"/>
              <a:buNone/>
            </a:pPr>
            <a:r>
              <a:rPr i="0" lang="en-US" sz="1200">
                <a:solidFill>
                  <a:schemeClr val="dk1"/>
                </a:solidFill>
                <a:latin typeface="Malgun Gothic"/>
                <a:ea typeface="Malgun Gothic"/>
                <a:cs typeface="Malgun Gothic"/>
                <a:sym typeface="Malgun Gothic"/>
              </a:rPr>
              <a:t>3 : 중간</a:t>
            </a:r>
            <a:endParaRPr i="0" sz="1200">
              <a:solidFill>
                <a:schemeClr val="dk1"/>
              </a:solidFill>
              <a:latin typeface="Malgun Gothic"/>
              <a:ea typeface="Malgun Gothic"/>
              <a:cs typeface="Malgun Gothic"/>
              <a:sym typeface="Malgun Gothic"/>
            </a:endParaRPr>
          </a:p>
          <a:p>
            <a:pPr indent="0" lvl="0" marL="0" rtl="0" algn="l">
              <a:spcBef>
                <a:spcPts val="0"/>
              </a:spcBef>
              <a:spcAft>
                <a:spcPts val="0"/>
              </a:spcAft>
              <a:buClr>
                <a:srgbClr val="595959"/>
              </a:buClr>
              <a:buSzPts val="1600"/>
              <a:buNone/>
            </a:pPr>
            <a:r>
              <a:rPr i="0" lang="en-US" sz="1200">
                <a:solidFill>
                  <a:schemeClr val="dk1"/>
                </a:solidFill>
                <a:latin typeface="Malgun Gothic"/>
                <a:ea typeface="Malgun Gothic"/>
                <a:cs typeface="Malgun Gothic"/>
                <a:sym typeface="Malgun Gothic"/>
              </a:rPr>
              <a:t>4,5 : 농도가 진하고 묵직함</a:t>
            </a:r>
            <a:endParaRPr i="0" sz="1200">
              <a:solidFill>
                <a:schemeClr val="dk1"/>
              </a:solidFill>
              <a:latin typeface="Malgun Gothic"/>
              <a:ea typeface="Malgun Gothic"/>
              <a:cs typeface="Malgun Gothic"/>
              <a:sym typeface="Malgun Gothic"/>
            </a:endParaRPr>
          </a:p>
          <a:p>
            <a:pPr indent="0" lvl="0" marL="0" rtl="0" algn="l">
              <a:spcBef>
                <a:spcPts val="0"/>
              </a:spcBef>
              <a:spcAft>
                <a:spcPts val="0"/>
              </a:spcAft>
              <a:buClr>
                <a:srgbClr val="595959"/>
              </a:buClr>
              <a:buSzPts val="1600"/>
              <a:buNone/>
            </a:pPr>
            <a:r>
              <a:t/>
            </a:r>
            <a:endParaRPr i="0" sz="12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i="0" lang="en-US" sz="1200">
                <a:solidFill>
                  <a:schemeClr val="dk1"/>
                </a:solidFill>
                <a:latin typeface="Malgun Gothic"/>
                <a:ea typeface="Malgun Gothic"/>
                <a:cs typeface="Malgun Gothic"/>
                <a:sym typeface="Malgun Gothic"/>
              </a:rPr>
              <a:t>도수 : </a:t>
            </a:r>
            <a:endParaRPr i="0" sz="1200">
              <a:solidFill>
                <a:schemeClr val="dk1"/>
              </a:solidFill>
              <a:latin typeface="Malgun Gothic"/>
              <a:ea typeface="Malgun Gothic"/>
              <a:cs typeface="Malgun Gothic"/>
              <a:sym typeface="Malgun Gothic"/>
            </a:endParaRPr>
          </a:p>
          <a:p>
            <a:pPr indent="0" lvl="0" marL="0" rtl="0" algn="l">
              <a:spcBef>
                <a:spcPts val="0"/>
              </a:spcBef>
              <a:spcAft>
                <a:spcPts val="0"/>
              </a:spcAft>
              <a:buClr>
                <a:srgbClr val="595959"/>
              </a:buClr>
              <a:buSzPts val="1600"/>
              <a:buNone/>
            </a:pPr>
            <a:r>
              <a:rPr i="0" lang="en-US" sz="1200">
                <a:solidFill>
                  <a:schemeClr val="dk1"/>
                </a:solidFill>
                <a:latin typeface="Malgun Gothic"/>
                <a:ea typeface="Malgun Gothic"/>
                <a:cs typeface="Malgun Gothic"/>
                <a:sym typeface="Malgun Gothic"/>
              </a:rPr>
              <a:t>도수범주화 : 12미만, 12~13미만, 13~14미만, 14이상</a:t>
            </a:r>
            <a:endParaRPr i="0" sz="1200">
              <a:solidFill>
                <a:schemeClr val="dk1"/>
              </a:solidFill>
              <a:latin typeface="Malgun Gothic"/>
              <a:ea typeface="Malgun Gothic"/>
              <a:cs typeface="Malgun Gothic"/>
              <a:sym typeface="Malgun Gothic"/>
            </a:endParaRPr>
          </a:p>
          <a:p>
            <a:pPr indent="0" lvl="0" marL="0" rtl="0" algn="l">
              <a:spcBef>
                <a:spcPts val="0"/>
              </a:spcBef>
              <a:spcAft>
                <a:spcPts val="0"/>
              </a:spcAft>
              <a:buClr>
                <a:srgbClr val="595959"/>
              </a:buClr>
              <a:buSzPts val="1600"/>
              <a:buNone/>
            </a:pPr>
            <a:r>
              <a:rPr i="0" lang="en-US" sz="1200">
                <a:solidFill>
                  <a:schemeClr val="dk1"/>
                </a:solidFill>
                <a:latin typeface="Malgun Gothic"/>
                <a:ea typeface="Malgun Gothic"/>
                <a:cs typeface="Malgun Gothic"/>
                <a:sym typeface="Malgun Gothic"/>
              </a:rPr>
              <a:t>or</a:t>
            </a:r>
            <a:endParaRPr i="0" sz="1200">
              <a:solidFill>
                <a:schemeClr val="dk1"/>
              </a:solidFill>
              <a:latin typeface="Malgun Gothic"/>
              <a:ea typeface="Malgun Gothic"/>
              <a:cs typeface="Malgun Gothic"/>
              <a:sym typeface="Malgun Gothic"/>
            </a:endParaRPr>
          </a:p>
          <a:p>
            <a:pPr indent="0" lvl="0" marL="0" rtl="0" algn="l">
              <a:spcBef>
                <a:spcPts val="0"/>
              </a:spcBef>
              <a:spcAft>
                <a:spcPts val="0"/>
              </a:spcAft>
              <a:buClr>
                <a:srgbClr val="595959"/>
              </a:buClr>
              <a:buSzPts val="1600"/>
              <a:buNone/>
            </a:pPr>
            <a:r>
              <a:rPr i="0" lang="en-US" sz="1200">
                <a:solidFill>
                  <a:schemeClr val="dk1"/>
                </a:solidFill>
                <a:latin typeface="Malgun Gothic"/>
                <a:ea typeface="Malgun Gothic"/>
                <a:cs typeface="Malgun Gothic"/>
                <a:sym typeface="Malgun Gothic"/>
              </a:rPr>
              <a:t>도수입력값 +-0.5 추천</a:t>
            </a:r>
            <a:endParaRPr i="0" sz="1200">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i="0" sz="12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i="0" lang="en-US" sz="1200">
                <a:solidFill>
                  <a:schemeClr val="dk1"/>
                </a:solidFill>
                <a:latin typeface="Malgun Gothic"/>
                <a:ea typeface="Malgun Gothic"/>
                <a:cs typeface="Malgun Gothic"/>
                <a:sym typeface="Malgun Gothic"/>
              </a:rPr>
              <a:t>금액 : basic, premium, super premium의 3단계 or</a:t>
            </a:r>
            <a:endParaRPr i="0" sz="12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i="0" lang="en-US" sz="1200">
                <a:solidFill>
                  <a:schemeClr val="dk1"/>
                </a:solidFill>
                <a:latin typeface="Malgun Gothic"/>
                <a:ea typeface="Malgun Gothic"/>
                <a:cs typeface="Malgun Gothic"/>
                <a:sym typeface="Malgun Gothic"/>
              </a:rPr>
              <a:t>가격대 선택 후 +- 1만원의 가격대의 와인 추천</a:t>
            </a:r>
            <a:endParaRPr i="0" sz="1200">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i="0" sz="1200">
              <a:solidFill>
                <a:schemeClr val="dk1"/>
              </a:solidFill>
              <a:latin typeface="Malgun Gothic"/>
              <a:ea typeface="Malgun Gothic"/>
              <a:cs typeface="Malgun Gothic"/>
              <a:sym typeface="Malgun Gothic"/>
            </a:endParaRPr>
          </a:p>
        </p:txBody>
      </p:sp>
      <p:pic>
        <p:nvPicPr>
          <p:cNvPr id="111" name="Google Shape;111;p4"/>
          <p:cNvPicPr preferRelativeResize="0"/>
          <p:nvPr/>
        </p:nvPicPr>
        <p:blipFill>
          <a:blip r:embed="rId3">
            <a:alphaModFix/>
          </a:blip>
          <a:stretch>
            <a:fillRect/>
          </a:stretch>
        </p:blipFill>
        <p:spPr>
          <a:xfrm>
            <a:off x="4413300" y="970375"/>
            <a:ext cx="4559400" cy="5603300"/>
          </a:xfrm>
          <a:prstGeom prst="rect">
            <a:avLst/>
          </a:prstGeom>
          <a:noFill/>
          <a:ln>
            <a:noFill/>
          </a:ln>
        </p:spPr>
      </p:pic>
      <p:sp>
        <p:nvSpPr>
          <p:cNvPr id="112" name="Google Shape;112;p4"/>
          <p:cNvSpPr/>
          <p:nvPr/>
        </p:nvSpPr>
        <p:spPr>
          <a:xfrm>
            <a:off x="4572000" y="2014075"/>
            <a:ext cx="1867500" cy="679500"/>
          </a:xfrm>
          <a:prstGeom prst="wedgeRoundRectCallout">
            <a:avLst>
              <a:gd fmla="val -20833" name="adj1"/>
              <a:gd fmla="val 62500" name="adj2"/>
              <a:gd fmla="val 0" name="adj3"/>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latin typeface="Malgun Gothic"/>
                <a:ea typeface="Malgun Gothic"/>
                <a:cs typeface="Malgun Gothic"/>
                <a:sym typeface="Malgun Gothic"/>
              </a:rPr>
              <a:t>바디감은 어떤게 좋으세요?</a:t>
            </a:r>
            <a:endParaRPr sz="1200">
              <a:latin typeface="Malgun Gothic"/>
              <a:ea typeface="Malgun Gothic"/>
              <a:cs typeface="Malgun Gothic"/>
              <a:sym typeface="Malgun Gothic"/>
            </a:endParaRPr>
          </a:p>
          <a:p>
            <a:pPr indent="0" lvl="0" marL="0" rtl="0" algn="l">
              <a:spcBef>
                <a:spcPts val="0"/>
              </a:spcBef>
              <a:spcAft>
                <a:spcPts val="0"/>
              </a:spcAft>
              <a:buNone/>
            </a:pPr>
            <a:r>
              <a:rPr lang="en-US" sz="1200">
                <a:latin typeface="Malgun Gothic"/>
                <a:ea typeface="Malgun Gothic"/>
                <a:cs typeface="Malgun Gothic"/>
                <a:sym typeface="Malgun Gothic"/>
              </a:rPr>
              <a:t>무거움/중간/가벼움</a:t>
            </a:r>
            <a:endParaRPr sz="1200">
              <a:latin typeface="Malgun Gothic"/>
              <a:ea typeface="Malgun Gothic"/>
              <a:cs typeface="Malgun Gothic"/>
              <a:sym typeface="Malgun Gothic"/>
            </a:endParaRPr>
          </a:p>
        </p:txBody>
      </p:sp>
      <p:sp>
        <p:nvSpPr>
          <p:cNvPr id="113" name="Google Shape;113;p4"/>
          <p:cNvSpPr/>
          <p:nvPr/>
        </p:nvSpPr>
        <p:spPr>
          <a:xfrm flipH="1">
            <a:off x="6864700" y="2456175"/>
            <a:ext cx="1867500" cy="679500"/>
          </a:xfrm>
          <a:prstGeom prst="wedgeRoundRectCallout">
            <a:avLst>
              <a:gd fmla="val -20833" name="adj1"/>
              <a:gd fmla="val 62500" name="adj2"/>
              <a:gd fmla="val 0" name="adj3"/>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latin typeface="Malgun Gothic"/>
                <a:ea typeface="Malgun Gothic"/>
                <a:cs typeface="Malgun Gothic"/>
                <a:sym typeface="Malgun Gothic"/>
              </a:rPr>
              <a:t>무거운거</a:t>
            </a:r>
            <a:endParaRPr sz="1200">
              <a:latin typeface="Malgun Gothic"/>
              <a:ea typeface="Malgun Gothic"/>
              <a:cs typeface="Malgun Gothic"/>
              <a:sym typeface="Malgun Gothic"/>
            </a:endParaRPr>
          </a:p>
        </p:txBody>
      </p:sp>
      <p:sp>
        <p:nvSpPr>
          <p:cNvPr id="114" name="Google Shape;114;p4"/>
          <p:cNvSpPr/>
          <p:nvPr/>
        </p:nvSpPr>
        <p:spPr>
          <a:xfrm>
            <a:off x="4572000" y="3135675"/>
            <a:ext cx="1867500" cy="679500"/>
          </a:xfrm>
          <a:prstGeom prst="wedgeRoundRectCallout">
            <a:avLst>
              <a:gd fmla="val -20833" name="adj1"/>
              <a:gd fmla="val 62500" name="adj2"/>
              <a:gd fmla="val 0" name="adj3"/>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latin typeface="Malgun Gothic"/>
                <a:ea typeface="Malgun Gothic"/>
                <a:cs typeface="Malgun Gothic"/>
                <a:sym typeface="Malgun Gothic"/>
              </a:rPr>
              <a:t>산도</a:t>
            </a:r>
            <a:r>
              <a:rPr lang="en-US" sz="1200">
                <a:latin typeface="Malgun Gothic"/>
                <a:ea typeface="Malgun Gothic"/>
                <a:cs typeface="Malgun Gothic"/>
                <a:sym typeface="Malgun Gothic"/>
              </a:rPr>
              <a:t>는 어떤게 좋으세요?</a:t>
            </a:r>
            <a:endParaRPr sz="1200">
              <a:latin typeface="Malgun Gothic"/>
              <a:ea typeface="Malgun Gothic"/>
              <a:cs typeface="Malgun Gothic"/>
              <a:sym typeface="Malgun Gothic"/>
            </a:endParaRPr>
          </a:p>
        </p:txBody>
      </p:sp>
      <p:sp>
        <p:nvSpPr>
          <p:cNvPr id="115" name="Google Shape;115;p4"/>
          <p:cNvSpPr/>
          <p:nvPr/>
        </p:nvSpPr>
        <p:spPr>
          <a:xfrm flipH="1">
            <a:off x="6864700" y="3694350"/>
            <a:ext cx="1867500" cy="679500"/>
          </a:xfrm>
          <a:prstGeom prst="wedgeRoundRectCallout">
            <a:avLst>
              <a:gd fmla="val -20833" name="adj1"/>
              <a:gd fmla="val 62500" name="adj2"/>
              <a:gd fmla="val 0" name="adj3"/>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latin typeface="Malgun Gothic"/>
                <a:ea typeface="Malgun Gothic"/>
                <a:cs typeface="Malgun Gothic"/>
                <a:sym typeface="Malgun Gothic"/>
              </a:rPr>
              <a:t>보통</a:t>
            </a:r>
            <a:endParaRPr sz="1200">
              <a:latin typeface="Malgun Gothic"/>
              <a:ea typeface="Malgun Gothic"/>
              <a:cs typeface="Malgun Gothic"/>
              <a:sym typeface="Malgun Gothic"/>
            </a:endParaRPr>
          </a:p>
        </p:txBody>
      </p:sp>
      <p:sp>
        <p:nvSpPr>
          <p:cNvPr id="116" name="Google Shape;116;p4"/>
          <p:cNvSpPr/>
          <p:nvPr/>
        </p:nvSpPr>
        <p:spPr>
          <a:xfrm>
            <a:off x="4572000" y="4300800"/>
            <a:ext cx="1867500" cy="679500"/>
          </a:xfrm>
          <a:prstGeom prst="wedgeRoundRectCallout">
            <a:avLst>
              <a:gd fmla="val -20833" name="adj1"/>
              <a:gd fmla="val 62500" name="adj2"/>
              <a:gd fmla="val 0" name="adj3"/>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latin typeface="Malgun Gothic"/>
                <a:ea typeface="Malgun Gothic"/>
                <a:cs typeface="Malgun Gothic"/>
                <a:sym typeface="Malgun Gothic"/>
              </a:rPr>
              <a:t>가격은 어느대를 원하시나요 </a:t>
            </a:r>
            <a:endParaRPr sz="1200">
              <a:latin typeface="Malgun Gothic"/>
              <a:ea typeface="Malgun Gothic"/>
              <a:cs typeface="Malgun Gothic"/>
              <a:sym typeface="Malgun Gothic"/>
            </a:endParaRPr>
          </a:p>
        </p:txBody>
      </p:sp>
      <p:sp>
        <p:nvSpPr>
          <p:cNvPr id="117" name="Google Shape;117;p4"/>
          <p:cNvSpPr/>
          <p:nvPr/>
        </p:nvSpPr>
        <p:spPr>
          <a:xfrm>
            <a:off x="5734850" y="1141800"/>
            <a:ext cx="3096600" cy="679500"/>
          </a:xfrm>
          <a:prstGeom prst="wedgeRoundRectCallout">
            <a:avLst>
              <a:gd fmla="val 23759" name="adj1"/>
              <a:gd fmla="val 80990" name="adj2"/>
              <a:gd fmla="val 0" name="adj3"/>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latin typeface="Malgun Gothic"/>
                <a:ea typeface="Malgun Gothic"/>
                <a:cs typeface="Malgun Gothic"/>
                <a:sym typeface="Malgun Gothic"/>
              </a:rPr>
              <a:t>친구들이랑 놀 떄 마실건데 스파클링의 달달한 10도 와인 추천해줘</a:t>
            </a:r>
            <a:endParaRPr sz="1200">
              <a:latin typeface="Malgun Gothic"/>
              <a:ea typeface="Malgun Gothic"/>
              <a:cs typeface="Malgun Gothic"/>
              <a:sym typeface="Malgun Gothic"/>
            </a:endParaRPr>
          </a:p>
        </p:txBody>
      </p:sp>
      <p:sp>
        <p:nvSpPr>
          <p:cNvPr id="118" name="Google Shape;118;p4"/>
          <p:cNvSpPr/>
          <p:nvPr/>
        </p:nvSpPr>
        <p:spPr>
          <a:xfrm>
            <a:off x="4601625" y="5382075"/>
            <a:ext cx="1867500" cy="679500"/>
          </a:xfrm>
          <a:prstGeom prst="wedgeRoundRectCallout">
            <a:avLst>
              <a:gd fmla="val -20833" name="adj1"/>
              <a:gd fmla="val 62500" name="adj2"/>
              <a:gd fmla="val 0" name="adj3"/>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latin typeface="Malgun Gothic"/>
                <a:ea typeface="Malgun Gothic"/>
                <a:cs typeface="Malgun Gothic"/>
                <a:sym typeface="Malgun Gothic"/>
              </a:rPr>
              <a:t>추천 와인은 ??입니다.</a:t>
            </a:r>
            <a:endParaRPr sz="1200">
              <a:latin typeface="Malgun Gothic"/>
              <a:ea typeface="Malgun Gothic"/>
              <a:cs typeface="Malgun Gothic"/>
              <a:sym typeface="Malgun Gothic"/>
            </a:endParaRPr>
          </a:p>
        </p:txBody>
      </p:sp>
      <p:sp>
        <p:nvSpPr>
          <p:cNvPr id="119" name="Google Shape;119;p4"/>
          <p:cNvSpPr/>
          <p:nvPr/>
        </p:nvSpPr>
        <p:spPr>
          <a:xfrm flipH="1">
            <a:off x="6887750" y="5008725"/>
            <a:ext cx="1867500" cy="679500"/>
          </a:xfrm>
          <a:prstGeom prst="wedgeRoundRectCallout">
            <a:avLst>
              <a:gd fmla="val -20833" name="adj1"/>
              <a:gd fmla="val 62500" name="adj2"/>
              <a:gd fmla="val 0" name="adj3"/>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latin typeface="Malgun Gothic"/>
                <a:ea typeface="Malgun Gothic"/>
                <a:cs typeface="Malgun Gothic"/>
                <a:sym typeface="Malgun Gothic"/>
              </a:rPr>
              <a:t>3만원대</a:t>
            </a:r>
            <a:endParaRPr sz="1200">
              <a:latin typeface="Malgun Gothic"/>
              <a:ea typeface="Malgun Gothic"/>
              <a:cs typeface="Malgun Gothic"/>
              <a:sym typeface="Malgun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2479b283c8_1_0"/>
          <p:cNvSpPr txBox="1"/>
          <p:nvPr>
            <p:ph type="title"/>
          </p:nvPr>
        </p:nvSpPr>
        <p:spPr>
          <a:xfrm>
            <a:off x="179512" y="0"/>
            <a:ext cx="7661100" cy="79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500"/>
              <a:buFont typeface="Calibri"/>
              <a:buNone/>
            </a:pPr>
            <a:r>
              <a:rPr lang="en-US" sz="3000">
                <a:latin typeface="Georgia"/>
                <a:ea typeface="Georgia"/>
                <a:cs typeface="Georgia"/>
                <a:sym typeface="Georgia"/>
              </a:rPr>
              <a:t>활용 데이터셋</a:t>
            </a:r>
            <a:endParaRPr sz="3000">
              <a:latin typeface="Georgia"/>
              <a:ea typeface="Georgia"/>
              <a:cs typeface="Georgia"/>
              <a:sym typeface="Georgia"/>
            </a:endParaRPr>
          </a:p>
        </p:txBody>
      </p:sp>
      <p:sp>
        <p:nvSpPr>
          <p:cNvPr id="125" name="Google Shape;125;g12479b283c8_1_0"/>
          <p:cNvSpPr txBox="1"/>
          <p:nvPr>
            <p:ph idx="1" type="body"/>
          </p:nvPr>
        </p:nvSpPr>
        <p:spPr>
          <a:xfrm>
            <a:off x="370800" y="1755130"/>
            <a:ext cx="8402400" cy="17607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595959"/>
              </a:buClr>
              <a:buSzPts val="1600"/>
              <a:buNone/>
            </a:pPr>
            <a:r>
              <a:rPr lang="en-US">
                <a:latin typeface="Georgia"/>
                <a:ea typeface="Georgia"/>
                <a:cs typeface="Georgia"/>
                <a:sym typeface="Georgia"/>
              </a:rPr>
              <a:t>학습용</a:t>
            </a:r>
            <a:r>
              <a:rPr lang="en-US">
                <a:latin typeface="Georgia"/>
                <a:ea typeface="Georgia"/>
                <a:cs typeface="Georgia"/>
                <a:sym typeface="Georgia"/>
              </a:rPr>
              <a:t> 데이터셋</a:t>
            </a:r>
            <a:endParaRPr>
              <a:latin typeface="Georgia"/>
              <a:ea typeface="Georgia"/>
              <a:cs typeface="Georgia"/>
              <a:sym typeface="Georgia"/>
            </a:endParaRPr>
          </a:p>
          <a:p>
            <a:pPr indent="-342900" lvl="0" marL="342900" rtl="0" algn="l">
              <a:spcBef>
                <a:spcPts val="0"/>
              </a:spcBef>
              <a:spcAft>
                <a:spcPts val="0"/>
              </a:spcAft>
              <a:buClr>
                <a:srgbClr val="595959"/>
              </a:buClr>
              <a:buSzPts val="1600"/>
              <a:buNone/>
            </a:pPr>
            <a:r>
              <a:t/>
            </a:r>
            <a:endParaRPr>
              <a:latin typeface="Georgia"/>
              <a:ea typeface="Georgia"/>
              <a:cs typeface="Georgia"/>
              <a:sym typeface="Georgia"/>
            </a:endParaRPr>
          </a:p>
          <a:p>
            <a:pPr indent="-342900" lvl="0" marL="342900" rtl="0" algn="l">
              <a:spcBef>
                <a:spcPts val="0"/>
              </a:spcBef>
              <a:spcAft>
                <a:spcPts val="0"/>
              </a:spcAft>
              <a:buClr>
                <a:srgbClr val="595959"/>
              </a:buClr>
              <a:buSzPts val="1600"/>
              <a:buNone/>
            </a:pPr>
            <a:r>
              <a:rPr lang="en-US">
                <a:latin typeface="Georgia"/>
                <a:ea typeface="Georgia"/>
                <a:cs typeface="Georgia"/>
                <a:sym typeface="Georgia"/>
              </a:rPr>
              <a:t>사전학습된 데이터셋 조사 (KO-BERT, L-BERT)</a:t>
            </a:r>
            <a:endParaRPr>
              <a:latin typeface="Georgia"/>
              <a:ea typeface="Georgia"/>
              <a:cs typeface="Georgia"/>
              <a:sym typeface="Georgia"/>
            </a:endParaRPr>
          </a:p>
          <a:p>
            <a:pPr indent="-342900" lvl="0" marL="342900" rtl="0" algn="l">
              <a:spcBef>
                <a:spcPts val="0"/>
              </a:spcBef>
              <a:spcAft>
                <a:spcPts val="0"/>
              </a:spcAft>
              <a:buClr>
                <a:srgbClr val="595959"/>
              </a:buClr>
              <a:buSzPts val="1600"/>
              <a:buNone/>
            </a:pPr>
            <a:r>
              <a:rPr lang="en-US">
                <a:latin typeface="Georgia"/>
                <a:ea typeface="Georgia"/>
                <a:cs typeface="Georgia"/>
                <a:sym typeface="Georgia"/>
              </a:rPr>
              <a:t>     -&gt; </a:t>
            </a:r>
            <a:r>
              <a:rPr lang="en-US" u="sng">
                <a:solidFill>
                  <a:schemeClr val="hlink"/>
                </a:solidFill>
                <a:latin typeface="Georgia"/>
                <a:ea typeface="Georgia"/>
                <a:cs typeface="Georgia"/>
                <a:sym typeface="Georgia"/>
                <a:hlinkClick r:id="rId3"/>
              </a:rPr>
              <a:t>https://github.com/SKTBrain/KoBERT</a:t>
            </a:r>
            <a:r>
              <a:rPr lang="en-US">
                <a:latin typeface="Georgia"/>
                <a:ea typeface="Georgia"/>
                <a:cs typeface="Georgia"/>
                <a:sym typeface="Georgia"/>
              </a:rPr>
              <a:t> (skt 제작)</a:t>
            </a:r>
            <a:endParaRPr>
              <a:latin typeface="Georgia"/>
              <a:ea typeface="Georgia"/>
              <a:cs typeface="Georgia"/>
              <a:sym typeface="Georgia"/>
            </a:endParaRPr>
          </a:p>
          <a:p>
            <a:pPr indent="-342900" lvl="0" marL="342900" rtl="0" algn="l">
              <a:spcBef>
                <a:spcPts val="0"/>
              </a:spcBef>
              <a:spcAft>
                <a:spcPts val="0"/>
              </a:spcAft>
              <a:buClr>
                <a:srgbClr val="595959"/>
              </a:buClr>
              <a:buSzPts val="1600"/>
              <a:buNone/>
            </a:pPr>
            <a:r>
              <a:t/>
            </a:r>
            <a:endParaRPr>
              <a:latin typeface="Georgia"/>
              <a:ea typeface="Georgia"/>
              <a:cs typeface="Georgia"/>
              <a:sym typeface="Georgia"/>
            </a:endParaRPr>
          </a:p>
          <a:p>
            <a:pPr indent="-342900" lvl="0" marL="342900" rtl="0" algn="l">
              <a:spcBef>
                <a:spcPts val="0"/>
              </a:spcBef>
              <a:spcAft>
                <a:spcPts val="0"/>
              </a:spcAft>
              <a:buClr>
                <a:srgbClr val="595959"/>
              </a:buClr>
              <a:buSzPts val="1600"/>
              <a:buNone/>
            </a:pPr>
            <a:r>
              <a:rPr lang="en-US">
                <a:latin typeface="Georgia"/>
                <a:ea typeface="Georgia"/>
                <a:cs typeface="Georgia"/>
                <a:sym typeface="Georgia"/>
              </a:rPr>
              <a:t>파인튜닝을 위한 와인에 대한 텍스트들 수집</a:t>
            </a:r>
            <a:endParaRPr>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216ecce94a_1_5"/>
          <p:cNvSpPr txBox="1"/>
          <p:nvPr>
            <p:ph type="title"/>
          </p:nvPr>
        </p:nvSpPr>
        <p:spPr>
          <a:xfrm>
            <a:off x="179512" y="0"/>
            <a:ext cx="7661100" cy="79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500"/>
              <a:buFont typeface="Calibri"/>
              <a:buNone/>
            </a:pPr>
            <a:r>
              <a:rPr lang="en-US" sz="3000">
                <a:latin typeface="Georgia"/>
                <a:ea typeface="Georgia"/>
                <a:cs typeface="Georgia"/>
                <a:sym typeface="Georgia"/>
              </a:rPr>
              <a:t>활용 데이터셋</a:t>
            </a:r>
            <a:endParaRPr sz="3000">
              <a:latin typeface="Georgia"/>
              <a:ea typeface="Georgia"/>
              <a:cs typeface="Georgia"/>
              <a:sym typeface="Georgia"/>
            </a:endParaRPr>
          </a:p>
        </p:txBody>
      </p:sp>
      <p:sp>
        <p:nvSpPr>
          <p:cNvPr id="131" name="Google Shape;131;g1216ecce94a_1_5"/>
          <p:cNvSpPr txBox="1"/>
          <p:nvPr>
            <p:ph idx="1" type="body"/>
          </p:nvPr>
        </p:nvSpPr>
        <p:spPr>
          <a:xfrm>
            <a:off x="370800" y="1311948"/>
            <a:ext cx="8402400" cy="501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595959"/>
              </a:buClr>
              <a:buSzPts val="1600"/>
              <a:buNone/>
            </a:pPr>
            <a:r>
              <a:rPr lang="en-US"/>
              <a:t>와인  데이터셋</a:t>
            </a:r>
            <a:endParaRPr/>
          </a:p>
        </p:txBody>
      </p:sp>
      <p:graphicFrame>
        <p:nvGraphicFramePr>
          <p:cNvPr id="132" name="Google Shape;132;g1216ecce94a_1_5"/>
          <p:cNvGraphicFramePr/>
          <p:nvPr/>
        </p:nvGraphicFramePr>
        <p:xfrm>
          <a:off x="270750" y="1721750"/>
          <a:ext cx="3000000" cy="3000000"/>
        </p:xfrm>
        <a:graphic>
          <a:graphicData uri="http://schemas.openxmlformats.org/drawingml/2006/table">
            <a:tbl>
              <a:tblPr>
                <a:noFill/>
                <a:tableStyleId>{B2C2A5F9-7164-4279-8DA9-D1A14C139EA4}</a:tableStyleId>
              </a:tblPr>
              <a:tblGrid>
                <a:gridCol w="307750"/>
                <a:gridCol w="1155250"/>
                <a:gridCol w="949400"/>
                <a:gridCol w="434200"/>
                <a:gridCol w="457950"/>
                <a:gridCol w="438700"/>
                <a:gridCol w="655000"/>
                <a:gridCol w="826200"/>
                <a:gridCol w="630975"/>
                <a:gridCol w="524300"/>
                <a:gridCol w="359050"/>
                <a:gridCol w="303475"/>
                <a:gridCol w="387600"/>
                <a:gridCol w="540800"/>
                <a:gridCol w="531800"/>
              </a:tblGrid>
              <a:tr h="253475">
                <a:tc>
                  <a:txBody>
                    <a:bodyPr/>
                    <a:lstStyle/>
                    <a:p>
                      <a:pPr indent="0" lvl="0" marL="0" rtl="0" algn="ctr">
                        <a:spcBef>
                          <a:spcPts val="0"/>
                        </a:spcBef>
                        <a:spcAft>
                          <a:spcPts val="0"/>
                        </a:spcAft>
                        <a:buNone/>
                      </a:pPr>
                      <a:r>
                        <a:t/>
                      </a:r>
                      <a:endParaRPr sz="800"/>
                    </a:p>
                  </a:txBody>
                  <a:tcPr marT="91425" marB="91425" marR="28575" marL="28575" anchor="ctr">
                    <a:lnL cap="flat" cmpd="sng" w="9425">
                      <a:solidFill>
                        <a:srgbClr val="CCCCCC"/>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000000"/>
                      </a:solidFill>
                      <a:prstDash val="solid"/>
                      <a:round/>
                      <a:headEnd len="sm" w="sm" type="none"/>
                      <a:tailEnd len="sm" w="sm" type="none"/>
                    </a:lnB>
                    <a:extLst>
                      <a:ext uri="http://customooxmlschemas.google.com/">
                        <go:slidesCustomData xmlns:go="http://customooxmlschemas.google.com/" cellId="132:0:0"/>
                      </a:ext>
                    </a:extLst>
                  </a:tcPr>
                </a:tc>
                <a:tc>
                  <a:txBody>
                    <a:bodyPr/>
                    <a:lstStyle/>
                    <a:p>
                      <a:pPr indent="0" lvl="0" marL="0" rtl="0" algn="ctr">
                        <a:lnSpc>
                          <a:spcPct val="115000"/>
                        </a:lnSpc>
                        <a:spcBef>
                          <a:spcPts val="0"/>
                        </a:spcBef>
                        <a:spcAft>
                          <a:spcPts val="0"/>
                        </a:spcAft>
                        <a:buNone/>
                      </a:pPr>
                      <a:r>
                        <a:rPr b="1" lang="en-US" sz="800">
                          <a:latin typeface="Calibri"/>
                          <a:ea typeface="Calibri"/>
                          <a:cs typeface="Calibri"/>
                          <a:sym typeface="Calibri"/>
                        </a:rPr>
                        <a:t>이름</a:t>
                      </a:r>
                      <a:endParaRPr b="1" sz="800">
                        <a:latin typeface="Calibri"/>
                        <a:ea typeface="Calibri"/>
                        <a:cs typeface="Calibri"/>
                        <a:sym typeface="Calibri"/>
                      </a:endParaRPr>
                    </a:p>
                  </a:txBody>
                  <a:tcPr marT="91425" marB="91425" marR="28575" marL="2857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extLst>
                      <a:ext uri="http://customooxmlschemas.google.com/">
                        <go:slidesCustomData xmlns:go="http://customooxmlschemas.google.com/" cellId="132:0:1"/>
                      </a:ext>
                    </a:extLst>
                  </a:tcPr>
                </a:tc>
                <a:tc>
                  <a:txBody>
                    <a:bodyPr/>
                    <a:lstStyle/>
                    <a:p>
                      <a:pPr indent="0" lvl="0" marL="0" rtl="0" algn="ctr">
                        <a:lnSpc>
                          <a:spcPct val="115000"/>
                        </a:lnSpc>
                        <a:spcBef>
                          <a:spcPts val="0"/>
                        </a:spcBef>
                        <a:spcAft>
                          <a:spcPts val="0"/>
                        </a:spcAft>
                        <a:buNone/>
                      </a:pPr>
                      <a:r>
                        <a:rPr b="1" lang="en-US" sz="800">
                          <a:latin typeface="Calibri"/>
                          <a:ea typeface="Calibri"/>
                          <a:cs typeface="Calibri"/>
                          <a:sym typeface="Calibri"/>
                        </a:rPr>
                        <a:t>영문이름</a:t>
                      </a:r>
                      <a:endParaRPr b="1" sz="800">
                        <a:latin typeface="Calibri"/>
                        <a:ea typeface="Calibri"/>
                        <a:cs typeface="Calibri"/>
                        <a:sym typeface="Calibri"/>
                      </a:endParaRPr>
                    </a:p>
                  </a:txBody>
                  <a:tcPr marT="91425" marB="91425" marR="28575" marL="2857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extLst>
                      <a:ext uri="http://customooxmlschemas.google.com/">
                        <go:slidesCustomData xmlns:go="http://customooxmlschemas.google.com/" cellId="132:0:2"/>
                      </a:ext>
                    </a:extLst>
                  </a:tcPr>
                </a:tc>
                <a:tc>
                  <a:txBody>
                    <a:bodyPr/>
                    <a:lstStyle/>
                    <a:p>
                      <a:pPr indent="0" lvl="0" marL="0" rtl="0" algn="ctr">
                        <a:lnSpc>
                          <a:spcPct val="115000"/>
                        </a:lnSpc>
                        <a:spcBef>
                          <a:spcPts val="0"/>
                        </a:spcBef>
                        <a:spcAft>
                          <a:spcPts val="0"/>
                        </a:spcAft>
                        <a:buNone/>
                      </a:pPr>
                      <a:r>
                        <a:rPr b="1" lang="en-US" sz="800">
                          <a:latin typeface="Calibri"/>
                          <a:ea typeface="Calibri"/>
                          <a:cs typeface="Calibri"/>
                          <a:sym typeface="Calibri"/>
                        </a:rPr>
                        <a:t>종류</a:t>
                      </a:r>
                      <a:endParaRPr b="1" sz="800">
                        <a:latin typeface="Calibri"/>
                        <a:ea typeface="Calibri"/>
                        <a:cs typeface="Calibri"/>
                        <a:sym typeface="Calibri"/>
                      </a:endParaRPr>
                    </a:p>
                  </a:txBody>
                  <a:tcPr marT="91425" marB="91425" marR="28575" marL="2857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extLst>
                      <a:ext uri="http://customooxmlschemas.google.com/">
                        <go:slidesCustomData xmlns:go="http://customooxmlschemas.google.com/" cellId="132:0:3"/>
                      </a:ext>
                    </a:extLst>
                  </a:tcPr>
                </a:tc>
                <a:tc>
                  <a:txBody>
                    <a:bodyPr/>
                    <a:lstStyle/>
                    <a:p>
                      <a:pPr indent="0" lvl="0" marL="0" rtl="0" algn="ctr">
                        <a:lnSpc>
                          <a:spcPct val="115000"/>
                        </a:lnSpc>
                        <a:spcBef>
                          <a:spcPts val="0"/>
                        </a:spcBef>
                        <a:spcAft>
                          <a:spcPts val="0"/>
                        </a:spcAft>
                        <a:buNone/>
                      </a:pPr>
                      <a:r>
                        <a:rPr b="1" lang="en-US" sz="800">
                          <a:latin typeface="Calibri"/>
                          <a:ea typeface="Calibri"/>
                          <a:cs typeface="Calibri"/>
                          <a:sym typeface="Calibri"/>
                        </a:rPr>
                        <a:t>나라</a:t>
                      </a:r>
                      <a:endParaRPr b="1" sz="800">
                        <a:latin typeface="Calibri"/>
                        <a:ea typeface="Calibri"/>
                        <a:cs typeface="Calibri"/>
                        <a:sym typeface="Calibri"/>
                      </a:endParaRPr>
                    </a:p>
                  </a:txBody>
                  <a:tcPr marT="91425" marB="91425" marR="28575" marL="2857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extLst>
                      <a:ext uri="http://customooxmlschemas.google.com/">
                        <go:slidesCustomData xmlns:go="http://customooxmlschemas.google.com/" cellId="132:0:4"/>
                      </a:ext>
                    </a:extLst>
                  </a:tcPr>
                </a:tc>
                <a:tc>
                  <a:txBody>
                    <a:bodyPr/>
                    <a:lstStyle/>
                    <a:p>
                      <a:pPr indent="0" lvl="0" marL="0" rtl="0" algn="ctr">
                        <a:lnSpc>
                          <a:spcPct val="115000"/>
                        </a:lnSpc>
                        <a:spcBef>
                          <a:spcPts val="0"/>
                        </a:spcBef>
                        <a:spcAft>
                          <a:spcPts val="0"/>
                        </a:spcAft>
                        <a:buNone/>
                      </a:pPr>
                      <a:r>
                        <a:rPr b="1" lang="en-US" sz="800">
                          <a:latin typeface="Calibri"/>
                          <a:ea typeface="Calibri"/>
                          <a:cs typeface="Calibri"/>
                          <a:sym typeface="Calibri"/>
                        </a:rPr>
                        <a:t>생산지</a:t>
                      </a:r>
                      <a:endParaRPr b="1" sz="800">
                        <a:latin typeface="Calibri"/>
                        <a:ea typeface="Calibri"/>
                        <a:cs typeface="Calibri"/>
                        <a:sym typeface="Calibri"/>
                      </a:endParaRPr>
                    </a:p>
                  </a:txBody>
                  <a:tcPr marT="91425" marB="91425" marR="28575" marL="2857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extLst>
                      <a:ext uri="http://customooxmlschemas.google.com/">
                        <go:slidesCustomData xmlns:go="http://customooxmlschemas.google.com/" cellId="132:0:5"/>
                      </a:ext>
                    </a:extLst>
                  </a:tcPr>
                </a:tc>
                <a:tc>
                  <a:txBody>
                    <a:bodyPr/>
                    <a:lstStyle/>
                    <a:p>
                      <a:pPr indent="0" lvl="0" marL="0" rtl="0" algn="ctr">
                        <a:lnSpc>
                          <a:spcPct val="115000"/>
                        </a:lnSpc>
                        <a:spcBef>
                          <a:spcPts val="0"/>
                        </a:spcBef>
                        <a:spcAft>
                          <a:spcPts val="0"/>
                        </a:spcAft>
                        <a:buNone/>
                      </a:pPr>
                      <a:r>
                        <a:rPr b="1" lang="en-US" sz="800">
                          <a:latin typeface="Calibri"/>
                          <a:ea typeface="Calibri"/>
                          <a:cs typeface="Calibri"/>
                          <a:sym typeface="Calibri"/>
                        </a:rPr>
                        <a:t>제조사</a:t>
                      </a:r>
                      <a:endParaRPr b="1" sz="800">
                        <a:latin typeface="Calibri"/>
                        <a:ea typeface="Calibri"/>
                        <a:cs typeface="Calibri"/>
                        <a:sym typeface="Calibri"/>
                      </a:endParaRPr>
                    </a:p>
                  </a:txBody>
                  <a:tcPr marT="91425" marB="91425" marR="28575" marL="2857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extLst>
                      <a:ext uri="http://customooxmlschemas.google.com/">
                        <go:slidesCustomData xmlns:go="http://customooxmlschemas.google.com/" cellId="132:0:6"/>
                      </a:ext>
                    </a:extLst>
                  </a:tcPr>
                </a:tc>
                <a:tc>
                  <a:txBody>
                    <a:bodyPr/>
                    <a:lstStyle/>
                    <a:p>
                      <a:pPr indent="0" lvl="0" marL="0" rtl="0" algn="ctr">
                        <a:lnSpc>
                          <a:spcPct val="115000"/>
                        </a:lnSpc>
                        <a:spcBef>
                          <a:spcPts val="0"/>
                        </a:spcBef>
                        <a:spcAft>
                          <a:spcPts val="0"/>
                        </a:spcAft>
                        <a:buNone/>
                      </a:pPr>
                      <a:r>
                        <a:rPr b="1" lang="en-US" sz="800">
                          <a:latin typeface="Calibri"/>
                          <a:ea typeface="Calibri"/>
                          <a:cs typeface="Calibri"/>
                          <a:sym typeface="Calibri"/>
                        </a:rPr>
                        <a:t>포도품종</a:t>
                      </a:r>
                      <a:endParaRPr b="1" sz="800">
                        <a:latin typeface="Calibri"/>
                        <a:ea typeface="Calibri"/>
                        <a:cs typeface="Calibri"/>
                        <a:sym typeface="Calibri"/>
                      </a:endParaRPr>
                    </a:p>
                  </a:txBody>
                  <a:tcPr marT="91425" marB="91425" marR="28575" marL="2857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extLst>
                      <a:ext uri="http://customooxmlschemas.google.com/">
                        <go:slidesCustomData xmlns:go="http://customooxmlschemas.google.com/" cellId="132:0:7"/>
                      </a:ext>
                    </a:extLst>
                  </a:tcPr>
                </a:tc>
                <a:tc>
                  <a:txBody>
                    <a:bodyPr/>
                    <a:lstStyle/>
                    <a:p>
                      <a:pPr indent="0" lvl="0" marL="0" rtl="0" algn="ctr">
                        <a:lnSpc>
                          <a:spcPct val="115000"/>
                        </a:lnSpc>
                        <a:spcBef>
                          <a:spcPts val="0"/>
                        </a:spcBef>
                        <a:spcAft>
                          <a:spcPts val="0"/>
                        </a:spcAft>
                        <a:buNone/>
                      </a:pPr>
                      <a:r>
                        <a:rPr b="1" lang="en-US" sz="800">
                          <a:latin typeface="Calibri"/>
                          <a:ea typeface="Calibri"/>
                          <a:cs typeface="Calibri"/>
                          <a:sym typeface="Calibri"/>
                        </a:rPr>
                        <a:t>알코올도수</a:t>
                      </a:r>
                      <a:endParaRPr b="1" sz="800">
                        <a:latin typeface="Calibri"/>
                        <a:ea typeface="Calibri"/>
                        <a:cs typeface="Calibri"/>
                        <a:sym typeface="Calibri"/>
                      </a:endParaRPr>
                    </a:p>
                  </a:txBody>
                  <a:tcPr marT="91425" marB="91425" marR="28575" marL="2857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extLst>
                      <a:ext uri="http://customooxmlschemas.google.com/">
                        <go:slidesCustomData xmlns:go="http://customooxmlschemas.google.com/" cellId="132:0:8"/>
                      </a:ext>
                    </a:extLst>
                  </a:tcPr>
                </a:tc>
                <a:tc>
                  <a:txBody>
                    <a:bodyPr/>
                    <a:lstStyle/>
                    <a:p>
                      <a:pPr indent="0" lvl="0" marL="0" rtl="0" algn="ctr">
                        <a:lnSpc>
                          <a:spcPct val="115000"/>
                        </a:lnSpc>
                        <a:spcBef>
                          <a:spcPts val="0"/>
                        </a:spcBef>
                        <a:spcAft>
                          <a:spcPts val="0"/>
                        </a:spcAft>
                        <a:buNone/>
                      </a:pPr>
                      <a:r>
                        <a:rPr b="1" lang="en-US" sz="800">
                          <a:latin typeface="Calibri"/>
                          <a:ea typeface="Calibri"/>
                          <a:cs typeface="Calibri"/>
                          <a:sym typeface="Calibri"/>
                        </a:rPr>
                        <a:t>가격</a:t>
                      </a:r>
                      <a:endParaRPr b="1" sz="800">
                        <a:latin typeface="Calibri"/>
                        <a:ea typeface="Calibri"/>
                        <a:cs typeface="Calibri"/>
                        <a:sym typeface="Calibri"/>
                      </a:endParaRPr>
                    </a:p>
                  </a:txBody>
                  <a:tcPr marT="91425" marB="91425" marR="28575" marL="2857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extLst>
                      <a:ext uri="http://customooxmlschemas.google.com/">
                        <go:slidesCustomData xmlns:go="http://customooxmlschemas.google.com/" cellId="132:0:9"/>
                      </a:ext>
                    </a:extLst>
                  </a:tcPr>
                </a:tc>
                <a:tc>
                  <a:txBody>
                    <a:bodyPr/>
                    <a:lstStyle/>
                    <a:p>
                      <a:pPr indent="0" lvl="0" marL="0" rtl="0" algn="ctr">
                        <a:lnSpc>
                          <a:spcPct val="115000"/>
                        </a:lnSpc>
                        <a:spcBef>
                          <a:spcPts val="0"/>
                        </a:spcBef>
                        <a:spcAft>
                          <a:spcPts val="0"/>
                        </a:spcAft>
                        <a:buNone/>
                      </a:pPr>
                      <a:r>
                        <a:rPr b="1" lang="en-US" sz="800">
                          <a:latin typeface="Calibri"/>
                          <a:ea typeface="Calibri"/>
                          <a:cs typeface="Calibri"/>
                          <a:sym typeface="Calibri"/>
                        </a:rPr>
                        <a:t>평점</a:t>
                      </a:r>
                      <a:endParaRPr b="1" sz="800">
                        <a:latin typeface="Calibri"/>
                        <a:ea typeface="Calibri"/>
                        <a:cs typeface="Calibri"/>
                        <a:sym typeface="Calibri"/>
                      </a:endParaRPr>
                    </a:p>
                  </a:txBody>
                  <a:tcPr marT="91425" marB="91425" marR="28575" marL="2857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extLst>
                      <a:ext uri="http://customooxmlschemas.google.com/">
                        <go:slidesCustomData xmlns:go="http://customooxmlschemas.google.com/" cellId="132:0:10"/>
                      </a:ext>
                    </a:extLst>
                  </a:tcPr>
                </a:tc>
                <a:tc>
                  <a:txBody>
                    <a:bodyPr/>
                    <a:lstStyle/>
                    <a:p>
                      <a:pPr indent="0" lvl="0" marL="0" rtl="0" algn="ctr">
                        <a:lnSpc>
                          <a:spcPct val="115000"/>
                        </a:lnSpc>
                        <a:spcBef>
                          <a:spcPts val="0"/>
                        </a:spcBef>
                        <a:spcAft>
                          <a:spcPts val="0"/>
                        </a:spcAft>
                        <a:buNone/>
                      </a:pPr>
                      <a:r>
                        <a:rPr b="1" lang="en-US" sz="800">
                          <a:latin typeface="Calibri"/>
                          <a:ea typeface="Calibri"/>
                          <a:cs typeface="Calibri"/>
                          <a:sym typeface="Calibri"/>
                        </a:rPr>
                        <a:t>산도</a:t>
                      </a:r>
                      <a:endParaRPr b="1" sz="800">
                        <a:latin typeface="Calibri"/>
                        <a:ea typeface="Calibri"/>
                        <a:cs typeface="Calibri"/>
                        <a:sym typeface="Calibri"/>
                      </a:endParaRPr>
                    </a:p>
                  </a:txBody>
                  <a:tcPr marT="91425" marB="91425" marR="28575" marL="28575" anchor="ctr">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0:11"/>
                      </a:ext>
                    </a:extLst>
                  </a:tcPr>
                </a:tc>
                <a:tc>
                  <a:txBody>
                    <a:bodyPr/>
                    <a:lstStyle/>
                    <a:p>
                      <a:pPr indent="0" lvl="0" marL="0" rtl="0" algn="ctr">
                        <a:lnSpc>
                          <a:spcPct val="115000"/>
                        </a:lnSpc>
                        <a:spcBef>
                          <a:spcPts val="0"/>
                        </a:spcBef>
                        <a:spcAft>
                          <a:spcPts val="0"/>
                        </a:spcAft>
                        <a:buNone/>
                      </a:pPr>
                      <a:r>
                        <a:rPr b="1" lang="en-US" sz="800">
                          <a:latin typeface="Calibri"/>
                          <a:ea typeface="Calibri"/>
                          <a:cs typeface="Calibri"/>
                          <a:sym typeface="Calibri"/>
                        </a:rPr>
                        <a:t>당도</a:t>
                      </a:r>
                      <a:endParaRPr b="1" sz="8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0:12"/>
                      </a:ext>
                    </a:extLst>
                  </a:tcPr>
                </a:tc>
                <a:tc>
                  <a:txBody>
                    <a:bodyPr/>
                    <a:lstStyle/>
                    <a:p>
                      <a:pPr indent="0" lvl="0" marL="0" rtl="0" algn="ctr">
                        <a:lnSpc>
                          <a:spcPct val="115000"/>
                        </a:lnSpc>
                        <a:spcBef>
                          <a:spcPts val="0"/>
                        </a:spcBef>
                        <a:spcAft>
                          <a:spcPts val="0"/>
                        </a:spcAft>
                        <a:buNone/>
                      </a:pPr>
                      <a:r>
                        <a:rPr b="1" lang="en-US" sz="800">
                          <a:latin typeface="Calibri"/>
                          <a:ea typeface="Calibri"/>
                          <a:cs typeface="Calibri"/>
                          <a:sym typeface="Calibri"/>
                        </a:rPr>
                        <a:t>바디감</a:t>
                      </a:r>
                      <a:endParaRPr b="1" sz="8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0:13"/>
                      </a:ext>
                    </a:extLst>
                  </a:tcPr>
                </a:tc>
                <a:tc>
                  <a:txBody>
                    <a:bodyPr/>
                    <a:lstStyle/>
                    <a:p>
                      <a:pPr indent="0" lvl="0" marL="0" rtl="0" algn="ctr">
                        <a:lnSpc>
                          <a:spcPct val="115000"/>
                        </a:lnSpc>
                        <a:spcBef>
                          <a:spcPts val="0"/>
                        </a:spcBef>
                        <a:spcAft>
                          <a:spcPts val="0"/>
                        </a:spcAft>
                        <a:buNone/>
                      </a:pPr>
                      <a:r>
                        <a:rPr b="1" lang="en-US" sz="800">
                          <a:latin typeface="Calibri"/>
                          <a:ea typeface="Calibri"/>
                          <a:cs typeface="Calibri"/>
                          <a:sym typeface="Calibri"/>
                        </a:rPr>
                        <a:t>탄닌</a:t>
                      </a:r>
                      <a:endParaRPr b="1" sz="8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0:14"/>
                      </a:ext>
                    </a:extLst>
                  </a:tcPr>
                </a:tc>
              </a:tr>
              <a:tr h="390675">
                <a:tc>
                  <a:txBody>
                    <a:bodyPr/>
                    <a:lstStyle/>
                    <a:p>
                      <a:pPr indent="0" lvl="0" marL="0" rtl="0" algn="ctr">
                        <a:lnSpc>
                          <a:spcPct val="115000"/>
                        </a:lnSpc>
                        <a:spcBef>
                          <a:spcPts val="0"/>
                        </a:spcBef>
                        <a:spcAft>
                          <a:spcPts val="0"/>
                        </a:spcAft>
                        <a:buNone/>
                      </a:pPr>
                      <a:r>
                        <a:rPr b="1" lang="en-US" sz="700">
                          <a:latin typeface="Calibri"/>
                          <a:ea typeface="Calibri"/>
                          <a:cs typeface="Calibri"/>
                          <a:sym typeface="Calibri"/>
                        </a:rPr>
                        <a:t>0</a:t>
                      </a:r>
                      <a:endParaRPr b="1" sz="700">
                        <a:latin typeface="Calibri"/>
                        <a:ea typeface="Calibri"/>
                        <a:cs typeface="Calibri"/>
                        <a:sym typeface="Calibri"/>
                      </a:endParaRPr>
                    </a:p>
                  </a:txBody>
                  <a:tcPr marT="91425" marB="91425" marR="28575" marL="2857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extLst>
                      <a:ext uri="http://customooxmlschemas.google.com/">
                        <go:slidesCustomData xmlns:go="http://customooxmlschemas.google.com/" cellId="132:1:0"/>
                      </a:ext>
                    </a:extLst>
                  </a:tcPr>
                </a:tc>
                <a:tc>
                  <a:txBody>
                    <a:bodyPr/>
                    <a:lstStyle/>
                    <a:p>
                      <a:pPr indent="0" lvl="0" marL="0" rtl="0" algn="ctr">
                        <a:lnSpc>
                          <a:spcPct val="115000"/>
                        </a:lnSpc>
                        <a:spcBef>
                          <a:spcPts val="0"/>
                        </a:spcBef>
                        <a:spcAft>
                          <a:spcPts val="0"/>
                        </a:spcAft>
                        <a:buNone/>
                      </a:pPr>
                      <a:r>
                        <a:rPr lang="en-US" sz="800">
                          <a:latin typeface="Calibri"/>
                          <a:ea typeface="Calibri"/>
                          <a:cs typeface="Calibri"/>
                          <a:sym typeface="Calibri"/>
                        </a:rPr>
                        <a:t>푸나무 소비뇽블랑</a:t>
                      </a:r>
                      <a:endParaRPr sz="800">
                        <a:latin typeface="Calibri"/>
                        <a:ea typeface="Calibri"/>
                        <a:cs typeface="Calibri"/>
                        <a:sym typeface="Calibri"/>
                      </a:endParaRPr>
                    </a:p>
                  </a:txBody>
                  <a:tcPr marT="91425" marB="91425" marR="28575" marL="28575" anchor="ctr">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1:1"/>
                      </a:ext>
                    </a:extLst>
                  </a:tcPr>
                </a:tc>
                <a:tc>
                  <a:txBody>
                    <a:bodyPr/>
                    <a:lstStyle/>
                    <a:p>
                      <a:pPr indent="0" lvl="0" marL="0" rtl="0" algn="ctr">
                        <a:lnSpc>
                          <a:spcPct val="115000"/>
                        </a:lnSpc>
                        <a:spcBef>
                          <a:spcPts val="0"/>
                        </a:spcBef>
                        <a:spcAft>
                          <a:spcPts val="0"/>
                        </a:spcAft>
                        <a:buNone/>
                      </a:pPr>
                      <a:r>
                        <a:rPr lang="en-US" sz="700">
                          <a:latin typeface="Calibri"/>
                          <a:ea typeface="Calibri"/>
                          <a:cs typeface="Calibri"/>
                          <a:sym typeface="Calibri"/>
                        </a:rPr>
                        <a:t>POUNAMU SAUVIGNON BLANC</a:t>
                      </a:r>
                      <a:endParaRPr sz="7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1:2"/>
                      </a:ext>
                    </a:extLst>
                  </a:tcPr>
                </a:tc>
                <a:tc>
                  <a:txBody>
                    <a:bodyPr/>
                    <a:lstStyle/>
                    <a:p>
                      <a:pPr indent="0" lvl="0" marL="0" rtl="0" algn="ctr">
                        <a:lnSpc>
                          <a:spcPct val="115000"/>
                        </a:lnSpc>
                        <a:spcBef>
                          <a:spcPts val="0"/>
                        </a:spcBef>
                        <a:spcAft>
                          <a:spcPts val="0"/>
                        </a:spcAft>
                        <a:buNone/>
                      </a:pPr>
                      <a:r>
                        <a:rPr lang="en-US" sz="700">
                          <a:latin typeface="Calibri"/>
                          <a:ea typeface="Calibri"/>
                          <a:cs typeface="Calibri"/>
                          <a:sym typeface="Calibri"/>
                        </a:rPr>
                        <a:t>White</a:t>
                      </a:r>
                      <a:endParaRPr sz="7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1:3"/>
                      </a:ext>
                    </a:extLst>
                  </a:tcPr>
                </a:tc>
                <a:tc>
                  <a:txBody>
                    <a:bodyPr/>
                    <a:lstStyle/>
                    <a:p>
                      <a:pPr indent="0" lvl="0" marL="0" rtl="0" algn="ctr">
                        <a:lnSpc>
                          <a:spcPct val="115000"/>
                        </a:lnSpc>
                        <a:spcBef>
                          <a:spcPts val="0"/>
                        </a:spcBef>
                        <a:spcAft>
                          <a:spcPts val="0"/>
                        </a:spcAft>
                        <a:buNone/>
                      </a:pPr>
                      <a:r>
                        <a:rPr lang="en-US" sz="700">
                          <a:latin typeface="Calibri"/>
                          <a:ea typeface="Calibri"/>
                          <a:cs typeface="Calibri"/>
                          <a:sym typeface="Calibri"/>
                        </a:rPr>
                        <a:t>뉴질랜드</a:t>
                      </a:r>
                      <a:endParaRPr sz="7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1:4"/>
                      </a:ext>
                    </a:extLst>
                  </a:tcPr>
                </a:tc>
                <a:tc>
                  <a:txBody>
                    <a:bodyPr/>
                    <a:lstStyle/>
                    <a:p>
                      <a:pPr indent="0" lvl="0" marL="0" rtl="0" algn="ctr">
                        <a:lnSpc>
                          <a:spcPct val="115000"/>
                        </a:lnSpc>
                        <a:spcBef>
                          <a:spcPts val="0"/>
                        </a:spcBef>
                        <a:spcAft>
                          <a:spcPts val="0"/>
                        </a:spcAft>
                        <a:buNone/>
                      </a:pPr>
                      <a:r>
                        <a:rPr lang="en-US" sz="600">
                          <a:latin typeface="Calibri"/>
                          <a:ea typeface="Calibri"/>
                          <a:cs typeface="Calibri"/>
                          <a:sym typeface="Calibri"/>
                        </a:rPr>
                        <a:t>말보로 (Marlborough)</a:t>
                      </a:r>
                      <a:endParaRPr sz="6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1:5"/>
                      </a:ext>
                    </a:extLst>
                  </a:tcPr>
                </a:tc>
                <a:tc>
                  <a:txBody>
                    <a:bodyPr/>
                    <a:lstStyle/>
                    <a:p>
                      <a:pPr indent="0" lvl="0" marL="0" rtl="0" algn="ctr">
                        <a:lnSpc>
                          <a:spcPct val="115000"/>
                        </a:lnSpc>
                        <a:spcBef>
                          <a:spcPts val="0"/>
                        </a:spcBef>
                        <a:spcAft>
                          <a:spcPts val="0"/>
                        </a:spcAft>
                        <a:buNone/>
                      </a:pPr>
                      <a:r>
                        <a:rPr lang="en-US" sz="700">
                          <a:latin typeface="Calibri"/>
                          <a:ea typeface="Calibri"/>
                          <a:cs typeface="Calibri"/>
                          <a:sym typeface="Calibri"/>
                        </a:rPr>
                        <a:t>리틀뷰티 (Little Beauty)</a:t>
                      </a:r>
                      <a:endParaRPr sz="7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1:6"/>
                      </a:ext>
                    </a:extLst>
                  </a:tcPr>
                </a:tc>
                <a:tc>
                  <a:txBody>
                    <a:bodyPr/>
                    <a:lstStyle/>
                    <a:p>
                      <a:pPr indent="0" lvl="0" marL="0" rtl="0" algn="ctr">
                        <a:lnSpc>
                          <a:spcPct val="115000"/>
                        </a:lnSpc>
                        <a:spcBef>
                          <a:spcPts val="0"/>
                        </a:spcBef>
                        <a:spcAft>
                          <a:spcPts val="0"/>
                        </a:spcAft>
                        <a:buNone/>
                      </a:pPr>
                      <a:r>
                        <a:rPr lang="en-US" sz="500">
                          <a:latin typeface="Calibri"/>
                          <a:ea typeface="Calibri"/>
                          <a:cs typeface="Calibri"/>
                          <a:sym typeface="Calibri"/>
                        </a:rPr>
                        <a:t>소비뇽블랑 (Sauvignon Blanc) 100%</a:t>
                      </a:r>
                      <a:endParaRPr sz="5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1:7"/>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13%</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1:8"/>
                      </a:ext>
                    </a:extLst>
                  </a:tcPr>
                </a:tc>
                <a:tc>
                  <a:txBody>
                    <a:bodyPr/>
                    <a:lstStyle/>
                    <a:p>
                      <a:pPr indent="0" lvl="0" marL="0" rtl="0" algn="ctr">
                        <a:lnSpc>
                          <a:spcPct val="115000"/>
                        </a:lnSpc>
                        <a:spcBef>
                          <a:spcPts val="0"/>
                        </a:spcBef>
                        <a:spcAft>
                          <a:spcPts val="0"/>
                        </a:spcAft>
                        <a:buNone/>
                      </a:pPr>
                      <a:r>
                        <a:rPr lang="en-US" sz="800">
                          <a:latin typeface="Calibri"/>
                          <a:ea typeface="Calibri"/>
                          <a:cs typeface="Calibri"/>
                          <a:sym typeface="Calibri"/>
                        </a:rPr>
                        <a:t>32,000원</a:t>
                      </a:r>
                      <a:endParaRPr sz="8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1:9"/>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4.0</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1:10"/>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4</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1:11"/>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0</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1:12"/>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2</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1:13"/>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0</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1:14"/>
                      </a:ext>
                    </a:extLst>
                  </a:tcPr>
                </a:tc>
              </a:tr>
              <a:tr h="431375">
                <a:tc>
                  <a:txBody>
                    <a:bodyPr/>
                    <a:lstStyle/>
                    <a:p>
                      <a:pPr indent="0" lvl="0" marL="0" rtl="0" algn="ctr">
                        <a:lnSpc>
                          <a:spcPct val="115000"/>
                        </a:lnSpc>
                        <a:spcBef>
                          <a:spcPts val="0"/>
                        </a:spcBef>
                        <a:spcAft>
                          <a:spcPts val="0"/>
                        </a:spcAft>
                        <a:buNone/>
                      </a:pPr>
                      <a:r>
                        <a:rPr b="1" lang="en-US" sz="700">
                          <a:latin typeface="Calibri"/>
                          <a:ea typeface="Calibri"/>
                          <a:cs typeface="Calibri"/>
                          <a:sym typeface="Calibri"/>
                        </a:rPr>
                        <a:t>1</a:t>
                      </a:r>
                      <a:endParaRPr b="1" sz="700">
                        <a:latin typeface="Calibri"/>
                        <a:ea typeface="Calibri"/>
                        <a:cs typeface="Calibri"/>
                        <a:sym typeface="Calibri"/>
                      </a:endParaRPr>
                    </a:p>
                  </a:txBody>
                  <a:tcPr marT="91425" marB="91425" marR="28575" marL="2857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extLst>
                      <a:ext uri="http://customooxmlschemas.google.com/">
                        <go:slidesCustomData xmlns:go="http://customooxmlschemas.google.com/" cellId="132:2:0"/>
                      </a:ext>
                    </a:extLst>
                  </a:tcPr>
                </a:tc>
                <a:tc>
                  <a:txBody>
                    <a:bodyPr/>
                    <a:lstStyle/>
                    <a:p>
                      <a:pPr indent="0" lvl="0" marL="0" rtl="0" algn="ctr">
                        <a:lnSpc>
                          <a:spcPct val="115000"/>
                        </a:lnSpc>
                        <a:spcBef>
                          <a:spcPts val="0"/>
                        </a:spcBef>
                        <a:spcAft>
                          <a:spcPts val="0"/>
                        </a:spcAft>
                        <a:buNone/>
                      </a:pPr>
                      <a:r>
                        <a:rPr lang="en-US" sz="800">
                          <a:latin typeface="Calibri"/>
                          <a:ea typeface="Calibri"/>
                          <a:cs typeface="Calibri"/>
                          <a:sym typeface="Calibri"/>
                        </a:rPr>
                        <a:t>시모네 페브르 크레망 드 부르고뉴 브뤼</a:t>
                      </a:r>
                      <a:endParaRPr sz="800">
                        <a:latin typeface="Calibri"/>
                        <a:ea typeface="Calibri"/>
                        <a:cs typeface="Calibri"/>
                        <a:sym typeface="Calibri"/>
                      </a:endParaRPr>
                    </a:p>
                  </a:txBody>
                  <a:tcPr marT="91425" marB="91425" marR="28575" marL="28575" anchor="ctr">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2:1"/>
                      </a:ext>
                    </a:extLst>
                  </a:tcPr>
                </a:tc>
                <a:tc>
                  <a:txBody>
                    <a:bodyPr/>
                    <a:lstStyle/>
                    <a:p>
                      <a:pPr indent="0" lvl="0" marL="0" rtl="0" algn="ctr">
                        <a:lnSpc>
                          <a:spcPct val="115000"/>
                        </a:lnSpc>
                        <a:spcBef>
                          <a:spcPts val="0"/>
                        </a:spcBef>
                        <a:spcAft>
                          <a:spcPts val="0"/>
                        </a:spcAft>
                        <a:buNone/>
                      </a:pPr>
                      <a:r>
                        <a:rPr lang="en-US" sz="700">
                          <a:latin typeface="Calibri"/>
                          <a:ea typeface="Calibri"/>
                          <a:cs typeface="Calibri"/>
                          <a:sym typeface="Calibri"/>
                        </a:rPr>
                        <a:t>SIMONNET FEBVRE CREMANT DE BOURGOGNE BRUT</a:t>
                      </a:r>
                      <a:endParaRPr sz="7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2:2"/>
                      </a:ext>
                    </a:extLst>
                  </a:tcPr>
                </a:tc>
                <a:tc>
                  <a:txBody>
                    <a:bodyPr/>
                    <a:lstStyle/>
                    <a:p>
                      <a:pPr indent="0" lvl="0" marL="0" rtl="0" algn="ctr">
                        <a:lnSpc>
                          <a:spcPct val="115000"/>
                        </a:lnSpc>
                        <a:spcBef>
                          <a:spcPts val="0"/>
                        </a:spcBef>
                        <a:spcAft>
                          <a:spcPts val="0"/>
                        </a:spcAft>
                        <a:buNone/>
                      </a:pPr>
                      <a:r>
                        <a:rPr lang="en-US" sz="700">
                          <a:latin typeface="Calibri"/>
                          <a:ea typeface="Calibri"/>
                          <a:cs typeface="Calibri"/>
                          <a:sym typeface="Calibri"/>
                        </a:rPr>
                        <a:t>Sparkling</a:t>
                      </a:r>
                      <a:endParaRPr sz="7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2:3"/>
                      </a:ext>
                    </a:extLst>
                  </a:tcPr>
                </a:tc>
                <a:tc>
                  <a:txBody>
                    <a:bodyPr/>
                    <a:lstStyle/>
                    <a:p>
                      <a:pPr indent="0" lvl="0" marL="0" rtl="0" algn="ctr">
                        <a:lnSpc>
                          <a:spcPct val="115000"/>
                        </a:lnSpc>
                        <a:spcBef>
                          <a:spcPts val="0"/>
                        </a:spcBef>
                        <a:spcAft>
                          <a:spcPts val="0"/>
                        </a:spcAft>
                        <a:buNone/>
                      </a:pPr>
                      <a:r>
                        <a:rPr lang="en-US" sz="700">
                          <a:latin typeface="Calibri"/>
                          <a:ea typeface="Calibri"/>
                          <a:cs typeface="Calibri"/>
                          <a:sym typeface="Calibri"/>
                        </a:rPr>
                        <a:t>프랑스</a:t>
                      </a:r>
                      <a:endParaRPr sz="7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2:4"/>
                      </a:ext>
                    </a:extLst>
                  </a:tcPr>
                </a:tc>
                <a:tc>
                  <a:txBody>
                    <a:bodyPr/>
                    <a:lstStyle/>
                    <a:p>
                      <a:pPr indent="0" lvl="0" marL="0" rtl="0" algn="ctr">
                        <a:lnSpc>
                          <a:spcPct val="115000"/>
                        </a:lnSpc>
                        <a:spcBef>
                          <a:spcPts val="0"/>
                        </a:spcBef>
                        <a:spcAft>
                          <a:spcPts val="0"/>
                        </a:spcAft>
                        <a:buNone/>
                      </a:pPr>
                      <a:r>
                        <a:rPr lang="en-US" sz="600">
                          <a:latin typeface="Calibri"/>
                          <a:ea typeface="Calibri"/>
                          <a:cs typeface="Calibri"/>
                          <a:sym typeface="Calibri"/>
                        </a:rPr>
                        <a:t>부르고뉴</a:t>
                      </a:r>
                      <a:endParaRPr sz="6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2:5"/>
                      </a:ext>
                    </a:extLst>
                  </a:tcPr>
                </a:tc>
                <a:tc>
                  <a:txBody>
                    <a:bodyPr/>
                    <a:lstStyle/>
                    <a:p>
                      <a:pPr indent="0" lvl="0" marL="0" rtl="0" algn="ctr">
                        <a:lnSpc>
                          <a:spcPct val="115000"/>
                        </a:lnSpc>
                        <a:spcBef>
                          <a:spcPts val="0"/>
                        </a:spcBef>
                        <a:spcAft>
                          <a:spcPts val="0"/>
                        </a:spcAft>
                        <a:buNone/>
                      </a:pPr>
                      <a:r>
                        <a:rPr lang="en-US" sz="700">
                          <a:latin typeface="Calibri"/>
                          <a:ea typeface="Calibri"/>
                          <a:cs typeface="Calibri"/>
                          <a:sym typeface="Calibri"/>
                        </a:rPr>
                        <a:t>시모네 페브르</a:t>
                      </a:r>
                      <a:endParaRPr sz="7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2:6"/>
                      </a:ext>
                    </a:extLst>
                  </a:tcPr>
                </a:tc>
                <a:tc>
                  <a:txBody>
                    <a:bodyPr/>
                    <a:lstStyle/>
                    <a:p>
                      <a:pPr indent="0" lvl="0" marL="0" rtl="0" algn="ctr">
                        <a:lnSpc>
                          <a:spcPct val="115000"/>
                        </a:lnSpc>
                        <a:spcBef>
                          <a:spcPts val="0"/>
                        </a:spcBef>
                        <a:spcAft>
                          <a:spcPts val="0"/>
                        </a:spcAft>
                        <a:buNone/>
                      </a:pPr>
                      <a:r>
                        <a:rPr lang="en-US" sz="500">
                          <a:latin typeface="Calibri"/>
                          <a:ea typeface="Calibri"/>
                          <a:cs typeface="Calibri"/>
                          <a:sym typeface="Calibri"/>
                        </a:rPr>
                        <a:t>샤르도네(Chardonnay) 60%, 피노 누아(Pinot Noir) 40%</a:t>
                      </a:r>
                      <a:endParaRPr sz="5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2:7"/>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12.5%</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2:8"/>
                      </a:ext>
                    </a:extLst>
                  </a:tcPr>
                </a:tc>
                <a:tc>
                  <a:txBody>
                    <a:bodyPr/>
                    <a:lstStyle/>
                    <a:p>
                      <a:pPr indent="0" lvl="0" marL="0" rtl="0" algn="ctr">
                        <a:lnSpc>
                          <a:spcPct val="115000"/>
                        </a:lnSpc>
                        <a:spcBef>
                          <a:spcPts val="0"/>
                        </a:spcBef>
                        <a:spcAft>
                          <a:spcPts val="0"/>
                        </a:spcAft>
                        <a:buNone/>
                      </a:pPr>
                      <a:r>
                        <a:rPr lang="en-US" sz="800">
                          <a:latin typeface="Calibri"/>
                          <a:ea typeface="Calibri"/>
                          <a:cs typeface="Calibri"/>
                          <a:sym typeface="Calibri"/>
                        </a:rPr>
                        <a:t>32,000원</a:t>
                      </a:r>
                      <a:endParaRPr sz="8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2:9"/>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3.7</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2:10"/>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3</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2:11"/>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1</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2:12"/>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2</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2:13"/>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0</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2:14"/>
                      </a:ext>
                    </a:extLst>
                  </a:tcPr>
                </a:tc>
              </a:tr>
              <a:tr h="409125">
                <a:tc>
                  <a:txBody>
                    <a:bodyPr/>
                    <a:lstStyle/>
                    <a:p>
                      <a:pPr indent="0" lvl="0" marL="0" rtl="0" algn="ctr">
                        <a:lnSpc>
                          <a:spcPct val="115000"/>
                        </a:lnSpc>
                        <a:spcBef>
                          <a:spcPts val="0"/>
                        </a:spcBef>
                        <a:spcAft>
                          <a:spcPts val="0"/>
                        </a:spcAft>
                        <a:buNone/>
                      </a:pPr>
                      <a:r>
                        <a:rPr b="1" lang="en-US" sz="700">
                          <a:latin typeface="Calibri"/>
                          <a:ea typeface="Calibri"/>
                          <a:cs typeface="Calibri"/>
                          <a:sym typeface="Calibri"/>
                        </a:rPr>
                        <a:t>2</a:t>
                      </a:r>
                      <a:endParaRPr b="1" sz="700">
                        <a:latin typeface="Calibri"/>
                        <a:ea typeface="Calibri"/>
                        <a:cs typeface="Calibri"/>
                        <a:sym typeface="Calibri"/>
                      </a:endParaRPr>
                    </a:p>
                  </a:txBody>
                  <a:tcPr marT="91425" marB="91425" marR="28575" marL="2857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extLst>
                      <a:ext uri="http://customooxmlschemas.google.com/">
                        <go:slidesCustomData xmlns:go="http://customooxmlschemas.google.com/" cellId="132:3:0"/>
                      </a:ext>
                    </a:extLst>
                  </a:tcPr>
                </a:tc>
                <a:tc>
                  <a:txBody>
                    <a:bodyPr/>
                    <a:lstStyle/>
                    <a:p>
                      <a:pPr indent="0" lvl="0" marL="0" rtl="0" algn="ctr">
                        <a:lnSpc>
                          <a:spcPct val="115000"/>
                        </a:lnSpc>
                        <a:spcBef>
                          <a:spcPts val="0"/>
                        </a:spcBef>
                        <a:spcAft>
                          <a:spcPts val="0"/>
                        </a:spcAft>
                        <a:buNone/>
                      </a:pPr>
                      <a:r>
                        <a:rPr lang="en-US" sz="800">
                          <a:latin typeface="Calibri"/>
                          <a:ea typeface="Calibri"/>
                          <a:cs typeface="Calibri"/>
                          <a:sym typeface="Calibri"/>
                        </a:rPr>
                        <a:t>아발론 카베르네소비뇽</a:t>
                      </a:r>
                      <a:endParaRPr sz="800">
                        <a:latin typeface="Calibri"/>
                        <a:ea typeface="Calibri"/>
                        <a:cs typeface="Calibri"/>
                        <a:sym typeface="Calibri"/>
                      </a:endParaRPr>
                    </a:p>
                  </a:txBody>
                  <a:tcPr marT="91425" marB="91425" marR="28575" marL="28575" anchor="ctr">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3:1"/>
                      </a:ext>
                    </a:extLst>
                  </a:tcPr>
                </a:tc>
                <a:tc>
                  <a:txBody>
                    <a:bodyPr/>
                    <a:lstStyle/>
                    <a:p>
                      <a:pPr indent="0" lvl="0" marL="0" rtl="0" algn="ctr">
                        <a:lnSpc>
                          <a:spcPct val="115000"/>
                        </a:lnSpc>
                        <a:spcBef>
                          <a:spcPts val="0"/>
                        </a:spcBef>
                        <a:spcAft>
                          <a:spcPts val="0"/>
                        </a:spcAft>
                        <a:buNone/>
                      </a:pPr>
                      <a:r>
                        <a:rPr lang="en-US" sz="700">
                          <a:latin typeface="Calibri"/>
                          <a:ea typeface="Calibri"/>
                          <a:cs typeface="Calibri"/>
                          <a:sym typeface="Calibri"/>
                        </a:rPr>
                        <a:t>AVALON CALIFORNIA</a:t>
                      </a:r>
                      <a:endParaRPr sz="7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3:2"/>
                      </a:ext>
                    </a:extLst>
                  </a:tcPr>
                </a:tc>
                <a:tc>
                  <a:txBody>
                    <a:bodyPr/>
                    <a:lstStyle/>
                    <a:p>
                      <a:pPr indent="0" lvl="0" marL="0" rtl="0" algn="ctr">
                        <a:lnSpc>
                          <a:spcPct val="115000"/>
                        </a:lnSpc>
                        <a:spcBef>
                          <a:spcPts val="0"/>
                        </a:spcBef>
                        <a:spcAft>
                          <a:spcPts val="0"/>
                        </a:spcAft>
                        <a:buNone/>
                      </a:pPr>
                      <a:r>
                        <a:rPr lang="en-US" sz="700">
                          <a:latin typeface="Calibri"/>
                          <a:ea typeface="Calibri"/>
                          <a:cs typeface="Calibri"/>
                          <a:sym typeface="Calibri"/>
                        </a:rPr>
                        <a:t>Red</a:t>
                      </a:r>
                      <a:endParaRPr sz="7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3:3"/>
                      </a:ext>
                    </a:extLst>
                  </a:tcPr>
                </a:tc>
                <a:tc>
                  <a:txBody>
                    <a:bodyPr/>
                    <a:lstStyle/>
                    <a:p>
                      <a:pPr indent="0" lvl="0" marL="0" rtl="0" algn="ctr">
                        <a:lnSpc>
                          <a:spcPct val="115000"/>
                        </a:lnSpc>
                        <a:spcBef>
                          <a:spcPts val="0"/>
                        </a:spcBef>
                        <a:spcAft>
                          <a:spcPts val="0"/>
                        </a:spcAft>
                        <a:buNone/>
                      </a:pPr>
                      <a:r>
                        <a:rPr lang="en-US" sz="700">
                          <a:latin typeface="Calibri"/>
                          <a:ea typeface="Calibri"/>
                          <a:cs typeface="Calibri"/>
                          <a:sym typeface="Calibri"/>
                        </a:rPr>
                        <a:t>미국</a:t>
                      </a:r>
                      <a:endParaRPr sz="7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3:4"/>
                      </a:ext>
                    </a:extLst>
                  </a:tcPr>
                </a:tc>
                <a:tc>
                  <a:txBody>
                    <a:bodyPr/>
                    <a:lstStyle/>
                    <a:p>
                      <a:pPr indent="0" lvl="0" marL="0" rtl="0" algn="ctr">
                        <a:lnSpc>
                          <a:spcPct val="115000"/>
                        </a:lnSpc>
                        <a:spcBef>
                          <a:spcPts val="0"/>
                        </a:spcBef>
                        <a:spcAft>
                          <a:spcPts val="0"/>
                        </a:spcAft>
                        <a:buNone/>
                      </a:pPr>
                      <a:r>
                        <a:rPr lang="en-US" sz="600">
                          <a:latin typeface="Calibri"/>
                          <a:ea typeface="Calibri"/>
                          <a:cs typeface="Calibri"/>
                          <a:sym typeface="Calibri"/>
                        </a:rPr>
                        <a:t>캘리포니아</a:t>
                      </a:r>
                      <a:endParaRPr sz="6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3:5"/>
                      </a:ext>
                    </a:extLst>
                  </a:tcPr>
                </a:tc>
                <a:tc>
                  <a:txBody>
                    <a:bodyPr/>
                    <a:lstStyle/>
                    <a:p>
                      <a:pPr indent="0" lvl="0" marL="0" rtl="0" algn="ctr">
                        <a:lnSpc>
                          <a:spcPct val="115000"/>
                        </a:lnSpc>
                        <a:spcBef>
                          <a:spcPts val="0"/>
                        </a:spcBef>
                        <a:spcAft>
                          <a:spcPts val="0"/>
                        </a:spcAft>
                        <a:buNone/>
                      </a:pPr>
                      <a:r>
                        <a:rPr lang="en-US" sz="700">
                          <a:latin typeface="Calibri"/>
                          <a:ea typeface="Calibri"/>
                          <a:cs typeface="Calibri"/>
                          <a:sym typeface="Calibri"/>
                        </a:rPr>
                        <a:t>아발론 와이너리</a:t>
                      </a:r>
                      <a:endParaRPr sz="7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3:6"/>
                      </a:ext>
                    </a:extLst>
                  </a:tcPr>
                </a:tc>
                <a:tc>
                  <a:txBody>
                    <a:bodyPr/>
                    <a:lstStyle/>
                    <a:p>
                      <a:pPr indent="0" lvl="0" marL="0" rtl="0" algn="ctr">
                        <a:lnSpc>
                          <a:spcPct val="115000"/>
                        </a:lnSpc>
                        <a:spcBef>
                          <a:spcPts val="0"/>
                        </a:spcBef>
                        <a:spcAft>
                          <a:spcPts val="0"/>
                        </a:spcAft>
                        <a:buNone/>
                      </a:pPr>
                      <a:r>
                        <a:rPr lang="en-US" sz="500">
                          <a:latin typeface="Calibri"/>
                          <a:ea typeface="Calibri"/>
                          <a:cs typeface="Calibri"/>
                          <a:sym typeface="Calibri"/>
                        </a:rPr>
                        <a:t>까베르네 소비뇽 (Cabernet Sauvignon) 76%, 시라 (Syrah) 13%,진판델 (Zinfandel) 7%, 메를로 (Merlot) 4%</a:t>
                      </a:r>
                      <a:endParaRPr sz="5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3:7"/>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13.8%</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3:8"/>
                      </a:ext>
                    </a:extLst>
                  </a:tcPr>
                </a:tc>
                <a:tc>
                  <a:txBody>
                    <a:bodyPr/>
                    <a:lstStyle/>
                    <a:p>
                      <a:pPr indent="0" lvl="0" marL="0" rtl="0" algn="ctr">
                        <a:lnSpc>
                          <a:spcPct val="115000"/>
                        </a:lnSpc>
                        <a:spcBef>
                          <a:spcPts val="0"/>
                        </a:spcBef>
                        <a:spcAft>
                          <a:spcPts val="0"/>
                        </a:spcAft>
                        <a:buNone/>
                      </a:pPr>
                      <a:r>
                        <a:rPr lang="en-US" sz="800">
                          <a:latin typeface="Calibri"/>
                          <a:ea typeface="Calibri"/>
                          <a:cs typeface="Calibri"/>
                          <a:sym typeface="Calibri"/>
                        </a:rPr>
                        <a:t>24,900원</a:t>
                      </a:r>
                      <a:endParaRPr sz="8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3:9"/>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3.5</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3:10"/>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3</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3:11"/>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1</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3:12"/>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3</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3:13"/>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3</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3:14"/>
                      </a:ext>
                    </a:extLst>
                  </a:tcPr>
                </a:tc>
              </a:tr>
              <a:tr h="477950">
                <a:tc>
                  <a:txBody>
                    <a:bodyPr/>
                    <a:lstStyle/>
                    <a:p>
                      <a:pPr indent="0" lvl="0" marL="0" rtl="0" algn="ctr">
                        <a:lnSpc>
                          <a:spcPct val="115000"/>
                        </a:lnSpc>
                        <a:spcBef>
                          <a:spcPts val="0"/>
                        </a:spcBef>
                        <a:spcAft>
                          <a:spcPts val="0"/>
                        </a:spcAft>
                        <a:buNone/>
                      </a:pPr>
                      <a:r>
                        <a:rPr b="1" lang="en-US" sz="700">
                          <a:latin typeface="Calibri"/>
                          <a:ea typeface="Calibri"/>
                          <a:cs typeface="Calibri"/>
                          <a:sym typeface="Calibri"/>
                        </a:rPr>
                        <a:t>3</a:t>
                      </a:r>
                      <a:endParaRPr b="1" sz="700">
                        <a:latin typeface="Calibri"/>
                        <a:ea typeface="Calibri"/>
                        <a:cs typeface="Calibri"/>
                        <a:sym typeface="Calibri"/>
                      </a:endParaRPr>
                    </a:p>
                  </a:txBody>
                  <a:tcPr marT="91425" marB="91425" marR="28575" marL="2857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extLst>
                      <a:ext uri="http://customooxmlschemas.google.com/">
                        <go:slidesCustomData xmlns:go="http://customooxmlschemas.google.com/" cellId="132:4:0"/>
                      </a:ext>
                    </a:extLst>
                  </a:tcPr>
                </a:tc>
                <a:tc>
                  <a:txBody>
                    <a:bodyPr/>
                    <a:lstStyle/>
                    <a:p>
                      <a:pPr indent="0" lvl="0" marL="0" rtl="0" algn="ctr">
                        <a:lnSpc>
                          <a:spcPct val="115000"/>
                        </a:lnSpc>
                        <a:spcBef>
                          <a:spcPts val="0"/>
                        </a:spcBef>
                        <a:spcAft>
                          <a:spcPts val="0"/>
                        </a:spcAft>
                        <a:buNone/>
                      </a:pPr>
                      <a:r>
                        <a:rPr lang="en-US" sz="800">
                          <a:latin typeface="Calibri"/>
                          <a:ea typeface="Calibri"/>
                          <a:cs typeface="Calibri"/>
                          <a:sym typeface="Calibri"/>
                        </a:rPr>
                        <a:t>더 프리즈너</a:t>
                      </a:r>
                      <a:endParaRPr sz="800">
                        <a:latin typeface="Calibri"/>
                        <a:ea typeface="Calibri"/>
                        <a:cs typeface="Calibri"/>
                        <a:sym typeface="Calibri"/>
                      </a:endParaRPr>
                    </a:p>
                  </a:txBody>
                  <a:tcPr marT="91425" marB="91425" marR="28575" marL="28575" anchor="ctr">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4:1"/>
                      </a:ext>
                    </a:extLst>
                  </a:tcPr>
                </a:tc>
                <a:tc>
                  <a:txBody>
                    <a:bodyPr/>
                    <a:lstStyle/>
                    <a:p>
                      <a:pPr indent="0" lvl="0" marL="0" rtl="0" algn="ctr">
                        <a:lnSpc>
                          <a:spcPct val="115000"/>
                        </a:lnSpc>
                        <a:spcBef>
                          <a:spcPts val="0"/>
                        </a:spcBef>
                        <a:spcAft>
                          <a:spcPts val="0"/>
                        </a:spcAft>
                        <a:buNone/>
                      </a:pPr>
                      <a:r>
                        <a:rPr lang="en-US" sz="700">
                          <a:latin typeface="Calibri"/>
                          <a:ea typeface="Calibri"/>
                          <a:cs typeface="Calibri"/>
                          <a:sym typeface="Calibri"/>
                        </a:rPr>
                        <a:t>The Prisoner</a:t>
                      </a:r>
                      <a:endParaRPr sz="7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4:2"/>
                      </a:ext>
                    </a:extLst>
                  </a:tcPr>
                </a:tc>
                <a:tc>
                  <a:txBody>
                    <a:bodyPr/>
                    <a:lstStyle/>
                    <a:p>
                      <a:pPr indent="0" lvl="0" marL="0" rtl="0" algn="ctr">
                        <a:lnSpc>
                          <a:spcPct val="115000"/>
                        </a:lnSpc>
                        <a:spcBef>
                          <a:spcPts val="0"/>
                        </a:spcBef>
                        <a:spcAft>
                          <a:spcPts val="0"/>
                        </a:spcAft>
                        <a:buNone/>
                      </a:pPr>
                      <a:r>
                        <a:rPr lang="en-US" sz="700">
                          <a:latin typeface="Calibri"/>
                          <a:ea typeface="Calibri"/>
                          <a:cs typeface="Calibri"/>
                          <a:sym typeface="Calibri"/>
                        </a:rPr>
                        <a:t>Red</a:t>
                      </a:r>
                      <a:endParaRPr sz="7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4:3"/>
                      </a:ext>
                    </a:extLst>
                  </a:tcPr>
                </a:tc>
                <a:tc>
                  <a:txBody>
                    <a:bodyPr/>
                    <a:lstStyle/>
                    <a:p>
                      <a:pPr indent="0" lvl="0" marL="0" rtl="0" algn="ctr">
                        <a:lnSpc>
                          <a:spcPct val="115000"/>
                        </a:lnSpc>
                        <a:spcBef>
                          <a:spcPts val="0"/>
                        </a:spcBef>
                        <a:spcAft>
                          <a:spcPts val="0"/>
                        </a:spcAft>
                        <a:buNone/>
                      </a:pPr>
                      <a:r>
                        <a:rPr lang="en-US" sz="700">
                          <a:latin typeface="Calibri"/>
                          <a:ea typeface="Calibri"/>
                          <a:cs typeface="Calibri"/>
                          <a:sym typeface="Calibri"/>
                        </a:rPr>
                        <a:t>미국</a:t>
                      </a:r>
                      <a:endParaRPr sz="7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4:4"/>
                      </a:ext>
                    </a:extLst>
                  </a:tcPr>
                </a:tc>
                <a:tc>
                  <a:txBody>
                    <a:bodyPr/>
                    <a:lstStyle/>
                    <a:p>
                      <a:pPr indent="0" lvl="0" marL="0" rtl="0" algn="ctr">
                        <a:lnSpc>
                          <a:spcPct val="115000"/>
                        </a:lnSpc>
                        <a:spcBef>
                          <a:spcPts val="0"/>
                        </a:spcBef>
                        <a:spcAft>
                          <a:spcPts val="0"/>
                        </a:spcAft>
                        <a:buNone/>
                      </a:pPr>
                      <a:r>
                        <a:rPr lang="en-US" sz="600">
                          <a:latin typeface="Calibri"/>
                          <a:ea typeface="Calibri"/>
                          <a:cs typeface="Calibri"/>
                          <a:sym typeface="Calibri"/>
                        </a:rPr>
                        <a:t>나파 밸리</a:t>
                      </a:r>
                      <a:endParaRPr sz="6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4:5"/>
                      </a:ext>
                    </a:extLst>
                  </a:tcPr>
                </a:tc>
                <a:tc>
                  <a:txBody>
                    <a:bodyPr/>
                    <a:lstStyle/>
                    <a:p>
                      <a:pPr indent="0" lvl="0" marL="0" rtl="0" algn="ctr">
                        <a:lnSpc>
                          <a:spcPct val="115000"/>
                        </a:lnSpc>
                        <a:spcBef>
                          <a:spcPts val="0"/>
                        </a:spcBef>
                        <a:spcAft>
                          <a:spcPts val="0"/>
                        </a:spcAft>
                        <a:buNone/>
                      </a:pPr>
                      <a:r>
                        <a:rPr lang="en-US" sz="700">
                          <a:latin typeface="Calibri"/>
                          <a:ea typeface="Calibri"/>
                          <a:cs typeface="Calibri"/>
                          <a:sym typeface="Calibri"/>
                        </a:rPr>
                        <a:t>더 프리즈너 와인 컴퍼니</a:t>
                      </a:r>
                      <a:endParaRPr sz="7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4:6"/>
                      </a:ext>
                    </a:extLst>
                  </a:tcPr>
                </a:tc>
                <a:tc>
                  <a:txBody>
                    <a:bodyPr/>
                    <a:lstStyle/>
                    <a:p>
                      <a:pPr indent="0" lvl="0" marL="0" rtl="0" algn="ctr">
                        <a:lnSpc>
                          <a:spcPct val="115000"/>
                        </a:lnSpc>
                        <a:spcBef>
                          <a:spcPts val="0"/>
                        </a:spcBef>
                        <a:spcAft>
                          <a:spcPts val="0"/>
                        </a:spcAft>
                        <a:buNone/>
                      </a:pPr>
                      <a:r>
                        <a:rPr lang="en-US" sz="500">
                          <a:latin typeface="Calibri"/>
                          <a:ea typeface="Calibri"/>
                          <a:cs typeface="Calibri"/>
                          <a:sym typeface="Calibri"/>
                        </a:rPr>
                        <a:t>진판델 (Zinfandel) 44%, 까베르네 소비뇽 (Cabernet Sauvignon) 20%, 쁘띠 시라 (Petite Syrah) 16%, 샤르보노 (Charbono) 2%</a:t>
                      </a:r>
                      <a:endParaRPr sz="5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4:7"/>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13.9%</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4:8"/>
                      </a:ext>
                    </a:extLst>
                  </a:tcPr>
                </a:tc>
                <a:tc>
                  <a:txBody>
                    <a:bodyPr/>
                    <a:lstStyle/>
                    <a:p>
                      <a:pPr indent="0" lvl="0" marL="0" rtl="0" algn="ctr">
                        <a:lnSpc>
                          <a:spcPct val="115000"/>
                        </a:lnSpc>
                        <a:spcBef>
                          <a:spcPts val="0"/>
                        </a:spcBef>
                        <a:spcAft>
                          <a:spcPts val="0"/>
                        </a:spcAft>
                        <a:buNone/>
                      </a:pPr>
                      <a:r>
                        <a:rPr lang="en-US" sz="800">
                          <a:latin typeface="Calibri"/>
                          <a:ea typeface="Calibri"/>
                          <a:cs typeface="Calibri"/>
                          <a:sym typeface="Calibri"/>
                        </a:rPr>
                        <a:t>120,000원</a:t>
                      </a:r>
                      <a:endParaRPr sz="8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4:9"/>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4.4</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4:10"/>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4</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4:11"/>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1</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4:12"/>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4</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4:13"/>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4</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4:14"/>
                      </a:ext>
                    </a:extLst>
                  </a:tcPr>
                </a:tc>
              </a:tr>
              <a:tr h="477950">
                <a:tc>
                  <a:txBody>
                    <a:bodyPr/>
                    <a:lstStyle/>
                    <a:p>
                      <a:pPr indent="0" lvl="0" marL="0" rtl="0" algn="ctr">
                        <a:lnSpc>
                          <a:spcPct val="115000"/>
                        </a:lnSpc>
                        <a:spcBef>
                          <a:spcPts val="0"/>
                        </a:spcBef>
                        <a:spcAft>
                          <a:spcPts val="0"/>
                        </a:spcAft>
                        <a:buNone/>
                      </a:pPr>
                      <a:r>
                        <a:rPr b="1" lang="en-US" sz="700">
                          <a:latin typeface="Calibri"/>
                          <a:ea typeface="Calibri"/>
                          <a:cs typeface="Calibri"/>
                          <a:sym typeface="Calibri"/>
                        </a:rPr>
                        <a:t>4</a:t>
                      </a:r>
                      <a:endParaRPr b="1" sz="700">
                        <a:latin typeface="Calibri"/>
                        <a:ea typeface="Calibri"/>
                        <a:cs typeface="Calibri"/>
                        <a:sym typeface="Calibri"/>
                      </a:endParaRPr>
                    </a:p>
                  </a:txBody>
                  <a:tcPr marT="91425" marB="91425" marR="28575" marL="2857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extLst>
                      <a:ext uri="http://customooxmlschemas.google.com/">
                        <go:slidesCustomData xmlns:go="http://customooxmlschemas.google.com/" cellId="132:5:0"/>
                      </a:ext>
                    </a:extLst>
                  </a:tcPr>
                </a:tc>
                <a:tc>
                  <a:txBody>
                    <a:bodyPr/>
                    <a:lstStyle/>
                    <a:p>
                      <a:pPr indent="0" lvl="0" marL="0" rtl="0" algn="ctr">
                        <a:lnSpc>
                          <a:spcPct val="115000"/>
                        </a:lnSpc>
                        <a:spcBef>
                          <a:spcPts val="0"/>
                        </a:spcBef>
                        <a:spcAft>
                          <a:spcPts val="0"/>
                        </a:spcAft>
                        <a:buNone/>
                      </a:pPr>
                      <a:r>
                        <a:rPr lang="en-US" sz="800">
                          <a:latin typeface="Calibri"/>
                          <a:ea typeface="Calibri"/>
                          <a:cs typeface="Calibri"/>
                          <a:sym typeface="Calibri"/>
                        </a:rPr>
                        <a:t>이자디 엘 레갈로</a:t>
                      </a:r>
                      <a:endParaRPr sz="800">
                        <a:latin typeface="Calibri"/>
                        <a:ea typeface="Calibri"/>
                        <a:cs typeface="Calibri"/>
                        <a:sym typeface="Calibri"/>
                      </a:endParaRPr>
                    </a:p>
                  </a:txBody>
                  <a:tcPr marT="91425" marB="91425" marR="28575" marL="28575" anchor="ctr">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5:1"/>
                      </a:ext>
                    </a:extLst>
                  </a:tcPr>
                </a:tc>
                <a:tc>
                  <a:txBody>
                    <a:bodyPr/>
                    <a:lstStyle/>
                    <a:p>
                      <a:pPr indent="0" lvl="0" marL="0" rtl="0" algn="ctr">
                        <a:lnSpc>
                          <a:spcPct val="115000"/>
                        </a:lnSpc>
                        <a:spcBef>
                          <a:spcPts val="0"/>
                        </a:spcBef>
                        <a:spcAft>
                          <a:spcPts val="0"/>
                        </a:spcAft>
                        <a:buNone/>
                      </a:pPr>
                      <a:r>
                        <a:rPr lang="en-US" sz="700">
                          <a:latin typeface="Calibri"/>
                          <a:ea typeface="Calibri"/>
                          <a:cs typeface="Calibri"/>
                          <a:sym typeface="Calibri"/>
                        </a:rPr>
                        <a:t>IZADI EL REGALO</a:t>
                      </a:r>
                      <a:endParaRPr sz="7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5:2"/>
                      </a:ext>
                    </a:extLst>
                  </a:tcPr>
                </a:tc>
                <a:tc>
                  <a:txBody>
                    <a:bodyPr/>
                    <a:lstStyle/>
                    <a:p>
                      <a:pPr indent="0" lvl="0" marL="0" rtl="0" algn="ctr">
                        <a:lnSpc>
                          <a:spcPct val="115000"/>
                        </a:lnSpc>
                        <a:spcBef>
                          <a:spcPts val="0"/>
                        </a:spcBef>
                        <a:spcAft>
                          <a:spcPts val="0"/>
                        </a:spcAft>
                        <a:buNone/>
                      </a:pPr>
                      <a:r>
                        <a:rPr lang="en-US" sz="700">
                          <a:latin typeface="Calibri"/>
                          <a:ea typeface="Calibri"/>
                          <a:cs typeface="Calibri"/>
                          <a:sym typeface="Calibri"/>
                        </a:rPr>
                        <a:t>Red</a:t>
                      </a:r>
                      <a:endParaRPr sz="7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5:3"/>
                      </a:ext>
                    </a:extLst>
                  </a:tcPr>
                </a:tc>
                <a:tc>
                  <a:txBody>
                    <a:bodyPr/>
                    <a:lstStyle/>
                    <a:p>
                      <a:pPr indent="0" lvl="0" marL="0" rtl="0" algn="ctr">
                        <a:lnSpc>
                          <a:spcPct val="115000"/>
                        </a:lnSpc>
                        <a:spcBef>
                          <a:spcPts val="0"/>
                        </a:spcBef>
                        <a:spcAft>
                          <a:spcPts val="0"/>
                        </a:spcAft>
                        <a:buNone/>
                      </a:pPr>
                      <a:r>
                        <a:rPr lang="en-US" sz="700">
                          <a:latin typeface="Calibri"/>
                          <a:ea typeface="Calibri"/>
                          <a:cs typeface="Calibri"/>
                          <a:sym typeface="Calibri"/>
                        </a:rPr>
                        <a:t>스페인</a:t>
                      </a:r>
                      <a:endParaRPr sz="7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5:4"/>
                      </a:ext>
                    </a:extLst>
                  </a:tcPr>
                </a:tc>
                <a:tc>
                  <a:txBody>
                    <a:bodyPr/>
                    <a:lstStyle/>
                    <a:p>
                      <a:pPr indent="0" lvl="0" marL="0" rtl="0" algn="ctr">
                        <a:lnSpc>
                          <a:spcPct val="115000"/>
                        </a:lnSpc>
                        <a:spcBef>
                          <a:spcPts val="0"/>
                        </a:spcBef>
                        <a:spcAft>
                          <a:spcPts val="0"/>
                        </a:spcAft>
                        <a:buNone/>
                      </a:pPr>
                      <a:r>
                        <a:rPr lang="en-US" sz="600">
                          <a:latin typeface="Calibri"/>
                          <a:ea typeface="Calibri"/>
                          <a:cs typeface="Calibri"/>
                          <a:sym typeface="Calibri"/>
                        </a:rPr>
                        <a:t>리오하</a:t>
                      </a:r>
                      <a:endParaRPr sz="6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5:5"/>
                      </a:ext>
                    </a:extLst>
                  </a:tcPr>
                </a:tc>
                <a:tc>
                  <a:txBody>
                    <a:bodyPr/>
                    <a:lstStyle/>
                    <a:p>
                      <a:pPr indent="0" lvl="0" marL="0" rtl="0" algn="ctr">
                        <a:lnSpc>
                          <a:spcPct val="115000"/>
                        </a:lnSpc>
                        <a:spcBef>
                          <a:spcPts val="0"/>
                        </a:spcBef>
                        <a:spcAft>
                          <a:spcPts val="0"/>
                        </a:spcAft>
                        <a:buNone/>
                      </a:pPr>
                      <a:r>
                        <a:rPr lang="en-US" sz="700">
                          <a:latin typeface="Calibri"/>
                          <a:ea typeface="Calibri"/>
                          <a:cs typeface="Calibri"/>
                          <a:sym typeface="Calibri"/>
                        </a:rPr>
                        <a:t>보데가스 이자디 (Bodegas Izadi)</a:t>
                      </a:r>
                      <a:endParaRPr sz="7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5:6"/>
                      </a:ext>
                    </a:extLst>
                  </a:tcPr>
                </a:tc>
                <a:tc>
                  <a:txBody>
                    <a:bodyPr/>
                    <a:lstStyle/>
                    <a:p>
                      <a:pPr indent="0" lvl="0" marL="0" rtl="0" algn="ctr">
                        <a:lnSpc>
                          <a:spcPct val="115000"/>
                        </a:lnSpc>
                        <a:spcBef>
                          <a:spcPts val="0"/>
                        </a:spcBef>
                        <a:spcAft>
                          <a:spcPts val="0"/>
                        </a:spcAft>
                        <a:buNone/>
                      </a:pPr>
                      <a:r>
                        <a:rPr lang="en-US" sz="500">
                          <a:latin typeface="Calibri"/>
                          <a:ea typeface="Calibri"/>
                          <a:cs typeface="Calibri"/>
                          <a:sym typeface="Calibri"/>
                        </a:rPr>
                        <a:t>템프라니요 (Tempranillo) 90%, 가르나차 (Garnacha), 그라시아노 (Graciano), 마주엘로 (Mazuelo) 10%</a:t>
                      </a:r>
                      <a:endParaRPr sz="5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5:7"/>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14.1%</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5:8"/>
                      </a:ext>
                    </a:extLst>
                  </a:tcPr>
                </a:tc>
                <a:tc>
                  <a:txBody>
                    <a:bodyPr/>
                    <a:lstStyle/>
                    <a:p>
                      <a:pPr indent="0" lvl="0" marL="0" rtl="0" algn="ctr">
                        <a:lnSpc>
                          <a:spcPct val="115000"/>
                        </a:lnSpc>
                        <a:spcBef>
                          <a:spcPts val="0"/>
                        </a:spcBef>
                        <a:spcAft>
                          <a:spcPts val="0"/>
                        </a:spcAft>
                        <a:buNone/>
                      </a:pPr>
                      <a:r>
                        <a:rPr lang="en-US" sz="800">
                          <a:latin typeface="Calibri"/>
                          <a:ea typeface="Calibri"/>
                          <a:cs typeface="Calibri"/>
                          <a:sym typeface="Calibri"/>
                        </a:rPr>
                        <a:t>77,000원</a:t>
                      </a:r>
                      <a:endParaRPr sz="8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5:9"/>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4.0</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5:10"/>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3</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5:11"/>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0</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5:12"/>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4</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5:13"/>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3</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5:14"/>
                      </a:ext>
                    </a:extLst>
                  </a:tcPr>
                </a:tc>
              </a:tr>
              <a:tr h="335000">
                <a:tc>
                  <a:txBody>
                    <a:bodyPr/>
                    <a:lstStyle/>
                    <a:p>
                      <a:pPr indent="0" lvl="0" marL="0" rtl="0" algn="ctr">
                        <a:lnSpc>
                          <a:spcPct val="115000"/>
                        </a:lnSpc>
                        <a:spcBef>
                          <a:spcPts val="0"/>
                        </a:spcBef>
                        <a:spcAft>
                          <a:spcPts val="0"/>
                        </a:spcAft>
                        <a:buNone/>
                      </a:pPr>
                      <a:r>
                        <a:rPr b="1" lang="en-US" sz="700">
                          <a:latin typeface="Calibri"/>
                          <a:ea typeface="Calibri"/>
                          <a:cs typeface="Calibri"/>
                          <a:sym typeface="Calibri"/>
                        </a:rPr>
                        <a:t>5</a:t>
                      </a:r>
                      <a:endParaRPr b="1" sz="700">
                        <a:latin typeface="Calibri"/>
                        <a:ea typeface="Calibri"/>
                        <a:cs typeface="Calibri"/>
                        <a:sym typeface="Calibri"/>
                      </a:endParaRPr>
                    </a:p>
                  </a:txBody>
                  <a:tcPr marT="91425" marB="91425" marR="28575" marL="2857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extLst>
                      <a:ext uri="http://customooxmlschemas.google.com/">
                        <go:slidesCustomData xmlns:go="http://customooxmlschemas.google.com/" cellId="132:6:0"/>
                      </a:ext>
                    </a:extLst>
                  </a:tcPr>
                </a:tc>
                <a:tc>
                  <a:txBody>
                    <a:bodyPr/>
                    <a:lstStyle/>
                    <a:p>
                      <a:pPr indent="0" lvl="0" marL="0" rtl="0" algn="ctr">
                        <a:lnSpc>
                          <a:spcPct val="115000"/>
                        </a:lnSpc>
                        <a:spcBef>
                          <a:spcPts val="0"/>
                        </a:spcBef>
                        <a:spcAft>
                          <a:spcPts val="0"/>
                        </a:spcAft>
                        <a:buNone/>
                      </a:pPr>
                      <a:r>
                        <a:rPr lang="en-US" sz="800">
                          <a:latin typeface="Calibri"/>
                          <a:ea typeface="Calibri"/>
                          <a:cs typeface="Calibri"/>
                          <a:sym typeface="Calibri"/>
                        </a:rPr>
                        <a:t>파이퍼 하이직 뀌베 브뤼</a:t>
                      </a:r>
                      <a:endParaRPr sz="800">
                        <a:latin typeface="Calibri"/>
                        <a:ea typeface="Calibri"/>
                        <a:cs typeface="Calibri"/>
                        <a:sym typeface="Calibri"/>
                      </a:endParaRPr>
                    </a:p>
                  </a:txBody>
                  <a:tcPr marT="91425" marB="91425" marR="28575" marL="28575" anchor="ctr">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6:1"/>
                      </a:ext>
                    </a:extLst>
                  </a:tcPr>
                </a:tc>
                <a:tc>
                  <a:txBody>
                    <a:bodyPr/>
                    <a:lstStyle/>
                    <a:p>
                      <a:pPr indent="0" lvl="0" marL="0" rtl="0" algn="ctr">
                        <a:lnSpc>
                          <a:spcPct val="115000"/>
                        </a:lnSpc>
                        <a:spcBef>
                          <a:spcPts val="0"/>
                        </a:spcBef>
                        <a:spcAft>
                          <a:spcPts val="0"/>
                        </a:spcAft>
                        <a:buNone/>
                      </a:pPr>
                      <a:r>
                        <a:rPr lang="en-US" sz="700">
                          <a:latin typeface="Calibri"/>
                          <a:ea typeface="Calibri"/>
                          <a:cs typeface="Calibri"/>
                          <a:sym typeface="Calibri"/>
                        </a:rPr>
                        <a:t>PIPER HEIDSIECK CUVEE BRUT</a:t>
                      </a:r>
                      <a:endParaRPr sz="7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6:2"/>
                      </a:ext>
                    </a:extLst>
                  </a:tcPr>
                </a:tc>
                <a:tc>
                  <a:txBody>
                    <a:bodyPr/>
                    <a:lstStyle/>
                    <a:p>
                      <a:pPr indent="0" lvl="0" marL="0" rtl="0" algn="ctr">
                        <a:lnSpc>
                          <a:spcPct val="115000"/>
                        </a:lnSpc>
                        <a:spcBef>
                          <a:spcPts val="0"/>
                        </a:spcBef>
                        <a:spcAft>
                          <a:spcPts val="0"/>
                        </a:spcAft>
                        <a:buNone/>
                      </a:pPr>
                      <a:r>
                        <a:rPr lang="en-US" sz="700">
                          <a:latin typeface="Calibri"/>
                          <a:ea typeface="Calibri"/>
                          <a:cs typeface="Calibri"/>
                          <a:sym typeface="Calibri"/>
                        </a:rPr>
                        <a:t>Champagne</a:t>
                      </a:r>
                      <a:endParaRPr sz="7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6:3"/>
                      </a:ext>
                    </a:extLst>
                  </a:tcPr>
                </a:tc>
                <a:tc>
                  <a:txBody>
                    <a:bodyPr/>
                    <a:lstStyle/>
                    <a:p>
                      <a:pPr indent="0" lvl="0" marL="0" rtl="0" algn="ctr">
                        <a:lnSpc>
                          <a:spcPct val="115000"/>
                        </a:lnSpc>
                        <a:spcBef>
                          <a:spcPts val="0"/>
                        </a:spcBef>
                        <a:spcAft>
                          <a:spcPts val="0"/>
                        </a:spcAft>
                        <a:buNone/>
                      </a:pPr>
                      <a:r>
                        <a:rPr lang="en-US" sz="700">
                          <a:latin typeface="Calibri"/>
                          <a:ea typeface="Calibri"/>
                          <a:cs typeface="Calibri"/>
                          <a:sym typeface="Calibri"/>
                        </a:rPr>
                        <a:t>프랑스</a:t>
                      </a:r>
                      <a:endParaRPr sz="7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6:4"/>
                      </a:ext>
                    </a:extLst>
                  </a:tcPr>
                </a:tc>
                <a:tc>
                  <a:txBody>
                    <a:bodyPr/>
                    <a:lstStyle/>
                    <a:p>
                      <a:pPr indent="0" lvl="0" marL="0" rtl="0" algn="ctr">
                        <a:lnSpc>
                          <a:spcPct val="115000"/>
                        </a:lnSpc>
                        <a:spcBef>
                          <a:spcPts val="0"/>
                        </a:spcBef>
                        <a:spcAft>
                          <a:spcPts val="0"/>
                        </a:spcAft>
                        <a:buNone/>
                      </a:pPr>
                      <a:r>
                        <a:rPr lang="en-US" sz="600">
                          <a:latin typeface="Calibri"/>
                          <a:ea typeface="Calibri"/>
                          <a:cs typeface="Calibri"/>
                          <a:sym typeface="Calibri"/>
                        </a:rPr>
                        <a:t>샴페인</a:t>
                      </a:r>
                      <a:endParaRPr sz="6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6:5"/>
                      </a:ext>
                    </a:extLst>
                  </a:tcPr>
                </a:tc>
                <a:tc>
                  <a:txBody>
                    <a:bodyPr/>
                    <a:lstStyle/>
                    <a:p>
                      <a:pPr indent="0" lvl="0" marL="0" rtl="0" algn="ctr">
                        <a:lnSpc>
                          <a:spcPct val="115000"/>
                        </a:lnSpc>
                        <a:spcBef>
                          <a:spcPts val="0"/>
                        </a:spcBef>
                        <a:spcAft>
                          <a:spcPts val="0"/>
                        </a:spcAft>
                        <a:buNone/>
                      </a:pPr>
                      <a:r>
                        <a:rPr lang="en-US" sz="700">
                          <a:latin typeface="Calibri"/>
                          <a:ea typeface="Calibri"/>
                          <a:cs typeface="Calibri"/>
                          <a:sym typeface="Calibri"/>
                        </a:rPr>
                        <a:t>파이퍼 하이직</a:t>
                      </a:r>
                      <a:endParaRPr sz="7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6:6"/>
                      </a:ext>
                    </a:extLst>
                  </a:tcPr>
                </a:tc>
                <a:tc>
                  <a:txBody>
                    <a:bodyPr/>
                    <a:lstStyle/>
                    <a:p>
                      <a:pPr indent="0" lvl="0" marL="0" rtl="0" algn="ctr">
                        <a:lnSpc>
                          <a:spcPct val="115000"/>
                        </a:lnSpc>
                        <a:spcBef>
                          <a:spcPts val="0"/>
                        </a:spcBef>
                        <a:spcAft>
                          <a:spcPts val="0"/>
                        </a:spcAft>
                        <a:buNone/>
                      </a:pPr>
                      <a:r>
                        <a:rPr lang="en-US" sz="500">
                          <a:latin typeface="Calibri"/>
                          <a:ea typeface="Calibri"/>
                          <a:cs typeface="Calibri"/>
                          <a:sym typeface="Calibri"/>
                        </a:rPr>
                        <a:t>피노 누아 (Pinot Noir), 피노 므니에 (Pinot Meunier)</a:t>
                      </a:r>
                      <a:endParaRPr sz="5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6:7"/>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12%</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6:8"/>
                      </a:ext>
                    </a:extLst>
                  </a:tcPr>
                </a:tc>
                <a:tc>
                  <a:txBody>
                    <a:bodyPr/>
                    <a:lstStyle/>
                    <a:p>
                      <a:pPr indent="0" lvl="0" marL="0" rtl="0" algn="ctr">
                        <a:lnSpc>
                          <a:spcPct val="115000"/>
                        </a:lnSpc>
                        <a:spcBef>
                          <a:spcPts val="0"/>
                        </a:spcBef>
                        <a:spcAft>
                          <a:spcPts val="0"/>
                        </a:spcAft>
                        <a:buNone/>
                      </a:pPr>
                      <a:r>
                        <a:rPr lang="en-US" sz="800">
                          <a:latin typeface="Calibri"/>
                          <a:ea typeface="Calibri"/>
                          <a:cs typeface="Calibri"/>
                          <a:sym typeface="Calibri"/>
                        </a:rPr>
                        <a:t>75,000원</a:t>
                      </a:r>
                      <a:endParaRPr sz="8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6:9"/>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4.0</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6:10"/>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3</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6:11"/>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1</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6:12"/>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3</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6:13"/>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0</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6:14"/>
                      </a:ext>
                    </a:extLst>
                  </a:tcPr>
                </a:tc>
              </a:tr>
              <a:tr h="506775">
                <a:tc>
                  <a:txBody>
                    <a:bodyPr/>
                    <a:lstStyle/>
                    <a:p>
                      <a:pPr indent="0" lvl="0" marL="0" rtl="0" algn="ctr">
                        <a:lnSpc>
                          <a:spcPct val="115000"/>
                        </a:lnSpc>
                        <a:spcBef>
                          <a:spcPts val="0"/>
                        </a:spcBef>
                        <a:spcAft>
                          <a:spcPts val="0"/>
                        </a:spcAft>
                        <a:buNone/>
                      </a:pPr>
                      <a:r>
                        <a:rPr b="1" lang="en-US" sz="700">
                          <a:latin typeface="Calibri"/>
                          <a:ea typeface="Calibri"/>
                          <a:cs typeface="Calibri"/>
                          <a:sym typeface="Calibri"/>
                        </a:rPr>
                        <a:t>6</a:t>
                      </a:r>
                      <a:endParaRPr b="1" sz="700">
                        <a:latin typeface="Calibri"/>
                        <a:ea typeface="Calibri"/>
                        <a:cs typeface="Calibri"/>
                        <a:sym typeface="Calibri"/>
                      </a:endParaRPr>
                    </a:p>
                  </a:txBody>
                  <a:tcPr marT="91425" marB="91425" marR="28575" marL="2857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extLst>
                      <a:ext uri="http://customooxmlschemas.google.com/">
                        <go:slidesCustomData xmlns:go="http://customooxmlschemas.google.com/" cellId="132:7:0"/>
                      </a:ext>
                    </a:extLst>
                  </a:tcPr>
                </a:tc>
                <a:tc>
                  <a:txBody>
                    <a:bodyPr/>
                    <a:lstStyle/>
                    <a:p>
                      <a:pPr indent="0" lvl="0" marL="0" rtl="0" algn="ctr">
                        <a:lnSpc>
                          <a:spcPct val="115000"/>
                        </a:lnSpc>
                        <a:spcBef>
                          <a:spcPts val="0"/>
                        </a:spcBef>
                        <a:spcAft>
                          <a:spcPts val="0"/>
                        </a:spcAft>
                        <a:buNone/>
                      </a:pPr>
                      <a:r>
                        <a:rPr lang="en-US" sz="800">
                          <a:latin typeface="Calibri"/>
                          <a:ea typeface="Calibri"/>
                          <a:cs typeface="Calibri"/>
                          <a:sym typeface="Calibri"/>
                        </a:rPr>
                        <a:t>빌라 안티노리 키안티 클라시코 리제르바</a:t>
                      </a:r>
                      <a:endParaRPr sz="800">
                        <a:latin typeface="Calibri"/>
                        <a:ea typeface="Calibri"/>
                        <a:cs typeface="Calibri"/>
                        <a:sym typeface="Calibri"/>
                      </a:endParaRPr>
                    </a:p>
                  </a:txBody>
                  <a:tcPr marT="91425" marB="91425" marR="28575" marL="28575" anchor="ctr">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7:1"/>
                      </a:ext>
                    </a:extLst>
                  </a:tcPr>
                </a:tc>
                <a:tc>
                  <a:txBody>
                    <a:bodyPr/>
                    <a:lstStyle/>
                    <a:p>
                      <a:pPr indent="0" lvl="0" marL="0" rtl="0" algn="ctr">
                        <a:lnSpc>
                          <a:spcPct val="115000"/>
                        </a:lnSpc>
                        <a:spcBef>
                          <a:spcPts val="0"/>
                        </a:spcBef>
                        <a:spcAft>
                          <a:spcPts val="0"/>
                        </a:spcAft>
                        <a:buNone/>
                      </a:pPr>
                      <a:r>
                        <a:rPr lang="en-US" sz="700">
                          <a:latin typeface="Calibri"/>
                          <a:ea typeface="Calibri"/>
                          <a:cs typeface="Calibri"/>
                          <a:sym typeface="Calibri"/>
                        </a:rPr>
                        <a:t>VILLA ANTINORI CHIANTI CLASSICO RISERVA</a:t>
                      </a:r>
                      <a:endParaRPr sz="7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7:2"/>
                      </a:ext>
                    </a:extLst>
                  </a:tcPr>
                </a:tc>
                <a:tc>
                  <a:txBody>
                    <a:bodyPr/>
                    <a:lstStyle/>
                    <a:p>
                      <a:pPr indent="0" lvl="0" marL="0" rtl="0" algn="ctr">
                        <a:lnSpc>
                          <a:spcPct val="115000"/>
                        </a:lnSpc>
                        <a:spcBef>
                          <a:spcPts val="0"/>
                        </a:spcBef>
                        <a:spcAft>
                          <a:spcPts val="0"/>
                        </a:spcAft>
                        <a:buNone/>
                      </a:pPr>
                      <a:r>
                        <a:rPr lang="en-US" sz="700">
                          <a:latin typeface="Calibri"/>
                          <a:ea typeface="Calibri"/>
                          <a:cs typeface="Calibri"/>
                          <a:sym typeface="Calibri"/>
                        </a:rPr>
                        <a:t>Red</a:t>
                      </a:r>
                      <a:endParaRPr sz="7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7:3"/>
                      </a:ext>
                    </a:extLst>
                  </a:tcPr>
                </a:tc>
                <a:tc>
                  <a:txBody>
                    <a:bodyPr/>
                    <a:lstStyle/>
                    <a:p>
                      <a:pPr indent="0" lvl="0" marL="0" rtl="0" algn="ctr">
                        <a:lnSpc>
                          <a:spcPct val="115000"/>
                        </a:lnSpc>
                        <a:spcBef>
                          <a:spcPts val="0"/>
                        </a:spcBef>
                        <a:spcAft>
                          <a:spcPts val="0"/>
                        </a:spcAft>
                        <a:buNone/>
                      </a:pPr>
                      <a:r>
                        <a:rPr lang="en-US" sz="700">
                          <a:latin typeface="Calibri"/>
                          <a:ea typeface="Calibri"/>
                          <a:cs typeface="Calibri"/>
                          <a:sym typeface="Calibri"/>
                        </a:rPr>
                        <a:t>이탈리아</a:t>
                      </a:r>
                      <a:endParaRPr sz="7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7:4"/>
                      </a:ext>
                    </a:extLst>
                  </a:tcPr>
                </a:tc>
                <a:tc>
                  <a:txBody>
                    <a:bodyPr/>
                    <a:lstStyle/>
                    <a:p>
                      <a:pPr indent="0" lvl="0" marL="0" rtl="0" algn="ctr">
                        <a:lnSpc>
                          <a:spcPct val="115000"/>
                        </a:lnSpc>
                        <a:spcBef>
                          <a:spcPts val="0"/>
                        </a:spcBef>
                        <a:spcAft>
                          <a:spcPts val="0"/>
                        </a:spcAft>
                        <a:buNone/>
                      </a:pPr>
                      <a:r>
                        <a:rPr lang="en-US" sz="600">
                          <a:latin typeface="Calibri"/>
                          <a:ea typeface="Calibri"/>
                          <a:cs typeface="Calibri"/>
                          <a:sym typeface="Calibri"/>
                        </a:rPr>
                        <a:t>토스카나, 키안티 클라시코</a:t>
                      </a:r>
                      <a:endParaRPr sz="6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7:5"/>
                      </a:ext>
                    </a:extLst>
                  </a:tcPr>
                </a:tc>
                <a:tc>
                  <a:txBody>
                    <a:bodyPr/>
                    <a:lstStyle/>
                    <a:p>
                      <a:pPr indent="0" lvl="0" marL="0" rtl="0" algn="ctr">
                        <a:lnSpc>
                          <a:spcPct val="115000"/>
                        </a:lnSpc>
                        <a:spcBef>
                          <a:spcPts val="0"/>
                        </a:spcBef>
                        <a:spcAft>
                          <a:spcPts val="0"/>
                        </a:spcAft>
                        <a:buNone/>
                      </a:pPr>
                      <a:r>
                        <a:rPr lang="en-US" sz="700">
                          <a:latin typeface="Calibri"/>
                          <a:ea typeface="Calibri"/>
                          <a:cs typeface="Calibri"/>
                          <a:sym typeface="Calibri"/>
                        </a:rPr>
                        <a:t>안티노리</a:t>
                      </a:r>
                      <a:endParaRPr sz="7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7:6"/>
                      </a:ext>
                    </a:extLst>
                  </a:tcPr>
                </a:tc>
                <a:tc>
                  <a:txBody>
                    <a:bodyPr/>
                    <a:lstStyle/>
                    <a:p>
                      <a:pPr indent="0" lvl="0" marL="0" rtl="0" algn="ctr">
                        <a:lnSpc>
                          <a:spcPct val="115000"/>
                        </a:lnSpc>
                        <a:spcBef>
                          <a:spcPts val="0"/>
                        </a:spcBef>
                        <a:spcAft>
                          <a:spcPts val="0"/>
                        </a:spcAft>
                        <a:buNone/>
                      </a:pPr>
                      <a:r>
                        <a:rPr lang="en-US" sz="500">
                          <a:latin typeface="Calibri"/>
                          <a:ea typeface="Calibri"/>
                          <a:cs typeface="Calibri"/>
                          <a:sym typeface="Calibri"/>
                        </a:rPr>
                        <a:t>산지오베제 90%, 카베르네 소비뇽 10%</a:t>
                      </a:r>
                      <a:endParaRPr sz="5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7:7"/>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14%</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7:8"/>
                      </a:ext>
                    </a:extLst>
                  </a:tcPr>
                </a:tc>
                <a:tc>
                  <a:txBody>
                    <a:bodyPr/>
                    <a:lstStyle/>
                    <a:p>
                      <a:pPr indent="0" lvl="0" marL="0" rtl="0" algn="ctr">
                        <a:lnSpc>
                          <a:spcPct val="115000"/>
                        </a:lnSpc>
                        <a:spcBef>
                          <a:spcPts val="0"/>
                        </a:spcBef>
                        <a:spcAft>
                          <a:spcPts val="0"/>
                        </a:spcAft>
                        <a:buNone/>
                      </a:pPr>
                      <a:r>
                        <a:rPr lang="en-US" sz="800">
                          <a:latin typeface="Calibri"/>
                          <a:ea typeface="Calibri"/>
                          <a:cs typeface="Calibri"/>
                          <a:sym typeface="Calibri"/>
                        </a:rPr>
                        <a:t>39,000원</a:t>
                      </a:r>
                      <a:endParaRPr sz="8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7:9"/>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4.0</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7:10"/>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3</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7:11"/>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0</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7:12"/>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3</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7:13"/>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4</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7:14"/>
                      </a:ext>
                    </a:extLst>
                  </a:tcPr>
                </a:tc>
              </a:tr>
              <a:tr h="350425">
                <a:tc>
                  <a:txBody>
                    <a:bodyPr/>
                    <a:lstStyle/>
                    <a:p>
                      <a:pPr indent="0" lvl="0" marL="0" rtl="0" algn="ctr">
                        <a:lnSpc>
                          <a:spcPct val="115000"/>
                        </a:lnSpc>
                        <a:spcBef>
                          <a:spcPts val="0"/>
                        </a:spcBef>
                        <a:spcAft>
                          <a:spcPts val="0"/>
                        </a:spcAft>
                        <a:buNone/>
                      </a:pPr>
                      <a:r>
                        <a:rPr b="1" lang="en-US" sz="700">
                          <a:latin typeface="Calibri"/>
                          <a:ea typeface="Calibri"/>
                          <a:cs typeface="Calibri"/>
                          <a:sym typeface="Calibri"/>
                        </a:rPr>
                        <a:t>7</a:t>
                      </a:r>
                      <a:endParaRPr b="1" sz="700">
                        <a:latin typeface="Calibri"/>
                        <a:ea typeface="Calibri"/>
                        <a:cs typeface="Calibri"/>
                        <a:sym typeface="Calibri"/>
                      </a:endParaRPr>
                    </a:p>
                  </a:txBody>
                  <a:tcPr marT="91425" marB="91425" marR="28575" marL="2857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extLst>
                      <a:ext uri="http://customooxmlschemas.google.com/">
                        <go:slidesCustomData xmlns:go="http://customooxmlschemas.google.com/" cellId="132:8:0"/>
                      </a:ext>
                    </a:extLst>
                  </a:tcPr>
                </a:tc>
                <a:tc>
                  <a:txBody>
                    <a:bodyPr/>
                    <a:lstStyle/>
                    <a:p>
                      <a:pPr indent="0" lvl="0" marL="0" rtl="0" algn="ctr">
                        <a:lnSpc>
                          <a:spcPct val="115000"/>
                        </a:lnSpc>
                        <a:spcBef>
                          <a:spcPts val="0"/>
                        </a:spcBef>
                        <a:spcAft>
                          <a:spcPts val="0"/>
                        </a:spcAft>
                        <a:buNone/>
                      </a:pPr>
                      <a:r>
                        <a:rPr lang="en-US" sz="800">
                          <a:latin typeface="Calibri"/>
                          <a:ea typeface="Calibri"/>
                          <a:cs typeface="Calibri"/>
                          <a:sym typeface="Calibri"/>
                        </a:rPr>
                        <a:t>톨퍼들 빈야드 샤르도네</a:t>
                      </a:r>
                      <a:endParaRPr sz="800">
                        <a:latin typeface="Calibri"/>
                        <a:ea typeface="Calibri"/>
                        <a:cs typeface="Calibri"/>
                        <a:sym typeface="Calibri"/>
                      </a:endParaRPr>
                    </a:p>
                  </a:txBody>
                  <a:tcPr marT="91425" marB="91425" marR="28575" marL="28575" anchor="ctr">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8:1"/>
                      </a:ext>
                    </a:extLst>
                  </a:tcPr>
                </a:tc>
                <a:tc>
                  <a:txBody>
                    <a:bodyPr/>
                    <a:lstStyle/>
                    <a:p>
                      <a:pPr indent="0" lvl="0" marL="0" rtl="0" algn="ctr">
                        <a:lnSpc>
                          <a:spcPct val="115000"/>
                        </a:lnSpc>
                        <a:spcBef>
                          <a:spcPts val="0"/>
                        </a:spcBef>
                        <a:spcAft>
                          <a:spcPts val="0"/>
                        </a:spcAft>
                        <a:buNone/>
                      </a:pPr>
                      <a:r>
                        <a:rPr lang="en-US" sz="700">
                          <a:latin typeface="Calibri"/>
                          <a:ea typeface="Calibri"/>
                          <a:cs typeface="Calibri"/>
                          <a:sym typeface="Calibri"/>
                        </a:rPr>
                        <a:t>TOLPUDDLE VINEYARD CHARDONNAY</a:t>
                      </a:r>
                      <a:endParaRPr sz="7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8:2"/>
                      </a:ext>
                    </a:extLst>
                  </a:tcPr>
                </a:tc>
                <a:tc>
                  <a:txBody>
                    <a:bodyPr/>
                    <a:lstStyle/>
                    <a:p>
                      <a:pPr indent="0" lvl="0" marL="0" rtl="0" algn="ctr">
                        <a:lnSpc>
                          <a:spcPct val="115000"/>
                        </a:lnSpc>
                        <a:spcBef>
                          <a:spcPts val="0"/>
                        </a:spcBef>
                        <a:spcAft>
                          <a:spcPts val="0"/>
                        </a:spcAft>
                        <a:buNone/>
                      </a:pPr>
                      <a:r>
                        <a:rPr lang="en-US" sz="700">
                          <a:latin typeface="Calibri"/>
                          <a:ea typeface="Calibri"/>
                          <a:cs typeface="Calibri"/>
                          <a:sym typeface="Calibri"/>
                        </a:rPr>
                        <a:t>White</a:t>
                      </a:r>
                      <a:endParaRPr sz="7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8:3"/>
                      </a:ext>
                    </a:extLst>
                  </a:tcPr>
                </a:tc>
                <a:tc>
                  <a:txBody>
                    <a:bodyPr/>
                    <a:lstStyle/>
                    <a:p>
                      <a:pPr indent="0" lvl="0" marL="0" rtl="0" algn="ctr">
                        <a:lnSpc>
                          <a:spcPct val="115000"/>
                        </a:lnSpc>
                        <a:spcBef>
                          <a:spcPts val="0"/>
                        </a:spcBef>
                        <a:spcAft>
                          <a:spcPts val="0"/>
                        </a:spcAft>
                        <a:buNone/>
                      </a:pPr>
                      <a:r>
                        <a:rPr lang="en-US" sz="700">
                          <a:latin typeface="Calibri"/>
                          <a:ea typeface="Calibri"/>
                          <a:cs typeface="Calibri"/>
                          <a:sym typeface="Calibri"/>
                        </a:rPr>
                        <a:t>호주</a:t>
                      </a:r>
                      <a:endParaRPr sz="7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8:4"/>
                      </a:ext>
                    </a:extLst>
                  </a:tcPr>
                </a:tc>
                <a:tc>
                  <a:txBody>
                    <a:bodyPr/>
                    <a:lstStyle/>
                    <a:p>
                      <a:pPr indent="0" lvl="0" marL="0" rtl="0" algn="ctr">
                        <a:lnSpc>
                          <a:spcPct val="115000"/>
                        </a:lnSpc>
                        <a:spcBef>
                          <a:spcPts val="0"/>
                        </a:spcBef>
                        <a:spcAft>
                          <a:spcPts val="0"/>
                        </a:spcAft>
                        <a:buNone/>
                      </a:pPr>
                      <a:r>
                        <a:rPr lang="en-US" sz="600">
                          <a:latin typeface="Calibri"/>
                          <a:ea typeface="Calibri"/>
                          <a:cs typeface="Calibri"/>
                          <a:sym typeface="Calibri"/>
                        </a:rPr>
                        <a:t>호주, 타스매니아</a:t>
                      </a:r>
                      <a:endParaRPr sz="6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8:5"/>
                      </a:ext>
                    </a:extLst>
                  </a:tcPr>
                </a:tc>
                <a:tc>
                  <a:txBody>
                    <a:bodyPr/>
                    <a:lstStyle/>
                    <a:p>
                      <a:pPr indent="0" lvl="0" marL="0" rtl="0" algn="ctr">
                        <a:lnSpc>
                          <a:spcPct val="115000"/>
                        </a:lnSpc>
                        <a:spcBef>
                          <a:spcPts val="0"/>
                        </a:spcBef>
                        <a:spcAft>
                          <a:spcPts val="0"/>
                        </a:spcAft>
                        <a:buNone/>
                      </a:pPr>
                      <a:r>
                        <a:rPr lang="en-US" sz="700">
                          <a:latin typeface="Calibri"/>
                          <a:ea typeface="Calibri"/>
                          <a:cs typeface="Calibri"/>
                          <a:sym typeface="Calibri"/>
                        </a:rPr>
                        <a:t>SHAW AND SMITH</a:t>
                      </a:r>
                      <a:endParaRPr sz="7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8:6"/>
                      </a:ext>
                    </a:extLst>
                  </a:tcPr>
                </a:tc>
                <a:tc>
                  <a:txBody>
                    <a:bodyPr/>
                    <a:lstStyle/>
                    <a:p>
                      <a:pPr indent="0" lvl="0" marL="0" rtl="0" algn="ctr">
                        <a:lnSpc>
                          <a:spcPct val="115000"/>
                        </a:lnSpc>
                        <a:spcBef>
                          <a:spcPts val="0"/>
                        </a:spcBef>
                        <a:spcAft>
                          <a:spcPts val="0"/>
                        </a:spcAft>
                        <a:buNone/>
                      </a:pPr>
                      <a:r>
                        <a:rPr lang="en-US" sz="500">
                          <a:latin typeface="Calibri"/>
                          <a:ea typeface="Calibri"/>
                          <a:cs typeface="Calibri"/>
                          <a:sym typeface="Calibri"/>
                        </a:rPr>
                        <a:t>샤르도네(CHARDONNAY) 100%</a:t>
                      </a:r>
                      <a:endParaRPr sz="5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8:7"/>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12.5%</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8:8"/>
                      </a:ext>
                    </a:extLst>
                  </a:tcPr>
                </a:tc>
                <a:tc>
                  <a:txBody>
                    <a:bodyPr/>
                    <a:lstStyle/>
                    <a:p>
                      <a:pPr indent="0" lvl="0" marL="0" rtl="0" algn="ctr">
                        <a:lnSpc>
                          <a:spcPct val="115000"/>
                        </a:lnSpc>
                        <a:spcBef>
                          <a:spcPts val="0"/>
                        </a:spcBef>
                        <a:spcAft>
                          <a:spcPts val="0"/>
                        </a:spcAft>
                        <a:buNone/>
                      </a:pPr>
                      <a:r>
                        <a:rPr lang="en-US" sz="800">
                          <a:latin typeface="Calibri"/>
                          <a:ea typeface="Calibri"/>
                          <a:cs typeface="Calibri"/>
                          <a:sym typeface="Calibri"/>
                        </a:rPr>
                        <a:t>100,000원</a:t>
                      </a:r>
                      <a:endParaRPr sz="8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8:9"/>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4.2</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8:10"/>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3</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8:11"/>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0</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8:12"/>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4</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8:13"/>
                      </a:ext>
                    </a:extLst>
                  </a:tcPr>
                </a:tc>
                <a:tc>
                  <a:txBody>
                    <a:bodyPr/>
                    <a:lstStyle/>
                    <a:p>
                      <a:pPr indent="0" lvl="0" marL="0" rtl="0" algn="ctr">
                        <a:lnSpc>
                          <a:spcPct val="115000"/>
                        </a:lnSpc>
                        <a:spcBef>
                          <a:spcPts val="0"/>
                        </a:spcBef>
                        <a:spcAft>
                          <a:spcPts val="0"/>
                        </a:spcAft>
                        <a:buNone/>
                      </a:pPr>
                      <a:r>
                        <a:rPr lang="en-US" sz="1000">
                          <a:latin typeface="Calibri"/>
                          <a:ea typeface="Calibri"/>
                          <a:cs typeface="Calibri"/>
                          <a:sym typeface="Calibri"/>
                        </a:rPr>
                        <a:t>0</a:t>
                      </a:r>
                      <a:endParaRPr sz="1000">
                        <a:latin typeface="Calibri"/>
                        <a:ea typeface="Calibri"/>
                        <a:cs typeface="Calibri"/>
                        <a:sym typeface="Calibri"/>
                      </a:endParaRPr>
                    </a:p>
                  </a:txBody>
                  <a:tcPr marT="91425" marB="91425" marR="28575" marL="28575" anchor="ctr">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extLst>
                      <a:ext uri="http://customooxmlschemas.google.com/">
                        <go:slidesCustomData xmlns:go="http://customooxmlschemas.google.com/" cellId="132:8:14"/>
                      </a:ext>
                    </a:extLst>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2479b283c8_1_12"/>
          <p:cNvSpPr txBox="1"/>
          <p:nvPr>
            <p:ph type="title"/>
          </p:nvPr>
        </p:nvSpPr>
        <p:spPr>
          <a:xfrm>
            <a:off x="179512" y="0"/>
            <a:ext cx="7661100" cy="79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500"/>
              <a:buFont typeface="Calibri"/>
              <a:buNone/>
            </a:pPr>
            <a:r>
              <a:rPr lang="en-US" sz="3000">
                <a:latin typeface="Georgia"/>
                <a:ea typeface="Georgia"/>
                <a:cs typeface="Georgia"/>
                <a:sym typeface="Georgia"/>
              </a:rPr>
              <a:t>BERT</a:t>
            </a:r>
            <a:endParaRPr sz="3000">
              <a:latin typeface="Georgia"/>
              <a:ea typeface="Georgia"/>
              <a:cs typeface="Georgia"/>
              <a:sym typeface="Georgia"/>
            </a:endParaRPr>
          </a:p>
        </p:txBody>
      </p:sp>
      <p:pic>
        <p:nvPicPr>
          <p:cNvPr id="138" name="Google Shape;138;g12479b283c8_1_12"/>
          <p:cNvPicPr preferRelativeResize="0"/>
          <p:nvPr/>
        </p:nvPicPr>
        <p:blipFill>
          <a:blip r:embed="rId3">
            <a:alphaModFix/>
          </a:blip>
          <a:stretch>
            <a:fillRect/>
          </a:stretch>
        </p:blipFill>
        <p:spPr>
          <a:xfrm>
            <a:off x="372988" y="1498663"/>
            <a:ext cx="2189876" cy="1228475"/>
          </a:xfrm>
          <a:prstGeom prst="rect">
            <a:avLst/>
          </a:prstGeom>
          <a:noFill/>
          <a:ln>
            <a:noFill/>
          </a:ln>
        </p:spPr>
      </p:pic>
      <p:sp>
        <p:nvSpPr>
          <p:cNvPr id="139" name="Google Shape;139;g12479b283c8_1_12"/>
          <p:cNvSpPr txBox="1"/>
          <p:nvPr/>
        </p:nvSpPr>
        <p:spPr>
          <a:xfrm>
            <a:off x="2807600" y="1441750"/>
            <a:ext cx="62382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500">
                <a:solidFill>
                  <a:srgbClr val="333333"/>
                </a:solidFill>
                <a:latin typeface="Georgia"/>
                <a:ea typeface="Georgia"/>
                <a:cs typeface="Georgia"/>
                <a:sym typeface="Georgia"/>
              </a:rPr>
              <a:t>BERT : </a:t>
            </a:r>
            <a:r>
              <a:rPr b="1" lang="en-US" sz="1500">
                <a:solidFill>
                  <a:srgbClr val="1E1E1E"/>
                </a:solidFill>
                <a:highlight>
                  <a:srgbClr val="FFFFFF"/>
                </a:highlight>
                <a:latin typeface="Georgia"/>
                <a:ea typeface="Georgia"/>
                <a:cs typeface="Georgia"/>
                <a:sym typeface="Georgia"/>
              </a:rPr>
              <a:t>Bidirectional Encoder Representations from Transformers</a:t>
            </a:r>
            <a:endParaRPr b="1" sz="1500">
              <a:solidFill>
                <a:srgbClr val="1E1E1E"/>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US">
                <a:solidFill>
                  <a:srgbClr val="212529"/>
                </a:solidFill>
                <a:highlight>
                  <a:srgbClr val="FFFFFF"/>
                </a:highlight>
                <a:latin typeface="Georgia"/>
                <a:ea typeface="Georgia"/>
                <a:cs typeface="Georgia"/>
                <a:sym typeface="Georgia"/>
              </a:rPr>
              <a:t>transformer의 encoder구조만 사용해 bidirectional(양방향) 정보를 사용하는 구조</a:t>
            </a:r>
            <a:endParaRPr>
              <a:solidFill>
                <a:srgbClr val="212529"/>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US">
                <a:solidFill>
                  <a:srgbClr val="212529"/>
                </a:solidFill>
                <a:highlight>
                  <a:srgbClr val="FFFFFF"/>
                </a:highlight>
                <a:latin typeface="Georgia"/>
                <a:ea typeface="Georgia"/>
                <a:cs typeface="Georgia"/>
                <a:sym typeface="Georgia"/>
              </a:rPr>
              <a:t>대용량 코퍼스를 활용하여 unlabeled data로 학습후 특정 task를 가진 labeled data로 전이학습 시킨 사전학습된 언어모델</a:t>
            </a:r>
            <a:endParaRPr>
              <a:solidFill>
                <a:srgbClr val="212529"/>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US">
                <a:solidFill>
                  <a:srgbClr val="1E1E1E"/>
                </a:solidFill>
                <a:highlight>
                  <a:srgbClr val="FFFFFF"/>
                </a:highlight>
                <a:latin typeface="Georgia"/>
                <a:ea typeface="Georgia"/>
                <a:cs typeface="Georgia"/>
                <a:sym typeface="Georgia"/>
              </a:rPr>
              <a:t>한국어로 학습시킨 ko-bert를 활용할 예정</a:t>
            </a:r>
            <a:endParaRPr>
              <a:solidFill>
                <a:srgbClr val="1E1E1E"/>
              </a:solidFill>
              <a:highlight>
                <a:srgbClr val="FFFFFF"/>
              </a:highlight>
              <a:latin typeface="Georgia"/>
              <a:ea typeface="Georgia"/>
              <a:cs typeface="Georgia"/>
              <a:sym typeface="Georgia"/>
            </a:endParaRPr>
          </a:p>
        </p:txBody>
      </p:sp>
      <p:pic>
        <p:nvPicPr>
          <p:cNvPr id="140" name="Google Shape;140;g12479b283c8_1_12"/>
          <p:cNvPicPr preferRelativeResize="0"/>
          <p:nvPr/>
        </p:nvPicPr>
        <p:blipFill>
          <a:blip r:embed="rId4">
            <a:alphaModFix/>
          </a:blip>
          <a:stretch>
            <a:fillRect/>
          </a:stretch>
        </p:blipFill>
        <p:spPr>
          <a:xfrm>
            <a:off x="294500" y="3429000"/>
            <a:ext cx="8604450" cy="2587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2479b283c8_3_0"/>
          <p:cNvSpPr txBox="1"/>
          <p:nvPr>
            <p:ph type="title"/>
          </p:nvPr>
        </p:nvSpPr>
        <p:spPr>
          <a:xfrm>
            <a:off x="179512" y="0"/>
            <a:ext cx="7661100" cy="79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500"/>
              <a:buFont typeface="Calibri"/>
              <a:buNone/>
            </a:pPr>
            <a:r>
              <a:rPr lang="en-US" sz="3000">
                <a:latin typeface="Georgia"/>
                <a:ea typeface="Georgia"/>
                <a:cs typeface="Georgia"/>
                <a:sym typeface="Georgia"/>
              </a:rPr>
              <a:t>웹 페이지 개발</a:t>
            </a:r>
            <a:endParaRPr sz="3000">
              <a:latin typeface="Georgia"/>
              <a:ea typeface="Georgia"/>
              <a:cs typeface="Georgia"/>
              <a:sym typeface="Georgia"/>
            </a:endParaRPr>
          </a:p>
        </p:txBody>
      </p:sp>
      <p:pic>
        <p:nvPicPr>
          <p:cNvPr id="146" name="Google Shape;146;g12479b283c8_3_0"/>
          <p:cNvPicPr preferRelativeResize="0"/>
          <p:nvPr/>
        </p:nvPicPr>
        <p:blipFill>
          <a:blip r:embed="rId3">
            <a:alphaModFix/>
          </a:blip>
          <a:stretch>
            <a:fillRect/>
          </a:stretch>
        </p:blipFill>
        <p:spPr>
          <a:xfrm>
            <a:off x="1462625" y="1591975"/>
            <a:ext cx="2189875" cy="1319650"/>
          </a:xfrm>
          <a:prstGeom prst="rect">
            <a:avLst/>
          </a:prstGeom>
          <a:noFill/>
          <a:ln>
            <a:noFill/>
          </a:ln>
        </p:spPr>
      </p:pic>
      <p:sp>
        <p:nvSpPr>
          <p:cNvPr id="147" name="Google Shape;147;g12479b283c8_3_0"/>
          <p:cNvSpPr txBox="1"/>
          <p:nvPr/>
        </p:nvSpPr>
        <p:spPr>
          <a:xfrm>
            <a:off x="3840000" y="3984700"/>
            <a:ext cx="36060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555555"/>
                </a:solidFill>
                <a:latin typeface="Georgia"/>
                <a:ea typeface="Georgia"/>
                <a:cs typeface="Georgia"/>
                <a:sym typeface="Georgia"/>
              </a:rPr>
              <a:t>클라우드 기반 웹 브라우저로 동작하는</a:t>
            </a:r>
            <a:endParaRPr sz="1300">
              <a:solidFill>
                <a:srgbClr val="555555"/>
              </a:solidFill>
              <a:latin typeface="Georgia"/>
              <a:ea typeface="Georgia"/>
              <a:cs typeface="Georgia"/>
              <a:sym typeface="Georgia"/>
            </a:endParaRPr>
          </a:p>
          <a:p>
            <a:pPr indent="0" lvl="0" marL="0" rtl="0" algn="l">
              <a:spcBef>
                <a:spcPts val="0"/>
              </a:spcBef>
              <a:spcAft>
                <a:spcPts val="0"/>
              </a:spcAft>
              <a:buNone/>
            </a:pPr>
            <a:r>
              <a:rPr lang="en-US" sz="1300">
                <a:solidFill>
                  <a:srgbClr val="555555"/>
                </a:solidFill>
                <a:latin typeface="Georgia"/>
                <a:ea typeface="Georgia"/>
                <a:cs typeface="Georgia"/>
                <a:sym typeface="Georgia"/>
              </a:rPr>
              <a:t>UI 디자인 툴</a:t>
            </a:r>
            <a:r>
              <a:rPr lang="en-US" sz="1300">
                <a:solidFill>
                  <a:srgbClr val="555555"/>
                </a:solidFill>
                <a:latin typeface="Georgia"/>
                <a:ea typeface="Georgia"/>
                <a:cs typeface="Georgia"/>
                <a:sym typeface="Georgia"/>
              </a:rPr>
              <a:t> </a:t>
            </a:r>
            <a:endParaRPr sz="1300">
              <a:solidFill>
                <a:srgbClr val="555555"/>
              </a:solidFill>
              <a:latin typeface="Georgia"/>
              <a:ea typeface="Georgia"/>
              <a:cs typeface="Georgia"/>
              <a:sym typeface="Georgia"/>
            </a:endParaRPr>
          </a:p>
          <a:p>
            <a:pPr indent="0" lvl="0" marL="0" rtl="0" algn="l">
              <a:spcBef>
                <a:spcPts val="0"/>
              </a:spcBef>
              <a:spcAft>
                <a:spcPts val="0"/>
              </a:spcAft>
              <a:buNone/>
            </a:pPr>
            <a:r>
              <a:t/>
            </a:r>
            <a:endParaRPr sz="1300">
              <a:solidFill>
                <a:srgbClr val="555555"/>
              </a:solidFill>
              <a:latin typeface="Georgia"/>
              <a:ea typeface="Georgia"/>
              <a:cs typeface="Georgia"/>
              <a:sym typeface="Georgia"/>
            </a:endParaRPr>
          </a:p>
          <a:p>
            <a:pPr indent="0" lvl="0" marL="0" rtl="0" algn="l">
              <a:spcBef>
                <a:spcPts val="0"/>
              </a:spcBef>
              <a:spcAft>
                <a:spcPts val="0"/>
              </a:spcAft>
              <a:buNone/>
            </a:pPr>
            <a:r>
              <a:rPr lang="en-US" sz="1300">
                <a:solidFill>
                  <a:srgbClr val="555555"/>
                </a:solidFill>
                <a:latin typeface="Georgia"/>
                <a:ea typeface="Georgia"/>
                <a:cs typeface="Georgia"/>
                <a:sym typeface="Georgia"/>
              </a:rPr>
              <a:t>웹 트렌드 반영 반응형 쇼핑몰 디자인 </a:t>
            </a:r>
            <a:r>
              <a:rPr lang="en-US" sz="1300">
                <a:solidFill>
                  <a:srgbClr val="555555"/>
                </a:solidFill>
                <a:latin typeface="Georgia"/>
                <a:ea typeface="Georgia"/>
                <a:cs typeface="Georgia"/>
                <a:sym typeface="Georgia"/>
              </a:rPr>
              <a:t>구</a:t>
            </a:r>
            <a:r>
              <a:rPr lang="en-US" sz="1300">
                <a:solidFill>
                  <a:srgbClr val="555555"/>
                </a:solidFill>
                <a:latin typeface="Georgia"/>
                <a:ea typeface="Georgia"/>
                <a:cs typeface="Georgia"/>
                <a:sym typeface="Georgia"/>
              </a:rPr>
              <a:t>현 가능</a:t>
            </a:r>
            <a:endParaRPr sz="1300">
              <a:solidFill>
                <a:srgbClr val="555555"/>
              </a:solidFill>
              <a:latin typeface="Georgia"/>
              <a:ea typeface="Georgia"/>
              <a:cs typeface="Georgia"/>
              <a:sym typeface="Georgia"/>
            </a:endParaRPr>
          </a:p>
          <a:p>
            <a:pPr indent="0" lvl="0" marL="0" rtl="0" algn="l">
              <a:spcBef>
                <a:spcPts val="0"/>
              </a:spcBef>
              <a:spcAft>
                <a:spcPts val="0"/>
              </a:spcAft>
              <a:buNone/>
            </a:pPr>
            <a:r>
              <a:rPr lang="en-US" sz="1300">
                <a:solidFill>
                  <a:srgbClr val="555555"/>
                </a:solidFill>
                <a:latin typeface="Georgia"/>
                <a:ea typeface="Georgia"/>
                <a:cs typeface="Georgia"/>
                <a:sym typeface="Georgia"/>
              </a:rPr>
              <a:t>웹 페이지의 디자인이 필요하다</a:t>
            </a:r>
            <a:r>
              <a:rPr lang="en-US" sz="1300">
                <a:solidFill>
                  <a:srgbClr val="555555"/>
                </a:solidFill>
                <a:latin typeface="Georgia"/>
                <a:ea typeface="Georgia"/>
                <a:cs typeface="Georgia"/>
                <a:sym typeface="Georgia"/>
              </a:rPr>
              <a:t> </a:t>
            </a:r>
            <a:r>
              <a:rPr lang="en-US" sz="1300">
                <a:solidFill>
                  <a:srgbClr val="555555"/>
                </a:solidFill>
                <a:latin typeface="Georgia"/>
                <a:ea typeface="Georgia"/>
                <a:cs typeface="Georgia"/>
                <a:sym typeface="Georgia"/>
              </a:rPr>
              <a:t>생각하면</a:t>
            </a:r>
            <a:endParaRPr sz="1300">
              <a:solidFill>
                <a:srgbClr val="555555"/>
              </a:solidFill>
              <a:latin typeface="Georgia"/>
              <a:ea typeface="Georgia"/>
              <a:cs typeface="Georgia"/>
              <a:sym typeface="Georgia"/>
            </a:endParaRPr>
          </a:p>
          <a:p>
            <a:pPr indent="0" lvl="0" marL="0" rtl="0" algn="l">
              <a:spcBef>
                <a:spcPts val="0"/>
              </a:spcBef>
              <a:spcAft>
                <a:spcPts val="0"/>
              </a:spcAft>
              <a:buNone/>
            </a:pPr>
            <a:r>
              <a:rPr lang="en-US" sz="1300">
                <a:solidFill>
                  <a:srgbClr val="555555"/>
                </a:solidFill>
                <a:latin typeface="Georgia"/>
                <a:ea typeface="Georgia"/>
                <a:cs typeface="Georgia"/>
                <a:sym typeface="Georgia"/>
              </a:rPr>
              <a:t>활용 예정</a:t>
            </a:r>
            <a:endParaRPr sz="1300">
              <a:solidFill>
                <a:srgbClr val="555555"/>
              </a:solidFill>
              <a:latin typeface="Georgia"/>
              <a:ea typeface="Georgia"/>
              <a:cs typeface="Georgia"/>
              <a:sym typeface="Georgia"/>
            </a:endParaRPr>
          </a:p>
        </p:txBody>
      </p:sp>
      <p:pic>
        <p:nvPicPr>
          <p:cNvPr id="148" name="Google Shape;148;g12479b283c8_3_0"/>
          <p:cNvPicPr preferRelativeResize="0"/>
          <p:nvPr/>
        </p:nvPicPr>
        <p:blipFill>
          <a:blip r:embed="rId4">
            <a:alphaModFix/>
          </a:blip>
          <a:stretch>
            <a:fillRect/>
          </a:stretch>
        </p:blipFill>
        <p:spPr>
          <a:xfrm>
            <a:off x="1462625" y="4038900"/>
            <a:ext cx="1654725" cy="1477075"/>
          </a:xfrm>
          <a:prstGeom prst="rect">
            <a:avLst/>
          </a:prstGeom>
          <a:noFill/>
          <a:ln>
            <a:noFill/>
          </a:ln>
        </p:spPr>
      </p:pic>
      <p:sp>
        <p:nvSpPr>
          <p:cNvPr id="149" name="Google Shape;149;g12479b283c8_3_0"/>
          <p:cNvSpPr txBox="1"/>
          <p:nvPr/>
        </p:nvSpPr>
        <p:spPr>
          <a:xfrm>
            <a:off x="3840000" y="1659150"/>
            <a:ext cx="36060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555555"/>
                </a:solidFill>
                <a:latin typeface="Georgia"/>
                <a:ea typeface="Georgia"/>
                <a:cs typeface="Georgia"/>
                <a:sym typeface="Georgia"/>
              </a:rPr>
              <a:t>파이썬 웹 어플리케이션을 만드는 프레임 워크</a:t>
            </a:r>
            <a:endParaRPr sz="1300">
              <a:solidFill>
                <a:srgbClr val="555555"/>
              </a:solidFill>
              <a:latin typeface="Georgia"/>
              <a:ea typeface="Georgia"/>
              <a:cs typeface="Georgia"/>
              <a:sym typeface="Georgia"/>
            </a:endParaRPr>
          </a:p>
          <a:p>
            <a:pPr indent="0" lvl="0" marL="0" rtl="0" algn="l">
              <a:spcBef>
                <a:spcPts val="0"/>
              </a:spcBef>
              <a:spcAft>
                <a:spcPts val="0"/>
              </a:spcAft>
              <a:buNone/>
            </a:pPr>
            <a:r>
              <a:t/>
            </a:r>
            <a:endParaRPr sz="1300">
              <a:solidFill>
                <a:srgbClr val="555555"/>
              </a:solidFill>
              <a:latin typeface="Georgia"/>
              <a:ea typeface="Georgia"/>
              <a:cs typeface="Georgia"/>
              <a:sym typeface="Georgia"/>
            </a:endParaRPr>
          </a:p>
          <a:p>
            <a:pPr indent="0" lvl="0" marL="0" rtl="0" algn="l">
              <a:spcBef>
                <a:spcPts val="0"/>
              </a:spcBef>
              <a:spcAft>
                <a:spcPts val="0"/>
              </a:spcAft>
              <a:buNone/>
            </a:pPr>
            <a:r>
              <a:rPr lang="en-US" sz="1300">
                <a:solidFill>
                  <a:srgbClr val="555555"/>
                </a:solidFill>
                <a:latin typeface="Georgia"/>
                <a:ea typeface="Georgia"/>
                <a:cs typeface="Georgia"/>
                <a:sym typeface="Georgia"/>
              </a:rPr>
              <a:t>- 짧은 코드만으로 구현 가능</a:t>
            </a:r>
            <a:endParaRPr sz="1300">
              <a:solidFill>
                <a:srgbClr val="555555"/>
              </a:solidFill>
              <a:latin typeface="Georgia"/>
              <a:ea typeface="Georgia"/>
              <a:cs typeface="Georgia"/>
              <a:sym typeface="Georgia"/>
            </a:endParaRPr>
          </a:p>
          <a:p>
            <a:pPr indent="0" lvl="0" marL="0" rtl="0" algn="l">
              <a:spcBef>
                <a:spcPts val="0"/>
              </a:spcBef>
              <a:spcAft>
                <a:spcPts val="0"/>
              </a:spcAft>
              <a:buNone/>
            </a:pPr>
            <a:r>
              <a:rPr lang="en-US" sz="1300">
                <a:solidFill>
                  <a:srgbClr val="555555"/>
                </a:solidFill>
                <a:latin typeface="Georgia"/>
                <a:ea typeface="Georgia"/>
                <a:cs typeface="Georgia"/>
                <a:sym typeface="Georgia"/>
              </a:rPr>
              <a:t>- 사용이 간편함 </a:t>
            </a:r>
            <a:endParaRPr sz="1300">
              <a:solidFill>
                <a:srgbClr val="555555"/>
              </a:solidFill>
              <a:latin typeface="Georgia"/>
              <a:ea typeface="Georgia"/>
              <a:cs typeface="Georgia"/>
              <a:sym typeface="Georgia"/>
            </a:endParaRPr>
          </a:p>
          <a:p>
            <a:pPr indent="0" lvl="0" marL="0" rtl="0" algn="l">
              <a:spcBef>
                <a:spcPts val="0"/>
              </a:spcBef>
              <a:spcAft>
                <a:spcPts val="0"/>
              </a:spcAft>
              <a:buNone/>
            </a:pPr>
            <a:r>
              <a:rPr lang="en-US" sz="1300">
                <a:solidFill>
                  <a:srgbClr val="555555"/>
                </a:solidFill>
                <a:latin typeface="Georgia"/>
                <a:ea typeface="Georgia"/>
                <a:cs typeface="Georgia"/>
                <a:sym typeface="Georgia"/>
              </a:rPr>
              <a:t>- 확장성이 좋음</a:t>
            </a:r>
            <a:endParaRPr sz="1300">
              <a:solidFill>
                <a:srgbClr val="555555"/>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2010-02-01T08:03:16Z</dcterms:created>
  <dc:creator>Slide Members by HS.SEO</dc:creator>
</cp:coreProperties>
</file>