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3"/>
  </p:notesMasterIdLst>
  <p:sldIdLst>
    <p:sldId id="300" r:id="rId6"/>
    <p:sldId id="302" r:id="rId7"/>
    <p:sldId id="304" r:id="rId8"/>
    <p:sldId id="314" r:id="rId9"/>
    <p:sldId id="313" r:id="rId10"/>
    <p:sldId id="305" r:id="rId11"/>
    <p:sldId id="303" r:id="rId12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8FAADC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 varScale="1">
        <p:scale>
          <a:sx n="71" d="100"/>
          <a:sy n="71" d="100"/>
        </p:scale>
        <p:origin x="1690" y="58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2022. 12. 08.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YOLOv5</a:t>
            </a: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태양광 발전 시설 객체 탐지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김현기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(2022254010)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054315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</a:t>
            </a: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3969356" cy="3252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811581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2237744"/>
            <a:ext cx="940796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한글</a:t>
            </a:r>
            <a:r>
              <a:rPr lang="en-US" altLang="ko-KR" sz="1400" dirty="0">
                <a:latin typeface="+mn-ea"/>
              </a:rPr>
              <a:t>) YOLOv5</a:t>
            </a:r>
            <a:r>
              <a:rPr lang="ko-KR" altLang="en-US" sz="1400" dirty="0">
                <a:latin typeface="+mn-ea"/>
              </a:rPr>
              <a:t>를 이용한 태양광 발전 시설 객체 탐지 분석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영문</a:t>
            </a:r>
            <a:r>
              <a:rPr lang="en-US" altLang="ko-KR" sz="1400" dirty="0">
                <a:latin typeface="+mn-ea"/>
              </a:rPr>
              <a:t>) Analysis of Solar Panel Facilities Object Detection Using YOLO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4228719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2" y="4660222"/>
            <a:ext cx="8385988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태양광 시설 설치 신청 이력과 실제 설치 및 운영 현황이 상이하여 현황파악에 무리가 있음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환경부에서 제공하는 국내 토지 피복 지도는 갱신 시기가 길어 현황분석에 적합하지 않음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공간정보를 활용한 수도권 외 지역의 태양광 시설 설치 현황 데이터 구축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20B12F3-2E7F-E54B-088F-55D6A416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952" y="1632510"/>
            <a:ext cx="2603280" cy="24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60774" y="614920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4483073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62425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태양광 시설 현황에 대한 데이터가 구축되어 있지 않으며 설치 신청 이력으로만 관리되고 있음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지자체에서 제공하는 갱신 이력의 주기가 길어 현황파악에 무리가 있음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786978" y="4895064"/>
            <a:ext cx="7875241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딥러닝 기반의 영상처리기법인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YOLO V5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사용하여 태양광시설 검출 모델 획득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객체검출의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정확도를 높일 수 있는 딥러닝 학습 수행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786978" y="5662929"/>
            <a:ext cx="9265934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지자체 또는 환경부에서 제공하는 국내 토지 피복 지도에서 학습에 필요한 영상 데이터를 수집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온라인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구글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카카오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네이버 지도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항공영상에서 학습에 필요한 영상 데이터를 수집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학습을 수행하며 결과 모델의 성능 측정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434DE-A0F8-CC8D-7DB0-DF4A652CBAEB}"/>
              </a:ext>
            </a:extLst>
          </p:cNvPr>
          <p:cNvSpPr txBox="1"/>
          <p:nvPr/>
        </p:nvSpPr>
        <p:spPr>
          <a:xfrm>
            <a:off x="8096101" y="4116904"/>
            <a:ext cx="1675459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태양광 시설 항공 사진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E2C1F5-99D4-F82D-C864-1195EE87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277" y="1361741"/>
            <a:ext cx="2987299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3816688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설계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구성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6425377" cy="1741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태양광 시설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라벨링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데이터 증량 기법 적용</a:t>
            </a: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태양광 시설 항공사진 데이터 확보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360000" indent="-216000">
              <a:lnSpc>
                <a:spcPct val="130000"/>
              </a:lnSpc>
              <a:buFontTx/>
              <a:buChar char="–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기하학적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화소적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변형을 통한 데이터 증량으로 다량의 학습 데이터 확보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태양광 시설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객체검출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정확성 비교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모델 성능 향상을 위한 방법론 연구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4252286"/>
            <a:ext cx="5775424" cy="230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태양광 시설 항공사진 영상 데이터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데이터 증량 기법 중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화소적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흑백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변형 수행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데이터 증량 기법 중 크기 변형 수행 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대축척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소축척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혼합하여 수행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라벨링한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전체 영상 데이터에서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train, valid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비율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7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대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으로 분류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각 영상 데이터에 대한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라벨링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수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class [Solar Facility]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YOLOV5s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와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YOLOV5x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로 학습 수행 후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mAP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비교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및 테스트 수행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2C74A3-9581-AB4C-3C11-1628134E5C5F}"/>
              </a:ext>
            </a:extLst>
          </p:cNvPr>
          <p:cNvSpPr txBox="1"/>
          <p:nvPr/>
        </p:nvSpPr>
        <p:spPr>
          <a:xfrm>
            <a:off x="7943739" y="3853528"/>
            <a:ext cx="206017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태양광시설 </a:t>
            </a:r>
            <a:r>
              <a:rPr lang="ko-KR" altLang="en-US" sz="1400" dirty="0" err="1"/>
              <a:t>라벨링</a:t>
            </a:r>
            <a:r>
              <a:rPr lang="ko-KR" altLang="en-US" sz="1400" dirty="0"/>
              <a:t> 예시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6CA0C3-0D8C-A6A9-CCE0-6247DE83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50" y="1352449"/>
            <a:ext cx="2575358" cy="2464239"/>
          </a:xfrm>
          <a:prstGeom prst="rect">
            <a:avLst/>
          </a:prstGeom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611842E-B16D-E284-55C5-9868FE532422}"/>
              </a:ext>
            </a:extLst>
          </p:cNvPr>
          <p:cNvSpPr/>
          <p:nvPr/>
        </p:nvSpPr>
        <p:spPr>
          <a:xfrm>
            <a:off x="8408699" y="2061843"/>
            <a:ext cx="766916" cy="1022555"/>
          </a:xfrm>
          <a:custGeom>
            <a:avLst/>
            <a:gdLst>
              <a:gd name="connsiteX0" fmla="*/ 314632 w 766916"/>
              <a:gd name="connsiteY0" fmla="*/ 0 h 1022555"/>
              <a:gd name="connsiteX1" fmla="*/ 0 w 766916"/>
              <a:gd name="connsiteY1" fmla="*/ 245807 h 1022555"/>
              <a:gd name="connsiteX2" fmla="*/ 68826 w 766916"/>
              <a:gd name="connsiteY2" fmla="*/ 373626 h 1022555"/>
              <a:gd name="connsiteX3" fmla="*/ 304800 w 766916"/>
              <a:gd name="connsiteY3" fmla="*/ 481781 h 1022555"/>
              <a:gd name="connsiteX4" fmla="*/ 186813 w 766916"/>
              <a:gd name="connsiteY4" fmla="*/ 599768 h 1022555"/>
              <a:gd name="connsiteX5" fmla="*/ 39329 w 766916"/>
              <a:gd name="connsiteY5" fmla="*/ 747252 h 1022555"/>
              <a:gd name="connsiteX6" fmla="*/ 58994 w 766916"/>
              <a:gd name="connsiteY6" fmla="*/ 884904 h 1022555"/>
              <a:gd name="connsiteX7" fmla="*/ 255639 w 766916"/>
              <a:gd name="connsiteY7" fmla="*/ 1022555 h 1022555"/>
              <a:gd name="connsiteX8" fmla="*/ 766916 w 766916"/>
              <a:gd name="connsiteY8" fmla="*/ 678426 h 1022555"/>
              <a:gd name="connsiteX9" fmla="*/ 658762 w 766916"/>
              <a:gd name="connsiteY9" fmla="*/ 393291 h 1022555"/>
              <a:gd name="connsiteX10" fmla="*/ 324465 w 766916"/>
              <a:gd name="connsiteY10" fmla="*/ 68826 h 1022555"/>
              <a:gd name="connsiteX11" fmla="*/ 314632 w 766916"/>
              <a:gd name="connsiteY11" fmla="*/ 0 h 102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6916" h="1022555">
                <a:moveTo>
                  <a:pt x="314632" y="0"/>
                </a:moveTo>
                <a:lnTo>
                  <a:pt x="0" y="245807"/>
                </a:lnTo>
                <a:lnTo>
                  <a:pt x="68826" y="373626"/>
                </a:lnTo>
                <a:lnTo>
                  <a:pt x="304800" y="481781"/>
                </a:lnTo>
                <a:lnTo>
                  <a:pt x="186813" y="599768"/>
                </a:lnTo>
                <a:lnTo>
                  <a:pt x="39329" y="747252"/>
                </a:lnTo>
                <a:lnTo>
                  <a:pt x="58994" y="884904"/>
                </a:lnTo>
                <a:lnTo>
                  <a:pt x="255639" y="1022555"/>
                </a:lnTo>
                <a:lnTo>
                  <a:pt x="766916" y="678426"/>
                </a:lnTo>
                <a:lnTo>
                  <a:pt x="658762" y="393291"/>
                </a:lnTo>
                <a:lnTo>
                  <a:pt x="324465" y="68826"/>
                </a:lnTo>
                <a:lnTo>
                  <a:pt x="314632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BAAB0A-0515-0E43-81D7-E655271C0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136" y="4446487"/>
            <a:ext cx="3054372" cy="25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추진일정 및 기대효과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5" y="1408459"/>
            <a:ext cx="4999387" cy="381458"/>
            <a:chOff x="627765" y="1408458"/>
            <a:chExt cx="364703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253054" y="1458997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일정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627765" y="1408458"/>
              <a:ext cx="532521" cy="381458"/>
              <a:chOff x="6409372" y="6884181"/>
              <a:chExt cx="487296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528327" y="6765226"/>
                <a:ext cx="249385" cy="4872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628132" y="6904142"/>
                <a:ext cx="193263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6" y="462392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C77FE-B04C-4E39-9365-34AACC5EEABC}"/>
              </a:ext>
            </a:extLst>
          </p:cNvPr>
          <p:cNvSpPr txBox="1"/>
          <p:nvPr/>
        </p:nvSpPr>
        <p:spPr>
          <a:xfrm>
            <a:off x="902771" y="5059299"/>
            <a:ext cx="9383807" cy="901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모니터링 데이터 구축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지역별 태양광 시설의 수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운영 현황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파악에 기여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태양광 시설 신청 이력을 활용하여 분야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업종 별 친환경 에너지 사용현황 분류에 활용 가능 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향후 친환경 에너지 정책 추진 및 규제에 활용 가능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1FF11-C0A5-1A9B-2360-FCB9CF93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30563"/>
              </p:ext>
            </p:extLst>
          </p:nvPr>
        </p:nvGraphicFramePr>
        <p:xfrm>
          <a:off x="3507694" y="1967433"/>
          <a:ext cx="6685725" cy="2080891"/>
        </p:xfrm>
        <a:graphic>
          <a:graphicData uri="http://schemas.openxmlformats.org/drawingml/2006/table">
            <a:tbl>
              <a:tblPr/>
              <a:tblGrid>
                <a:gridCol w="445715">
                  <a:extLst>
                    <a:ext uri="{9D8B030D-6E8A-4147-A177-3AD203B41FA5}">
                      <a16:colId xmlns:a16="http://schemas.microsoft.com/office/drawing/2014/main" val="4244230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933874112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66597441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862654904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4139504598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441746076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15147137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425440887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08371852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186911550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02328395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92956552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09348956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44963643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961052872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2292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771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03692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60223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88558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479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18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AB2265-6EB1-1D03-2767-9C5EB201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73029"/>
              </p:ext>
            </p:extLst>
          </p:nvPr>
        </p:nvGraphicFramePr>
        <p:xfrm>
          <a:off x="735747" y="1967433"/>
          <a:ext cx="2599563" cy="2080891"/>
        </p:xfrm>
        <a:graphic>
          <a:graphicData uri="http://schemas.openxmlformats.org/drawingml/2006/table">
            <a:tbl>
              <a:tblPr/>
              <a:tblGrid>
                <a:gridCol w="2599563">
                  <a:extLst>
                    <a:ext uri="{9D8B030D-6E8A-4147-A177-3AD203B41FA5}">
                      <a16:colId xmlns:a16="http://schemas.microsoft.com/office/drawing/2014/main" val="3602405303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9967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제목 결정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26038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기술 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82774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확정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72354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323262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및 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4945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및 논문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263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AA07F2-E34B-0300-2D18-7F0FF865F13D}"/>
              </a:ext>
            </a:extLst>
          </p:cNvPr>
          <p:cNvSpPr txBox="1"/>
          <p:nvPr/>
        </p:nvSpPr>
        <p:spPr>
          <a:xfrm>
            <a:off x="3508308" y="1642141"/>
            <a:ext cx="981806" cy="311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rgbClr val="C00000"/>
                </a:solidFill>
              </a:rPr>
              <a:t>Week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4260</TotalTime>
  <Words>464</Words>
  <Application>Microsoft Office PowerPoint</Application>
  <PresentationFormat>사용자 지정</PresentationFormat>
  <Paragraphs>96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A1742</cp:lastModifiedBy>
  <cp:revision>230</cp:revision>
  <cp:lastPrinted>2021-11-23T08:08:07Z</cp:lastPrinted>
  <dcterms:created xsi:type="dcterms:W3CDTF">2021-11-09T05:01:52Z</dcterms:created>
  <dcterms:modified xsi:type="dcterms:W3CDTF">2022-12-14T02:08:14Z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