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4" r:id="rId3"/>
    <p:sldId id="269" r:id="rId4"/>
    <p:sldId id="262" r:id="rId5"/>
    <p:sldId id="263" r:id="rId6"/>
    <p:sldId id="267" r:id="rId7"/>
    <p:sldId id="271" r:id="rId8"/>
    <p:sldId id="261" r:id="rId9"/>
    <p:sldId id="272" r:id="rId10"/>
    <p:sldId id="273" r:id="rId11"/>
    <p:sldId id="274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현기" initials="조현" lastIdx="1" clrIdx="0">
    <p:extLst>
      <p:ext uri="{19B8F6BF-5375-455C-9EA6-DF929625EA0E}">
        <p15:presenceInfo xmlns:p15="http://schemas.microsoft.com/office/powerpoint/2012/main" userId="92ac5bc451d94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6123-3E67-45FC-9A14-6AEEB58A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B4D23-4110-4009-A788-4761BB97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14355-0678-4524-A297-84E6AA58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D9B75-AF6B-49D5-9462-1BFB475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567E7-C1B8-4B57-AF45-A52ABD15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1ED1-B5C5-4B6B-8697-6ED034B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EC029-E2A6-4F90-BD5A-27DED4CB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941FF-1036-4FAC-878C-C6608117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8195C-D71E-4247-91E4-C3E5F59E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77857-927D-4090-8FCD-755698EA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1E69F-9DF8-4402-B6C9-9BA686416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61C1E-9382-4A95-AD93-E18BECEDF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6DE0F-3C98-4C03-AF5E-0C636B2B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629B0-24A6-4C58-AC47-B6B40BF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8F6E4-C10C-4BB7-B06D-E5568482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1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46CAA-AD2C-461D-B4D3-AED90EFA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2CBE2-D16A-4C9D-BDF9-67BC601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6AA5E-4D2B-4CD9-9582-D1625BA5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55841-CFE7-4596-BAF8-EE124D2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E9245-A676-49F2-BA44-E0521BD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75246-9069-4C67-817A-9C7E9B7F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38B3D-F3E1-42ED-8753-F7FDF31F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E2B5-0F6E-4E1B-95AF-BB7E914E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BE9BA-B547-4533-9F32-4CAB34DB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0DD02-9F88-464D-9F4A-B73DCB7F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DE55-C076-4339-9B9A-7947E0F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05125-1AC5-4E81-9A2D-E822BBE7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D21CD-1E18-4389-AE63-88F88496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65A89-4B55-41A0-89B5-259A0A4B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09616-36C2-4BD8-BCA4-510B7335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95622-9B11-4B61-B70B-8A1F8530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E55CC-9125-4F42-BAF5-403AE68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85149-684C-4055-BBD1-E8679D06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55CC8-AAC7-4A9A-86E7-AA0345D0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FE7CC7-2CDA-4EA1-A22D-A36F5CF8B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B44AA0-23C3-4B21-A851-3BBD7E23D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373E4-EF17-44BB-AF6A-E477FA3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BC7AF6-3E7C-43B5-8699-74EE9D9E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36997-883D-458F-B5A5-4173CFC8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0670-36B5-434D-B892-351D1A47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268CB6-D869-4DFE-9184-6C65630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0CD98-CCD4-4A79-BA40-23CEB411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CE6E1-04FD-47BA-964F-A5E86B6C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9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9DB26-67E4-458F-B8FC-0F045B45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946A7-C564-4035-88FB-705E7E87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D6B5B-18D4-4931-A4DB-2F29C86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CCBFF-EF14-4F7C-A7C7-E2671C1D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54D95-3FF6-48B9-A6AD-5423EB96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B4586-BFD6-4E25-B8D2-E5D1F546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63E08-FEA7-48C0-9085-02276133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146AA-C0F8-46D4-88C0-68A4F4B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BFBAA-3F35-4872-8B19-E027C2FE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5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3345-AE30-45CB-A2C9-BB8EECF4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39AC-9EAB-4787-A435-46857981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C0915-3852-4EA7-9EE5-7A7F9BA2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7DA64-EF46-4526-AE5F-3BB8C372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ED94D-CE43-47F7-9630-F1457C5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0398E-630D-40F9-A97A-E0156B79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122A4-4FBE-4787-BF98-EC3121A0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824F1-ED10-4086-8B85-C2119F18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FCE9A-45B9-40E4-940F-DD56F2AA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6717-2FF7-49FF-850B-AD9A0384A326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13DCF-2568-4B36-996C-B7CCDDDE1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332E-06F3-4D1F-BE5E-398FC0A6C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9F17-67C2-479C-ADF2-5CDA7652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lotto 3d에 대한 이미지 검색결과">
            <a:extLst>
              <a:ext uri="{FF2B5EF4-FFF2-40B4-BE49-F238E27FC236}">
                <a16:creationId xmlns:a16="http://schemas.microsoft.com/office/drawing/2014/main" id="{F8A464BB-5B19-452B-BFD6-35065C7D6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9"/>
          <a:stretch/>
        </p:blipFill>
        <p:spPr bwMode="auto">
          <a:xfrm>
            <a:off x="6045732" y="914071"/>
            <a:ext cx="5759524" cy="35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tto 3d에 대한 이미지 검색결과">
            <a:extLst>
              <a:ext uri="{FF2B5EF4-FFF2-40B4-BE49-F238E27FC236}">
                <a16:creationId xmlns:a16="http://schemas.microsoft.com/office/drawing/2014/main" id="{3CCDC04C-F640-463C-A842-B09447395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9"/>
          <a:stretch/>
        </p:blipFill>
        <p:spPr bwMode="auto">
          <a:xfrm>
            <a:off x="201072" y="918858"/>
            <a:ext cx="5759524" cy="35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36772-D622-4584-8D2C-A79FF86E9F0F}"/>
              </a:ext>
            </a:extLst>
          </p:cNvPr>
          <p:cNvSpPr txBox="1"/>
          <p:nvPr/>
        </p:nvSpPr>
        <p:spPr>
          <a:xfrm>
            <a:off x="201072" y="339908"/>
            <a:ext cx="1141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맨처음에 </a:t>
            </a:r>
            <a:r>
              <a:rPr lang="en-US" altLang="ko-KR" dirty="0"/>
              <a:t>2</a:t>
            </a:r>
            <a:r>
              <a:rPr lang="ko-KR" altLang="en-US" dirty="0"/>
              <a:t>개의 로또 기계가 보임 왼쪽은 </a:t>
            </a:r>
            <a:r>
              <a:rPr lang="ko-KR" altLang="en-US" dirty="0" err="1"/>
              <a:t>클레이튼</a:t>
            </a:r>
            <a:r>
              <a:rPr lang="ko-KR" altLang="en-US" dirty="0"/>
              <a:t> 오른쪽은 </a:t>
            </a:r>
            <a:r>
              <a:rPr lang="ko-KR" altLang="en-US" dirty="0" err="1"/>
              <a:t>이더리움</a:t>
            </a:r>
            <a:r>
              <a:rPr lang="ko-KR" altLang="en-US" dirty="0"/>
              <a:t> 로고</a:t>
            </a:r>
            <a:r>
              <a:rPr lang="en-US" altLang="ko-KR" dirty="0"/>
              <a:t>/ </a:t>
            </a:r>
            <a:r>
              <a:rPr lang="ko-KR" altLang="en-US" dirty="0"/>
              <a:t>글자가 </a:t>
            </a:r>
            <a:r>
              <a:rPr lang="ko-KR" altLang="en-US" dirty="0" err="1"/>
              <a:t>쓰여있는</a:t>
            </a:r>
            <a:r>
              <a:rPr lang="ko-KR" altLang="en-US" dirty="0"/>
              <a:t> 기계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E0F6E-C92D-42B8-8690-C039B1633013}"/>
              </a:ext>
            </a:extLst>
          </p:cNvPr>
          <p:cNvSpPr txBox="1"/>
          <p:nvPr/>
        </p:nvSpPr>
        <p:spPr>
          <a:xfrm>
            <a:off x="3206225" y="1696774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Klaytn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4997-9732-4636-813A-AB47654F790F}"/>
              </a:ext>
            </a:extLst>
          </p:cNvPr>
          <p:cNvSpPr txBox="1"/>
          <p:nvPr/>
        </p:nvSpPr>
        <p:spPr>
          <a:xfrm>
            <a:off x="8965749" y="2066106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58F6D-D253-4547-BBC6-D4E3B19969E4}"/>
              </a:ext>
            </a:extLst>
          </p:cNvPr>
          <p:cNvSpPr/>
          <p:nvPr/>
        </p:nvSpPr>
        <p:spPr>
          <a:xfrm rot="2376714">
            <a:off x="4628235" y="4381210"/>
            <a:ext cx="1206434" cy="20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F22B8-23B7-4C59-9DF7-2A1819A14747}"/>
              </a:ext>
            </a:extLst>
          </p:cNvPr>
          <p:cNvSpPr/>
          <p:nvPr/>
        </p:nvSpPr>
        <p:spPr>
          <a:xfrm rot="9325231">
            <a:off x="6134482" y="4448293"/>
            <a:ext cx="1206434" cy="20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FC293-9E45-4DCF-9F24-FC80C39B8DDB}"/>
              </a:ext>
            </a:extLst>
          </p:cNvPr>
          <p:cNvSpPr txBox="1"/>
          <p:nvPr/>
        </p:nvSpPr>
        <p:spPr>
          <a:xfrm>
            <a:off x="669443" y="6252485"/>
            <a:ext cx="1141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밑에는뚜껑이</a:t>
            </a:r>
            <a:r>
              <a:rPr lang="ko-KR" altLang="en-US" dirty="0"/>
              <a:t> 열린 램프가 하나와 램프 </a:t>
            </a:r>
            <a:r>
              <a:rPr lang="ko-KR" altLang="en-US" dirty="0" err="1"/>
              <a:t>임구와</a:t>
            </a:r>
            <a:r>
              <a:rPr lang="ko-KR" altLang="en-US" dirty="0"/>
              <a:t> 연결된 당첨 번호 표가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1FFEB-7052-481B-8976-BDDC09002136}"/>
              </a:ext>
            </a:extLst>
          </p:cNvPr>
          <p:cNvSpPr txBox="1"/>
          <p:nvPr/>
        </p:nvSpPr>
        <p:spPr>
          <a:xfrm>
            <a:off x="7032862" y="4747611"/>
            <a:ext cx="313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램프</a:t>
            </a:r>
          </a:p>
        </p:txBody>
      </p:sp>
      <p:pic>
        <p:nvPicPr>
          <p:cNvPr id="3074" name="Picture 2" descr="genie lamp에 대한 이미지 검색결과">
            <a:extLst>
              <a:ext uri="{FF2B5EF4-FFF2-40B4-BE49-F238E27FC236}">
                <a16:creationId xmlns:a16="http://schemas.microsoft.com/office/drawing/2014/main" id="{8F6D3DB4-3BF2-4493-9920-FEC23EDA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59" y="4675228"/>
            <a:ext cx="1577257" cy="15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tto 3d에 대한 이미지 검색결과">
            <a:extLst>
              <a:ext uri="{FF2B5EF4-FFF2-40B4-BE49-F238E27FC236}">
                <a16:creationId xmlns:a16="http://schemas.microsoft.com/office/drawing/2014/main" id="{B5147C39-BA88-45DB-B58A-D601FE96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5" y="4578975"/>
            <a:ext cx="2847975" cy="9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2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tto 3d에 대한 이미지 검색결과">
            <a:extLst>
              <a:ext uri="{FF2B5EF4-FFF2-40B4-BE49-F238E27FC236}">
                <a16:creationId xmlns:a16="http://schemas.microsoft.com/office/drawing/2014/main" id="{119EB238-5498-4D34-8664-3C1D3CDF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57" y="15386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3576C-791C-4156-83A8-539D52A3E382}"/>
              </a:ext>
            </a:extLst>
          </p:cNvPr>
          <p:cNvSpPr txBox="1"/>
          <p:nvPr/>
        </p:nvSpPr>
        <p:spPr>
          <a:xfrm>
            <a:off x="453623" y="837308"/>
            <a:ext cx="1128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로또 번호 밑에 블록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정보값</a:t>
            </a:r>
            <a:r>
              <a:rPr lang="ko-KR" altLang="en-US" dirty="0"/>
              <a:t> 표시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24C4FE-A0DB-4852-9EF6-0348AFA8E129}"/>
              </a:ext>
            </a:extLst>
          </p:cNvPr>
          <p:cNvSpPr/>
          <p:nvPr/>
        </p:nvSpPr>
        <p:spPr>
          <a:xfrm>
            <a:off x="948629" y="5220403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49B89C-585E-47F5-9CE2-A369B43EA7D4}"/>
              </a:ext>
            </a:extLst>
          </p:cNvPr>
          <p:cNvSpPr/>
          <p:nvPr/>
        </p:nvSpPr>
        <p:spPr>
          <a:xfrm>
            <a:off x="948627" y="4002615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0xdf3215erawffa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06E32-A09E-4712-A2FE-8124F3BD5960}"/>
              </a:ext>
            </a:extLst>
          </p:cNvPr>
          <p:cNvSpPr/>
          <p:nvPr/>
        </p:nvSpPr>
        <p:spPr>
          <a:xfrm>
            <a:off x="1019363" y="3555003"/>
            <a:ext cx="206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Hash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1FE0E4-0ADA-47AA-9563-94C20579ED54}"/>
              </a:ext>
            </a:extLst>
          </p:cNvPr>
          <p:cNvSpPr/>
          <p:nvPr/>
        </p:nvSpPr>
        <p:spPr>
          <a:xfrm>
            <a:off x="696360" y="4824656"/>
            <a:ext cx="270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D27D0E-8B01-4E82-B1EA-A39ABDCFEEA6}"/>
              </a:ext>
            </a:extLst>
          </p:cNvPr>
          <p:cNvSpPr/>
          <p:nvPr/>
        </p:nvSpPr>
        <p:spPr>
          <a:xfrm>
            <a:off x="292033" y="3470889"/>
            <a:ext cx="3810798" cy="313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1620E-5C58-475B-8E5A-A3159314C184}"/>
              </a:ext>
            </a:extLst>
          </p:cNvPr>
          <p:cNvSpPr/>
          <p:nvPr/>
        </p:nvSpPr>
        <p:spPr>
          <a:xfrm>
            <a:off x="1071463" y="6093382"/>
            <a:ext cx="195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scope link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AF25E6-519A-49B2-8E32-B7DF456C4857}"/>
              </a:ext>
            </a:extLst>
          </p:cNvPr>
          <p:cNvSpPr/>
          <p:nvPr/>
        </p:nvSpPr>
        <p:spPr>
          <a:xfrm>
            <a:off x="8803876" y="5295714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EA19-0BA5-4F47-A3F3-D4CCDBBF458E}"/>
              </a:ext>
            </a:extLst>
          </p:cNvPr>
          <p:cNvSpPr/>
          <p:nvPr/>
        </p:nvSpPr>
        <p:spPr>
          <a:xfrm>
            <a:off x="8803874" y="4100867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0xdf3215erawffa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6E58D4-579E-4125-968F-77EE56981202}"/>
              </a:ext>
            </a:extLst>
          </p:cNvPr>
          <p:cNvSpPr/>
          <p:nvPr/>
        </p:nvSpPr>
        <p:spPr>
          <a:xfrm>
            <a:off x="8990154" y="3653255"/>
            <a:ext cx="183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81BF82-F3A9-44F7-A28C-C33503C47C16}"/>
              </a:ext>
            </a:extLst>
          </p:cNvPr>
          <p:cNvSpPr/>
          <p:nvPr/>
        </p:nvSpPr>
        <p:spPr>
          <a:xfrm>
            <a:off x="8667150" y="4922908"/>
            <a:ext cx="247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8BF549-4F6A-4EC9-977F-885071037C13}"/>
              </a:ext>
            </a:extLst>
          </p:cNvPr>
          <p:cNvSpPr/>
          <p:nvPr/>
        </p:nvSpPr>
        <p:spPr>
          <a:xfrm>
            <a:off x="8147280" y="3542921"/>
            <a:ext cx="3810798" cy="313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42A836-E73A-4AE7-8566-3B14801EF8DE}"/>
              </a:ext>
            </a:extLst>
          </p:cNvPr>
          <p:cNvSpPr/>
          <p:nvPr/>
        </p:nvSpPr>
        <p:spPr>
          <a:xfrm>
            <a:off x="9051298" y="616541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Ether scan link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8532F-3DEE-40E7-AB39-0F68E644DEDF}"/>
              </a:ext>
            </a:extLst>
          </p:cNvPr>
          <p:cNvSpPr/>
          <p:nvPr/>
        </p:nvSpPr>
        <p:spPr>
          <a:xfrm>
            <a:off x="4876252" y="5223682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1E588D-4E4E-4B75-9F28-49AD2195A171}"/>
              </a:ext>
            </a:extLst>
          </p:cNvPr>
          <p:cNvSpPr/>
          <p:nvPr/>
        </p:nvSpPr>
        <p:spPr>
          <a:xfrm>
            <a:off x="4876250" y="4028835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0xdf3215erawffa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4F20E6-DAED-4804-9EA9-ED40F981FB69}"/>
              </a:ext>
            </a:extLst>
          </p:cNvPr>
          <p:cNvSpPr/>
          <p:nvPr/>
        </p:nvSpPr>
        <p:spPr>
          <a:xfrm>
            <a:off x="5062530" y="3581223"/>
            <a:ext cx="183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BAB7BF-743B-42B4-BCE5-11F0274C6CC5}"/>
              </a:ext>
            </a:extLst>
          </p:cNvPr>
          <p:cNvSpPr/>
          <p:nvPr/>
        </p:nvSpPr>
        <p:spPr>
          <a:xfrm>
            <a:off x="4739526" y="4850876"/>
            <a:ext cx="247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1EE1DD-87AE-43CC-B977-B6E2035E36E8}"/>
              </a:ext>
            </a:extLst>
          </p:cNvPr>
          <p:cNvSpPr/>
          <p:nvPr/>
        </p:nvSpPr>
        <p:spPr>
          <a:xfrm>
            <a:off x="4219656" y="3470889"/>
            <a:ext cx="3810798" cy="313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A79E41-AE71-48BE-8DBA-97DCDD2EFDFC}"/>
              </a:ext>
            </a:extLst>
          </p:cNvPr>
          <p:cNvSpPr/>
          <p:nvPr/>
        </p:nvSpPr>
        <p:spPr>
          <a:xfrm>
            <a:off x="5123674" y="6093382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Ether scan link</a:t>
            </a:r>
          </a:p>
        </p:txBody>
      </p:sp>
    </p:spTree>
    <p:extLst>
      <p:ext uri="{BB962C8B-B14F-4D97-AF65-F5344CB8AC3E}">
        <p14:creationId xmlns:p14="http://schemas.microsoft.com/office/powerpoint/2010/main" val="103487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lotto 3d에 대한 이미지 검색결과">
            <a:extLst>
              <a:ext uri="{FF2B5EF4-FFF2-40B4-BE49-F238E27FC236}">
                <a16:creationId xmlns:a16="http://schemas.microsoft.com/office/drawing/2014/main" id="{F8A464BB-5B19-452B-BFD6-35065C7D6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9"/>
          <a:stretch/>
        </p:blipFill>
        <p:spPr bwMode="auto">
          <a:xfrm>
            <a:off x="6045732" y="914071"/>
            <a:ext cx="5759524" cy="35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tto 3d에 대한 이미지 검색결과">
            <a:extLst>
              <a:ext uri="{FF2B5EF4-FFF2-40B4-BE49-F238E27FC236}">
                <a16:creationId xmlns:a16="http://schemas.microsoft.com/office/drawing/2014/main" id="{3CCDC04C-F640-463C-A842-B09447395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69"/>
          <a:stretch/>
        </p:blipFill>
        <p:spPr bwMode="auto">
          <a:xfrm>
            <a:off x="201072" y="918858"/>
            <a:ext cx="5759524" cy="35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36772-D622-4584-8D2C-A79FF86E9F0F}"/>
              </a:ext>
            </a:extLst>
          </p:cNvPr>
          <p:cNvSpPr txBox="1"/>
          <p:nvPr/>
        </p:nvSpPr>
        <p:spPr>
          <a:xfrm>
            <a:off x="201072" y="339908"/>
            <a:ext cx="1141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게임이 시작될 경우초기 화면으로 돌아옴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E0F6E-C92D-42B8-8690-C039B1633013}"/>
              </a:ext>
            </a:extLst>
          </p:cNvPr>
          <p:cNvSpPr txBox="1"/>
          <p:nvPr/>
        </p:nvSpPr>
        <p:spPr>
          <a:xfrm>
            <a:off x="3206225" y="1696774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Klaytn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4997-9732-4636-813A-AB47654F790F}"/>
              </a:ext>
            </a:extLst>
          </p:cNvPr>
          <p:cNvSpPr txBox="1"/>
          <p:nvPr/>
        </p:nvSpPr>
        <p:spPr>
          <a:xfrm>
            <a:off x="8965749" y="2066106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58F6D-D253-4547-BBC6-D4E3B19969E4}"/>
              </a:ext>
            </a:extLst>
          </p:cNvPr>
          <p:cNvSpPr/>
          <p:nvPr/>
        </p:nvSpPr>
        <p:spPr>
          <a:xfrm rot="2376714">
            <a:off x="4628235" y="4381210"/>
            <a:ext cx="1206434" cy="20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F22B8-23B7-4C59-9DF7-2A1819A14747}"/>
              </a:ext>
            </a:extLst>
          </p:cNvPr>
          <p:cNvSpPr/>
          <p:nvPr/>
        </p:nvSpPr>
        <p:spPr>
          <a:xfrm rot="9325231">
            <a:off x="6134482" y="4448293"/>
            <a:ext cx="1206434" cy="20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1FFEB-7052-481B-8976-BDDC09002136}"/>
              </a:ext>
            </a:extLst>
          </p:cNvPr>
          <p:cNvSpPr txBox="1"/>
          <p:nvPr/>
        </p:nvSpPr>
        <p:spPr>
          <a:xfrm>
            <a:off x="7032862" y="4747611"/>
            <a:ext cx="313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램프</a:t>
            </a:r>
          </a:p>
        </p:txBody>
      </p:sp>
      <p:pic>
        <p:nvPicPr>
          <p:cNvPr id="3074" name="Picture 2" descr="genie lamp에 대한 이미지 검색결과">
            <a:extLst>
              <a:ext uri="{FF2B5EF4-FFF2-40B4-BE49-F238E27FC236}">
                <a16:creationId xmlns:a16="http://schemas.microsoft.com/office/drawing/2014/main" id="{8F6D3DB4-3BF2-4493-9920-FEC23EDA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59" y="4675228"/>
            <a:ext cx="1577257" cy="15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tto 3d에 대한 이미지 검색결과">
            <a:extLst>
              <a:ext uri="{FF2B5EF4-FFF2-40B4-BE49-F238E27FC236}">
                <a16:creationId xmlns:a16="http://schemas.microsoft.com/office/drawing/2014/main" id="{B5147C39-BA88-45DB-B58A-D601FE96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5" y="4578975"/>
            <a:ext cx="2847975" cy="9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94E55AC7-F31D-42D5-97A2-96D9316BD001}"/>
              </a:ext>
            </a:extLst>
          </p:cNvPr>
          <p:cNvSpPr/>
          <p:nvPr/>
        </p:nvSpPr>
        <p:spPr>
          <a:xfrm>
            <a:off x="5053279" y="254940"/>
            <a:ext cx="1972353" cy="6418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로또 참여 마감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Number K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4DF1A08-B8CF-4E51-9B6B-010121C544EB}"/>
              </a:ext>
            </a:extLst>
          </p:cNvPr>
          <p:cNvSpPr/>
          <p:nvPr/>
        </p:nvSpPr>
        <p:spPr>
          <a:xfrm>
            <a:off x="4554892" y="2604758"/>
            <a:ext cx="2997602" cy="5748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K+10 </a:t>
            </a:r>
            <a:r>
              <a:rPr lang="ko-KR" altLang="en-US" sz="1200" dirty="0"/>
              <a:t>시점의 </a:t>
            </a:r>
            <a:r>
              <a:rPr lang="en-US" altLang="ko-KR" sz="1200" dirty="0"/>
              <a:t>Timestamp = T,</a:t>
            </a:r>
          </a:p>
          <a:p>
            <a:pPr algn="ctr"/>
            <a:r>
              <a:rPr lang="en-US" altLang="ko-KR" sz="1200" dirty="0"/>
              <a:t>T </a:t>
            </a:r>
            <a:r>
              <a:rPr lang="ko-KR" altLang="en-US" sz="1200" dirty="0"/>
              <a:t>시점</a:t>
            </a:r>
            <a:r>
              <a:rPr lang="en-US" altLang="ko-KR" sz="1200" dirty="0"/>
              <a:t>+ 10</a:t>
            </a:r>
            <a:r>
              <a:rPr lang="ko-KR" altLang="en-US" sz="1200" dirty="0"/>
              <a:t>분의 </a:t>
            </a:r>
            <a:r>
              <a:rPr lang="en-US" altLang="ko-KR" sz="1200" dirty="0"/>
              <a:t>eth block Number = N</a:t>
            </a:r>
            <a:endParaRPr lang="ko-KR" altLang="en-US" sz="1200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3ED2F2BB-0D67-486E-809C-726E656750B9}"/>
              </a:ext>
            </a:extLst>
          </p:cNvPr>
          <p:cNvSpPr/>
          <p:nvPr/>
        </p:nvSpPr>
        <p:spPr>
          <a:xfrm>
            <a:off x="4681425" y="1207277"/>
            <a:ext cx="2716062" cy="8044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Number =K+10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978006-6274-4551-BFD4-BA8083ACD96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39456" y="896779"/>
            <a:ext cx="0" cy="31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8E2B76-9279-4B5C-ACA1-4F9E5C8BD60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397487" y="1609525"/>
            <a:ext cx="1054111" cy="4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29A7AA-9CA2-495D-ADE1-F71F7C6D7779}"/>
              </a:ext>
            </a:extLst>
          </p:cNvPr>
          <p:cNvSpPr/>
          <p:nvPr/>
        </p:nvSpPr>
        <p:spPr>
          <a:xfrm>
            <a:off x="8451598" y="1470518"/>
            <a:ext cx="2087411" cy="37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N+10 </a:t>
            </a:r>
            <a:r>
              <a:rPr lang="ko-KR" altLang="en-US" sz="1200" dirty="0"/>
              <a:t>번째 블록 생성 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55D04-A044-450A-9401-72E85574D3C5}"/>
              </a:ext>
            </a:extLst>
          </p:cNvPr>
          <p:cNvSpPr txBox="1"/>
          <p:nvPr/>
        </p:nvSpPr>
        <p:spPr>
          <a:xfrm>
            <a:off x="7773448" y="1301177"/>
            <a:ext cx="5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BCC7C3F-812A-48F1-AF13-A1FC09BF6AFF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rot="5400000">
            <a:off x="7999902" y="1396778"/>
            <a:ext cx="1047995" cy="1942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CCCE43-D0AA-475A-B0F6-7675159C74C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039456" y="2011773"/>
            <a:ext cx="14237" cy="5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F49C82-11DF-4AAE-B586-09CC63E1236A}"/>
              </a:ext>
            </a:extLst>
          </p:cNvPr>
          <p:cNvSpPr txBox="1"/>
          <p:nvPr/>
        </p:nvSpPr>
        <p:spPr>
          <a:xfrm>
            <a:off x="6341742" y="1952939"/>
            <a:ext cx="5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3" name="순서도: 데이터 42">
            <a:extLst>
              <a:ext uri="{FF2B5EF4-FFF2-40B4-BE49-F238E27FC236}">
                <a16:creationId xmlns:a16="http://schemas.microsoft.com/office/drawing/2014/main" id="{CDCDED88-DB7F-4877-8DC9-3E8B19AEBC14}"/>
              </a:ext>
            </a:extLst>
          </p:cNvPr>
          <p:cNvSpPr/>
          <p:nvPr/>
        </p:nvSpPr>
        <p:spPr>
          <a:xfrm>
            <a:off x="4357256" y="3586283"/>
            <a:ext cx="3416192" cy="5066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Klaytn</a:t>
            </a:r>
            <a:r>
              <a:rPr lang="ko-KR" altLang="en-US" sz="1200" dirty="0"/>
              <a:t> </a:t>
            </a:r>
            <a:r>
              <a:rPr lang="en-US" altLang="ko-KR" sz="1200" dirty="0"/>
              <a:t>Block hash</a:t>
            </a:r>
          </a:p>
          <a:p>
            <a:pPr algn="ctr"/>
            <a:r>
              <a:rPr lang="en-US" altLang="ko-KR" sz="1200" dirty="0"/>
              <a:t>N-1 </a:t>
            </a:r>
            <a:r>
              <a:rPr lang="ko-KR" altLang="en-US" sz="1200" dirty="0"/>
              <a:t>번 </a:t>
            </a:r>
            <a:r>
              <a:rPr lang="en-US" altLang="ko-KR" sz="1200" dirty="0"/>
              <a:t>eth </a:t>
            </a:r>
            <a:r>
              <a:rPr lang="ko-KR" altLang="en-US" sz="1200" dirty="0"/>
              <a:t>블록의 </a:t>
            </a:r>
            <a:r>
              <a:rPr lang="en-US" altLang="ko-KR" sz="1200" dirty="0"/>
              <a:t>Hash</a:t>
            </a:r>
          </a:p>
          <a:p>
            <a:pPr algn="ctr"/>
            <a:r>
              <a:rPr lang="en-US" altLang="ko-KR" sz="1200" dirty="0"/>
              <a:t>N+1 </a:t>
            </a:r>
            <a:r>
              <a:rPr lang="ko-KR" altLang="en-US" sz="1200" dirty="0"/>
              <a:t>번 </a:t>
            </a:r>
            <a:r>
              <a:rPr lang="en-US" altLang="ko-KR" sz="1200" dirty="0"/>
              <a:t>eth </a:t>
            </a:r>
            <a:r>
              <a:rPr lang="ko-KR" altLang="en-US" sz="1200" dirty="0"/>
              <a:t>블록의 </a:t>
            </a:r>
            <a:r>
              <a:rPr lang="en-US" altLang="ko-KR" sz="1200" dirty="0"/>
              <a:t>Hash 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B89FB-CF6E-4761-A229-6792D91E289E}"/>
              </a:ext>
            </a:extLst>
          </p:cNvPr>
          <p:cNvCxnSpPr>
            <a:cxnSpLocks/>
            <a:stCxn id="6" idx="2"/>
            <a:endCxn id="43" idx="1"/>
          </p:cNvCxnSpPr>
          <p:nvPr/>
        </p:nvCxnSpPr>
        <p:spPr>
          <a:xfrm>
            <a:off x="6053693" y="3179604"/>
            <a:ext cx="11659" cy="4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9EB96469-5686-4AD2-9B17-C1A27A2DE3AA}"/>
              </a:ext>
            </a:extLst>
          </p:cNvPr>
          <p:cNvSpPr/>
          <p:nvPr/>
        </p:nvSpPr>
        <p:spPr>
          <a:xfrm>
            <a:off x="5109823" y="5506720"/>
            <a:ext cx="1972353" cy="6418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당첨번호 도출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10F03D4A-59C4-4518-AC8B-B1DADC6EB9CE}"/>
              </a:ext>
            </a:extLst>
          </p:cNvPr>
          <p:cNvSpPr/>
          <p:nvPr/>
        </p:nvSpPr>
        <p:spPr>
          <a:xfrm>
            <a:off x="5109824" y="4499569"/>
            <a:ext cx="1972352" cy="479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XOR </a:t>
            </a:r>
            <a:r>
              <a:rPr lang="ko-KR" altLang="en-US" sz="1200" dirty="0"/>
              <a:t>연산 및 </a:t>
            </a:r>
            <a:r>
              <a:rPr lang="en-US" altLang="ko-KR" sz="1200" dirty="0"/>
              <a:t>SHA3</a:t>
            </a:r>
            <a:r>
              <a:rPr lang="ko-KR" altLang="en-US" sz="1200" dirty="0"/>
              <a:t>함수로 랜덤 생성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336BAB9-56FC-4D2A-8F79-73EE7B9D2AE1}"/>
              </a:ext>
            </a:extLst>
          </p:cNvPr>
          <p:cNvCxnSpPr>
            <a:stCxn id="43" idx="4"/>
            <a:endCxn id="83" idx="0"/>
          </p:cNvCxnSpPr>
          <p:nvPr/>
        </p:nvCxnSpPr>
        <p:spPr>
          <a:xfrm>
            <a:off x="6065352" y="4092890"/>
            <a:ext cx="30648" cy="4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9B25F1-99A1-46A2-B680-5F3649C1190D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>
            <a:off x="6096000" y="4978749"/>
            <a:ext cx="0" cy="52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667872-71D3-4E13-82E1-4F0DAF41D530}"/>
              </a:ext>
            </a:extLst>
          </p:cNvPr>
          <p:cNvSpPr txBox="1"/>
          <p:nvPr/>
        </p:nvSpPr>
        <p:spPr>
          <a:xfrm>
            <a:off x="499110" y="635169"/>
            <a:ext cx="292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“</a:t>
            </a:r>
            <a:r>
              <a:rPr lang="ko-KR" altLang="en-US" sz="1400" dirty="0"/>
              <a:t>순서도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lotto 3d에 대한 이미지 검색결과">
            <a:extLst>
              <a:ext uri="{FF2B5EF4-FFF2-40B4-BE49-F238E27FC236}">
                <a16:creationId xmlns:a16="http://schemas.microsoft.com/office/drawing/2014/main" id="{BF604664-E34E-402C-9FDD-9B13CB5F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55" y="1912085"/>
            <a:ext cx="5759524" cy="45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tto 3d에 대한 이미지 검색결과">
            <a:extLst>
              <a:ext uri="{FF2B5EF4-FFF2-40B4-BE49-F238E27FC236}">
                <a16:creationId xmlns:a16="http://schemas.microsoft.com/office/drawing/2014/main" id="{DC1D6A88-4A65-4E2D-9324-9F3170E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1" y="1986457"/>
            <a:ext cx="5759524" cy="45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75985B-0C4E-4EB7-BE9F-856C6B420978}"/>
              </a:ext>
            </a:extLst>
          </p:cNvPr>
          <p:cNvSpPr/>
          <p:nvPr/>
        </p:nvSpPr>
        <p:spPr>
          <a:xfrm>
            <a:off x="7330015" y="3467249"/>
            <a:ext cx="3412988" cy="121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E2E2C7-8A0D-4299-A0A3-8E15B63AC295}"/>
              </a:ext>
            </a:extLst>
          </p:cNvPr>
          <p:cNvSpPr/>
          <p:nvPr/>
        </p:nvSpPr>
        <p:spPr>
          <a:xfrm>
            <a:off x="385056" y="1146993"/>
            <a:ext cx="3608618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min 30 sec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CC25A8E-1A92-4052-ABE2-1201EF03F119}"/>
              </a:ext>
            </a:extLst>
          </p:cNvPr>
          <p:cNvSpPr/>
          <p:nvPr/>
        </p:nvSpPr>
        <p:spPr>
          <a:xfrm>
            <a:off x="5757193" y="3467249"/>
            <a:ext cx="810491" cy="465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CE9A40-780B-46D8-9046-1A34388D9003}"/>
              </a:ext>
            </a:extLst>
          </p:cNvPr>
          <p:cNvSpPr/>
          <p:nvPr/>
        </p:nvSpPr>
        <p:spPr>
          <a:xfrm>
            <a:off x="4182915" y="1296065"/>
            <a:ext cx="207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before game start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CE8AB-8890-40E2-B192-EC9066730AC7}"/>
              </a:ext>
            </a:extLst>
          </p:cNvPr>
          <p:cNvSpPr/>
          <p:nvPr/>
        </p:nvSpPr>
        <p:spPr>
          <a:xfrm>
            <a:off x="116715" y="223106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1 . </a:t>
            </a:r>
            <a:r>
              <a:rPr lang="ko-KR" altLang="en-US" dirty="0"/>
              <a:t>왼쪽 </a:t>
            </a:r>
            <a:r>
              <a:rPr lang="ko-KR" altLang="en-US" dirty="0" err="1"/>
              <a:t>클레이튼</a:t>
            </a:r>
            <a:r>
              <a:rPr lang="ko-KR" altLang="en-US" dirty="0"/>
              <a:t> 기계에 로또 구매 마감 시간 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069986-2002-457B-9C9A-D1BB3FF9513F}"/>
              </a:ext>
            </a:extLst>
          </p:cNvPr>
          <p:cNvSpPr/>
          <p:nvPr/>
        </p:nvSpPr>
        <p:spPr>
          <a:xfrm>
            <a:off x="8431996" y="376693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2 . </a:t>
            </a:r>
            <a:r>
              <a:rPr lang="ko-KR" altLang="en-US" dirty="0"/>
              <a:t>게임 시작 시간 표시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2FF215-F9E5-4109-AB81-A1D7DDFEC182}"/>
              </a:ext>
            </a:extLst>
          </p:cNvPr>
          <p:cNvSpPr/>
          <p:nvPr/>
        </p:nvSpPr>
        <p:spPr>
          <a:xfrm>
            <a:off x="8252330" y="1111399"/>
            <a:ext cx="384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시간 다 되면 </a:t>
            </a:r>
            <a:r>
              <a:rPr lang="en-US" altLang="ko-KR" dirty="0"/>
              <a:t>Game Start </a:t>
            </a:r>
            <a:r>
              <a:rPr lang="ko-KR" altLang="en-US" dirty="0"/>
              <a:t>문구 표시</a:t>
            </a:r>
          </a:p>
        </p:txBody>
      </p:sp>
    </p:spTree>
    <p:extLst>
      <p:ext uri="{BB962C8B-B14F-4D97-AF65-F5344CB8AC3E}">
        <p14:creationId xmlns:p14="http://schemas.microsoft.com/office/powerpoint/2010/main" val="426753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DBB7BD-BC79-436D-8EED-01079F60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2" y="907127"/>
            <a:ext cx="4467554" cy="3166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CD7AD-4251-4FC2-810D-1544B4900DAB}"/>
              </a:ext>
            </a:extLst>
          </p:cNvPr>
          <p:cNvSpPr txBox="1"/>
          <p:nvPr/>
        </p:nvSpPr>
        <p:spPr>
          <a:xfrm>
            <a:off x="220917" y="306354"/>
            <a:ext cx="28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8C4E9-A8D5-45D5-9A46-81132AA9B98A}"/>
              </a:ext>
            </a:extLst>
          </p:cNvPr>
          <p:cNvSpPr txBox="1"/>
          <p:nvPr/>
        </p:nvSpPr>
        <p:spPr>
          <a:xfrm>
            <a:off x="220917" y="5957346"/>
            <a:ext cx="1252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예시 이미지와 같이 블록모양 </a:t>
            </a:r>
            <a:r>
              <a:rPr lang="en-US" altLang="ko-KR" dirty="0"/>
              <a:t>10</a:t>
            </a:r>
            <a:r>
              <a:rPr lang="ko-KR" altLang="en-US" dirty="0"/>
              <a:t>개가 순서대로 나오며 각 블록을 클릭할 시 정보 값이 나옴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A94C02-85FC-4DE5-851B-55BDB913CEEA}"/>
              </a:ext>
            </a:extLst>
          </p:cNvPr>
          <p:cNvSpPr/>
          <p:nvPr/>
        </p:nvSpPr>
        <p:spPr>
          <a:xfrm>
            <a:off x="340822" y="4803015"/>
            <a:ext cx="768927" cy="71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1CD36F-9344-40BD-8A57-BDF4AA90B034}"/>
              </a:ext>
            </a:extLst>
          </p:cNvPr>
          <p:cNvSpPr/>
          <p:nvPr/>
        </p:nvSpPr>
        <p:spPr>
          <a:xfrm>
            <a:off x="3760754" y="4803015"/>
            <a:ext cx="768927" cy="71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46158-C52B-4D09-B260-DD89CD1F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85" y="890448"/>
            <a:ext cx="1786443" cy="31994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108E3-F2B6-4A4F-B72F-59E6DCEDEA2D}"/>
              </a:ext>
            </a:extLst>
          </p:cNvPr>
          <p:cNvSpPr/>
          <p:nvPr/>
        </p:nvSpPr>
        <p:spPr>
          <a:xfrm>
            <a:off x="4918596" y="2975956"/>
            <a:ext cx="1744055" cy="544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E24ED-AFDD-44F7-B80A-CE1C57B719AD}"/>
              </a:ext>
            </a:extLst>
          </p:cNvPr>
          <p:cNvSpPr/>
          <p:nvPr/>
        </p:nvSpPr>
        <p:spPr>
          <a:xfrm>
            <a:off x="666556" y="3613990"/>
            <a:ext cx="3014981" cy="544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3EFF76-6CC1-49B6-B484-B2386D522B60}"/>
              </a:ext>
            </a:extLst>
          </p:cNvPr>
          <p:cNvCxnSpPr/>
          <p:nvPr/>
        </p:nvCxnSpPr>
        <p:spPr>
          <a:xfrm flipH="1">
            <a:off x="2642664" y="4212942"/>
            <a:ext cx="339908" cy="42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8FCCD0-C78A-409A-A4C5-98534B379142}"/>
              </a:ext>
            </a:extLst>
          </p:cNvPr>
          <p:cNvCxnSpPr>
            <a:cxnSpLocks/>
          </p:cNvCxnSpPr>
          <p:nvPr/>
        </p:nvCxnSpPr>
        <p:spPr>
          <a:xfrm flipH="1">
            <a:off x="2776712" y="3520440"/>
            <a:ext cx="2944272" cy="107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16B7D4-A201-4B5A-90B7-63D727A2263D}"/>
              </a:ext>
            </a:extLst>
          </p:cNvPr>
          <p:cNvSpPr/>
          <p:nvPr/>
        </p:nvSpPr>
        <p:spPr>
          <a:xfrm>
            <a:off x="1323676" y="4803015"/>
            <a:ext cx="768927" cy="71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CD5731-89BE-4E0A-A9E6-72DFED0E4AAB}"/>
              </a:ext>
            </a:extLst>
          </p:cNvPr>
          <p:cNvCxnSpPr/>
          <p:nvPr/>
        </p:nvCxnSpPr>
        <p:spPr>
          <a:xfrm>
            <a:off x="2470316" y="5160462"/>
            <a:ext cx="99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37F059-BA1E-4259-9EA5-778057843463}"/>
              </a:ext>
            </a:extLst>
          </p:cNvPr>
          <p:cNvSpPr txBox="1"/>
          <p:nvPr/>
        </p:nvSpPr>
        <p:spPr>
          <a:xfrm>
            <a:off x="4715622" y="4922635"/>
            <a:ext cx="72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블록모양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ko-KR" altLang="en-US" dirty="0"/>
              <a:t>실제 채굴되는 </a:t>
            </a:r>
            <a:r>
              <a:rPr lang="ko-KR" altLang="en-US" dirty="0" err="1"/>
              <a:t>클레이튼</a:t>
            </a:r>
            <a:r>
              <a:rPr lang="ko-KR" altLang="en-US" dirty="0"/>
              <a:t> 블록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ko-KR" altLang="en-US" dirty="0" err="1"/>
              <a:t>나올예정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23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ECB7AA-698F-4739-B3DF-04DD71A0213C}"/>
              </a:ext>
            </a:extLst>
          </p:cNvPr>
          <p:cNvSpPr txBox="1"/>
          <p:nvPr/>
        </p:nvSpPr>
        <p:spPr>
          <a:xfrm>
            <a:off x="659625" y="4883896"/>
            <a:ext cx="754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게임 종료 후 </a:t>
            </a:r>
            <a:r>
              <a:rPr lang="en-US" altLang="ko-KR" sz="1400" dirty="0"/>
              <a:t>10</a:t>
            </a:r>
            <a:r>
              <a:rPr lang="ko-KR" altLang="en-US" sz="1400" dirty="0"/>
              <a:t>번째 </a:t>
            </a:r>
            <a:r>
              <a:rPr lang="ko-KR" altLang="en-US" sz="1400" dirty="0" err="1"/>
              <a:t>클레이튼</a:t>
            </a:r>
            <a:r>
              <a:rPr lang="ko-KR" altLang="en-US" sz="1400" dirty="0"/>
              <a:t> 블록</a:t>
            </a:r>
            <a:r>
              <a:rPr lang="en-US" altLang="ko-KR" sz="1400" dirty="0"/>
              <a:t>(</a:t>
            </a:r>
            <a:r>
              <a:rPr lang="ko-KR" altLang="en-US" sz="1400" dirty="0"/>
              <a:t>게임 종료 트랜잭션 </a:t>
            </a:r>
            <a:r>
              <a:rPr lang="en-US" altLang="ko-KR" sz="1400" dirty="0"/>
              <a:t>confirm)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해시값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3D45A-F605-4C24-9A78-CA97C55CF8B9}"/>
              </a:ext>
            </a:extLst>
          </p:cNvPr>
          <p:cNvSpPr txBox="1"/>
          <p:nvPr/>
        </p:nvSpPr>
        <p:spPr>
          <a:xfrm>
            <a:off x="8372595" y="4876625"/>
            <a:ext cx="242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 err="1"/>
              <a:t>클레이튼</a:t>
            </a:r>
            <a:r>
              <a:rPr lang="ko-KR" altLang="en-US" sz="1400" dirty="0"/>
              <a:t> 블록 시작 시간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A384A-2F69-43E5-ACD0-4BB9A06F3B05}"/>
              </a:ext>
            </a:extLst>
          </p:cNvPr>
          <p:cNvSpPr/>
          <p:nvPr/>
        </p:nvSpPr>
        <p:spPr>
          <a:xfrm>
            <a:off x="5329132" y="3319791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1E8108-A74F-46CF-8E75-1959911C585B}"/>
              </a:ext>
            </a:extLst>
          </p:cNvPr>
          <p:cNvSpPr/>
          <p:nvPr/>
        </p:nvSpPr>
        <p:spPr>
          <a:xfrm>
            <a:off x="5329130" y="2102003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0xdf3215erawffa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1C0965-745D-4321-9FC4-C33583D30902}"/>
              </a:ext>
            </a:extLst>
          </p:cNvPr>
          <p:cNvSpPr/>
          <p:nvPr/>
        </p:nvSpPr>
        <p:spPr>
          <a:xfrm>
            <a:off x="325314" y="140244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4 . </a:t>
            </a:r>
            <a:r>
              <a:rPr lang="ko-KR" altLang="en-US" dirty="0"/>
              <a:t>결과 표시 </a:t>
            </a:r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0E347-9A82-4E04-A631-8C9661DBFA72}"/>
              </a:ext>
            </a:extLst>
          </p:cNvPr>
          <p:cNvSpPr/>
          <p:nvPr/>
        </p:nvSpPr>
        <p:spPr>
          <a:xfrm>
            <a:off x="5399866" y="1654391"/>
            <a:ext cx="206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Hash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2921DC-F9DD-494A-8E58-77F00695DBD7}"/>
              </a:ext>
            </a:extLst>
          </p:cNvPr>
          <p:cNvSpPr/>
          <p:nvPr/>
        </p:nvSpPr>
        <p:spPr>
          <a:xfrm>
            <a:off x="5076863" y="2924044"/>
            <a:ext cx="270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214C65-9EF7-4678-8736-9A0701D5C140}"/>
              </a:ext>
            </a:extLst>
          </p:cNvPr>
          <p:cNvSpPr/>
          <p:nvPr/>
        </p:nvSpPr>
        <p:spPr>
          <a:xfrm>
            <a:off x="4672536" y="1570277"/>
            <a:ext cx="3810798" cy="313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5E878C-31BD-456C-8871-2CE5B75A2999}"/>
              </a:ext>
            </a:extLst>
          </p:cNvPr>
          <p:cNvSpPr txBox="1"/>
          <p:nvPr/>
        </p:nvSpPr>
        <p:spPr>
          <a:xfrm>
            <a:off x="3873035" y="647420"/>
            <a:ext cx="53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번 블록이 확대되면서 블록 내부가 표시 </a:t>
            </a:r>
          </a:p>
        </p:txBody>
      </p:sp>
      <p:pic>
        <p:nvPicPr>
          <p:cNvPr id="5122" name="Picture 2" descr="lotto 3d에 대한 이미지 검색결과">
            <a:extLst>
              <a:ext uri="{FF2B5EF4-FFF2-40B4-BE49-F238E27FC236}">
                <a16:creationId xmlns:a16="http://schemas.microsoft.com/office/drawing/2014/main" id="{94A94F55-4FE1-466D-8660-12EB5147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4" y="204095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B0BB7B0-095F-430F-9546-3EEDA4F57802}"/>
              </a:ext>
            </a:extLst>
          </p:cNvPr>
          <p:cNvSpPr/>
          <p:nvPr/>
        </p:nvSpPr>
        <p:spPr>
          <a:xfrm rot="20482956">
            <a:off x="3188507" y="2777158"/>
            <a:ext cx="1654398" cy="19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65F36-AF7E-4D5B-906C-C9A21AAE69F9}"/>
              </a:ext>
            </a:extLst>
          </p:cNvPr>
          <p:cNvSpPr txBox="1"/>
          <p:nvPr/>
        </p:nvSpPr>
        <p:spPr>
          <a:xfrm>
            <a:off x="3653474" y="6145086"/>
            <a:ext cx="761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번 블록이 왼쪽 기계에서 내려와서 램프 안으로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51C8AE1-03F1-4616-99DB-921540744459}"/>
              </a:ext>
            </a:extLst>
          </p:cNvPr>
          <p:cNvSpPr/>
          <p:nvPr/>
        </p:nvSpPr>
        <p:spPr>
          <a:xfrm>
            <a:off x="1675602" y="6035570"/>
            <a:ext cx="1824013" cy="478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CFC6AB-4429-4077-AF95-594F6EFD3229}"/>
              </a:ext>
            </a:extLst>
          </p:cNvPr>
          <p:cNvSpPr/>
          <p:nvPr/>
        </p:nvSpPr>
        <p:spPr>
          <a:xfrm>
            <a:off x="5451966" y="4192770"/>
            <a:ext cx="1958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scope link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D5E3D2-81EA-4DDB-A3ED-F3392F6BA8D8}"/>
              </a:ext>
            </a:extLst>
          </p:cNvPr>
          <p:cNvCxnSpPr>
            <a:stCxn id="49" idx="3"/>
          </p:cNvCxnSpPr>
          <p:nvPr/>
        </p:nvCxnSpPr>
        <p:spPr>
          <a:xfrm flipV="1">
            <a:off x="7410259" y="3729412"/>
            <a:ext cx="2173076" cy="64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54BB28-97D9-4566-8791-40D5522A4996}"/>
              </a:ext>
            </a:extLst>
          </p:cNvPr>
          <p:cNvSpPr txBox="1"/>
          <p:nvPr/>
        </p:nvSpPr>
        <p:spPr>
          <a:xfrm>
            <a:off x="8728817" y="3041685"/>
            <a:ext cx="32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클레이튼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r>
              <a:rPr lang="ko-KR" altLang="en-US" dirty="0"/>
              <a:t> 링크 </a:t>
            </a:r>
            <a:r>
              <a:rPr lang="ko-KR" altLang="en-US" dirty="0" err="1"/>
              <a:t>걸어둠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이더스캔과</a:t>
            </a:r>
            <a:r>
              <a:rPr lang="ko-KR" altLang="en-US" dirty="0"/>
              <a:t> 같이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17DE2A-2500-4ED3-AD7C-E95FF7F95AA3}"/>
              </a:ext>
            </a:extLst>
          </p:cNvPr>
          <p:cNvSpPr/>
          <p:nvPr/>
        </p:nvSpPr>
        <p:spPr>
          <a:xfrm>
            <a:off x="7237856" y="1726232"/>
            <a:ext cx="1708266" cy="68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10 min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sec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9D111-2FAF-4E92-A27F-1E2BED5FABB7}"/>
              </a:ext>
            </a:extLst>
          </p:cNvPr>
          <p:cNvSpPr txBox="1"/>
          <p:nvPr/>
        </p:nvSpPr>
        <p:spPr>
          <a:xfrm>
            <a:off x="3162607" y="495911"/>
            <a:ext cx="70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왼쪽 기계에서 추첨이 끝난 후 오른쪽 기계로 화면이 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AF2633-404A-485C-9034-33F3EBDA22FE}"/>
              </a:ext>
            </a:extLst>
          </p:cNvPr>
          <p:cNvSpPr/>
          <p:nvPr/>
        </p:nvSpPr>
        <p:spPr>
          <a:xfrm>
            <a:off x="4003013" y="1726232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6E3890-6E6D-42AA-9DD7-3F70AC6E9408}"/>
              </a:ext>
            </a:extLst>
          </p:cNvPr>
          <p:cNvSpPr/>
          <p:nvPr/>
        </p:nvSpPr>
        <p:spPr>
          <a:xfrm>
            <a:off x="3789044" y="1282013"/>
            <a:ext cx="270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pic>
        <p:nvPicPr>
          <p:cNvPr id="28" name="Picture 2" descr="lotto 3d에 대한 이미지 검색결과">
            <a:extLst>
              <a:ext uri="{FF2B5EF4-FFF2-40B4-BE49-F238E27FC236}">
                <a16:creationId xmlns:a16="http://schemas.microsoft.com/office/drawing/2014/main" id="{21DBFF16-E261-419D-9EE6-B86767AC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50" y="2591389"/>
            <a:ext cx="4969105" cy="39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십자형 28">
            <a:extLst>
              <a:ext uri="{FF2B5EF4-FFF2-40B4-BE49-F238E27FC236}">
                <a16:creationId xmlns:a16="http://schemas.microsoft.com/office/drawing/2014/main" id="{E8D6E230-68DF-48C8-A660-E0C40FCB90AF}"/>
              </a:ext>
            </a:extLst>
          </p:cNvPr>
          <p:cNvSpPr/>
          <p:nvPr/>
        </p:nvSpPr>
        <p:spPr>
          <a:xfrm>
            <a:off x="6495471" y="1898930"/>
            <a:ext cx="390698" cy="32004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20B37-3951-4DB4-932F-848C3407E0B5}"/>
              </a:ext>
            </a:extLst>
          </p:cNvPr>
          <p:cNvSpPr txBox="1"/>
          <p:nvPr/>
        </p:nvSpPr>
        <p:spPr>
          <a:xfrm>
            <a:off x="6206974" y="3274979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BC79B-1DB8-4CDE-8905-F8B670270E4F}"/>
              </a:ext>
            </a:extLst>
          </p:cNvPr>
          <p:cNvSpPr txBox="1"/>
          <p:nvPr/>
        </p:nvSpPr>
        <p:spPr>
          <a:xfrm>
            <a:off x="8035775" y="2786409"/>
            <a:ext cx="346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분동안</a:t>
            </a:r>
            <a:r>
              <a:rPr lang="ko-KR" altLang="en-US" dirty="0"/>
              <a:t> 카운트 다운 시작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표시시간은 </a:t>
            </a:r>
            <a:r>
              <a:rPr lang="ko-KR" altLang="en-US" sz="1200" dirty="0" err="1"/>
              <a:t>클레이튼</a:t>
            </a:r>
            <a:r>
              <a:rPr lang="ko-KR" altLang="en-US" sz="1200" dirty="0"/>
              <a:t> 블록 타임스탬프 </a:t>
            </a:r>
            <a:r>
              <a:rPr lang="en-US" altLang="ko-KR" sz="1200" dirty="0"/>
              <a:t>+10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478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lotto 3d에 대한 이미지 검색결과">
            <a:extLst>
              <a:ext uri="{FF2B5EF4-FFF2-40B4-BE49-F238E27FC236}">
                <a16:creationId xmlns:a16="http://schemas.microsoft.com/office/drawing/2014/main" id="{0A5BCB0C-F3B8-4419-B0EF-28809735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36" y="954532"/>
            <a:ext cx="4969105" cy="39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19A1BF-4A86-4E89-AD59-D7E4977CA3A8}"/>
              </a:ext>
            </a:extLst>
          </p:cNvPr>
          <p:cNvSpPr/>
          <p:nvPr/>
        </p:nvSpPr>
        <p:spPr>
          <a:xfrm>
            <a:off x="4985317" y="3542921"/>
            <a:ext cx="783542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E3843-18E2-434D-A9F0-A502CD37BE38}"/>
              </a:ext>
            </a:extLst>
          </p:cNvPr>
          <p:cNvSpPr/>
          <p:nvPr/>
        </p:nvSpPr>
        <p:spPr>
          <a:xfrm>
            <a:off x="4048482" y="3542921"/>
            <a:ext cx="783543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78737-625E-47B4-9474-BCA0BB834CB3}"/>
              </a:ext>
            </a:extLst>
          </p:cNvPr>
          <p:cNvSpPr txBox="1"/>
          <p:nvPr/>
        </p:nvSpPr>
        <p:spPr>
          <a:xfrm>
            <a:off x="1220421" y="446737"/>
            <a:ext cx="43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 err="1"/>
              <a:t>이더리움</a:t>
            </a:r>
            <a:r>
              <a:rPr lang="ko-KR" altLang="en-US" dirty="0"/>
              <a:t> 블록 </a:t>
            </a:r>
            <a:r>
              <a:rPr lang="en-US" altLang="ko-KR" dirty="0"/>
              <a:t>2</a:t>
            </a:r>
            <a:r>
              <a:rPr lang="ko-KR" altLang="en-US" dirty="0"/>
              <a:t>개가 나옴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FB28B-AA17-4462-8B94-295D6525F43E}"/>
              </a:ext>
            </a:extLst>
          </p:cNvPr>
          <p:cNvSpPr txBox="1"/>
          <p:nvPr/>
        </p:nvSpPr>
        <p:spPr>
          <a:xfrm>
            <a:off x="5989152" y="2925610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6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lotto 3d에 대한 이미지 검색결과">
            <a:extLst>
              <a:ext uri="{FF2B5EF4-FFF2-40B4-BE49-F238E27FC236}">
                <a16:creationId xmlns:a16="http://schemas.microsoft.com/office/drawing/2014/main" id="{0A5BCB0C-F3B8-4419-B0EF-28809735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36" y="954532"/>
            <a:ext cx="4969105" cy="39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19A1BF-4A86-4E89-AD59-D7E4977CA3A8}"/>
              </a:ext>
            </a:extLst>
          </p:cNvPr>
          <p:cNvSpPr/>
          <p:nvPr/>
        </p:nvSpPr>
        <p:spPr>
          <a:xfrm>
            <a:off x="4985317" y="3542921"/>
            <a:ext cx="783542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E3843-18E2-434D-A9F0-A502CD37BE38}"/>
              </a:ext>
            </a:extLst>
          </p:cNvPr>
          <p:cNvSpPr/>
          <p:nvPr/>
        </p:nvSpPr>
        <p:spPr>
          <a:xfrm>
            <a:off x="4048482" y="3542921"/>
            <a:ext cx="783543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78737-625E-47B4-9474-BCA0BB834CB3}"/>
              </a:ext>
            </a:extLst>
          </p:cNvPr>
          <p:cNvSpPr txBox="1"/>
          <p:nvPr/>
        </p:nvSpPr>
        <p:spPr>
          <a:xfrm>
            <a:off x="1220421" y="446737"/>
            <a:ext cx="43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</a:t>
            </a:r>
            <a:r>
              <a:rPr lang="ko-KR" altLang="en-US" dirty="0"/>
              <a:t>결과표시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FB28B-AA17-4462-8B94-295D6525F43E}"/>
              </a:ext>
            </a:extLst>
          </p:cNvPr>
          <p:cNvSpPr txBox="1"/>
          <p:nvPr/>
        </p:nvSpPr>
        <p:spPr>
          <a:xfrm>
            <a:off x="6209374" y="3059668"/>
            <a:ext cx="19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Ethereum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ECA9CC-1A3E-4004-8248-495365CAEA5B}"/>
              </a:ext>
            </a:extLst>
          </p:cNvPr>
          <p:cNvSpPr/>
          <p:nvPr/>
        </p:nvSpPr>
        <p:spPr>
          <a:xfrm>
            <a:off x="8803876" y="5295714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19hr 32min 32 sec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58F46C-2D53-4A71-956F-745662DF31E8}"/>
              </a:ext>
            </a:extLst>
          </p:cNvPr>
          <p:cNvSpPr/>
          <p:nvPr/>
        </p:nvSpPr>
        <p:spPr>
          <a:xfrm>
            <a:off x="8803874" y="4100867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0xdf3215erawffa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F150EC-CA87-41D4-B2CF-30A88CA6D399}"/>
              </a:ext>
            </a:extLst>
          </p:cNvPr>
          <p:cNvSpPr/>
          <p:nvPr/>
        </p:nvSpPr>
        <p:spPr>
          <a:xfrm>
            <a:off x="8990154" y="3653255"/>
            <a:ext cx="183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F3E6F0-8428-4BA2-B807-03D2A6BDA843}"/>
              </a:ext>
            </a:extLst>
          </p:cNvPr>
          <p:cNvSpPr/>
          <p:nvPr/>
        </p:nvSpPr>
        <p:spPr>
          <a:xfrm>
            <a:off x="8667150" y="4922908"/>
            <a:ext cx="247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 Block </a:t>
            </a:r>
            <a:r>
              <a:rPr lang="en-US" altLang="ko-KR" dirty="0" err="1"/>
              <a:t>TimeStamp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B86928-0CF6-43B9-A2DA-451005023E05}"/>
              </a:ext>
            </a:extLst>
          </p:cNvPr>
          <p:cNvSpPr/>
          <p:nvPr/>
        </p:nvSpPr>
        <p:spPr>
          <a:xfrm>
            <a:off x="8147280" y="3542921"/>
            <a:ext cx="3810798" cy="3130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D7CB2-7EAA-4FA6-BFDB-451C114EE00B}"/>
              </a:ext>
            </a:extLst>
          </p:cNvPr>
          <p:cNvSpPr/>
          <p:nvPr/>
        </p:nvSpPr>
        <p:spPr>
          <a:xfrm>
            <a:off x="9051298" y="616541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Ether scan link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B1ADE3-5C7E-49A6-AC92-A0B2828BADC9}"/>
              </a:ext>
            </a:extLst>
          </p:cNvPr>
          <p:cNvSpPr/>
          <p:nvPr/>
        </p:nvSpPr>
        <p:spPr>
          <a:xfrm rot="2062476">
            <a:off x="6763221" y="4679017"/>
            <a:ext cx="1808717" cy="54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CDFC6-16BB-4F3F-A3AF-16EE3581831C}"/>
              </a:ext>
            </a:extLst>
          </p:cNvPr>
          <p:cNvSpPr txBox="1"/>
          <p:nvPr/>
        </p:nvSpPr>
        <p:spPr>
          <a:xfrm>
            <a:off x="1388356" y="6041931"/>
            <a:ext cx="652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블록이 확대 되면서 밑의 램프로 </a:t>
            </a:r>
            <a:r>
              <a:rPr lang="ko-KR" altLang="en-US" dirty="0" err="1"/>
              <a:t>들어감</a:t>
            </a:r>
            <a:r>
              <a:rPr lang="ko-KR" altLang="en-US" dirty="0"/>
              <a:t> </a:t>
            </a:r>
            <a:r>
              <a:rPr lang="ko-KR" altLang="en-US" dirty="0" err="1"/>
              <a:t>들어간후</a:t>
            </a:r>
            <a:r>
              <a:rPr lang="ko-KR" altLang="en-US" dirty="0"/>
              <a:t> 램프 뚜껑 닫힘</a:t>
            </a:r>
          </a:p>
        </p:txBody>
      </p:sp>
    </p:spTree>
    <p:extLst>
      <p:ext uri="{BB962C8B-B14F-4D97-AF65-F5344CB8AC3E}">
        <p14:creationId xmlns:p14="http://schemas.microsoft.com/office/powerpoint/2010/main" val="21359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genie lamp에 대한 이미지 검색결과">
            <a:extLst>
              <a:ext uri="{FF2B5EF4-FFF2-40B4-BE49-F238E27FC236}">
                <a16:creationId xmlns:a16="http://schemas.microsoft.com/office/drawing/2014/main" id="{D514A908-FFF3-4551-A29D-30FE844A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1" r="390" b="21396"/>
          <a:stretch/>
        </p:blipFill>
        <p:spPr bwMode="auto">
          <a:xfrm>
            <a:off x="-1000176" y="265234"/>
            <a:ext cx="11198727" cy="64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231BA9-4403-4F7B-9869-C2292FAD435C}"/>
              </a:ext>
            </a:extLst>
          </p:cNvPr>
          <p:cNvSpPr/>
          <p:nvPr/>
        </p:nvSpPr>
        <p:spPr>
          <a:xfrm>
            <a:off x="3871574" y="4102354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 Block Hash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00277D-2C15-4763-9DB5-3712EFDA1970}"/>
              </a:ext>
            </a:extLst>
          </p:cNvPr>
          <p:cNvSpPr/>
          <p:nvPr/>
        </p:nvSpPr>
        <p:spPr>
          <a:xfrm>
            <a:off x="3841282" y="3378843"/>
            <a:ext cx="2203961" cy="6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ETH Block Hash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F7466-6EA0-4A2E-A2D8-CC6B158D46C9}"/>
              </a:ext>
            </a:extLst>
          </p:cNvPr>
          <p:cNvSpPr/>
          <p:nvPr/>
        </p:nvSpPr>
        <p:spPr>
          <a:xfrm>
            <a:off x="3863013" y="2696941"/>
            <a:ext cx="2240984" cy="57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Klaytn</a:t>
            </a:r>
            <a:r>
              <a:rPr lang="en-US" altLang="ko-KR" dirty="0"/>
              <a:t> Block hash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94248256-7035-4B80-8C50-8E8DF7446AD7}"/>
              </a:ext>
            </a:extLst>
          </p:cNvPr>
          <p:cNvSpPr/>
          <p:nvPr/>
        </p:nvSpPr>
        <p:spPr>
          <a:xfrm>
            <a:off x="5419899" y="1857895"/>
            <a:ext cx="821224" cy="2547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0D44-E7DB-48A8-ADD7-D0045AB2268F}"/>
              </a:ext>
            </a:extLst>
          </p:cNvPr>
          <p:cNvSpPr txBox="1"/>
          <p:nvPr/>
        </p:nvSpPr>
        <p:spPr>
          <a:xfrm>
            <a:off x="3893353" y="3008372"/>
            <a:ext cx="24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0x3549ab49c3524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8BE56-44D3-4C06-B90F-BDD40E83932F}"/>
              </a:ext>
            </a:extLst>
          </p:cNvPr>
          <p:cNvSpPr txBox="1"/>
          <p:nvPr/>
        </p:nvSpPr>
        <p:spPr>
          <a:xfrm>
            <a:off x="3759774" y="3720536"/>
            <a:ext cx="24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0x35584b49c33686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3E2EC-6301-4A91-A2D1-33291B3477AC}"/>
              </a:ext>
            </a:extLst>
          </p:cNvPr>
          <p:cNvSpPr txBox="1"/>
          <p:nvPr/>
        </p:nvSpPr>
        <p:spPr>
          <a:xfrm>
            <a:off x="3878787" y="4424214"/>
            <a:ext cx="24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0x893723454a243c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78EB9-C472-4521-9220-E058C395AEFB}"/>
              </a:ext>
            </a:extLst>
          </p:cNvPr>
          <p:cNvSpPr txBox="1"/>
          <p:nvPr/>
        </p:nvSpPr>
        <p:spPr>
          <a:xfrm>
            <a:off x="1795346" y="-39332"/>
            <a:ext cx="97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램프에 </a:t>
            </a:r>
            <a:r>
              <a:rPr lang="en-US" altLang="ko-KR" dirty="0"/>
              <a:t>3</a:t>
            </a:r>
            <a:r>
              <a:rPr lang="ko-KR" altLang="en-US" dirty="0"/>
              <a:t>개의 블록이 들어오게 되며</a:t>
            </a:r>
            <a:r>
              <a:rPr lang="en-US" altLang="ko-KR" dirty="0"/>
              <a:t> </a:t>
            </a:r>
            <a:r>
              <a:rPr lang="ko-KR" altLang="en-US" dirty="0"/>
              <a:t>계산 실행하여 하나의 번호로 나옴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DAADF3-E8CE-456D-8DEA-08E66196BE4F}"/>
              </a:ext>
            </a:extLst>
          </p:cNvPr>
          <p:cNvSpPr/>
          <p:nvPr/>
        </p:nvSpPr>
        <p:spPr>
          <a:xfrm>
            <a:off x="9843445" y="988709"/>
            <a:ext cx="2240984" cy="57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하나의 번호로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B63AB8-42F2-4499-BE88-C9DBAD02812E}"/>
              </a:ext>
            </a:extLst>
          </p:cNvPr>
          <p:cNvSpPr/>
          <p:nvPr/>
        </p:nvSpPr>
        <p:spPr>
          <a:xfrm>
            <a:off x="1575066" y="2489466"/>
            <a:ext cx="4666057" cy="2341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87AE01-3696-43F3-A362-B0A603824D9E}"/>
              </a:ext>
            </a:extLst>
          </p:cNvPr>
          <p:cNvSpPr/>
          <p:nvPr/>
        </p:nvSpPr>
        <p:spPr>
          <a:xfrm>
            <a:off x="2444280" y="2984916"/>
            <a:ext cx="1133538" cy="57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램프 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89F54-EC43-49F0-89D3-D570A7294DF1}"/>
              </a:ext>
            </a:extLst>
          </p:cNvPr>
          <p:cNvSpPr txBox="1"/>
          <p:nvPr/>
        </p:nvSpPr>
        <p:spPr>
          <a:xfrm>
            <a:off x="1798694" y="4240518"/>
            <a:ext cx="43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Xor</a:t>
            </a:r>
            <a:r>
              <a:rPr lang="ko-KR" altLang="en-US" dirty="0"/>
              <a:t> 연산 실행</a:t>
            </a:r>
          </a:p>
        </p:txBody>
      </p:sp>
    </p:spTree>
    <p:extLst>
      <p:ext uri="{BB962C8B-B14F-4D97-AF65-F5344CB8AC3E}">
        <p14:creationId xmlns:p14="http://schemas.microsoft.com/office/powerpoint/2010/main" val="79914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tto 3d에 대한 이미지 검색결과">
            <a:extLst>
              <a:ext uri="{FF2B5EF4-FFF2-40B4-BE49-F238E27FC236}">
                <a16:creationId xmlns:a16="http://schemas.microsoft.com/office/drawing/2014/main" id="{119EB238-5498-4D34-8664-3C1D3CDF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29" y="508821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genie lamp에 대한 이미지 검색결과">
            <a:extLst>
              <a:ext uri="{FF2B5EF4-FFF2-40B4-BE49-F238E27FC236}">
                <a16:creationId xmlns:a16="http://schemas.microsoft.com/office/drawing/2014/main" id="{817FC4D3-AE7C-4A2C-92A3-E305D6E3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6" y="4443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314838-ACE8-4675-AA35-F6BE352F03C2}"/>
              </a:ext>
            </a:extLst>
          </p:cNvPr>
          <p:cNvSpPr/>
          <p:nvPr/>
        </p:nvSpPr>
        <p:spPr>
          <a:xfrm>
            <a:off x="2331960" y="4512262"/>
            <a:ext cx="2240984" cy="57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하나의 번호로 생성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3576C-791C-4156-83A8-539D52A3E382}"/>
              </a:ext>
            </a:extLst>
          </p:cNvPr>
          <p:cNvSpPr txBox="1"/>
          <p:nvPr/>
        </p:nvSpPr>
        <p:spPr>
          <a:xfrm>
            <a:off x="1018953" y="1478825"/>
            <a:ext cx="1128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9. 1 </a:t>
            </a:r>
            <a:r>
              <a:rPr lang="ko-KR" altLang="en-US" dirty="0"/>
              <a:t>하나하나가 로또 번호로 바뀌면서 번호 </a:t>
            </a:r>
            <a:r>
              <a:rPr lang="en-US" altLang="ko-KR" dirty="0"/>
              <a:t>5~6</a:t>
            </a:r>
            <a:r>
              <a:rPr lang="ko-KR" altLang="en-US" dirty="0"/>
              <a:t>개 가 나옴 또는 램프 자체에서 번호 </a:t>
            </a:r>
            <a:r>
              <a:rPr lang="ko-KR" altLang="en-US" dirty="0" err="1"/>
              <a:t>하나하나씩</a:t>
            </a:r>
            <a:r>
              <a:rPr lang="ko-KR" altLang="en-US" dirty="0"/>
              <a:t> 나오게 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1FB08-FE57-45DD-A07B-FEFF80C3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20" y="3497325"/>
            <a:ext cx="5848350" cy="10001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ACCDAF-9AEA-444C-BC1C-C7A8AD0DBB61}"/>
              </a:ext>
            </a:extLst>
          </p:cNvPr>
          <p:cNvSpPr/>
          <p:nvPr/>
        </p:nvSpPr>
        <p:spPr>
          <a:xfrm rot="1532024">
            <a:off x="7513358" y="4617507"/>
            <a:ext cx="876100" cy="31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F6027C-13CD-4943-9D83-3022D3A1A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158" y="2019740"/>
            <a:ext cx="3023041" cy="14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434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현기</dc:creator>
  <cp:lastModifiedBy>조 현기</cp:lastModifiedBy>
  <cp:revision>37</cp:revision>
  <dcterms:created xsi:type="dcterms:W3CDTF">2019-10-10T08:59:46Z</dcterms:created>
  <dcterms:modified xsi:type="dcterms:W3CDTF">2019-11-25T06:50:48Z</dcterms:modified>
</cp:coreProperties>
</file>