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6"/>
  </p:notesMasterIdLst>
  <p:sldIdLst>
    <p:sldId id="256" r:id="rId2"/>
    <p:sldId id="258" r:id="rId3"/>
    <p:sldId id="263" r:id="rId4"/>
    <p:sldId id="322" r:id="rId5"/>
    <p:sldId id="323" r:id="rId6"/>
    <p:sldId id="325" r:id="rId7"/>
    <p:sldId id="331" r:id="rId8"/>
    <p:sldId id="326" r:id="rId9"/>
    <p:sldId id="332" r:id="rId10"/>
    <p:sldId id="335" r:id="rId11"/>
    <p:sldId id="378" r:id="rId12"/>
    <p:sldId id="327" r:id="rId13"/>
    <p:sldId id="336" r:id="rId14"/>
    <p:sldId id="328" r:id="rId15"/>
    <p:sldId id="337" r:id="rId16"/>
    <p:sldId id="338" r:id="rId17"/>
    <p:sldId id="330" r:id="rId18"/>
    <p:sldId id="339" r:id="rId19"/>
    <p:sldId id="340" r:id="rId20"/>
    <p:sldId id="341" r:id="rId21"/>
    <p:sldId id="342" r:id="rId22"/>
    <p:sldId id="343" r:id="rId23"/>
    <p:sldId id="344" r:id="rId24"/>
    <p:sldId id="346" r:id="rId25"/>
    <p:sldId id="347" r:id="rId26"/>
    <p:sldId id="348" r:id="rId27"/>
    <p:sldId id="377" r:id="rId28"/>
    <p:sldId id="354" r:id="rId29"/>
    <p:sldId id="357" r:id="rId30"/>
    <p:sldId id="373" r:id="rId31"/>
    <p:sldId id="375" r:id="rId32"/>
    <p:sldId id="379" r:id="rId33"/>
    <p:sldId id="380" r:id="rId34"/>
    <p:sldId id="381" r:id="rId35"/>
    <p:sldId id="382" r:id="rId36"/>
    <p:sldId id="383" r:id="rId37"/>
    <p:sldId id="376" r:id="rId38"/>
    <p:sldId id="355" r:id="rId39"/>
    <p:sldId id="317" r:id="rId40"/>
    <p:sldId id="360" r:id="rId41"/>
    <p:sldId id="361" r:id="rId42"/>
    <p:sldId id="358" r:id="rId43"/>
    <p:sldId id="359" r:id="rId44"/>
    <p:sldId id="362" r:id="rId45"/>
    <p:sldId id="363" r:id="rId46"/>
    <p:sldId id="364" r:id="rId47"/>
    <p:sldId id="366" r:id="rId48"/>
    <p:sldId id="367" r:id="rId49"/>
    <p:sldId id="369" r:id="rId50"/>
    <p:sldId id="384" r:id="rId51"/>
    <p:sldId id="385" r:id="rId52"/>
    <p:sldId id="386" r:id="rId53"/>
    <p:sldId id="387" r:id="rId54"/>
    <p:sldId id="388" r:id="rId55"/>
  </p:sldIdLst>
  <p:sldSz cx="9144000" cy="5143500" type="screen16x9"/>
  <p:notesSz cx="6858000" cy="9144000"/>
  <p:embeddedFontLst>
    <p:embeddedFont>
      <p:font typeface="a옛날목욕탕L" panose="02020600000000000000" pitchFamily="18" charset="-127"/>
      <p:regular r:id="rId57"/>
    </p:embeddedFont>
    <p:embeddedFont>
      <p:font typeface="맑은 고딕" panose="020B0503020000020004" pitchFamily="50" charset="-127"/>
      <p:regular r:id="rId58"/>
      <p:bold r:id="rId59"/>
    </p:embeddedFont>
    <p:embeddedFont>
      <p:font typeface="a옛날목욕탕B" panose="02020600000000000000" pitchFamily="18" charset="-127"/>
      <p:regular r:id="rId60"/>
    </p:embeddedFont>
    <p:embeddedFont>
      <p:font typeface="Yoon 윤고딕 540_TT" panose="020B0600000101010101" charset="-127"/>
      <p:regular r:id="rId61"/>
    </p:embeddedFont>
    <p:embeddedFont>
      <p:font typeface="a옛날목욕탕M" panose="02020600000000000000" pitchFamily="18" charset="-127"/>
      <p:regular r:id="rId62"/>
    </p:embeddedFont>
    <p:embeddedFont>
      <p:font typeface="-윤고딕330" panose="020B0600000101010101" charset="-127"/>
      <p:regular r:id="rId63"/>
    </p:embeddedFont>
    <p:embeddedFont>
      <p:font typeface="Cambria Math" panose="02040503050406030204" pitchFamily="18" charset="0"/>
      <p:regular r:id="rId6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1B5C"/>
    <a:srgbClr val="C09EE2"/>
    <a:srgbClr val="D9C4EE"/>
    <a:srgbClr val="57BB9C"/>
    <a:srgbClr val="AFDFD0"/>
    <a:srgbClr val="4FC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244" autoAdjust="0"/>
  </p:normalViewPr>
  <p:slideViewPr>
    <p:cSldViewPr showGuides="1">
      <p:cViewPr varScale="1">
        <p:scale>
          <a:sx n="78" d="100"/>
          <a:sy n="78" d="100"/>
        </p:scale>
        <p:origin x="159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7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2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1.fntdata"/><Relationship Id="rId61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4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64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3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6.fntdata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2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2813DE-7293-4E8A-BE35-9B888F85EC99}" type="datetimeFigureOut">
              <a:rPr lang="ko-KR" altLang="en-US" smtClean="0"/>
              <a:pPr/>
              <a:t>2017-07-18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C55D1-5C25-4350-8C5B-609570357D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077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0702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243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연속형 데이터를 골랐다면 </a:t>
            </a:r>
            <a:r>
              <a:rPr lang="en-US" altLang="ko-KR" baseline="0" dirty="0"/>
              <a:t>X</a:t>
            </a:r>
            <a:r>
              <a:rPr lang="ko-KR" altLang="en-US" baseline="0" dirty="0"/>
              <a:t>가 커짐에 따라 </a:t>
            </a:r>
            <a:r>
              <a:rPr lang="en-US" altLang="ko-KR" baseline="0" dirty="0"/>
              <a:t>Y</a:t>
            </a:r>
            <a:r>
              <a:rPr lang="ko-KR" altLang="en-US" baseline="0" dirty="0"/>
              <a:t>가 어떻게 변하는지 생각을 해 볼 수 있다</a:t>
            </a:r>
            <a:r>
              <a:rPr lang="en-US" altLang="ko-KR" baseline="0" dirty="0"/>
              <a:t>. 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커지거나 작아진다면 회귀분석을 하기에 알맞은 데이터이다</a:t>
            </a:r>
            <a:r>
              <a:rPr lang="en-US" altLang="ko-KR" baseline="0" dirty="0"/>
              <a:t>. 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하지만 증가하다가 감소하거나</a:t>
            </a:r>
            <a:r>
              <a:rPr lang="en-US" altLang="ko-KR" baseline="0" dirty="0"/>
              <a:t>, </a:t>
            </a:r>
            <a:r>
              <a:rPr lang="ko-KR" altLang="en-US" baseline="0" dirty="0"/>
              <a:t>증가 또는 감소도 보이지 않는다면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분석방법으로 회귀분석은 맞지 않다</a:t>
            </a:r>
            <a:r>
              <a:rPr lang="en-US" altLang="ko-KR" baseline="0" dirty="0"/>
              <a:t>. </a:t>
            </a:r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9134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연속형 데이터를 골랐다면 </a:t>
            </a:r>
            <a:r>
              <a:rPr lang="en-US" altLang="ko-KR" baseline="0" dirty="0"/>
              <a:t>X</a:t>
            </a:r>
            <a:r>
              <a:rPr lang="ko-KR" altLang="en-US" baseline="0" dirty="0"/>
              <a:t>가 커짐에 따라 </a:t>
            </a:r>
            <a:r>
              <a:rPr lang="en-US" altLang="ko-KR" baseline="0" dirty="0"/>
              <a:t>Y</a:t>
            </a:r>
            <a:r>
              <a:rPr lang="ko-KR" altLang="en-US" baseline="0" dirty="0"/>
              <a:t>가 어떻게 변하는지 생각을 해 볼 수 있다</a:t>
            </a:r>
            <a:r>
              <a:rPr lang="en-US" altLang="ko-KR" baseline="0" dirty="0"/>
              <a:t>. 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커지거나 작아진다면 회귀분석을 하기에 알맞은 데이터이다</a:t>
            </a:r>
            <a:r>
              <a:rPr lang="en-US" altLang="ko-KR" baseline="0" dirty="0"/>
              <a:t>. 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하지만 증가하다가 감소하거나</a:t>
            </a:r>
            <a:r>
              <a:rPr lang="en-US" altLang="ko-KR" baseline="0" dirty="0"/>
              <a:t>, </a:t>
            </a:r>
            <a:r>
              <a:rPr lang="ko-KR" altLang="en-US" baseline="0" dirty="0"/>
              <a:t>증가 또는 감소도 보이지 않는다면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분석방법으로 회귀분석은 맞지 않다</a:t>
            </a:r>
            <a:r>
              <a:rPr lang="en-US" altLang="ko-KR" baseline="0" dirty="0"/>
              <a:t>. 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랜덤 </a:t>
            </a:r>
            <a:r>
              <a:rPr lang="ko-KR" altLang="en-US" baseline="0" dirty="0" err="1"/>
              <a:t>포레스트</a:t>
            </a:r>
            <a:r>
              <a:rPr lang="ko-KR" altLang="en-US" baseline="0" dirty="0"/>
              <a:t>  </a:t>
            </a:r>
            <a:r>
              <a:rPr lang="en-US" altLang="ko-KR" baseline="0" dirty="0"/>
              <a:t>SVM </a:t>
            </a:r>
            <a:r>
              <a:rPr lang="ko-KR" altLang="en-US" baseline="0" dirty="0"/>
              <a:t>신경망 다들 너무 좋은 알고리즘이지만 데이터에 맞게 써야 좋다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/>
              <a:t>요리사가 재료마다 다른 칼을 쓰듯이 우리도 여러 기법을 자유자재로 써야 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딱 들어맞는 칼을 뽑아야 한다</a:t>
            </a:r>
            <a:r>
              <a:rPr lang="en-US" altLang="ko-KR" baseline="0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9616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어렵게 </a:t>
            </a:r>
            <a:r>
              <a:rPr lang="ko-KR" alt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설명한것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같은데 그냥 점들이 오른쪽위로 누워있으면 양의 상관관계이고 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왼쪽위로 누워있으면 음의 상관관계이다</a:t>
            </a:r>
            <a:r>
              <a:rPr lang="en-US" altLang="ko-KR" baseline="0" dirty="0"/>
              <a:t>. 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수식을 좀더 쉽게 설명하기 위해 위의 예시를 들었다</a:t>
            </a:r>
            <a:r>
              <a:rPr lang="en-US" altLang="ko-KR" baseline="0" dirty="0"/>
              <a:t>. 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공분산이 </a:t>
            </a:r>
            <a:r>
              <a:rPr lang="en-US" altLang="ko-KR" baseline="0" dirty="0"/>
              <a:t>0</a:t>
            </a:r>
            <a:r>
              <a:rPr lang="ko-KR" altLang="en-US" baseline="0" dirty="0"/>
              <a:t>보다 작으면 음의 상관관계 이다</a:t>
            </a:r>
            <a:r>
              <a:rPr lang="en-US" altLang="ko-KR" baseline="0" dirty="0"/>
              <a:t>.  0</a:t>
            </a:r>
            <a:r>
              <a:rPr lang="ko-KR" altLang="en-US" baseline="0" dirty="0"/>
              <a:t>보다 크면 양의 상관관계 이다</a:t>
            </a:r>
            <a:r>
              <a:rPr lang="en-US" altLang="ko-KR" baseline="0" dirty="0"/>
              <a:t>. 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하지만</a:t>
            </a:r>
            <a:r>
              <a:rPr lang="en-US" altLang="ko-KR" baseline="0" dirty="0"/>
              <a:t>, </a:t>
            </a:r>
            <a:r>
              <a:rPr lang="ko-KR" altLang="en-US" baseline="0" dirty="0"/>
              <a:t>공분산은 나 혼자 말할 때는 부족함이 없지만 다른 사람과 이야기 할 때에는 문제가 생긴다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왜</a:t>
            </a:r>
            <a:r>
              <a:rPr lang="en-US" altLang="ko-KR" baseline="0" dirty="0"/>
              <a:t>??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2696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데이터의 </a:t>
            </a:r>
            <a:r>
              <a:rPr lang="ko-KR" altLang="en-US" baseline="0" dirty="0" err="1"/>
              <a:t>퍼짐정도를</a:t>
            </a:r>
            <a:r>
              <a:rPr lang="ko-KR" altLang="en-US" baseline="0" dirty="0"/>
              <a:t> 나타내는 표준편차로 나누면 공분산은 </a:t>
            </a:r>
            <a:r>
              <a:rPr lang="ko-KR" altLang="en-US" baseline="0" dirty="0" err="1"/>
              <a:t>상관계수라고</a:t>
            </a:r>
            <a:r>
              <a:rPr lang="ko-KR" altLang="en-US" baseline="0" dirty="0"/>
              <a:t> 불러지고</a:t>
            </a:r>
            <a:r>
              <a:rPr lang="en-US" altLang="ko-KR" baseline="0" dirty="0"/>
              <a:t>-1</a:t>
            </a:r>
            <a:r>
              <a:rPr lang="ko-KR" altLang="en-US" baseline="0" dirty="0"/>
              <a:t>과 </a:t>
            </a:r>
            <a:r>
              <a:rPr lang="en-US" altLang="ko-KR" baseline="0" dirty="0"/>
              <a:t>1</a:t>
            </a:r>
            <a:r>
              <a:rPr lang="ko-KR" altLang="en-US" baseline="0" dirty="0" err="1"/>
              <a:t>사잇값을</a:t>
            </a:r>
            <a:r>
              <a:rPr lang="ko-KR" altLang="en-US" baseline="0" dirty="0"/>
              <a:t> 갖는다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</a:t>
            </a:r>
          </a:p>
          <a:p>
            <a:r>
              <a:rPr lang="ko-KR" altLang="en-US" baseline="0" dirty="0"/>
              <a:t>상관관계가 클 수록 회귀직선식이 잘 만들어 질것 같은 느낌이 든다면 이해를 잘하고 있다</a:t>
            </a:r>
            <a:r>
              <a:rPr lang="en-US" altLang="ko-KR" baseline="0" dirty="0"/>
              <a:t>. 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이제 상관관계를 알았으니 직선관계를 추정하는 회귀분석을 알아볼 것이다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/>
              <a:t>좀 전에 삼각형 모양과 전혀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연관없어</a:t>
            </a:r>
            <a:r>
              <a:rPr lang="ko-KR" altLang="en-US" baseline="0" dirty="0"/>
              <a:t> 보이던</a:t>
            </a:r>
            <a:r>
              <a:rPr lang="en-US" altLang="ko-KR" baseline="0" dirty="0"/>
              <a:t>(12p) </a:t>
            </a:r>
            <a:r>
              <a:rPr lang="ko-KR" altLang="en-US" baseline="0" dirty="0"/>
              <a:t>것들도 공식으로 상관계수를 구할 순 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하지만 그 값이 </a:t>
            </a:r>
            <a:r>
              <a:rPr lang="en-US" altLang="ko-KR" baseline="0" dirty="0"/>
              <a:t>0</a:t>
            </a:r>
            <a:r>
              <a:rPr lang="ko-KR" altLang="en-US" baseline="0" dirty="0"/>
              <a:t>에 </a:t>
            </a:r>
            <a:r>
              <a:rPr lang="ko-KR" altLang="en-US" baseline="0" dirty="0" err="1"/>
              <a:t>가까울것</a:t>
            </a:r>
            <a:r>
              <a:rPr lang="en-US" altLang="ko-KR" baseline="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/>
              <a:t>왜</a:t>
            </a:r>
            <a:r>
              <a:rPr lang="en-US" altLang="ko-KR" baseline="0" dirty="0"/>
              <a:t>? </a:t>
            </a:r>
            <a:r>
              <a:rPr lang="ko-KR" altLang="en-US" baseline="0" dirty="0"/>
              <a:t>직선관계가 없으니까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3057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간단한 예로 단위수가 명일때와 천명일때 </a:t>
            </a:r>
            <a:r>
              <a:rPr lang="en-US" altLang="ko-KR" baseline="0" dirty="0" err="1"/>
              <a:t>cov</a:t>
            </a:r>
            <a:r>
              <a:rPr lang="ko-KR" altLang="en-US" baseline="0" dirty="0"/>
              <a:t>를 </a:t>
            </a:r>
            <a:r>
              <a:rPr lang="ko-KR" altLang="en-US" baseline="0" dirty="0" err="1"/>
              <a:t>구해봄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같은 내용인데 </a:t>
            </a:r>
            <a:r>
              <a:rPr lang="en-US" altLang="ko-KR" baseline="0" dirty="0"/>
              <a:t>5</a:t>
            </a:r>
            <a:r>
              <a:rPr lang="ko-KR" altLang="en-US" baseline="0" dirty="0"/>
              <a:t>천과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가 나와버렸다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6860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함수</a:t>
            </a:r>
            <a:r>
              <a:rPr lang="en-US" altLang="ko-KR" baseline="0" dirty="0"/>
              <a:t>S</a:t>
            </a:r>
            <a:r>
              <a:rPr lang="ko-KR" altLang="en-US" baseline="0" dirty="0"/>
              <a:t>에 들어가는 요소가 베타</a:t>
            </a:r>
            <a:r>
              <a:rPr lang="en-US" altLang="ko-KR" baseline="0" dirty="0"/>
              <a:t>0 </a:t>
            </a:r>
            <a:r>
              <a:rPr lang="ko-KR" altLang="en-US" baseline="0" dirty="0"/>
              <a:t>베타</a:t>
            </a:r>
            <a:r>
              <a:rPr lang="en-US" altLang="ko-KR" baseline="0" dirty="0"/>
              <a:t>1</a:t>
            </a:r>
            <a:r>
              <a:rPr lang="ko-KR" altLang="en-US" baseline="0" dirty="0"/>
              <a:t>일 때 점과 직선사이의 거리는 제곱의  꼴로 나타낼 수 있다</a:t>
            </a:r>
            <a:r>
              <a:rPr lang="en-US" altLang="ko-KR" baseline="0" dirty="0"/>
              <a:t>. 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제곱은 아래로 </a:t>
            </a:r>
            <a:r>
              <a:rPr lang="ko-KR" altLang="en-US" baseline="0" dirty="0" err="1"/>
              <a:t>볼록이고</a:t>
            </a:r>
            <a:r>
              <a:rPr lang="ko-KR" altLang="en-US" baseline="0" dirty="0"/>
              <a:t> 그걸 미분하면 단 하나의 최솟값을 가진다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고로 회귀직선은 유일하게 단 하나 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5489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하지만 문제는 미지수가 베타</a:t>
            </a:r>
            <a:r>
              <a:rPr lang="en-US" altLang="ko-KR" baseline="0" dirty="0"/>
              <a:t>0 </a:t>
            </a:r>
            <a:r>
              <a:rPr lang="ko-KR" altLang="en-US" baseline="0" dirty="0"/>
              <a:t>베타</a:t>
            </a:r>
            <a:r>
              <a:rPr lang="en-US" altLang="ko-KR" baseline="0" dirty="0"/>
              <a:t>1</a:t>
            </a:r>
            <a:r>
              <a:rPr lang="ko-KR" altLang="en-US" baseline="0" dirty="0"/>
              <a:t>으로 </a:t>
            </a:r>
            <a:r>
              <a:rPr lang="en-US" altLang="ko-KR" baseline="0" dirty="0"/>
              <a:t>2</a:t>
            </a:r>
            <a:r>
              <a:rPr lang="ko-KR" altLang="en-US" baseline="0" dirty="0"/>
              <a:t>개나 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여기서는 </a:t>
            </a:r>
            <a:r>
              <a:rPr lang="ko-KR" altLang="en-US" baseline="0" dirty="0" err="1"/>
              <a:t>편미분이</a:t>
            </a:r>
            <a:r>
              <a:rPr lang="ko-KR" altLang="en-US" baseline="0" dirty="0"/>
              <a:t> 등장한다</a:t>
            </a:r>
            <a:r>
              <a:rPr lang="en-US" altLang="ko-KR" baseline="0" dirty="0"/>
              <a:t>. 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이런 과정이 있었다는 것만 기억하시고 손으로 구하기는 힘들겠죠</a:t>
            </a:r>
            <a:r>
              <a:rPr lang="en-US" altLang="ko-KR" baseline="0" dirty="0"/>
              <a:t>?? </a:t>
            </a:r>
            <a:r>
              <a:rPr lang="ko-KR" altLang="en-US" baseline="0" dirty="0"/>
              <a:t>컴퓨터가 알아서 해주니까 괜찮아요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7405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하지만 문제는 미지수가 베타</a:t>
            </a:r>
            <a:r>
              <a:rPr lang="en-US" altLang="ko-KR" baseline="0" dirty="0"/>
              <a:t>0 </a:t>
            </a:r>
            <a:r>
              <a:rPr lang="ko-KR" altLang="en-US" baseline="0" dirty="0"/>
              <a:t>베타</a:t>
            </a:r>
            <a:r>
              <a:rPr lang="en-US" altLang="ko-KR" baseline="0" dirty="0"/>
              <a:t>1</a:t>
            </a:r>
            <a:r>
              <a:rPr lang="ko-KR" altLang="en-US" baseline="0" dirty="0"/>
              <a:t>으로 </a:t>
            </a:r>
            <a:r>
              <a:rPr lang="en-US" altLang="ko-KR" baseline="0" dirty="0"/>
              <a:t>2</a:t>
            </a:r>
            <a:r>
              <a:rPr lang="ko-KR" altLang="en-US" baseline="0" dirty="0"/>
              <a:t>개나 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여기서는 </a:t>
            </a:r>
            <a:r>
              <a:rPr lang="ko-KR" altLang="en-US" baseline="0" dirty="0" err="1"/>
              <a:t>편미분이</a:t>
            </a:r>
            <a:r>
              <a:rPr lang="ko-KR" altLang="en-US" baseline="0" dirty="0"/>
              <a:t> 등장한다</a:t>
            </a:r>
            <a:r>
              <a:rPr lang="en-US" altLang="ko-KR" baseline="0" dirty="0"/>
              <a:t>. 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이런 과정이 있었다는 것만 기억하시고 손으로 구하기는 힘들겠죠</a:t>
            </a:r>
            <a:r>
              <a:rPr lang="en-US" altLang="ko-KR" baseline="0" dirty="0"/>
              <a:t>?? </a:t>
            </a:r>
            <a:r>
              <a:rPr lang="ko-KR" altLang="en-US" baseline="0" dirty="0"/>
              <a:t>컴퓨터가 알아서 해주니까 괜찮아요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1643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임의로 회귀분석을 돌린 결과다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알아서 </a:t>
            </a:r>
            <a:r>
              <a:rPr lang="en-US" altLang="ko-KR" baseline="0" dirty="0"/>
              <a:t>0.99</a:t>
            </a:r>
            <a:r>
              <a:rPr lang="ko-KR" altLang="en-US" baseline="0" dirty="0"/>
              <a:t>라는 값을 구해주니까 공식을 알 필요는 없다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/>
              <a:t>다음으로 주목해야 될 값은 </a:t>
            </a:r>
            <a:r>
              <a:rPr lang="en-US" altLang="ko-KR" baseline="0" dirty="0"/>
              <a:t>R-square</a:t>
            </a:r>
            <a:r>
              <a:rPr lang="ko-KR" altLang="en-US" baseline="0" dirty="0"/>
              <a:t>다</a:t>
            </a:r>
            <a:r>
              <a:rPr lang="en-US" altLang="ko-KR" baseline="0" dirty="0"/>
              <a:t>. 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단순선형회귀에서는 </a:t>
            </a:r>
            <a:r>
              <a:rPr lang="en-US" altLang="ko-KR" baseline="0" dirty="0" err="1"/>
              <a:t>corr</a:t>
            </a:r>
            <a:r>
              <a:rPr lang="ko-KR" altLang="en-US" baseline="0" dirty="0"/>
              <a:t>이 </a:t>
            </a:r>
            <a:r>
              <a:rPr lang="en-US" altLang="ko-KR" baseline="0" dirty="0"/>
              <a:t>R^2 </a:t>
            </a:r>
            <a:r>
              <a:rPr lang="ko-KR" altLang="en-US" baseline="0" dirty="0"/>
              <a:t>값이 된다</a:t>
            </a:r>
            <a:r>
              <a:rPr lang="en-US" altLang="ko-KR" baseline="0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098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학교를 정상적으로 마치고 대학에 온 사람들이라는 가정하에 강의를 시작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수학은 갑자기 어려워 지지 않는다</a:t>
            </a:r>
            <a:r>
              <a:rPr lang="en-US" altLang="ko-KR" dirty="0"/>
              <a:t>.</a:t>
            </a:r>
            <a:r>
              <a:rPr lang="en-US" altLang="ko-KR" baseline="0" dirty="0"/>
              <a:t> </a:t>
            </a:r>
            <a:r>
              <a:rPr lang="ko-KR" altLang="en-US" baseline="0" dirty="0"/>
              <a:t>전교 일등은 교과서 중심으로 공부 했다고 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이번에 배울 회귀분석도 마찬가지로 어디서 </a:t>
            </a:r>
            <a:r>
              <a:rPr lang="ko-KR" altLang="en-US" baseline="0" dirty="0" err="1"/>
              <a:t>갑툭튀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한게</a:t>
            </a:r>
            <a:r>
              <a:rPr lang="ko-KR" altLang="en-US" baseline="0" dirty="0"/>
              <a:t> 아니라 무려 중학생때부터 배운</a:t>
            </a:r>
            <a:endParaRPr lang="en-US" altLang="ko-KR" baseline="0" dirty="0"/>
          </a:p>
          <a:p>
            <a:r>
              <a:rPr lang="ko-KR" altLang="en-US" baseline="0" dirty="0"/>
              <a:t>방정식부터 차근차근 생각해보면 금방 이해 할 수 있다</a:t>
            </a:r>
            <a:r>
              <a:rPr lang="en-US" altLang="ko-KR" baseline="0" dirty="0"/>
              <a:t>.  </a:t>
            </a:r>
            <a:r>
              <a:rPr lang="ko-KR" altLang="en-US" baseline="0" dirty="0"/>
              <a:t>방정식 문제는 화면에 띄워지자 마자 누군가는 암산으로 벌써 다 </a:t>
            </a:r>
            <a:r>
              <a:rPr lang="ko-KR" altLang="en-US" baseline="0" dirty="0" err="1"/>
              <a:t>풀었을듯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지수</a:t>
            </a:r>
            <a:r>
              <a:rPr lang="en-US" altLang="ko-KR" baseline="0" dirty="0"/>
              <a:t>?) </a:t>
            </a:r>
          </a:p>
          <a:p>
            <a:r>
              <a:rPr lang="ko-KR" altLang="en-US" baseline="0" dirty="0"/>
              <a:t>정확히 일차원을 이해 했다면 이제 고등학교</a:t>
            </a:r>
            <a:r>
              <a:rPr lang="en-US" altLang="ko-KR" baseline="0" dirty="0"/>
              <a:t>1</a:t>
            </a:r>
            <a:r>
              <a:rPr lang="ko-KR" altLang="en-US" baseline="0" dirty="0"/>
              <a:t>학년 때 무려 </a:t>
            </a:r>
            <a:r>
              <a:rPr lang="en-US" altLang="ko-KR" baseline="0" dirty="0"/>
              <a:t>7</a:t>
            </a:r>
            <a:r>
              <a:rPr lang="ko-KR" altLang="en-US" baseline="0" dirty="0" err="1"/>
              <a:t>년전에</a:t>
            </a:r>
            <a:r>
              <a:rPr lang="ko-KR" altLang="en-US" baseline="0" dirty="0"/>
              <a:t> 배운 직선의 방정식을 생각해 보자</a:t>
            </a:r>
            <a:r>
              <a:rPr lang="en-US" altLang="ko-KR" baseline="0" dirty="0"/>
              <a:t>. </a:t>
            </a:r>
            <a:r>
              <a:rPr lang="ko-KR" altLang="en-US" baseline="0" dirty="0"/>
              <a:t>두 점을 지나는 직선은 무조건 하나가 있고</a:t>
            </a:r>
            <a:endParaRPr lang="en-US" altLang="ko-KR" baseline="0" dirty="0"/>
          </a:p>
          <a:p>
            <a:r>
              <a:rPr lang="ko-KR" altLang="en-US" baseline="0" dirty="0"/>
              <a:t>그걸 수식으로 표현하면 </a:t>
            </a:r>
            <a:r>
              <a:rPr lang="en-US" altLang="ko-KR" baseline="0" dirty="0"/>
              <a:t>y=x</a:t>
            </a:r>
            <a:r>
              <a:rPr lang="ko-KR" altLang="en-US" baseline="0" dirty="0"/>
              <a:t>꼴이 된다</a:t>
            </a:r>
            <a:r>
              <a:rPr lang="en-US" altLang="ko-KR" baseline="0" dirty="0"/>
              <a:t>. 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그럼 회귀분석은 무엇일까</a:t>
            </a:r>
            <a:r>
              <a:rPr lang="en-US" altLang="ko-KR" baseline="0" dirty="0"/>
              <a:t>? </a:t>
            </a:r>
            <a:r>
              <a:rPr lang="ko-KR" altLang="en-US" baseline="0" dirty="0"/>
              <a:t> 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9571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임의로 회귀분석을 돌린 결과다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알아서 </a:t>
            </a:r>
            <a:r>
              <a:rPr lang="en-US" altLang="ko-KR" baseline="0" dirty="0"/>
              <a:t>0.99</a:t>
            </a:r>
            <a:r>
              <a:rPr lang="ko-KR" altLang="en-US" baseline="0" dirty="0"/>
              <a:t>라는 값을 구해주니까 공식을 알 필요는 없다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/>
              <a:t>다음으로 주목해야 될 값은 </a:t>
            </a:r>
            <a:r>
              <a:rPr lang="en-US" altLang="ko-KR" baseline="0" dirty="0"/>
              <a:t>R-square</a:t>
            </a:r>
            <a:r>
              <a:rPr lang="ko-KR" altLang="en-US" baseline="0" dirty="0"/>
              <a:t>다</a:t>
            </a:r>
            <a:r>
              <a:rPr lang="en-US" altLang="ko-KR" baseline="0" dirty="0"/>
              <a:t>. </a:t>
            </a:r>
          </a:p>
          <a:p>
            <a:endParaRPr lang="en-US" altLang="ko-KR" baseline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/>
              <a:t>단순선형회귀에서는 </a:t>
            </a:r>
            <a:r>
              <a:rPr lang="en-US" altLang="ko-KR" baseline="0" dirty="0" err="1"/>
              <a:t>corr</a:t>
            </a:r>
            <a:r>
              <a:rPr lang="ko-KR" altLang="en-US" baseline="0" dirty="0"/>
              <a:t>이 </a:t>
            </a:r>
            <a:r>
              <a:rPr lang="en-US" altLang="ko-KR" baseline="0" dirty="0"/>
              <a:t>R^2 </a:t>
            </a:r>
            <a:r>
              <a:rPr lang="ko-KR" altLang="en-US" baseline="0" dirty="0"/>
              <a:t>값이 된다</a:t>
            </a:r>
            <a:r>
              <a:rPr lang="en-US" altLang="ko-KR" baseline="0" dirty="0"/>
              <a:t>. </a:t>
            </a:r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4489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4453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Beta0 </a:t>
            </a:r>
            <a:r>
              <a:rPr lang="ko-KR" altLang="en-US" baseline="0" dirty="0"/>
              <a:t>안 빼는 이유는 그림으로 </a:t>
            </a:r>
            <a:r>
              <a:rPr lang="ko-KR" altLang="en-US" baseline="0" dirty="0" err="1"/>
              <a:t>해야겠다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직선이 만들어 지고 난 다음 </a:t>
            </a:r>
            <a:r>
              <a:rPr lang="en-US" altLang="ko-KR" baseline="0" dirty="0"/>
              <a:t>beta0</a:t>
            </a:r>
            <a:r>
              <a:rPr lang="ko-KR" altLang="en-US" baseline="0" dirty="0"/>
              <a:t>를 빼면 기울기는 그대로 인데 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직선의 높낮이만 달라지니까 직선을 위해서라도 빼지 않는게 좋다</a:t>
            </a:r>
            <a:r>
              <a:rPr lang="en-US" altLang="ko-KR" baseline="0" dirty="0"/>
              <a:t>. 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176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시간과 자원이 된다면 해보는 것도 나쁘지 않음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조금 더 정확한 이유는 통계학과 분들은 아실 것이다  </a:t>
            </a:r>
            <a:r>
              <a:rPr lang="ko-KR" altLang="en-US" baseline="0" dirty="0" err="1"/>
              <a:t>ㅎㅎ</a:t>
            </a:r>
            <a:r>
              <a:rPr lang="ko-KR" altLang="en-US" baseline="0" dirty="0"/>
              <a:t> 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그렇지만 오늘 강의에선 통계학 전공수업이 아니니까 넘어간다</a:t>
            </a:r>
            <a:r>
              <a:rPr lang="en-US" altLang="ko-KR" baseline="0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8329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시간과 자원이 된다면 해보는 것도 나쁘지 않음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조금 더 정확한 이유는 통계학과 분들은 아실 것이다  </a:t>
            </a:r>
            <a:r>
              <a:rPr lang="ko-KR" altLang="en-US" baseline="0" dirty="0" err="1"/>
              <a:t>ㅎㅎ</a:t>
            </a:r>
            <a:r>
              <a:rPr lang="ko-KR" altLang="en-US" baseline="0" dirty="0"/>
              <a:t> 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그렇지만 오늘 강의에선 통계학 전공수업이 아니니까 넘어간다</a:t>
            </a:r>
            <a:r>
              <a:rPr lang="en-US" altLang="ko-KR" baseline="0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1003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어느 지수를 사용해도 큰 상관은 없습니다만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aic</a:t>
            </a:r>
            <a:r>
              <a:rPr lang="ko-KR" altLang="en-US" sz="1200" dirty="0"/>
              <a:t>는 다른 표본을 사용하면 공식모형이 달라서 비교가 불가능하지만 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err="1"/>
              <a:t>bic</a:t>
            </a:r>
            <a:r>
              <a:rPr lang="ko-KR" altLang="en-US" sz="1200" dirty="0"/>
              <a:t>는 표본 크기도 반영이 되므로 각각 다른 표본으로도 경쟁모형의 비교가 가능하다고 하네요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예를</a:t>
            </a:r>
            <a:r>
              <a:rPr lang="ko-KR" altLang="en-US" sz="1200" baseline="0" dirty="0"/>
              <a:t> 들면 </a:t>
            </a:r>
            <a:r>
              <a:rPr lang="en-US" altLang="ko-KR" sz="1200" baseline="0" dirty="0"/>
              <a:t>100</a:t>
            </a:r>
            <a:r>
              <a:rPr lang="ko-KR" altLang="en-US" sz="1200" baseline="0" dirty="0"/>
              <a:t>개의 모형 적합한 것이 있는데 </a:t>
            </a:r>
            <a:r>
              <a:rPr lang="en-US" altLang="ko-KR" sz="1200" baseline="0" dirty="0"/>
              <a:t>2</a:t>
            </a:r>
            <a:r>
              <a:rPr lang="ko-KR" altLang="en-US" sz="1200" baseline="0" dirty="0"/>
              <a:t>개의 이상치를 제거하고 모형을 적합했을 때 </a:t>
            </a:r>
            <a:endParaRPr lang="en-US" altLang="ko-KR" sz="1200" baseline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/>
              <a:t>이 둘 중에 어떤 것이 </a:t>
            </a:r>
            <a:r>
              <a:rPr lang="ko-KR" altLang="en-US" sz="1200" baseline="0" dirty="0" err="1"/>
              <a:t>나을까를</a:t>
            </a:r>
            <a:r>
              <a:rPr lang="ko-KR" altLang="en-US" sz="1200" baseline="0" dirty="0"/>
              <a:t> 비교하는 것을 볼 때는 </a:t>
            </a:r>
            <a:r>
              <a:rPr lang="en-US" altLang="ko-KR" sz="1200" baseline="0" dirty="0"/>
              <a:t>Bic</a:t>
            </a:r>
            <a:r>
              <a:rPr lang="ko-KR" altLang="en-US" sz="1200" baseline="0" dirty="0"/>
              <a:t>로 봐야 한다는 뜻입니다</a:t>
            </a:r>
            <a:r>
              <a:rPr lang="en-US" altLang="ko-KR" sz="1200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479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어느 지수를 사용해도 큰 상관은 없습니다만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aic</a:t>
            </a:r>
            <a:r>
              <a:rPr lang="ko-KR" altLang="en-US" sz="1200" dirty="0"/>
              <a:t>는 다른 표본을 사용하면 공식모형이 달라서 비교가 불가능하지만 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err="1"/>
              <a:t>bic</a:t>
            </a:r>
            <a:r>
              <a:rPr lang="ko-KR" altLang="en-US" sz="1200" dirty="0"/>
              <a:t>는 표본 크기도 반영이 되므로 각각 다른 표본으로도 경쟁모형의 비교가 가능하다고 하네요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예를</a:t>
            </a:r>
            <a:r>
              <a:rPr lang="ko-KR" altLang="en-US" sz="1200" baseline="0" dirty="0"/>
              <a:t> 들면 </a:t>
            </a:r>
            <a:r>
              <a:rPr lang="en-US" altLang="ko-KR" sz="1200" baseline="0" dirty="0"/>
              <a:t>100</a:t>
            </a:r>
            <a:r>
              <a:rPr lang="ko-KR" altLang="en-US" sz="1200" baseline="0" dirty="0"/>
              <a:t>개의 모형 적합한 것이 있는데 </a:t>
            </a:r>
            <a:r>
              <a:rPr lang="en-US" altLang="ko-KR" sz="1200" baseline="0" dirty="0"/>
              <a:t>2</a:t>
            </a:r>
            <a:r>
              <a:rPr lang="ko-KR" altLang="en-US" sz="1200" baseline="0" dirty="0"/>
              <a:t>개의 이상치를 제거하고 모형을 적합했을 때 </a:t>
            </a:r>
            <a:endParaRPr lang="en-US" altLang="ko-KR" sz="1200" baseline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/>
              <a:t>이 둘 중에 어떤 것이 </a:t>
            </a:r>
            <a:r>
              <a:rPr lang="ko-KR" altLang="en-US" sz="1200" baseline="0" dirty="0" err="1"/>
              <a:t>나을까를</a:t>
            </a:r>
            <a:r>
              <a:rPr lang="ko-KR" altLang="en-US" sz="1200" baseline="0" dirty="0"/>
              <a:t> 비교하는 것을 볼 때는 </a:t>
            </a:r>
            <a:r>
              <a:rPr lang="en-US" altLang="ko-KR" sz="1200" baseline="0" dirty="0"/>
              <a:t>Bic</a:t>
            </a:r>
            <a:r>
              <a:rPr lang="ko-KR" altLang="en-US" sz="1200" baseline="0" dirty="0"/>
              <a:t>로 봐야 한다는 뜻입니다</a:t>
            </a:r>
            <a:r>
              <a:rPr lang="en-US" altLang="ko-KR" sz="1200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7380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1</a:t>
            </a:r>
            <a:r>
              <a:rPr lang="ko-KR" altLang="en-US" baseline="0" dirty="0"/>
              <a:t>번보다 </a:t>
            </a:r>
            <a:r>
              <a:rPr lang="en-US" altLang="ko-KR" baseline="0" dirty="0"/>
              <a:t>2</a:t>
            </a:r>
            <a:r>
              <a:rPr lang="ko-KR" altLang="en-US" baseline="0" dirty="0"/>
              <a:t>번이 </a:t>
            </a:r>
            <a:r>
              <a:rPr lang="en-US" altLang="ko-KR" baseline="0" dirty="0"/>
              <a:t>220.38 </a:t>
            </a:r>
            <a:r>
              <a:rPr lang="ko-KR" altLang="en-US" baseline="0" dirty="0"/>
              <a:t>만큼 잘 설명하고 있지만 변수를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개나 추가해 </a:t>
            </a:r>
            <a:r>
              <a:rPr lang="ko-KR" altLang="en-US" baseline="0" dirty="0" err="1"/>
              <a:t>놓은거</a:t>
            </a:r>
            <a:r>
              <a:rPr lang="ko-KR" altLang="en-US" baseline="0" dirty="0"/>
              <a:t> 치고 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통계적으로 그만큼 성능을 못 내고 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라고 해석하면 된다</a:t>
            </a:r>
            <a:r>
              <a:rPr lang="en-US" altLang="ko-KR" baseline="0" dirty="0"/>
              <a:t>. 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바꿔 말하면 </a:t>
            </a:r>
            <a:r>
              <a:rPr lang="en-US" altLang="ko-KR" baseline="0" dirty="0"/>
              <a:t>X2~X6</a:t>
            </a:r>
            <a:r>
              <a:rPr lang="ko-KR" altLang="en-US" baseline="0" dirty="0"/>
              <a:t>중 하찮은 변수가 있다는 말</a:t>
            </a:r>
            <a:r>
              <a:rPr lang="en-US" altLang="ko-KR" baseline="0" dirty="0"/>
              <a:t>!!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8549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Outlier</a:t>
            </a:r>
            <a:r>
              <a:rPr lang="ko-KR" altLang="en-US" baseline="0" dirty="0"/>
              <a:t>는 </a:t>
            </a:r>
            <a:r>
              <a:rPr lang="en-US" altLang="ko-KR" baseline="0" dirty="0"/>
              <a:t>X</a:t>
            </a:r>
            <a:r>
              <a:rPr lang="ko-KR" altLang="en-US" baseline="0" dirty="0"/>
              <a:t>와 </a:t>
            </a:r>
            <a:r>
              <a:rPr lang="en-US" altLang="ko-KR" baseline="0" dirty="0"/>
              <a:t>Y </a:t>
            </a:r>
            <a:r>
              <a:rPr lang="ko-KR" altLang="en-US" baseline="0" dirty="0"/>
              <a:t>주변 분포상에는 문제가 없지만 겹쳐 놓고 보니 툭 튀어나와 있는 점이다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/>
              <a:t>제거 할 수도 있지만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추천하는 방법은 아니다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왜</a:t>
            </a:r>
            <a:r>
              <a:rPr lang="en-US" altLang="ko-KR" baseline="0" dirty="0"/>
              <a:t>? Y</a:t>
            </a:r>
            <a:r>
              <a:rPr lang="ko-KR" altLang="en-US" baseline="0" dirty="0"/>
              <a:t>와 </a:t>
            </a:r>
            <a:r>
              <a:rPr lang="en-US" altLang="ko-KR" baseline="0" dirty="0"/>
              <a:t>X</a:t>
            </a:r>
            <a:r>
              <a:rPr lang="ko-KR" altLang="en-US" baseline="0" dirty="0"/>
              <a:t>상에서는 별 문제가 없었는데 갑자기 제거하면 </a:t>
            </a:r>
            <a:endParaRPr lang="en-US" altLang="ko-KR" baseline="0" dirty="0"/>
          </a:p>
          <a:p>
            <a:r>
              <a:rPr lang="ko-KR" altLang="en-US" baseline="0" dirty="0"/>
              <a:t>그만큼 모델이 불완전 해지니까</a:t>
            </a:r>
            <a:r>
              <a:rPr lang="en-US" altLang="ko-KR" baseline="0" dirty="0"/>
              <a:t>!! 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영향점은 주변분포기준에서 봤을 때 너무 멀리 떨어져 있을 때 그 점 하나로 직선의 기울기를 바꿔버릴 수 있으면</a:t>
            </a:r>
            <a:r>
              <a:rPr lang="en-US" altLang="ko-KR" baseline="0" dirty="0"/>
              <a:t>.. </a:t>
            </a:r>
            <a:r>
              <a:rPr lang="ko-KR" altLang="en-US" baseline="0" dirty="0" err="1"/>
              <a:t>영향점</a:t>
            </a:r>
            <a:r>
              <a:rPr lang="ko-KR" altLang="en-US" baseline="0" dirty="0"/>
              <a:t> 이라고 한다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이런 점은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제거 할 수 있지만</a:t>
            </a:r>
            <a:r>
              <a:rPr lang="en-US" altLang="ko-KR" baseline="0" dirty="0"/>
              <a:t>… </a:t>
            </a:r>
          </a:p>
          <a:p>
            <a:pPr marL="228600" indent="-228600">
              <a:buAutoNum type="arabicPeriod"/>
            </a:pPr>
            <a:r>
              <a:rPr lang="ko-KR" altLang="en-US" baseline="0" dirty="0"/>
              <a:t>자료가 잘못 기입되어 있는지 확인한다</a:t>
            </a:r>
            <a:r>
              <a:rPr lang="en-US" altLang="ko-KR" baseline="0" dirty="0"/>
              <a:t>. </a:t>
            </a:r>
          </a:p>
          <a:p>
            <a:pPr marL="228600" indent="-228600">
              <a:buAutoNum type="arabicPeriod"/>
            </a:pPr>
            <a:r>
              <a:rPr lang="ko-KR" altLang="en-US" baseline="0" dirty="0"/>
              <a:t>경험상 열에 아홉은 잘못 기재 돼있는 경우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정상이라면 어쩔 수 없이</a:t>
            </a:r>
            <a:r>
              <a:rPr lang="en-US" altLang="ko-KR" baseline="0" dirty="0"/>
              <a:t>….??? X</a:t>
            </a:r>
            <a:r>
              <a:rPr lang="ko-KR" altLang="en-US" baseline="0" dirty="0"/>
              <a:t>를 </a:t>
            </a:r>
            <a:r>
              <a:rPr lang="en-US" altLang="ko-KR" baseline="0" dirty="0"/>
              <a:t>LOG</a:t>
            </a:r>
            <a:r>
              <a:rPr lang="ko-KR" altLang="en-US" baseline="0" dirty="0"/>
              <a:t>변환을 한다</a:t>
            </a:r>
            <a:r>
              <a:rPr lang="en-US" altLang="ko-KR" baseline="0" dirty="0"/>
              <a:t>. (root</a:t>
            </a:r>
            <a:r>
              <a:rPr lang="ko-KR" altLang="en-US" baseline="0" dirty="0"/>
              <a:t>도 </a:t>
            </a:r>
            <a:r>
              <a:rPr lang="ko-KR" altLang="en-US" baseline="0" dirty="0" err="1"/>
              <a:t>괜춘</a:t>
            </a:r>
            <a:r>
              <a:rPr lang="en-US" altLang="ko-KR" baseline="0" dirty="0"/>
              <a:t>)</a:t>
            </a:r>
          </a:p>
          <a:p>
            <a:pPr marL="228600" indent="-228600">
              <a:buAutoNum type="arabicPeriod"/>
            </a:pPr>
            <a:r>
              <a:rPr lang="ko-KR" altLang="en-US" baseline="0" dirty="0"/>
              <a:t>그래도 안된다면</a:t>
            </a:r>
            <a:r>
              <a:rPr lang="en-US" altLang="ko-KR" baseline="0" dirty="0"/>
              <a:t>?? </a:t>
            </a:r>
            <a:r>
              <a:rPr lang="ko-KR" altLang="en-US" baseline="0" dirty="0"/>
              <a:t>그땐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제거해도 된다</a:t>
            </a:r>
            <a:r>
              <a:rPr lang="en-US" altLang="ko-KR" baseline="0" dirty="0"/>
              <a:t>.</a:t>
            </a:r>
          </a:p>
          <a:p>
            <a:pPr marL="0" indent="0">
              <a:buNone/>
            </a:pPr>
            <a:endParaRPr lang="en-US" altLang="ko-KR" baseline="0" dirty="0"/>
          </a:p>
          <a:p>
            <a:pPr marL="0" indent="0">
              <a:buNone/>
            </a:pPr>
            <a:r>
              <a:rPr lang="ko-KR" altLang="en-US" baseline="0" dirty="0" err="1"/>
              <a:t>레버레지는</a:t>
            </a:r>
            <a:r>
              <a:rPr lang="ko-KR" altLang="en-US" baseline="0" dirty="0"/>
              <a:t> 직선을 만들 때 전혀 영향을 주지 못하는 부분이지만 멀리 떨어져 있는 점이다</a:t>
            </a:r>
            <a:r>
              <a:rPr lang="en-US" altLang="ko-KR" baseline="0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4032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①높은 값과 낮은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t-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통계치</a:t>
            </a: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경우 모형 전체의 설명력은 높은데 반해 모형에 포함된 각 계수는 유의성이 낮다는 것을 의미한다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이는 위에서 설명한 것과 같이 각 설명변수들이 전체적으로는 종속변수의 움직임을 잘 설명하지만 개별 회귀계수 추정치의 표준오차가 매우 크다는 것을 의미하는데 설명변수 사이에 </a:t>
            </a:r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다중공선성이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높을 때 이런 현상이 발생한다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②회귀계수 추정치의 불안정성</a:t>
            </a: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다중공선성이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의심된다면 회귀계수 추정치의 표준오차가 크게 되므로 새로운 변수를 포함시키거나 새로운 관측치를 추가하면 회귀계수 추정치의 값이 크게 달라진다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또는 기존 설명변수 중 한 변수를 제외할 경우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t-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검정통계치의 값이 급격히 커지는 경우도 </a:t>
            </a:r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다중공선성이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의심되는 경우이다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③설명변수들 사이의 높은 상관관계</a:t>
            </a: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설명변수들 사이에 상관계수를 직접 계산하여 이 값이 모형 전체의 보다 클 경우 </a:t>
            </a:r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다중공선성의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정도가 크다는 것을 의미한다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dirty="0"/>
          </a:p>
          <a:p>
            <a:r>
              <a:rPr lang="ko-KR" altLang="en-US" dirty="0"/>
              <a:t>이럴 때는 </a:t>
            </a:r>
            <a:r>
              <a:rPr lang="en-US" altLang="ko-KR" dirty="0"/>
              <a:t>VIF</a:t>
            </a:r>
            <a:r>
              <a:rPr lang="ko-KR" altLang="en-US" dirty="0"/>
              <a:t>나 상관계수를 통해 봅니다</a:t>
            </a:r>
            <a:r>
              <a:rPr lang="en-US" altLang="ko-KR" dirty="0"/>
              <a:t>. VIF</a:t>
            </a:r>
            <a:r>
              <a:rPr lang="ko-KR" altLang="en-US" dirty="0"/>
              <a:t>가 </a:t>
            </a:r>
            <a:r>
              <a:rPr lang="en-US" altLang="ko-KR" dirty="0"/>
              <a:t>10 </a:t>
            </a:r>
            <a:r>
              <a:rPr lang="ko-KR" altLang="en-US" dirty="0"/>
              <a:t>이상이면 </a:t>
            </a:r>
            <a:r>
              <a:rPr lang="ko-KR" altLang="en-US" dirty="0" err="1"/>
              <a:t>다중공선성이</a:t>
            </a:r>
            <a:r>
              <a:rPr lang="ko-KR" altLang="en-US" dirty="0"/>
              <a:t> 있다고 봅니다</a:t>
            </a:r>
            <a:r>
              <a:rPr lang="en-US" altLang="ko-KR" dirty="0"/>
              <a:t>. </a:t>
            </a:r>
            <a:r>
              <a:rPr lang="ko-KR" altLang="en-US" dirty="0"/>
              <a:t>그러나 </a:t>
            </a:r>
            <a:r>
              <a:rPr lang="ko-KR" altLang="en-US" dirty="0" err="1"/>
              <a:t>다중공선성도</a:t>
            </a:r>
            <a:r>
              <a:rPr lang="ko-KR" altLang="en-US" dirty="0"/>
              <a:t> 변수가 많으면 실제로 변수사이에 상관관계가 없어도 </a:t>
            </a:r>
            <a:r>
              <a:rPr lang="ko-KR" altLang="en-US" dirty="0" err="1"/>
              <a:t>높아보일</a:t>
            </a:r>
            <a:r>
              <a:rPr lang="ko-KR" altLang="en-US" dirty="0"/>
              <a:t> 수 있으니</a:t>
            </a:r>
            <a:endParaRPr lang="en-US" altLang="ko-KR" dirty="0"/>
          </a:p>
          <a:p>
            <a:r>
              <a:rPr lang="ko-KR" altLang="en-US" dirty="0"/>
              <a:t>그럴</a:t>
            </a:r>
            <a:r>
              <a:rPr lang="ko-KR" altLang="en-US" baseline="0" dirty="0"/>
              <a:t> 때는 두 변수 간의 상관계수를 봅니다</a:t>
            </a:r>
            <a:r>
              <a:rPr lang="en-US" altLang="ko-KR" baseline="0" dirty="0"/>
              <a:t>. 0.5 or 0.7</a:t>
            </a:r>
            <a:r>
              <a:rPr lang="ko-KR" altLang="en-US" baseline="0" dirty="0"/>
              <a:t>이상 일 때 </a:t>
            </a:r>
            <a:r>
              <a:rPr lang="ko-KR" altLang="en-US" baseline="0" dirty="0" err="1"/>
              <a:t>다중공선성이</a:t>
            </a:r>
            <a:r>
              <a:rPr lang="ko-KR" altLang="en-US" baseline="0" dirty="0"/>
              <a:t> 있다고 보시면 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상관성과 </a:t>
            </a:r>
            <a:r>
              <a:rPr lang="ko-KR" altLang="en-US" baseline="0" dirty="0" err="1"/>
              <a:t>다중공선성의</a:t>
            </a:r>
            <a:r>
              <a:rPr lang="ko-KR" altLang="en-US" baseline="0" dirty="0"/>
              <a:t> 차이는 </a:t>
            </a:r>
            <a:endParaRPr lang="en-US" altLang="ko-KR" baseline="0" dirty="0"/>
          </a:p>
          <a:p>
            <a:r>
              <a:rPr lang="ko-KR" altLang="en-US" baseline="0" dirty="0"/>
              <a:t>상관성은 두 </a:t>
            </a:r>
            <a:r>
              <a:rPr lang="ko-KR" altLang="en-US" baseline="0" dirty="0" err="1"/>
              <a:t>변수간의</a:t>
            </a:r>
            <a:r>
              <a:rPr lang="ko-KR" altLang="en-US" baseline="0" dirty="0"/>
              <a:t> 종속변수와 독립변수의 사이를 보는 것 이구요</a:t>
            </a:r>
            <a:r>
              <a:rPr lang="en-US" altLang="ko-KR" baseline="0" dirty="0"/>
              <a:t>. </a:t>
            </a:r>
            <a:r>
              <a:rPr lang="ko-KR" altLang="en-US" baseline="0" dirty="0" err="1"/>
              <a:t>다중공선성은</a:t>
            </a:r>
            <a:r>
              <a:rPr lang="ko-KR" altLang="en-US" baseline="0" dirty="0"/>
              <a:t> 여러 개의 </a:t>
            </a:r>
            <a:r>
              <a:rPr lang="ko-KR" altLang="en-US" baseline="0" dirty="0" err="1"/>
              <a:t>독립변수간의</a:t>
            </a:r>
            <a:r>
              <a:rPr lang="ko-KR" altLang="en-US" baseline="0" dirty="0"/>
              <a:t> 사이를 보는 것입니다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이럴 경우에는 옆에 있는 것처럼 설명변수를 제거하거나 </a:t>
            </a:r>
            <a:r>
              <a:rPr lang="en-US" altLang="ko-KR" baseline="0" dirty="0"/>
              <a:t>y</a:t>
            </a:r>
            <a:r>
              <a:rPr lang="ko-KR" altLang="en-US" baseline="0" dirty="0"/>
              <a:t>값에다가 로그를 취하거나 주성분분석을 하는 방법을 취합니다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75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회귀분석은 여러 개의 점들이 좌표위에 찍혀 있을 때 가장 그럴듯한 하나의 직선을 찾는 방법을 배운다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그 직선으로 가지고 있지 않은 점들에 대해 예측을 하는 학문 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여러 개의 점들이 찍히기 위해선 당연히 연속형</a:t>
            </a:r>
            <a:r>
              <a:rPr lang="en-US" altLang="ko-KR" baseline="0" dirty="0"/>
              <a:t>(</a:t>
            </a:r>
            <a:r>
              <a:rPr lang="ko-KR" altLang="en-US" baseline="0" dirty="0"/>
              <a:t>실수</a:t>
            </a:r>
            <a:r>
              <a:rPr lang="en-US" altLang="ko-KR" baseline="0" dirty="0"/>
              <a:t>)</a:t>
            </a:r>
            <a:r>
              <a:rPr lang="ko-KR" altLang="en-US" baseline="0" dirty="0"/>
              <a:t> 이어야 되겠죠</a:t>
            </a:r>
            <a:r>
              <a:rPr lang="en-US" altLang="ko-KR" baseline="0" dirty="0"/>
              <a:t>?  YES NO  1, 0 </a:t>
            </a:r>
            <a:r>
              <a:rPr lang="ko-KR" altLang="en-US" baseline="0" dirty="0"/>
              <a:t>을 위한 회귀분석은 로지스틱 </a:t>
            </a:r>
            <a:r>
              <a:rPr lang="ko-KR" altLang="en-US" baseline="0" dirty="0" err="1"/>
              <a:t>회귀분석이라고</a:t>
            </a:r>
            <a:r>
              <a:rPr lang="ko-KR" altLang="en-US" baseline="0" dirty="0"/>
              <a:t> 부르고 </a:t>
            </a:r>
            <a:endParaRPr lang="en-US" altLang="ko-KR" baseline="0" dirty="0"/>
          </a:p>
          <a:p>
            <a:r>
              <a:rPr lang="ko-KR" altLang="en-US" baseline="0" dirty="0"/>
              <a:t>다음주에 </a:t>
            </a:r>
            <a:r>
              <a:rPr lang="ko-KR" altLang="en-US" baseline="0" dirty="0" err="1"/>
              <a:t>배울거임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6061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baseline="0" dirty="0"/>
              <a:t>회귀분석에서 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0427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baseline="0" dirty="0"/>
              <a:t>회귀분석에서 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5245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baseline="0" dirty="0"/>
              <a:t>회귀분석에서 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4553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5598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Cost</a:t>
            </a:r>
            <a:r>
              <a:rPr lang="ko-KR" altLang="en-US" baseline="0" dirty="0"/>
              <a:t>함수에 대해 설명해야 된다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4335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Cost</a:t>
            </a:r>
            <a:r>
              <a:rPr lang="ko-KR" altLang="en-US" baseline="0" dirty="0"/>
              <a:t>함수에 대해 설명해야 된다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1458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Cost</a:t>
            </a:r>
            <a:r>
              <a:rPr lang="ko-KR" altLang="en-US" baseline="0" dirty="0"/>
              <a:t>함수에 대해 설명해야 된다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3062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2860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8568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54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입실론을 왜 모형에 추가할까</a:t>
            </a:r>
            <a:r>
              <a:rPr lang="en-US" altLang="ko-KR" baseline="0" dirty="0"/>
              <a:t>?</a:t>
            </a:r>
          </a:p>
          <a:p>
            <a:endParaRPr lang="en-US" altLang="ko-KR" baseline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/>
              <a:t>19</a:t>
            </a:r>
            <a:r>
              <a:rPr lang="ko-KR" altLang="en-US" baseline="0" dirty="0"/>
              <a:t>세기에 흥선대원군이 살던 시절</a:t>
            </a:r>
            <a:r>
              <a:rPr lang="en-US" altLang="ko-KR" baseline="0" dirty="0"/>
              <a:t>, </a:t>
            </a:r>
            <a:r>
              <a:rPr lang="ko-KR" altLang="en-US" baseline="0" dirty="0"/>
              <a:t>회귀분석이 만들어 졌다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그때 당시 상황을 생각해보면 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우리가 가지고 있는 변수들 </a:t>
            </a:r>
            <a:r>
              <a:rPr lang="en-US" altLang="ko-KR" baseline="0" dirty="0"/>
              <a:t>X</a:t>
            </a:r>
            <a:r>
              <a:rPr lang="ko-KR" altLang="en-US" baseline="0" dirty="0"/>
              <a:t>를 가지고 </a:t>
            </a:r>
            <a:r>
              <a:rPr lang="en-US" altLang="ko-KR" baseline="0" dirty="0"/>
              <a:t>Y</a:t>
            </a:r>
            <a:r>
              <a:rPr lang="ko-KR" altLang="en-US" baseline="0" dirty="0"/>
              <a:t>를 설명하기에는 직선위에 있지 않는 점들이 많다</a:t>
            </a:r>
            <a:r>
              <a:rPr lang="en-US" altLang="ko-KR" baseline="0" dirty="0"/>
              <a:t>. 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그 직선위에 있지 않는 점들을 저 위에 있는 신은 알고 </a:t>
            </a:r>
            <a:r>
              <a:rPr lang="ko-KR" altLang="en-US" baseline="0" dirty="0" err="1"/>
              <a:t>있을거라고</a:t>
            </a:r>
            <a:r>
              <a:rPr lang="ko-KR" altLang="en-US" baseline="0" dirty="0"/>
              <a:t> 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즉</a:t>
            </a:r>
            <a:r>
              <a:rPr lang="en-US" altLang="ko-KR" baseline="0" dirty="0"/>
              <a:t>, </a:t>
            </a:r>
            <a:r>
              <a:rPr lang="ko-KR" altLang="en-US" baseline="0" dirty="0"/>
              <a:t>우리가 최선을 다해서 모형을 만들었다면 모자란 부분은 랜덤하게 분포되어 </a:t>
            </a:r>
            <a:r>
              <a:rPr lang="ko-KR" altLang="en-US" baseline="0" dirty="0" err="1"/>
              <a:t>있을거라고</a:t>
            </a:r>
            <a:r>
              <a:rPr lang="ko-KR" altLang="en-US" baseline="0" dirty="0"/>
              <a:t> 생각해서 입실론을 만들어서 추가했다</a:t>
            </a:r>
            <a:r>
              <a:rPr lang="en-US" altLang="ko-KR" baseline="0" dirty="0"/>
              <a:t>. 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그럼 이렇게 오래된 모델을 왜 </a:t>
            </a:r>
            <a:r>
              <a:rPr lang="ko-KR" altLang="en-US" baseline="0" dirty="0" err="1"/>
              <a:t>투빅스</a:t>
            </a:r>
            <a:r>
              <a:rPr lang="ko-KR" altLang="en-US" baseline="0" dirty="0"/>
              <a:t> 첫 주차에 배울까</a:t>
            </a:r>
            <a:r>
              <a:rPr lang="en-US" altLang="ko-KR" baseline="0" dirty="0"/>
              <a:t>? </a:t>
            </a:r>
            <a:r>
              <a:rPr lang="ko-KR" altLang="en-US" baseline="0" dirty="0" err="1"/>
              <a:t>ㅋㅋ</a:t>
            </a:r>
            <a:r>
              <a:rPr lang="ko-KR" altLang="en-US" baseline="0" dirty="0"/>
              <a:t> 그만큼 중요하기 때문</a:t>
            </a:r>
            <a:r>
              <a:rPr lang="en-US" altLang="ko-KR" baseline="0" dirty="0"/>
              <a:t>!!!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7563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3892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76397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24380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246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회귀분석은 여러 개의 점들이 좌표위에 찍혀 있을 때 가장 그럴듯한 하나의 직선을 찾는 방법을 배운다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그 직선으로 가지고 있지 않은 점들에 대해 예측을 하는 학문 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여러 개의 점들이 찍히기 위해선 당연히 연속형</a:t>
            </a:r>
            <a:r>
              <a:rPr lang="en-US" altLang="ko-KR" baseline="0" dirty="0"/>
              <a:t>(</a:t>
            </a:r>
            <a:r>
              <a:rPr lang="ko-KR" altLang="en-US" baseline="0" dirty="0"/>
              <a:t>실수</a:t>
            </a:r>
            <a:r>
              <a:rPr lang="en-US" altLang="ko-KR" baseline="0" dirty="0"/>
              <a:t>)</a:t>
            </a:r>
            <a:r>
              <a:rPr lang="ko-KR" altLang="en-US" baseline="0" dirty="0"/>
              <a:t> 이어야 되겠죠</a:t>
            </a:r>
            <a:r>
              <a:rPr lang="en-US" altLang="ko-KR" baseline="0" dirty="0"/>
              <a:t>?  YES NO  1, 0 </a:t>
            </a:r>
            <a:r>
              <a:rPr lang="ko-KR" altLang="en-US" baseline="0" dirty="0"/>
              <a:t>을 위한 회귀분석은 로지스틱 </a:t>
            </a:r>
            <a:r>
              <a:rPr lang="ko-KR" altLang="en-US" baseline="0" dirty="0" err="1"/>
              <a:t>회귀분석이라고</a:t>
            </a:r>
            <a:r>
              <a:rPr lang="ko-KR" altLang="en-US" baseline="0" dirty="0"/>
              <a:t> 부르고 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다음주에 </a:t>
            </a:r>
            <a:r>
              <a:rPr lang="ko-KR" altLang="en-US" baseline="0" dirty="0" err="1"/>
              <a:t>배울거임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169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통계적인 방법을 이용해 </a:t>
            </a:r>
            <a:r>
              <a:rPr lang="en-US" altLang="ko-KR" baseline="0" dirty="0"/>
              <a:t>%</a:t>
            </a:r>
            <a:r>
              <a:rPr lang="ko-KR" altLang="en-US" baseline="0" dirty="0"/>
              <a:t>단위로 신뢰구간을 구할 수 있다</a:t>
            </a:r>
            <a:r>
              <a:rPr lang="en-US" altLang="ko-KR" baseline="0" dirty="0"/>
              <a:t>.  </a:t>
            </a:r>
            <a:r>
              <a:rPr lang="ko-KR" altLang="en-US" baseline="0" dirty="0"/>
              <a:t>즉</a:t>
            </a:r>
            <a:r>
              <a:rPr lang="en-US" altLang="ko-KR" baseline="0" dirty="0"/>
              <a:t>,</a:t>
            </a:r>
            <a:r>
              <a:rPr lang="ko-KR" altLang="en-US" baseline="0" dirty="0"/>
              <a:t> 내가 구한 그럴듯한 직선은 몇</a:t>
            </a:r>
            <a:r>
              <a:rPr lang="en-US" altLang="ko-KR" baseline="0" dirty="0"/>
              <a:t>% </a:t>
            </a:r>
            <a:r>
              <a:rPr lang="ko-KR" altLang="en-US" baseline="0" dirty="0"/>
              <a:t>믿을 수 있는지 구할 수도 있다</a:t>
            </a:r>
            <a:r>
              <a:rPr lang="en-US" altLang="ko-KR" baseline="0" dirty="0"/>
              <a:t>!! 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오늘 강의에서 다루지 않는 내용은 중요하지 </a:t>
            </a:r>
            <a:r>
              <a:rPr lang="ko-KR" altLang="en-US" baseline="0" dirty="0" err="1"/>
              <a:t>않아서가</a:t>
            </a:r>
            <a:r>
              <a:rPr lang="ko-KR" altLang="en-US" baseline="0" dirty="0"/>
              <a:t> 아니라 정말 최소한의 지식이기 때문에 스스로 공부를 해야 될 것임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/>
              <a:t>면접 때 통계전공자들은 신뢰구간이 왜 휘어지는지 물어보려고 했는데 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이정도는 다 알고 있겠죠</a:t>
            </a:r>
            <a:r>
              <a:rPr lang="en-US" altLang="ko-KR" baseline="0" dirty="0"/>
              <a:t>..? </a:t>
            </a:r>
            <a:r>
              <a:rPr lang="ko-KR" altLang="en-US" baseline="0" dirty="0" err="1"/>
              <a:t>ㅋㅋ</a:t>
            </a:r>
            <a:r>
              <a:rPr lang="ko-KR" altLang="en-US" baseline="0" dirty="0"/>
              <a:t> 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330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왜 관계를 파악하는 과정이 중요할까</a:t>
            </a:r>
            <a:r>
              <a:rPr lang="en-US" altLang="ko-KR" baseline="0" dirty="0"/>
              <a:t>? </a:t>
            </a:r>
            <a:r>
              <a:rPr lang="ko-KR" altLang="en-US" baseline="0" dirty="0"/>
              <a:t>그럴듯한 직선을 하나 찾는데 이런 생각들은 왜 </a:t>
            </a:r>
            <a:r>
              <a:rPr lang="ko-KR" altLang="en-US" baseline="0" dirty="0" err="1"/>
              <a:t>하는걸까</a:t>
            </a:r>
            <a:r>
              <a:rPr lang="en-US" altLang="ko-KR" baseline="0" dirty="0"/>
              <a:t>??</a:t>
            </a:r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778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왜 관계를 파악하는 과정이 중요할까</a:t>
            </a:r>
            <a:r>
              <a:rPr lang="en-US" altLang="ko-KR" baseline="0" dirty="0"/>
              <a:t>? </a:t>
            </a:r>
            <a:r>
              <a:rPr lang="ko-KR" altLang="en-US" baseline="0" dirty="0"/>
              <a:t>그럴듯한 직선을 하나 찾는데 이런 생각들은 왜 </a:t>
            </a:r>
            <a:r>
              <a:rPr lang="ko-KR" altLang="en-US" baseline="0" dirty="0" err="1"/>
              <a:t>하는걸까</a:t>
            </a:r>
            <a:r>
              <a:rPr lang="en-US" altLang="ko-KR" baseline="0" dirty="0"/>
              <a:t>??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회귀분석은 아까도 말했듯이 좌표평면에 표시를 할 수 </a:t>
            </a:r>
            <a:r>
              <a:rPr lang="ko-KR" altLang="en-US" baseline="0" dirty="0" err="1"/>
              <a:t>있어야지만</a:t>
            </a:r>
            <a:r>
              <a:rPr lang="ko-KR" altLang="en-US" baseline="0" dirty="0"/>
              <a:t> 직선을 찾을 수 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 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91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왜 관계를 파악하는 과정이 중요할까</a:t>
            </a:r>
            <a:r>
              <a:rPr lang="en-US" altLang="ko-KR" baseline="0" dirty="0"/>
              <a:t>? </a:t>
            </a:r>
            <a:r>
              <a:rPr lang="ko-KR" altLang="en-US" baseline="0" dirty="0"/>
              <a:t>그럴듯한 직선을 하나 찾는데 이런 생각들은 왜 </a:t>
            </a:r>
            <a:r>
              <a:rPr lang="ko-KR" altLang="en-US" baseline="0" dirty="0" err="1"/>
              <a:t>하는걸까</a:t>
            </a:r>
            <a:r>
              <a:rPr lang="en-US" altLang="ko-KR" baseline="0" dirty="0"/>
              <a:t>??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회귀분석은 아까도 말했듯이 좌표평면에 표시를 할 수 </a:t>
            </a:r>
            <a:r>
              <a:rPr lang="ko-KR" altLang="en-US" baseline="0" dirty="0" err="1"/>
              <a:t>있어야지만</a:t>
            </a:r>
            <a:r>
              <a:rPr lang="ko-KR" altLang="en-US" baseline="0" dirty="0"/>
              <a:t> 직선을 찾을 수 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 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그런데 이해</a:t>
            </a:r>
            <a:r>
              <a:rPr lang="en-US" altLang="ko-KR" baseline="0" dirty="0"/>
              <a:t>(Y)</a:t>
            </a:r>
            <a:r>
              <a:rPr lang="ko-KR" altLang="en-US" baseline="0" dirty="0"/>
              <a:t> 같은 비 연속형 데이터가 들어온다면 회귀분석으로는 알 수 없다</a:t>
            </a:r>
            <a:r>
              <a:rPr lang="en-US" altLang="ko-KR" baseline="0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429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A097A-58AC-4BA3-B7E3-5CEE38A85376}" type="datetimeFigureOut">
              <a:rPr lang="ko-KR" altLang="en-US" smtClean="0"/>
              <a:pPr/>
              <a:t>2017-07-18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A6C-CD98-476A-9876-AAD9E5F984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524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A097A-58AC-4BA3-B7E3-5CEE38A85376}" type="datetimeFigureOut">
              <a:rPr lang="ko-KR" altLang="en-US" smtClean="0"/>
              <a:pPr/>
              <a:t>2017-07-18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A6C-CD98-476A-9876-AAD9E5F984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128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A097A-58AC-4BA3-B7E3-5CEE38A85376}" type="datetimeFigureOut">
              <a:rPr lang="ko-KR" altLang="en-US" smtClean="0"/>
              <a:pPr/>
              <a:t>2017-07-18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A6C-CD98-476A-9876-AAD9E5F984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76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2093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A097A-58AC-4BA3-B7E3-5CEE38A85376}" type="datetimeFigureOut">
              <a:rPr lang="ko-KR" altLang="en-US" smtClean="0"/>
              <a:pPr/>
              <a:t>2017-07-18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A6C-CD98-476A-9876-AAD9E5F984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197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A097A-58AC-4BA3-B7E3-5CEE38A85376}" type="datetimeFigureOut">
              <a:rPr lang="ko-KR" altLang="en-US" smtClean="0"/>
              <a:pPr/>
              <a:t>2017-07-18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A6C-CD98-476A-9876-AAD9E5F984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434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A097A-58AC-4BA3-B7E3-5CEE38A85376}" type="datetimeFigureOut">
              <a:rPr lang="ko-KR" altLang="en-US" smtClean="0"/>
              <a:pPr/>
              <a:t>2017-07-18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A6C-CD98-476A-9876-AAD9E5F984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002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A097A-58AC-4BA3-B7E3-5CEE38A85376}" type="datetimeFigureOut">
              <a:rPr lang="ko-KR" altLang="en-US" smtClean="0"/>
              <a:pPr/>
              <a:t>2017-07-18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A6C-CD98-476A-9876-AAD9E5F984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21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A097A-58AC-4BA3-B7E3-5CEE38A85376}" type="datetimeFigureOut">
              <a:rPr lang="ko-KR" altLang="en-US" smtClean="0"/>
              <a:pPr/>
              <a:t>2017-07-18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A6C-CD98-476A-9876-AAD9E5F984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307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A097A-58AC-4BA3-B7E3-5CEE38A85376}" type="datetimeFigureOut">
              <a:rPr lang="ko-KR" altLang="en-US" smtClean="0"/>
              <a:pPr/>
              <a:t>2017-07-18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A6C-CD98-476A-9876-AAD9E5F984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748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A097A-58AC-4BA3-B7E3-5CEE38A85376}" type="datetimeFigureOut">
              <a:rPr lang="ko-KR" altLang="en-US" smtClean="0"/>
              <a:pPr/>
              <a:t>2017-07-18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A6C-CD98-476A-9876-AAD9E5F984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66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A097A-58AC-4BA3-B7E3-5CEE38A85376}" type="datetimeFigureOut">
              <a:rPr lang="ko-KR" altLang="en-US" smtClean="0"/>
              <a:pPr/>
              <a:t>2017-07-18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A6C-CD98-476A-9876-AAD9E5F984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35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A097A-58AC-4BA3-B7E3-5CEE38A85376}" type="datetimeFigureOut">
              <a:rPr lang="ko-KR" altLang="en-US" smtClean="0"/>
              <a:pPr/>
              <a:t>2017-07-18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35A6C-CD98-476A-9876-AAD9E5F984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519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32.wmf"/><Relationship Id="rId18" Type="http://schemas.openxmlformats.org/officeDocument/2006/relationships/oleObject" Target="../embeddings/oleObject8.bin"/><Relationship Id="rId3" Type="http://schemas.openxmlformats.org/officeDocument/2006/relationships/image" Target="../media/image36.png"/><Relationship Id="rId7" Type="http://schemas.openxmlformats.org/officeDocument/2006/relationships/image" Target="../media/image29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34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31.wmf"/><Relationship Id="rId5" Type="http://schemas.openxmlformats.org/officeDocument/2006/relationships/image" Target="../media/image28.wmf"/><Relationship Id="rId15" Type="http://schemas.openxmlformats.org/officeDocument/2006/relationships/image" Target="../media/image33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35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0.wmf"/><Relationship Id="rId14" Type="http://schemas.openxmlformats.org/officeDocument/2006/relationships/oleObject" Target="../embeddings/oleObject6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9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notesSlide" Target="../notesSlides/notesSlide30.xml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7.png"/><Relationship Id="rId5" Type="http://schemas.openxmlformats.org/officeDocument/2006/relationships/image" Target="../media/image28.wmf"/><Relationship Id="rId10" Type="http://schemas.openxmlformats.org/officeDocument/2006/relationships/image" Target="../media/image34.wmf"/><Relationship Id="rId4" Type="http://schemas.openxmlformats.org/officeDocument/2006/relationships/oleObject" Target="../embeddings/oleObject10.bin"/><Relationship Id="rId9" Type="http://schemas.openxmlformats.org/officeDocument/2006/relationships/oleObject" Target="../embeddings/oleObject12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35.wmf"/><Relationship Id="rId3" Type="http://schemas.openxmlformats.org/officeDocument/2006/relationships/notesSlide" Target="../notesSlides/notesSlide31.xml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19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4.wmf"/><Relationship Id="rId20" Type="http://schemas.openxmlformats.org/officeDocument/2006/relationships/image" Target="../media/image30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6.png"/><Relationship Id="rId11" Type="http://schemas.openxmlformats.org/officeDocument/2006/relationships/oleObject" Target="../embeddings/oleObject16.bin"/><Relationship Id="rId5" Type="http://schemas.openxmlformats.org/officeDocument/2006/relationships/image" Target="../media/image28.wmf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31.wmf"/><Relationship Id="rId19" Type="http://schemas.openxmlformats.org/officeDocument/2006/relationships/oleObject" Target="../embeddings/oleObject20.bin"/><Relationship Id="rId4" Type="http://schemas.openxmlformats.org/officeDocument/2006/relationships/oleObject" Target="../embeddings/oleObject13.bin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33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2.bin"/><Relationship Id="rId11" Type="http://schemas.openxmlformats.org/officeDocument/2006/relationships/oleObject" Target="../embeddings/oleObject24.bin"/><Relationship Id="rId5" Type="http://schemas.openxmlformats.org/officeDocument/2006/relationships/image" Target="../media/image30.wmf"/><Relationship Id="rId10" Type="http://schemas.openxmlformats.org/officeDocument/2006/relationships/image" Target="../media/image29.wmf"/><Relationship Id="rId4" Type="http://schemas.openxmlformats.org/officeDocument/2006/relationships/oleObject" Target="../embeddings/oleObject21.bin"/><Relationship Id="rId9" Type="http://schemas.openxmlformats.org/officeDocument/2006/relationships/oleObject" Target="../embeddings/oleObject23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0.png"/><Relationship Id="rId4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0.png"/><Relationship Id="rId4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30.png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1470" y="-142894"/>
            <a:ext cx="9340056" cy="528639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753017" y="318899"/>
            <a:ext cx="1656184" cy="314604"/>
          </a:xfrm>
        </p:spPr>
        <p:txBody>
          <a:bodyPr>
            <a:noAutofit/>
          </a:bodyPr>
          <a:lstStyle/>
          <a:p>
            <a:pPr algn="dist">
              <a:spcBef>
                <a:spcPts val="600"/>
              </a:spcBef>
            </a:pPr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R</a:t>
            </a:r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 교육 세미나 </a:t>
            </a:r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1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79912" y="555526"/>
            <a:ext cx="16561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spcBef>
                <a:spcPts val="600"/>
              </a:spcBef>
            </a:pPr>
            <a:r>
              <a:rPr lang="en-US" altLang="ko-KR" sz="9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ToBig’s</a:t>
            </a:r>
            <a:r>
              <a:rPr lang="en-US" altLang="ko-KR" sz="9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 5</a:t>
            </a:r>
            <a:r>
              <a:rPr lang="ko-KR" altLang="en-US" sz="9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기 </a:t>
            </a:r>
            <a:r>
              <a:rPr lang="ko-KR" altLang="en-US" sz="9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박이삭</a:t>
            </a:r>
            <a:endParaRPr lang="en-US" altLang="ko-KR" sz="9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816061" y="555526"/>
            <a:ext cx="15572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오각형 9"/>
          <p:cNvSpPr/>
          <p:nvPr/>
        </p:nvSpPr>
        <p:spPr>
          <a:xfrm rot="5400000">
            <a:off x="3807194" y="-269958"/>
            <a:ext cx="1529612" cy="1800200"/>
          </a:xfrm>
          <a:prstGeom prst="homePlate">
            <a:avLst>
              <a:gd name="adj" fmla="val 23545"/>
            </a:avLst>
          </a:prstGeom>
          <a:noFill/>
          <a:ln w="12700">
            <a:solidFill>
              <a:schemeClr val="bg1">
                <a:alpha val="7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259396" y="2229287"/>
            <a:ext cx="8670322" cy="4144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a typeface="a옛날목욕탕L" pitchFamily="18" charset="-127"/>
              </a:rPr>
              <a:t>회귀분석</a:t>
            </a:r>
            <a:endParaRPr lang="en-US" altLang="ko-KR" sz="4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ea typeface="a옛날목욕탕L" pitchFamily="18" charset="-127"/>
            </a:endParaRPr>
          </a:p>
          <a:p>
            <a:r>
              <a:rPr lang="en-US" altLang="ko-KR" sz="4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a typeface="a옛날목욕탕L" pitchFamily="18" charset="-127"/>
              </a:rPr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3498836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971600" y="-540060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02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en-US" altLang="ko-KR" sz="16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preliminary- 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상관관계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20" y="1067405"/>
            <a:ext cx="9289032" cy="3838572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7308304" y="166056"/>
            <a:ext cx="1656184" cy="357489"/>
            <a:chOff x="5580112" y="356955"/>
            <a:chExt cx="1656184" cy="357489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R </a:t>
              </a: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교육 세미나 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회귀분석 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- Regression</a:t>
              </a: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8215339" y="4943445"/>
            <a:ext cx="928661" cy="200073"/>
            <a:chOff x="8215339" y="4943445"/>
            <a:chExt cx="928661" cy="200073"/>
          </a:xfrm>
        </p:grpSpPr>
        <p:pic>
          <p:nvPicPr>
            <p:cNvPr id="12" name="Picture 2" descr="C:\Users\SHIN\Desktop\copyright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15339" y="4970161"/>
              <a:ext cx="500066" cy="173357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8667588" y="4943445"/>
              <a:ext cx="4764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err="1">
                  <a:solidFill>
                    <a:schemeClr val="bg1">
                      <a:lumMod val="65000"/>
                    </a:schemeClr>
                  </a:solidFill>
                </a:rPr>
                <a:t>ToBig’s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627783" y="1090354"/>
            <a:ext cx="44644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회귀분석을 알기 전에 상관관계를 알아야 한다</a:t>
            </a:r>
            <a:r>
              <a:rPr lang="en-US" altLang="ko-KR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endParaRPr lang="en-US" altLang="ko-KR" sz="15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일단 </a:t>
            </a:r>
            <a:r>
              <a:rPr lang="en-US" altLang="ko-KR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r>
              <a:rPr lang="ko-KR" altLang="en-US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개의 변수 </a:t>
            </a:r>
            <a:r>
              <a:rPr lang="en-US" altLang="ko-KR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x y </a:t>
            </a:r>
            <a:r>
              <a:rPr lang="ko-KR" altLang="en-US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가 있을 때</a:t>
            </a:r>
            <a:r>
              <a:rPr lang="en-US" altLang="ko-KR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</a:p>
          <a:p>
            <a:r>
              <a:rPr lang="ko-KR" altLang="en-US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 두 변수가 서로 어떠한 관계에 있는지</a:t>
            </a:r>
            <a:r>
              <a:rPr lang="en-US" altLang="ko-KR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endParaRPr lang="en-US" altLang="ko-KR" sz="15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15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예를들어</a:t>
            </a:r>
            <a:r>
              <a:rPr lang="ko-KR" altLang="en-US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endParaRPr lang="en-US" altLang="ko-KR" sz="15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1500" dirty="0">
                <a:highlight>
                  <a:srgbClr val="FF0000"/>
                </a:highlight>
                <a:latin typeface="a옛날목욕탕L" panose="02020600000000000000" pitchFamily="18" charset="-127"/>
                <a:ea typeface="a옛날목욕탕L" panose="02020600000000000000" pitchFamily="18" charset="-127"/>
              </a:rPr>
              <a:t>키</a:t>
            </a:r>
            <a:r>
              <a:rPr lang="en-US" altLang="ko-KR" sz="1500" dirty="0">
                <a:highlight>
                  <a:srgbClr val="FF0000"/>
                </a:highlight>
                <a:latin typeface="a옛날목욕탕L" panose="02020600000000000000" pitchFamily="18" charset="-127"/>
                <a:ea typeface="a옛날목욕탕L" panose="02020600000000000000" pitchFamily="18" charset="-127"/>
              </a:rPr>
              <a:t>(X) </a:t>
            </a:r>
            <a:r>
              <a:rPr lang="ko-KR" altLang="en-US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가 클수록</a:t>
            </a:r>
            <a:r>
              <a:rPr lang="en-US" altLang="ko-KR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500" dirty="0">
                <a:highlight>
                  <a:srgbClr val="FF0000"/>
                </a:highlight>
                <a:latin typeface="a옛날목욕탕L" panose="02020600000000000000" pitchFamily="18" charset="-127"/>
                <a:ea typeface="a옛날목욕탕L" panose="02020600000000000000" pitchFamily="18" charset="-127"/>
              </a:rPr>
              <a:t>몸무게</a:t>
            </a:r>
            <a:r>
              <a:rPr lang="en-US" altLang="ko-KR" sz="1500" dirty="0">
                <a:highlight>
                  <a:srgbClr val="FF0000"/>
                </a:highlight>
                <a:latin typeface="a옛날목욕탕L" panose="02020600000000000000" pitchFamily="18" charset="-127"/>
                <a:ea typeface="a옛날목욕탕L" panose="02020600000000000000" pitchFamily="18" charset="-127"/>
              </a:rPr>
              <a:t>(Y)</a:t>
            </a:r>
            <a:r>
              <a:rPr lang="ko-KR" altLang="en-US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가 커지는지</a:t>
            </a:r>
            <a:r>
              <a:rPr lang="en-US" altLang="ko-KR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?</a:t>
            </a:r>
          </a:p>
          <a:p>
            <a:endParaRPr lang="en-US" altLang="ko-KR" sz="15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1500" dirty="0">
                <a:highlight>
                  <a:srgbClr val="FF0000"/>
                </a:highlight>
                <a:latin typeface="a옛날목욕탕L" panose="02020600000000000000" pitchFamily="18" charset="-127"/>
                <a:ea typeface="a옛날목욕탕L" panose="02020600000000000000" pitchFamily="18" charset="-127"/>
              </a:rPr>
              <a:t>교육</a:t>
            </a:r>
            <a:r>
              <a:rPr lang="en-US" altLang="ko-KR" sz="1500" dirty="0">
                <a:highlight>
                  <a:srgbClr val="FF0000"/>
                </a:highlight>
                <a:latin typeface="a옛날목욕탕L" panose="02020600000000000000" pitchFamily="18" charset="-127"/>
                <a:ea typeface="a옛날목욕탕L" panose="02020600000000000000" pitchFamily="18" charset="-127"/>
              </a:rPr>
              <a:t>(X)</a:t>
            </a:r>
            <a:r>
              <a:rPr lang="ko-KR" altLang="en-US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을 많이 받을수록</a:t>
            </a:r>
            <a:r>
              <a:rPr lang="en-US" altLang="ko-KR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500" dirty="0">
                <a:highlight>
                  <a:srgbClr val="FF0000"/>
                </a:highlight>
                <a:latin typeface="a옛날목욕탕L" panose="02020600000000000000" pitchFamily="18" charset="-127"/>
                <a:ea typeface="a옛날목욕탕L" panose="02020600000000000000" pitchFamily="18" charset="-127"/>
              </a:rPr>
              <a:t>소득</a:t>
            </a:r>
            <a:r>
              <a:rPr lang="en-US" altLang="ko-KR" sz="1500" dirty="0">
                <a:highlight>
                  <a:srgbClr val="FF0000"/>
                </a:highlight>
                <a:latin typeface="a옛날목욕탕L" panose="02020600000000000000" pitchFamily="18" charset="-127"/>
                <a:ea typeface="a옛날목욕탕L" panose="02020600000000000000" pitchFamily="18" charset="-127"/>
              </a:rPr>
              <a:t>(Y)</a:t>
            </a:r>
            <a:r>
              <a:rPr lang="ko-KR" altLang="en-US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 높아지는지</a:t>
            </a:r>
            <a:r>
              <a:rPr lang="en-US" altLang="ko-KR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?</a:t>
            </a:r>
          </a:p>
          <a:p>
            <a:endParaRPr lang="en-US" altLang="ko-KR" sz="15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1500" dirty="0">
                <a:highlight>
                  <a:srgbClr val="FF0000"/>
                </a:highlight>
                <a:latin typeface="a옛날목욕탕L" panose="02020600000000000000" pitchFamily="18" charset="-127"/>
                <a:ea typeface="a옛날목욕탕L" panose="02020600000000000000" pitchFamily="18" charset="-127"/>
              </a:rPr>
              <a:t>광고</a:t>
            </a:r>
            <a:r>
              <a:rPr lang="en-US" altLang="ko-KR" sz="1500" dirty="0">
                <a:highlight>
                  <a:srgbClr val="FF0000"/>
                </a:highlight>
                <a:latin typeface="a옛날목욕탕L" panose="02020600000000000000" pitchFamily="18" charset="-127"/>
                <a:ea typeface="a옛날목욕탕L" panose="02020600000000000000" pitchFamily="18" charset="-127"/>
              </a:rPr>
              <a:t>(X)</a:t>
            </a:r>
            <a:r>
              <a:rPr lang="ko-KR" altLang="en-US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를 많이 할 수록</a:t>
            </a:r>
            <a:r>
              <a:rPr lang="en-US" altLang="ko-KR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500" dirty="0">
                <a:highlight>
                  <a:srgbClr val="FF0000"/>
                </a:highlight>
                <a:latin typeface="a옛날목욕탕L" panose="02020600000000000000" pitchFamily="18" charset="-127"/>
                <a:ea typeface="a옛날목욕탕L" panose="02020600000000000000" pitchFamily="18" charset="-127"/>
              </a:rPr>
              <a:t>판매량</a:t>
            </a:r>
            <a:r>
              <a:rPr lang="en-US" altLang="ko-KR" sz="1500" dirty="0">
                <a:highlight>
                  <a:srgbClr val="FF0000"/>
                </a:highlight>
                <a:latin typeface="a옛날목욕탕L" panose="02020600000000000000" pitchFamily="18" charset="-127"/>
                <a:ea typeface="a옛날목욕탕L" panose="02020600000000000000" pitchFamily="18" charset="-127"/>
              </a:rPr>
              <a:t>(Y)</a:t>
            </a:r>
            <a:r>
              <a:rPr lang="ko-KR" altLang="en-US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 커지는지</a:t>
            </a:r>
            <a:r>
              <a:rPr lang="en-US" altLang="ko-KR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?</a:t>
            </a:r>
          </a:p>
          <a:p>
            <a:endParaRPr lang="en-US" altLang="ko-KR" sz="15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500" dirty="0">
                <a:highlight>
                  <a:srgbClr val="FF0000"/>
                </a:highlight>
                <a:latin typeface="a옛날목욕탕L" panose="02020600000000000000" pitchFamily="18" charset="-127"/>
                <a:ea typeface="a옛날목욕탕L" panose="02020600000000000000" pitchFamily="18" charset="-127"/>
              </a:rPr>
              <a:t>PPT</a:t>
            </a:r>
            <a:r>
              <a:rPr lang="ko-KR" altLang="en-US" sz="1500" dirty="0">
                <a:highlight>
                  <a:srgbClr val="FF0000"/>
                </a:highlight>
                <a:latin typeface="a옛날목욕탕L" panose="02020600000000000000" pitchFamily="18" charset="-127"/>
                <a:ea typeface="a옛날목욕탕L" panose="02020600000000000000" pitchFamily="18" charset="-127"/>
              </a:rPr>
              <a:t>페이지 수</a:t>
            </a:r>
            <a:r>
              <a:rPr lang="en-US" altLang="ko-KR" sz="1500" dirty="0">
                <a:highlight>
                  <a:srgbClr val="FF0000"/>
                </a:highlight>
                <a:latin typeface="a옛날목욕탕L" panose="02020600000000000000" pitchFamily="18" charset="-127"/>
                <a:ea typeface="a옛날목욕탕L" panose="02020600000000000000" pitchFamily="18" charset="-127"/>
              </a:rPr>
              <a:t>(X)</a:t>
            </a:r>
            <a:r>
              <a:rPr lang="ko-KR" altLang="en-US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가 많을수록 </a:t>
            </a:r>
            <a:r>
              <a:rPr lang="ko-KR" altLang="en-US" sz="1500" dirty="0">
                <a:highlight>
                  <a:srgbClr val="00FF00"/>
                </a:highlight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이해</a:t>
            </a:r>
            <a:r>
              <a:rPr lang="en-US" altLang="ko-KR" sz="1500" dirty="0">
                <a:highlight>
                  <a:srgbClr val="00FF00"/>
                </a:highlight>
                <a:latin typeface="a옛날목욕탕L" panose="02020600000000000000" pitchFamily="18" charset="-127"/>
                <a:ea typeface="a옛날목욕탕L" panose="02020600000000000000" pitchFamily="18" charset="-127"/>
              </a:rPr>
              <a:t>(Y)</a:t>
            </a:r>
            <a:r>
              <a:rPr lang="ko-KR" altLang="en-US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가 잘되는지</a:t>
            </a:r>
            <a:r>
              <a:rPr lang="en-US" altLang="ko-KR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?</a:t>
            </a:r>
          </a:p>
          <a:p>
            <a:endParaRPr lang="en-US" altLang="ko-KR" sz="15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두 변수가 서로 어떠한 관계에 있는지를 </a:t>
            </a:r>
            <a:endParaRPr lang="en-US" altLang="ko-KR" sz="15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파악하는 과정이 필요하다</a:t>
            </a:r>
            <a:r>
              <a:rPr lang="en-US" altLang="ko-KR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 </a:t>
            </a:r>
            <a:r>
              <a:rPr lang="en-US" altLang="ko-KR" sz="1500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Why?</a:t>
            </a:r>
            <a:endParaRPr lang="ko-KR" altLang="en-US" sz="1500" dirty="0">
              <a:solidFill>
                <a:srgbClr val="FF00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1520" y="2499742"/>
            <a:ext cx="1944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highlight>
                  <a:srgbClr val="FF0000"/>
                </a:highlight>
                <a:latin typeface="a옛날목욕탕L" panose="02020600000000000000" pitchFamily="18" charset="-127"/>
                <a:ea typeface="a옛날목욕탕L" panose="02020600000000000000" pitchFamily="18" charset="-127"/>
              </a:rPr>
              <a:t>연속형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76256" y="2499742"/>
            <a:ext cx="2520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highlight>
                  <a:srgbClr val="00FF00"/>
                </a:highlight>
                <a:latin typeface="a옛날목욕탕L" panose="02020600000000000000" pitchFamily="18" charset="-127"/>
                <a:ea typeface="a옛날목욕탕L" panose="02020600000000000000" pitchFamily="18" charset="-127"/>
              </a:rPr>
              <a:t>비연속형</a:t>
            </a:r>
          </a:p>
        </p:txBody>
      </p:sp>
    </p:spTree>
    <p:extLst>
      <p:ext uri="{BB962C8B-B14F-4D97-AF65-F5344CB8AC3E}">
        <p14:creationId xmlns:p14="http://schemas.microsoft.com/office/powerpoint/2010/main" val="218350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971600" y="-540060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02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ㅣ상관관계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20" y="1059583"/>
            <a:ext cx="9289032" cy="3846394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7308304" y="166056"/>
            <a:ext cx="1656184" cy="357489"/>
            <a:chOff x="5580112" y="356955"/>
            <a:chExt cx="1656184" cy="357489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R </a:t>
              </a: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교육 세미나 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회귀분석 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- Regression</a:t>
              </a: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8215339" y="4943445"/>
            <a:ext cx="928661" cy="200073"/>
            <a:chOff x="8215339" y="4943445"/>
            <a:chExt cx="928661" cy="200073"/>
          </a:xfrm>
        </p:grpSpPr>
        <p:pic>
          <p:nvPicPr>
            <p:cNvPr id="12" name="Picture 2" descr="C:\Users\SHIN\Desktop\copyright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15339" y="4970161"/>
              <a:ext cx="500066" cy="173357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8667588" y="4943445"/>
              <a:ext cx="4764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err="1">
                  <a:solidFill>
                    <a:schemeClr val="bg1">
                      <a:lumMod val="65000"/>
                    </a:schemeClr>
                  </a:solidFill>
                </a:rPr>
                <a:t>ToBig’s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39752" y="1995686"/>
            <a:ext cx="496855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분석 전 그림부터</a:t>
            </a:r>
            <a:endParaRPr lang="en-US" altLang="ko-KR" sz="4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4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4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보는 것이 중요</a:t>
            </a:r>
          </a:p>
        </p:txBody>
      </p:sp>
    </p:spTree>
    <p:extLst>
      <p:ext uri="{BB962C8B-B14F-4D97-AF65-F5344CB8AC3E}">
        <p14:creationId xmlns:p14="http://schemas.microsoft.com/office/powerpoint/2010/main" val="3946478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971600" y="-540060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02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ㅣ상관관계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20" y="1059583"/>
            <a:ext cx="9289032" cy="3846394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7308304" y="166056"/>
            <a:ext cx="1656184" cy="357489"/>
            <a:chOff x="5580112" y="356955"/>
            <a:chExt cx="1656184" cy="357489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R </a:t>
              </a: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교육 세미나 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회귀분석 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- Regression</a:t>
              </a: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8215339" y="4943445"/>
            <a:ext cx="928661" cy="200073"/>
            <a:chOff x="8215339" y="4943445"/>
            <a:chExt cx="928661" cy="200073"/>
          </a:xfrm>
        </p:grpSpPr>
        <p:pic>
          <p:nvPicPr>
            <p:cNvPr id="12" name="Picture 2" descr="C:\Users\SHIN\Desktop\copyright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15339" y="4970161"/>
              <a:ext cx="500066" cy="173357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8667588" y="4943445"/>
              <a:ext cx="4764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err="1">
                  <a:solidFill>
                    <a:schemeClr val="bg1">
                      <a:lumMod val="65000"/>
                    </a:schemeClr>
                  </a:solidFill>
                </a:rPr>
                <a:t>ToBig’s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981134" y="1183853"/>
            <a:ext cx="2582754" cy="1891953"/>
            <a:chOff x="1054975" y="1327869"/>
            <a:chExt cx="2582754" cy="1891953"/>
          </a:xfrm>
        </p:grpSpPr>
        <p:grpSp>
          <p:nvGrpSpPr>
            <p:cNvPr id="13" name="그룹 12"/>
            <p:cNvGrpSpPr/>
            <p:nvPr/>
          </p:nvGrpSpPr>
          <p:grpSpPr>
            <a:xfrm>
              <a:off x="1054975" y="1374662"/>
              <a:ext cx="2448272" cy="1579999"/>
              <a:chOff x="5257575" y="2571750"/>
              <a:chExt cx="2016224" cy="1268160"/>
            </a:xfrm>
          </p:grpSpPr>
          <p:cxnSp>
            <p:nvCxnSpPr>
              <p:cNvPr id="15" name="직선 화살표 연결선 14"/>
              <p:cNvCxnSpPr/>
              <p:nvPr/>
            </p:nvCxnSpPr>
            <p:spPr>
              <a:xfrm flipV="1">
                <a:off x="5257575" y="3796780"/>
                <a:ext cx="201622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/>
              <p:cNvCxnSpPr/>
              <p:nvPr/>
            </p:nvCxnSpPr>
            <p:spPr>
              <a:xfrm flipV="1">
                <a:off x="5292080" y="2571750"/>
                <a:ext cx="0" cy="126816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타원 16"/>
              <p:cNvSpPr/>
              <p:nvPr/>
            </p:nvSpPr>
            <p:spPr>
              <a:xfrm>
                <a:off x="5604018" y="3481229"/>
                <a:ext cx="144016" cy="158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6501874" y="3019478"/>
                <a:ext cx="144016" cy="158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5821367" y="3490157"/>
                <a:ext cx="144016" cy="158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5699676" y="3200986"/>
                <a:ext cx="144016" cy="158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6108430" y="3299638"/>
                <a:ext cx="144016" cy="158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5946804" y="3131173"/>
                <a:ext cx="144016" cy="158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6259812" y="3103344"/>
                <a:ext cx="144016" cy="158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6541690" y="2817688"/>
                <a:ext cx="144016" cy="158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1621505" y="2912045"/>
              <a:ext cx="2016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X</a:t>
              </a:r>
              <a:r>
                <a:rPr lang="ko-KR" altLang="en-US" sz="1400" dirty="0">
                  <a:solidFill>
                    <a:srgbClr val="FF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가 커질수록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03648" y="1327869"/>
              <a:ext cx="12615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Y</a:t>
              </a:r>
              <a:r>
                <a:rPr lang="ko-KR" altLang="en-US" sz="1400" dirty="0">
                  <a:solidFill>
                    <a:srgbClr val="FF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도 커진다</a:t>
              </a:r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 flipV="1">
              <a:off x="1426982" y="1501948"/>
              <a:ext cx="1284777" cy="70976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/>
          <p:cNvGrpSpPr/>
          <p:nvPr/>
        </p:nvGrpSpPr>
        <p:grpSpPr>
          <a:xfrm>
            <a:off x="3733556" y="1203598"/>
            <a:ext cx="3430732" cy="1845162"/>
            <a:chOff x="5663487" y="1806708"/>
            <a:chExt cx="3430732" cy="1845162"/>
          </a:xfrm>
        </p:grpSpPr>
        <p:cxnSp>
          <p:nvCxnSpPr>
            <p:cNvPr id="32" name="직선 화살표 연결선 31"/>
            <p:cNvCxnSpPr/>
            <p:nvPr/>
          </p:nvCxnSpPr>
          <p:spPr>
            <a:xfrm flipV="1">
              <a:off x="5663487" y="3332971"/>
              <a:ext cx="24482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 flipV="1">
              <a:off x="5705386" y="1806708"/>
              <a:ext cx="0" cy="15799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타원 33"/>
            <p:cNvSpPr/>
            <p:nvPr/>
          </p:nvSpPr>
          <p:spPr>
            <a:xfrm>
              <a:off x="6197323" y="2413648"/>
              <a:ext cx="174877" cy="1968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6419158" y="2560782"/>
              <a:ext cx="174877" cy="1968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230017" y="3344093"/>
              <a:ext cx="2016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X</a:t>
              </a:r>
              <a:r>
                <a:rPr lang="ko-KR" altLang="en-US" sz="1400" dirty="0">
                  <a:solidFill>
                    <a:srgbClr val="FF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가 커질수록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077995" y="2073263"/>
              <a:ext cx="2016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Y</a:t>
              </a:r>
              <a:r>
                <a:rPr lang="ko-KR" altLang="en-US" sz="1400" dirty="0">
                  <a:solidFill>
                    <a:srgbClr val="FF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는 작아진다</a:t>
              </a:r>
            </a:p>
          </p:txBody>
        </p:sp>
        <p:cxnSp>
          <p:nvCxnSpPr>
            <p:cNvPr id="44" name="직선 화살표 연결선 43"/>
            <p:cNvCxnSpPr/>
            <p:nvPr/>
          </p:nvCxnSpPr>
          <p:spPr>
            <a:xfrm>
              <a:off x="6657298" y="2075458"/>
              <a:ext cx="1286205" cy="80563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타원 44"/>
            <p:cNvSpPr/>
            <p:nvPr/>
          </p:nvSpPr>
          <p:spPr>
            <a:xfrm>
              <a:off x="6575967" y="2258390"/>
              <a:ext cx="174877" cy="1968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>
              <a:off x="6903118" y="2571904"/>
              <a:ext cx="174877" cy="1968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6815680" y="2815937"/>
              <a:ext cx="174877" cy="1968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7050181" y="2914368"/>
              <a:ext cx="174877" cy="1968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>
              <a:off x="7180634" y="2711946"/>
              <a:ext cx="174877" cy="1968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7335872" y="2774879"/>
              <a:ext cx="174877" cy="1968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>
              <a:off x="7768626" y="2977854"/>
              <a:ext cx="174877" cy="1968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7412139" y="2996620"/>
              <a:ext cx="174877" cy="1968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6688503" y="2578562"/>
              <a:ext cx="174877" cy="1968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>
              <a:off x="6650623" y="2782657"/>
              <a:ext cx="174877" cy="1968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976475" y="3003798"/>
            <a:ext cx="3011440" cy="1845162"/>
            <a:chOff x="912488" y="3079549"/>
            <a:chExt cx="2978960" cy="1845162"/>
          </a:xfrm>
        </p:grpSpPr>
        <p:grpSp>
          <p:nvGrpSpPr>
            <p:cNvPr id="59" name="그룹 58"/>
            <p:cNvGrpSpPr/>
            <p:nvPr/>
          </p:nvGrpSpPr>
          <p:grpSpPr>
            <a:xfrm>
              <a:off x="912488" y="3079549"/>
              <a:ext cx="2978960" cy="1845162"/>
              <a:chOff x="5663487" y="1806708"/>
              <a:chExt cx="2978960" cy="1845162"/>
            </a:xfrm>
          </p:grpSpPr>
          <p:cxnSp>
            <p:nvCxnSpPr>
              <p:cNvPr id="60" name="직선 화살표 연결선 59"/>
              <p:cNvCxnSpPr/>
              <p:nvPr/>
            </p:nvCxnSpPr>
            <p:spPr>
              <a:xfrm flipV="1">
                <a:off x="5663487" y="3332971"/>
                <a:ext cx="244827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화살표 연결선 60"/>
              <p:cNvCxnSpPr/>
              <p:nvPr/>
            </p:nvCxnSpPr>
            <p:spPr>
              <a:xfrm flipV="1">
                <a:off x="5705386" y="1806708"/>
                <a:ext cx="0" cy="15799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타원 61"/>
              <p:cNvSpPr/>
              <p:nvPr/>
            </p:nvSpPr>
            <p:spPr>
              <a:xfrm>
                <a:off x="6504176" y="2527700"/>
                <a:ext cx="174877" cy="1968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7629748" y="3069427"/>
                <a:ext cx="174877" cy="1968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6230017" y="3344093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rgbClr val="FF0000"/>
                    </a:solidFill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X</a:t>
                </a:r>
                <a:r>
                  <a:rPr lang="ko-KR" altLang="en-US" sz="1400" dirty="0">
                    <a:solidFill>
                      <a:srgbClr val="FF0000"/>
                    </a:solidFill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가 커질수록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6626223" y="194565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rgbClr val="FF0000"/>
                    </a:solidFill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Y</a:t>
                </a:r>
                <a:r>
                  <a:rPr lang="ko-KR" altLang="en-US" sz="1400" dirty="0">
                    <a:solidFill>
                      <a:srgbClr val="FF0000"/>
                    </a:solidFill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는 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?</a:t>
                </a:r>
                <a:endParaRPr lang="ko-KR" altLang="en-US" sz="1400" dirty="0">
                  <a:solidFill>
                    <a:srgbClr val="FF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6800184" y="2312943"/>
                <a:ext cx="174877" cy="1968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6268969" y="2749348"/>
                <a:ext cx="174877" cy="1968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6033762" y="2970996"/>
                <a:ext cx="174877" cy="1968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/>
              <p:cNvSpPr/>
              <p:nvPr/>
            </p:nvSpPr>
            <p:spPr>
              <a:xfrm>
                <a:off x="7007575" y="2503299"/>
                <a:ext cx="174877" cy="1968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타원 80"/>
              <p:cNvSpPr/>
              <p:nvPr/>
            </p:nvSpPr>
            <p:spPr>
              <a:xfrm>
                <a:off x="7214966" y="2693655"/>
                <a:ext cx="174877" cy="1968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7422357" y="2884011"/>
                <a:ext cx="174877" cy="1968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5831165" y="3137117"/>
                <a:ext cx="174877" cy="1968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4" name="자유형: 도형 83"/>
            <p:cNvSpPr/>
            <p:nvPr/>
          </p:nvSpPr>
          <p:spPr>
            <a:xfrm>
              <a:off x="1141046" y="3524732"/>
              <a:ext cx="1938216" cy="836253"/>
            </a:xfrm>
            <a:custGeom>
              <a:avLst/>
              <a:gdLst>
                <a:gd name="connsiteX0" fmla="*/ 0 w 1938216"/>
                <a:gd name="connsiteY0" fmla="*/ 836253 h 836253"/>
                <a:gd name="connsiteX1" fmla="*/ 953477 w 1938216"/>
                <a:gd name="connsiteY1" fmla="*/ 6 h 836253"/>
                <a:gd name="connsiteX2" fmla="*/ 1938216 w 1938216"/>
                <a:gd name="connsiteY2" fmla="*/ 820622 h 836253"/>
                <a:gd name="connsiteX3" fmla="*/ 1938216 w 1938216"/>
                <a:gd name="connsiteY3" fmla="*/ 820622 h 836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8216" h="836253">
                  <a:moveTo>
                    <a:pt x="0" y="836253"/>
                  </a:moveTo>
                  <a:cubicBezTo>
                    <a:pt x="315220" y="419432"/>
                    <a:pt x="630441" y="2611"/>
                    <a:pt x="953477" y="6"/>
                  </a:cubicBezTo>
                  <a:cubicBezTo>
                    <a:pt x="1276513" y="-2599"/>
                    <a:pt x="1938216" y="820622"/>
                    <a:pt x="1938216" y="820622"/>
                  </a:cubicBezTo>
                  <a:lnTo>
                    <a:pt x="1938216" y="820622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9" name="직선 화살표 연결선 88"/>
          <p:cNvCxnSpPr/>
          <p:nvPr/>
        </p:nvCxnSpPr>
        <p:spPr>
          <a:xfrm flipV="1">
            <a:off x="3736661" y="4538082"/>
            <a:ext cx="247496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 flipV="1">
            <a:off x="3779017" y="3011819"/>
            <a:ext cx="0" cy="15799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타원 90"/>
          <p:cNvSpPr/>
          <p:nvPr/>
        </p:nvSpPr>
        <p:spPr>
          <a:xfrm>
            <a:off x="4482598" y="3547889"/>
            <a:ext cx="176784" cy="1968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4989831" y="4225303"/>
            <a:ext cx="176784" cy="1968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309368" y="4549204"/>
            <a:ext cx="2038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X</a:t>
            </a:r>
            <a:r>
              <a:rPr lang="ko-KR" altLang="en-US" sz="1400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가 커질수록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709894" y="3150763"/>
            <a:ext cx="2038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Y</a:t>
            </a:r>
            <a:r>
              <a:rPr lang="ko-KR" altLang="en-US" sz="1400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는 </a:t>
            </a:r>
            <a:r>
              <a:rPr lang="en-US" altLang="ko-KR" sz="1400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?</a:t>
            </a:r>
            <a:endParaRPr lang="ko-KR" altLang="en-US" sz="1400" dirty="0">
              <a:solidFill>
                <a:srgbClr val="FF00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4533110" y="4272420"/>
            <a:ext cx="176784" cy="1968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4043267" y="3484344"/>
            <a:ext cx="176784" cy="1968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/>
          <p:cNvSpPr/>
          <p:nvPr/>
        </p:nvSpPr>
        <p:spPr>
          <a:xfrm>
            <a:off x="4473606" y="3965978"/>
            <a:ext cx="176784" cy="1968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>
            <a:off x="4782085" y="3836040"/>
            <a:ext cx="176784" cy="1968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/>
          <p:cNvSpPr/>
          <p:nvPr/>
        </p:nvSpPr>
        <p:spPr>
          <a:xfrm>
            <a:off x="4253536" y="3794323"/>
            <a:ext cx="176784" cy="1968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5148064" y="3703387"/>
            <a:ext cx="176784" cy="1968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4022581" y="3884239"/>
            <a:ext cx="176784" cy="1968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5317627" y="4102695"/>
            <a:ext cx="176784" cy="1968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4966777" y="3631712"/>
            <a:ext cx="176784" cy="1968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5055169" y="3944491"/>
            <a:ext cx="176784" cy="1968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5552213" y="3735703"/>
            <a:ext cx="176784" cy="1968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5568693" y="4096373"/>
            <a:ext cx="176784" cy="1968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/>
          <p:cNvSpPr/>
          <p:nvPr/>
        </p:nvSpPr>
        <p:spPr>
          <a:xfrm>
            <a:off x="5879323" y="4314874"/>
            <a:ext cx="176784" cy="1968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5879323" y="3654277"/>
            <a:ext cx="176784" cy="1968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418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971600" y="-540060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02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ㅣ상관관계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20" y="1059583"/>
            <a:ext cx="9289032" cy="3846394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7308304" y="166056"/>
            <a:ext cx="1656184" cy="357489"/>
            <a:chOff x="5580112" y="356955"/>
            <a:chExt cx="1656184" cy="357489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R </a:t>
              </a: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교육 세미나 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회귀분석 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- Regression</a:t>
              </a: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8215339" y="4943445"/>
            <a:ext cx="928661" cy="200073"/>
            <a:chOff x="8215339" y="4943445"/>
            <a:chExt cx="928661" cy="200073"/>
          </a:xfrm>
        </p:grpSpPr>
        <p:pic>
          <p:nvPicPr>
            <p:cNvPr id="12" name="Picture 2" descr="C:\Users\SHIN\Desktop\copyright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15339" y="4970161"/>
              <a:ext cx="500066" cy="173357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8667588" y="4943445"/>
              <a:ext cx="4764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err="1">
                  <a:solidFill>
                    <a:schemeClr val="bg1">
                      <a:lumMod val="65000"/>
                    </a:schemeClr>
                  </a:solidFill>
                </a:rPr>
                <a:t>ToBig’s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981134" y="1183853"/>
            <a:ext cx="2582754" cy="1891953"/>
            <a:chOff x="1054975" y="1327869"/>
            <a:chExt cx="2582754" cy="1891953"/>
          </a:xfrm>
        </p:grpSpPr>
        <p:grpSp>
          <p:nvGrpSpPr>
            <p:cNvPr id="13" name="그룹 12"/>
            <p:cNvGrpSpPr/>
            <p:nvPr/>
          </p:nvGrpSpPr>
          <p:grpSpPr>
            <a:xfrm>
              <a:off x="1054975" y="1374662"/>
              <a:ext cx="2448272" cy="1579999"/>
              <a:chOff x="5257575" y="2571750"/>
              <a:chExt cx="2016224" cy="1268160"/>
            </a:xfrm>
          </p:grpSpPr>
          <p:cxnSp>
            <p:nvCxnSpPr>
              <p:cNvPr id="15" name="직선 화살표 연결선 14"/>
              <p:cNvCxnSpPr/>
              <p:nvPr/>
            </p:nvCxnSpPr>
            <p:spPr>
              <a:xfrm flipV="1">
                <a:off x="5257575" y="3796780"/>
                <a:ext cx="201622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/>
              <p:cNvCxnSpPr/>
              <p:nvPr/>
            </p:nvCxnSpPr>
            <p:spPr>
              <a:xfrm flipV="1">
                <a:off x="5292080" y="2571750"/>
                <a:ext cx="0" cy="126816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타원 16"/>
              <p:cNvSpPr/>
              <p:nvPr/>
            </p:nvSpPr>
            <p:spPr>
              <a:xfrm>
                <a:off x="5604018" y="3481229"/>
                <a:ext cx="144016" cy="158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6501874" y="3019478"/>
                <a:ext cx="144016" cy="158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5821367" y="3490157"/>
                <a:ext cx="144016" cy="158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5699676" y="3200986"/>
                <a:ext cx="144016" cy="158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6108430" y="3299638"/>
                <a:ext cx="144016" cy="158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5946804" y="3131173"/>
                <a:ext cx="144016" cy="158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6259812" y="3103344"/>
                <a:ext cx="144016" cy="158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6541690" y="2817688"/>
                <a:ext cx="144016" cy="158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1621505" y="2912045"/>
              <a:ext cx="2016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X</a:t>
              </a:r>
              <a:r>
                <a:rPr lang="ko-KR" altLang="en-US" sz="1400" dirty="0">
                  <a:solidFill>
                    <a:srgbClr val="FF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가 커질수록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03648" y="1327869"/>
              <a:ext cx="12615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Y</a:t>
              </a:r>
              <a:r>
                <a:rPr lang="ko-KR" altLang="en-US" sz="1400" dirty="0">
                  <a:solidFill>
                    <a:srgbClr val="FF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도 커진다</a:t>
              </a:r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 flipV="1">
              <a:off x="1426982" y="1501948"/>
              <a:ext cx="1284777" cy="70976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/>
          <p:cNvGrpSpPr/>
          <p:nvPr/>
        </p:nvGrpSpPr>
        <p:grpSpPr>
          <a:xfrm>
            <a:off x="3733556" y="1203598"/>
            <a:ext cx="3430732" cy="1845162"/>
            <a:chOff x="5663487" y="1806708"/>
            <a:chExt cx="3430732" cy="1845162"/>
          </a:xfrm>
        </p:grpSpPr>
        <p:cxnSp>
          <p:nvCxnSpPr>
            <p:cNvPr id="32" name="직선 화살표 연결선 31"/>
            <p:cNvCxnSpPr/>
            <p:nvPr/>
          </p:nvCxnSpPr>
          <p:spPr>
            <a:xfrm flipV="1">
              <a:off x="5663487" y="3332971"/>
              <a:ext cx="24482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 flipV="1">
              <a:off x="5705386" y="1806708"/>
              <a:ext cx="0" cy="15799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타원 33"/>
            <p:cNvSpPr/>
            <p:nvPr/>
          </p:nvSpPr>
          <p:spPr>
            <a:xfrm>
              <a:off x="6197323" y="2413648"/>
              <a:ext cx="174877" cy="1968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6419158" y="2560782"/>
              <a:ext cx="174877" cy="1968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230017" y="3344093"/>
              <a:ext cx="2016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X</a:t>
              </a:r>
              <a:r>
                <a:rPr lang="ko-KR" altLang="en-US" sz="1400" dirty="0">
                  <a:solidFill>
                    <a:srgbClr val="FF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가 커질수록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077995" y="2073263"/>
              <a:ext cx="2016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Y</a:t>
              </a:r>
              <a:r>
                <a:rPr lang="ko-KR" altLang="en-US" sz="1400" dirty="0">
                  <a:solidFill>
                    <a:srgbClr val="FF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는 작아진다</a:t>
              </a:r>
            </a:p>
          </p:txBody>
        </p:sp>
        <p:cxnSp>
          <p:nvCxnSpPr>
            <p:cNvPr id="44" name="직선 화살표 연결선 43"/>
            <p:cNvCxnSpPr/>
            <p:nvPr/>
          </p:nvCxnSpPr>
          <p:spPr>
            <a:xfrm>
              <a:off x="6657298" y="2075458"/>
              <a:ext cx="1286205" cy="80563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타원 44"/>
            <p:cNvSpPr/>
            <p:nvPr/>
          </p:nvSpPr>
          <p:spPr>
            <a:xfrm>
              <a:off x="6575967" y="2258390"/>
              <a:ext cx="174877" cy="1968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>
              <a:off x="6903118" y="2571904"/>
              <a:ext cx="174877" cy="1968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6815680" y="2815937"/>
              <a:ext cx="174877" cy="1968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7050181" y="2914368"/>
              <a:ext cx="174877" cy="1968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>
              <a:off x="7180634" y="2711946"/>
              <a:ext cx="174877" cy="1968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7335872" y="2774879"/>
              <a:ext cx="174877" cy="1968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>
              <a:off x="7768626" y="2977854"/>
              <a:ext cx="174877" cy="1968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7412139" y="2996620"/>
              <a:ext cx="174877" cy="1968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6688503" y="2578562"/>
              <a:ext cx="174877" cy="1968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>
              <a:off x="6650623" y="2782657"/>
              <a:ext cx="174877" cy="1968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976475" y="3003798"/>
            <a:ext cx="3011440" cy="1845162"/>
            <a:chOff x="912488" y="3079549"/>
            <a:chExt cx="2978960" cy="1845162"/>
          </a:xfrm>
        </p:grpSpPr>
        <p:grpSp>
          <p:nvGrpSpPr>
            <p:cNvPr id="59" name="그룹 58"/>
            <p:cNvGrpSpPr/>
            <p:nvPr/>
          </p:nvGrpSpPr>
          <p:grpSpPr>
            <a:xfrm>
              <a:off x="912488" y="3079549"/>
              <a:ext cx="2978960" cy="1845162"/>
              <a:chOff x="5663487" y="1806708"/>
              <a:chExt cx="2978960" cy="1845162"/>
            </a:xfrm>
          </p:grpSpPr>
          <p:cxnSp>
            <p:nvCxnSpPr>
              <p:cNvPr id="60" name="직선 화살표 연결선 59"/>
              <p:cNvCxnSpPr/>
              <p:nvPr/>
            </p:nvCxnSpPr>
            <p:spPr>
              <a:xfrm flipV="1">
                <a:off x="5663487" y="3332971"/>
                <a:ext cx="244827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화살표 연결선 60"/>
              <p:cNvCxnSpPr/>
              <p:nvPr/>
            </p:nvCxnSpPr>
            <p:spPr>
              <a:xfrm flipV="1">
                <a:off x="5705386" y="1806708"/>
                <a:ext cx="0" cy="15799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타원 61"/>
              <p:cNvSpPr/>
              <p:nvPr/>
            </p:nvSpPr>
            <p:spPr>
              <a:xfrm>
                <a:off x="6504176" y="2527700"/>
                <a:ext cx="174877" cy="1968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7629748" y="3069427"/>
                <a:ext cx="174877" cy="1968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6230017" y="3344093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rgbClr val="FF0000"/>
                    </a:solidFill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X</a:t>
                </a:r>
                <a:r>
                  <a:rPr lang="ko-KR" altLang="en-US" sz="1400" dirty="0">
                    <a:solidFill>
                      <a:srgbClr val="FF0000"/>
                    </a:solidFill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가 커질수록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6626223" y="194565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rgbClr val="FF0000"/>
                    </a:solidFill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Y</a:t>
                </a:r>
                <a:r>
                  <a:rPr lang="ko-KR" altLang="en-US" sz="1400" dirty="0">
                    <a:solidFill>
                      <a:srgbClr val="FF0000"/>
                    </a:solidFill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는 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?</a:t>
                </a:r>
                <a:endParaRPr lang="ko-KR" altLang="en-US" sz="1400" dirty="0">
                  <a:solidFill>
                    <a:srgbClr val="FF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6800184" y="2312943"/>
                <a:ext cx="174877" cy="1968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6268969" y="2749348"/>
                <a:ext cx="174877" cy="1968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6033762" y="2970996"/>
                <a:ext cx="174877" cy="1968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/>
              <p:cNvSpPr/>
              <p:nvPr/>
            </p:nvSpPr>
            <p:spPr>
              <a:xfrm>
                <a:off x="7007575" y="2503299"/>
                <a:ext cx="174877" cy="1968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타원 80"/>
              <p:cNvSpPr/>
              <p:nvPr/>
            </p:nvSpPr>
            <p:spPr>
              <a:xfrm>
                <a:off x="7214966" y="2693655"/>
                <a:ext cx="174877" cy="1968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7422357" y="2884011"/>
                <a:ext cx="174877" cy="1968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5831165" y="3137117"/>
                <a:ext cx="174877" cy="1968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4" name="자유형: 도형 83"/>
            <p:cNvSpPr/>
            <p:nvPr/>
          </p:nvSpPr>
          <p:spPr>
            <a:xfrm>
              <a:off x="1141046" y="3524732"/>
              <a:ext cx="1938216" cy="836253"/>
            </a:xfrm>
            <a:custGeom>
              <a:avLst/>
              <a:gdLst>
                <a:gd name="connsiteX0" fmla="*/ 0 w 1938216"/>
                <a:gd name="connsiteY0" fmla="*/ 836253 h 836253"/>
                <a:gd name="connsiteX1" fmla="*/ 953477 w 1938216"/>
                <a:gd name="connsiteY1" fmla="*/ 6 h 836253"/>
                <a:gd name="connsiteX2" fmla="*/ 1938216 w 1938216"/>
                <a:gd name="connsiteY2" fmla="*/ 820622 h 836253"/>
                <a:gd name="connsiteX3" fmla="*/ 1938216 w 1938216"/>
                <a:gd name="connsiteY3" fmla="*/ 820622 h 836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8216" h="836253">
                  <a:moveTo>
                    <a:pt x="0" y="836253"/>
                  </a:moveTo>
                  <a:cubicBezTo>
                    <a:pt x="315220" y="419432"/>
                    <a:pt x="630441" y="2611"/>
                    <a:pt x="953477" y="6"/>
                  </a:cubicBezTo>
                  <a:cubicBezTo>
                    <a:pt x="1276513" y="-2599"/>
                    <a:pt x="1938216" y="820622"/>
                    <a:pt x="1938216" y="820622"/>
                  </a:cubicBezTo>
                  <a:lnTo>
                    <a:pt x="1938216" y="820622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9" name="직선 화살표 연결선 88"/>
          <p:cNvCxnSpPr/>
          <p:nvPr/>
        </p:nvCxnSpPr>
        <p:spPr>
          <a:xfrm flipV="1">
            <a:off x="3736661" y="4538082"/>
            <a:ext cx="247496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 flipV="1">
            <a:off x="3779017" y="3011819"/>
            <a:ext cx="0" cy="15799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타원 90"/>
          <p:cNvSpPr/>
          <p:nvPr/>
        </p:nvSpPr>
        <p:spPr>
          <a:xfrm>
            <a:off x="4482598" y="3547889"/>
            <a:ext cx="176784" cy="1968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4989831" y="4225303"/>
            <a:ext cx="176784" cy="1968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309368" y="4549204"/>
            <a:ext cx="2038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X</a:t>
            </a:r>
            <a:r>
              <a:rPr lang="ko-KR" altLang="en-US" sz="1400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가 커질수록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709894" y="3150763"/>
            <a:ext cx="2038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Y</a:t>
            </a:r>
            <a:r>
              <a:rPr lang="ko-KR" altLang="en-US" sz="1400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는 </a:t>
            </a:r>
            <a:r>
              <a:rPr lang="en-US" altLang="ko-KR" sz="1400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?</a:t>
            </a:r>
            <a:endParaRPr lang="ko-KR" altLang="en-US" sz="1400" dirty="0">
              <a:solidFill>
                <a:srgbClr val="FF00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4533110" y="4272420"/>
            <a:ext cx="176784" cy="1968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4043267" y="3484344"/>
            <a:ext cx="176784" cy="1968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/>
          <p:cNvSpPr/>
          <p:nvPr/>
        </p:nvSpPr>
        <p:spPr>
          <a:xfrm>
            <a:off x="4473606" y="3965978"/>
            <a:ext cx="176784" cy="1968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>
            <a:off x="4782085" y="3836040"/>
            <a:ext cx="176784" cy="1968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/>
          <p:cNvSpPr/>
          <p:nvPr/>
        </p:nvSpPr>
        <p:spPr>
          <a:xfrm>
            <a:off x="4253536" y="3794323"/>
            <a:ext cx="176784" cy="1968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5148064" y="3703387"/>
            <a:ext cx="176784" cy="1968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4022581" y="3884239"/>
            <a:ext cx="176784" cy="1968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5317627" y="4102695"/>
            <a:ext cx="176784" cy="1968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4966777" y="3631712"/>
            <a:ext cx="176784" cy="1968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5055169" y="3944491"/>
            <a:ext cx="176784" cy="1968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5552213" y="3735703"/>
            <a:ext cx="176784" cy="1968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5568693" y="4096373"/>
            <a:ext cx="176784" cy="1968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/>
          <p:cNvSpPr/>
          <p:nvPr/>
        </p:nvSpPr>
        <p:spPr>
          <a:xfrm>
            <a:off x="5879323" y="4314874"/>
            <a:ext cx="176784" cy="1968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5879323" y="3654277"/>
            <a:ext cx="176784" cy="1968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520672" y="1671268"/>
            <a:ext cx="2151372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직선관계를 파악 할 수 있는 위 </a:t>
            </a:r>
            <a:r>
              <a:rPr lang="en-US" altLang="ko-KR" sz="1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r>
              <a:rPr lang="ko-KR" altLang="en-US" sz="1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가지 경우만 회귀분석을 할 수 있다</a:t>
            </a:r>
            <a:r>
              <a:rPr lang="en-US" altLang="ko-KR" sz="1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endParaRPr lang="en-US" altLang="ko-KR" sz="13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13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1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그럼 직선관계를 파악하는 기준은 어떤 것이 있을까</a:t>
            </a:r>
            <a:r>
              <a:rPr lang="en-US" altLang="ko-KR" sz="1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?</a:t>
            </a:r>
            <a:endParaRPr lang="ko-KR" altLang="en-US" sz="13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7981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971600" y="-540060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02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ㅣ상관관계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20" y="1131589"/>
            <a:ext cx="9289032" cy="3774387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7308304" y="166056"/>
            <a:ext cx="1656184" cy="357489"/>
            <a:chOff x="5580112" y="356955"/>
            <a:chExt cx="1656184" cy="357489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R </a:t>
              </a: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교육 세미나 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회귀분석 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- Regression</a:t>
              </a: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8215339" y="4943445"/>
            <a:ext cx="928661" cy="200073"/>
            <a:chOff x="8215339" y="4943445"/>
            <a:chExt cx="928661" cy="200073"/>
          </a:xfrm>
        </p:grpSpPr>
        <p:pic>
          <p:nvPicPr>
            <p:cNvPr id="12" name="Picture 2" descr="C:\Users\SHIN\Desktop\copyright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15339" y="4970161"/>
              <a:ext cx="500066" cy="173357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8667588" y="4943445"/>
              <a:ext cx="4764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err="1">
                  <a:solidFill>
                    <a:schemeClr val="bg1">
                      <a:lumMod val="65000"/>
                    </a:schemeClr>
                  </a:solidFill>
                </a:rPr>
                <a:t>ToBig’s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-36512" y="1203598"/>
            <a:ext cx="3751163" cy="2691932"/>
            <a:chOff x="2314440" y="1689310"/>
            <a:chExt cx="3751163" cy="2691932"/>
          </a:xfrm>
        </p:grpSpPr>
        <p:cxnSp>
          <p:nvCxnSpPr>
            <p:cNvPr id="19" name="직선 화살표 연결선 18"/>
            <p:cNvCxnSpPr/>
            <p:nvPr/>
          </p:nvCxnSpPr>
          <p:spPr>
            <a:xfrm flipV="1">
              <a:off x="2915816" y="3745102"/>
              <a:ext cx="298356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 flipV="1">
              <a:off x="2966876" y="1851670"/>
              <a:ext cx="0" cy="19600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타원 20"/>
            <p:cNvSpPr/>
            <p:nvPr/>
          </p:nvSpPr>
          <p:spPr>
            <a:xfrm>
              <a:off x="3409422" y="3271650"/>
              <a:ext cx="135413" cy="13776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" name="직선 연결선 2"/>
            <p:cNvCxnSpPr/>
            <p:nvPr/>
          </p:nvCxnSpPr>
          <p:spPr>
            <a:xfrm>
              <a:off x="4355976" y="1689310"/>
              <a:ext cx="0" cy="23226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2731030" y="2859782"/>
              <a:ext cx="333457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타원 32"/>
            <p:cNvSpPr/>
            <p:nvPr/>
          </p:nvSpPr>
          <p:spPr>
            <a:xfrm>
              <a:off x="3711214" y="3340532"/>
              <a:ext cx="135413" cy="13776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타원 33"/>
            <p:cNvSpPr/>
            <p:nvPr/>
          </p:nvSpPr>
          <p:spPr>
            <a:xfrm>
              <a:off x="3686316" y="3088310"/>
              <a:ext cx="135413" cy="13776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타원 34"/>
            <p:cNvSpPr/>
            <p:nvPr/>
          </p:nvSpPr>
          <p:spPr>
            <a:xfrm>
              <a:off x="3854777" y="3164679"/>
              <a:ext cx="135413" cy="13776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/>
            <p:cNvSpPr/>
            <p:nvPr/>
          </p:nvSpPr>
          <p:spPr>
            <a:xfrm>
              <a:off x="3967095" y="2965521"/>
              <a:ext cx="135413" cy="13776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타원 36"/>
            <p:cNvSpPr/>
            <p:nvPr/>
          </p:nvSpPr>
          <p:spPr>
            <a:xfrm>
              <a:off x="4177174" y="3074931"/>
              <a:ext cx="135413" cy="13776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타원 37"/>
            <p:cNvSpPr/>
            <p:nvPr/>
          </p:nvSpPr>
          <p:spPr>
            <a:xfrm>
              <a:off x="4421304" y="2851107"/>
              <a:ext cx="135413" cy="13776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타원 38"/>
            <p:cNvSpPr/>
            <p:nvPr/>
          </p:nvSpPr>
          <p:spPr>
            <a:xfrm>
              <a:off x="4631383" y="2975665"/>
              <a:ext cx="135413" cy="13776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타원 39"/>
            <p:cNvSpPr/>
            <p:nvPr/>
          </p:nvSpPr>
          <p:spPr>
            <a:xfrm>
              <a:off x="4620744" y="2511656"/>
              <a:ext cx="135413" cy="13776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타원 40"/>
            <p:cNvSpPr/>
            <p:nvPr/>
          </p:nvSpPr>
          <p:spPr>
            <a:xfrm>
              <a:off x="4808107" y="2706008"/>
              <a:ext cx="135413" cy="13776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타원 41"/>
            <p:cNvSpPr/>
            <p:nvPr/>
          </p:nvSpPr>
          <p:spPr>
            <a:xfrm>
              <a:off x="5056868" y="2531386"/>
              <a:ext cx="135413" cy="13776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타원 42"/>
            <p:cNvSpPr/>
            <p:nvPr/>
          </p:nvSpPr>
          <p:spPr>
            <a:xfrm>
              <a:off x="5168027" y="2686470"/>
              <a:ext cx="135413" cy="13776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타원 43"/>
            <p:cNvSpPr/>
            <p:nvPr/>
          </p:nvSpPr>
          <p:spPr>
            <a:xfrm>
              <a:off x="5285648" y="2279359"/>
              <a:ext cx="135413" cy="13776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타원 44"/>
            <p:cNvSpPr/>
            <p:nvPr/>
          </p:nvSpPr>
          <p:spPr>
            <a:xfrm>
              <a:off x="5444699" y="2557821"/>
              <a:ext cx="135413" cy="13776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타원 45"/>
            <p:cNvSpPr/>
            <p:nvPr/>
          </p:nvSpPr>
          <p:spPr>
            <a:xfrm>
              <a:off x="4822517" y="2418935"/>
              <a:ext cx="135413" cy="13776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타원 46"/>
            <p:cNvSpPr/>
            <p:nvPr/>
          </p:nvSpPr>
          <p:spPr>
            <a:xfrm>
              <a:off x="4196797" y="2706008"/>
              <a:ext cx="135413" cy="13776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4102508" y="4011910"/>
                  <a:ext cx="3865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2508" y="4011910"/>
                  <a:ext cx="386502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2314440" y="2649419"/>
                  <a:ext cx="386502" cy="3912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4440" y="2649419"/>
                  <a:ext cx="386502" cy="391261"/>
                </a:xfrm>
                <a:prstGeom prst="rect">
                  <a:avLst/>
                </a:prstGeom>
                <a:blipFill>
                  <a:blip r:embed="rId5"/>
                  <a:stretch>
                    <a:fillRect r="-1587" b="-312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TextBox 49"/>
            <p:cNvSpPr txBox="1"/>
            <p:nvPr/>
          </p:nvSpPr>
          <p:spPr>
            <a:xfrm>
              <a:off x="5406416" y="1795026"/>
              <a:ext cx="345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①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198416" y="1827886"/>
              <a:ext cx="345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②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035742" y="3339106"/>
              <a:ext cx="345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③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448328" y="3337681"/>
              <a:ext cx="345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④</a:t>
              </a: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4202510" y="1490940"/>
            <a:ext cx="48339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X</a:t>
            </a:r>
            <a:r>
              <a:rPr lang="ko-KR" altLang="en-US" sz="1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와 </a:t>
            </a:r>
            <a:r>
              <a:rPr lang="en-US" altLang="ko-KR" sz="1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Y</a:t>
            </a:r>
            <a:r>
              <a:rPr lang="ko-KR" altLang="en-US" sz="1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 평균으로 직선을 긋고 나면 </a:t>
            </a:r>
            <a:r>
              <a:rPr lang="en-US" altLang="ko-KR" sz="1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4</a:t>
            </a:r>
            <a:r>
              <a:rPr lang="ko-KR" altLang="en-US" sz="1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개의 분할면이 생긴다</a:t>
            </a:r>
            <a:r>
              <a:rPr lang="en-US" altLang="ko-KR" sz="1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 </a:t>
            </a:r>
          </a:p>
          <a:p>
            <a:endParaRPr lang="en-US" altLang="ko-KR" sz="13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①과 ③에 있는 점을 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+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라고 생각하고 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②와 ④에 있는 점을 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–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라고 생각한 뒤  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+, -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 개수 중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더 많은 쪽을 이용해 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+(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양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)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혹은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–(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음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)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상관관계라고 이야기 한다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 </a:t>
            </a:r>
            <a:endParaRPr lang="ko-KR" altLang="en-US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ko-KR" altLang="en-US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4026407" y="3253596"/>
                <a:ext cx="4351249" cy="1338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이 예제는 </a:t>
                </a:r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+ 13</a:t>
                </a:r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개 </a:t>
                </a:r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,  - 3 </a:t>
                </a:r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개 이므로 </a:t>
                </a:r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+(</a:t>
                </a:r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양</a:t>
                </a:r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) </a:t>
                </a:r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의 상관관계이다</a:t>
                </a:r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.</a:t>
                </a:r>
              </a:p>
              <a:p>
                <a:endParaRPr lang="en-US" altLang="ko-KR" sz="130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조금 더 수학적으로 이야기 하면 </a:t>
                </a:r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  <a:ea typeface="a옛날목욕탕L" panose="02020600000000000000" pitchFamily="18" charset="-127"/>
                        </a:rPr>
                        <m:t>𝑐𝑜𝑣</m:t>
                      </m:r>
                      <m:d>
                        <m:dPr>
                          <m:ctrlPr>
                            <a:rPr lang="en-US" altLang="ko-KR" sz="1300" b="0" i="1" smtClean="0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</m:ctrlPr>
                        </m:dPr>
                        <m:e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  <m:t>𝑋</m:t>
                          </m:r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  <m:t>,</m:t>
                          </m:r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  <m:t>𝑌</m:t>
                          </m:r>
                        </m:e>
                      </m:d>
                      <m:r>
                        <a:rPr lang="en-US" altLang="ko-KR" sz="1300" b="0" i="1" smtClean="0">
                          <a:latin typeface="Cambria Math" panose="02040503050406030204" pitchFamily="18" charset="0"/>
                          <a:ea typeface="a옛날목욕탕L" panose="02020600000000000000" pitchFamily="18" charset="-127"/>
                        </a:rPr>
                        <m:t>=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  <a:ea typeface="a옛날목욕탕L" panose="02020600000000000000" pitchFamily="18" charset="-127"/>
                        </a:rPr>
                        <m:t>𝐸</m:t>
                      </m:r>
                      <m:d>
                        <m:dPr>
                          <m:ctrlPr>
                            <a:rPr lang="en-US" altLang="ko-KR" sz="1300" b="0" i="1" smtClean="0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</m:ctrlPr>
                        </m:dPr>
                        <m:e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  <m:t>𝑋</m:t>
                          </m:r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300" b="0" i="1" smtClean="0">
                                  <a:latin typeface="Cambria Math" panose="02040503050406030204" pitchFamily="18" charset="0"/>
                                  <a:ea typeface="a옛날목욕탕L" panose="02020600000000000000" pitchFamily="18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sz="1300" b="0" i="1" smtClean="0">
                                  <a:latin typeface="Cambria Math" panose="02040503050406030204" pitchFamily="18" charset="0"/>
                                  <a:ea typeface="a옛날목욕탕L" panose="02020600000000000000" pitchFamily="18" charset="-127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1300" b="0" i="1" smtClean="0">
                                  <a:latin typeface="Cambria Math" panose="02040503050406030204" pitchFamily="18" charset="0"/>
                                  <a:ea typeface="a옛날목욕탕L" panose="02020600000000000000" pitchFamily="18" charset="-127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ko-KR" sz="1300" b="0" i="1" smtClean="0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</m:ctrlPr>
                        </m:dPr>
                        <m:e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  <m:t>𝑌</m:t>
                          </m:r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300" b="0" i="1" smtClean="0">
                                  <a:latin typeface="Cambria Math" panose="02040503050406030204" pitchFamily="18" charset="0"/>
                                  <a:ea typeface="a옛날목욕탕L" panose="02020600000000000000" pitchFamily="18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sz="1300" i="1">
                                  <a:latin typeface="Cambria Math" panose="02040503050406030204" pitchFamily="18" charset="0"/>
                                  <a:ea typeface="a옛날목욕탕L" panose="02020600000000000000" pitchFamily="18" charset="-127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1300" b="0" i="1" smtClean="0">
                                  <a:latin typeface="Cambria Math" panose="02040503050406030204" pitchFamily="18" charset="0"/>
                                  <a:ea typeface="a옛날목욕탕L" panose="02020600000000000000" pitchFamily="18" charset="-127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1300" b="0" i="1" dirty="0">
                  <a:latin typeface="Cambria Math" panose="02040503050406030204" pitchFamily="18" charset="0"/>
                  <a:ea typeface="a옛날목욕탕L" panose="02020600000000000000" pitchFamily="18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00" b="0" i="0" smtClean="0">
                          <a:latin typeface="Cambria Math" panose="02040503050406030204" pitchFamily="18" charset="0"/>
                          <a:ea typeface="a옛날목욕탕L" panose="02020600000000000000" pitchFamily="18" charset="-127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300" b="0" i="0" smtClean="0">
                          <a:latin typeface="Cambria Math" panose="02040503050406030204" pitchFamily="18" charset="0"/>
                          <a:ea typeface="a옛날목욕탕L" panose="02020600000000000000" pitchFamily="18" charset="-127"/>
                        </a:rPr>
                        <m:t>E</m:t>
                      </m:r>
                      <m:d>
                        <m:dPr>
                          <m:ctrlPr>
                            <a:rPr lang="en-US" altLang="ko-KR" sz="1300" b="0" i="1" smtClean="0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300" b="0" i="0" smtClean="0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  <m:t>XY</m:t>
                          </m:r>
                        </m:e>
                      </m:d>
                      <m:r>
                        <a:rPr lang="en-US" altLang="ko-KR" sz="1300" b="0" i="0" smtClean="0">
                          <a:latin typeface="Cambria Math" panose="02040503050406030204" pitchFamily="18" charset="0"/>
                          <a:ea typeface="a옛날목욕탕L" panose="02020600000000000000" pitchFamily="18" charset="-127"/>
                        </a:rPr>
                        <m:t>−</m:t>
                      </m:r>
                      <m:sSub>
                        <m:sSubPr>
                          <m:ctrlPr>
                            <a:rPr lang="en-US" altLang="ko-KR" sz="1300" b="0" i="1" smtClean="0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</m:ctrlPr>
                        </m:sSubPr>
                        <m:e>
                          <m:r>
                            <a:rPr lang="ko-KR" altLang="en-US" sz="1300" i="1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altLang="ko-KR" sz="1300" b="0" i="1" smtClean="0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</m:ctrlPr>
                        </m:sSubPr>
                        <m:e>
                          <m:r>
                            <a:rPr lang="ko-KR" altLang="en-US" sz="1300" i="1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altLang="ko-KR" sz="1300" b="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로 표현하고 공분산</a:t>
                </a:r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(covariance)</a:t>
                </a:r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이라고 한다</a:t>
                </a:r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. </a:t>
                </a:r>
                <a:endParaRPr lang="en-US" altLang="ko-KR" sz="1300" b="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407" y="3253596"/>
                <a:ext cx="4351249" cy="1338572"/>
              </a:xfrm>
              <a:prstGeom prst="rect">
                <a:avLst/>
              </a:prstGeom>
              <a:blipFill>
                <a:blip r:embed="rId6"/>
                <a:stretch>
                  <a:fillRect l="-140" t="-457" b="-31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4294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971600" y="-540060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02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ㅣ상관관계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20" y="1131589"/>
            <a:ext cx="9289032" cy="3774387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7308304" y="166056"/>
            <a:ext cx="1656184" cy="357489"/>
            <a:chOff x="5580112" y="356955"/>
            <a:chExt cx="1656184" cy="357489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R </a:t>
              </a: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교육 세미나 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회귀분석 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- Regression</a:t>
              </a: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8215339" y="4943445"/>
            <a:ext cx="928661" cy="200073"/>
            <a:chOff x="8215339" y="4943445"/>
            <a:chExt cx="928661" cy="200073"/>
          </a:xfrm>
        </p:grpSpPr>
        <p:pic>
          <p:nvPicPr>
            <p:cNvPr id="12" name="Picture 2" descr="C:\Users\SHIN\Desktop\copyright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15339" y="4970161"/>
              <a:ext cx="500066" cy="173357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8667588" y="4943445"/>
              <a:ext cx="4764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err="1">
                  <a:solidFill>
                    <a:schemeClr val="bg1">
                      <a:lumMod val="65000"/>
                    </a:schemeClr>
                  </a:solidFill>
                </a:rPr>
                <a:t>ToBig’s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-36512" y="1203598"/>
            <a:ext cx="3751163" cy="2691932"/>
            <a:chOff x="2314440" y="1689310"/>
            <a:chExt cx="3751163" cy="2691932"/>
          </a:xfrm>
        </p:grpSpPr>
        <p:cxnSp>
          <p:nvCxnSpPr>
            <p:cNvPr id="19" name="직선 화살표 연결선 18"/>
            <p:cNvCxnSpPr/>
            <p:nvPr/>
          </p:nvCxnSpPr>
          <p:spPr>
            <a:xfrm flipV="1">
              <a:off x="2915816" y="3745102"/>
              <a:ext cx="298356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 flipV="1">
              <a:off x="2966876" y="1851670"/>
              <a:ext cx="0" cy="19600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타원 20"/>
            <p:cNvSpPr/>
            <p:nvPr/>
          </p:nvSpPr>
          <p:spPr>
            <a:xfrm>
              <a:off x="3409422" y="3271650"/>
              <a:ext cx="135413" cy="13776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" name="직선 연결선 2"/>
            <p:cNvCxnSpPr/>
            <p:nvPr/>
          </p:nvCxnSpPr>
          <p:spPr>
            <a:xfrm>
              <a:off x="4355976" y="1689310"/>
              <a:ext cx="0" cy="23226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2731030" y="2859782"/>
              <a:ext cx="333457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타원 32"/>
            <p:cNvSpPr/>
            <p:nvPr/>
          </p:nvSpPr>
          <p:spPr>
            <a:xfrm>
              <a:off x="3711214" y="3340532"/>
              <a:ext cx="135413" cy="13776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타원 33"/>
            <p:cNvSpPr/>
            <p:nvPr/>
          </p:nvSpPr>
          <p:spPr>
            <a:xfrm>
              <a:off x="3686316" y="3088310"/>
              <a:ext cx="135413" cy="13776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타원 34"/>
            <p:cNvSpPr/>
            <p:nvPr/>
          </p:nvSpPr>
          <p:spPr>
            <a:xfrm>
              <a:off x="3854777" y="3164679"/>
              <a:ext cx="135413" cy="13776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/>
            <p:cNvSpPr/>
            <p:nvPr/>
          </p:nvSpPr>
          <p:spPr>
            <a:xfrm>
              <a:off x="3967095" y="2965521"/>
              <a:ext cx="135413" cy="13776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타원 36"/>
            <p:cNvSpPr/>
            <p:nvPr/>
          </p:nvSpPr>
          <p:spPr>
            <a:xfrm>
              <a:off x="4177174" y="3074931"/>
              <a:ext cx="135413" cy="13776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타원 37"/>
            <p:cNvSpPr/>
            <p:nvPr/>
          </p:nvSpPr>
          <p:spPr>
            <a:xfrm>
              <a:off x="4421304" y="2851107"/>
              <a:ext cx="135413" cy="13776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타원 38"/>
            <p:cNvSpPr/>
            <p:nvPr/>
          </p:nvSpPr>
          <p:spPr>
            <a:xfrm>
              <a:off x="4631383" y="2975665"/>
              <a:ext cx="135413" cy="13776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타원 39"/>
            <p:cNvSpPr/>
            <p:nvPr/>
          </p:nvSpPr>
          <p:spPr>
            <a:xfrm>
              <a:off x="4620744" y="2511656"/>
              <a:ext cx="135413" cy="13776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타원 40"/>
            <p:cNvSpPr/>
            <p:nvPr/>
          </p:nvSpPr>
          <p:spPr>
            <a:xfrm>
              <a:off x="4808107" y="2706008"/>
              <a:ext cx="135413" cy="13776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타원 41"/>
            <p:cNvSpPr/>
            <p:nvPr/>
          </p:nvSpPr>
          <p:spPr>
            <a:xfrm>
              <a:off x="5056868" y="2531386"/>
              <a:ext cx="135413" cy="13776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타원 42"/>
            <p:cNvSpPr/>
            <p:nvPr/>
          </p:nvSpPr>
          <p:spPr>
            <a:xfrm>
              <a:off x="5168027" y="2686470"/>
              <a:ext cx="135413" cy="13776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타원 43"/>
            <p:cNvSpPr/>
            <p:nvPr/>
          </p:nvSpPr>
          <p:spPr>
            <a:xfrm>
              <a:off x="5285648" y="2279359"/>
              <a:ext cx="135413" cy="13776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타원 44"/>
            <p:cNvSpPr/>
            <p:nvPr/>
          </p:nvSpPr>
          <p:spPr>
            <a:xfrm>
              <a:off x="5444699" y="2557821"/>
              <a:ext cx="135413" cy="13776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타원 45"/>
            <p:cNvSpPr/>
            <p:nvPr/>
          </p:nvSpPr>
          <p:spPr>
            <a:xfrm>
              <a:off x="4822517" y="2418935"/>
              <a:ext cx="135413" cy="13776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타원 46"/>
            <p:cNvSpPr/>
            <p:nvPr/>
          </p:nvSpPr>
          <p:spPr>
            <a:xfrm>
              <a:off x="4196797" y="2706008"/>
              <a:ext cx="135413" cy="13776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4102508" y="4011910"/>
                  <a:ext cx="3865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2508" y="4011910"/>
                  <a:ext cx="386502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2314440" y="2649419"/>
                  <a:ext cx="386502" cy="3912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4440" y="2649419"/>
                  <a:ext cx="386502" cy="391261"/>
                </a:xfrm>
                <a:prstGeom prst="rect">
                  <a:avLst/>
                </a:prstGeom>
                <a:blipFill>
                  <a:blip r:embed="rId5"/>
                  <a:stretch>
                    <a:fillRect r="-1587" b="-312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TextBox 49"/>
            <p:cNvSpPr txBox="1"/>
            <p:nvPr/>
          </p:nvSpPr>
          <p:spPr>
            <a:xfrm>
              <a:off x="5406416" y="1795026"/>
              <a:ext cx="345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①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198416" y="1827886"/>
              <a:ext cx="345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②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035742" y="3339106"/>
              <a:ext cx="345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③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448328" y="3337681"/>
              <a:ext cx="345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④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3865100" y="1396611"/>
                <a:ext cx="4850305" cy="33761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데이터가 어떤 인구조사 데이터 일 때</a:t>
                </a:r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, </a:t>
                </a:r>
              </a:p>
              <a:p>
                <a:endParaRPr lang="en-US" altLang="ko-KR" sz="130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공</a:t>
                </a:r>
                <a14:m>
                  <m:oMath xmlns:m="http://schemas.openxmlformats.org/officeDocument/2006/math">
                    <m:r>
                      <a:rPr lang="ko-KR" altLang="en-US" sz="1300" b="0" i="1" dirty="0">
                        <a:latin typeface="Cambria Math" panose="02040503050406030204" pitchFamily="18" charset="0"/>
                        <a:ea typeface="a옛날목욕탕L" panose="02020600000000000000" pitchFamily="18" charset="-127"/>
                      </a:rPr>
                      <m:t>분</m:t>
                    </m:r>
                    <m:r>
                      <a:rPr lang="ko-KR" altLang="en-US" sz="1300" i="1" dirty="0" smtClean="0">
                        <a:latin typeface="Cambria Math" panose="02040503050406030204" pitchFamily="18" charset="0"/>
                        <a:ea typeface="a옛날목욕탕L" panose="02020600000000000000" pitchFamily="18" charset="-127"/>
                      </a:rPr>
                      <m:t>산</m:t>
                    </m:r>
                    <m:r>
                      <a:rPr lang="ko-KR" altLang="en-US" sz="1300" i="1" dirty="0">
                        <a:latin typeface="Cambria Math" panose="02040503050406030204" pitchFamily="18" charset="0"/>
                        <a:ea typeface="a옛날목욕탕L" panose="02020600000000000000" pitchFamily="18" charset="-127"/>
                      </a:rPr>
                      <m:t>에</m:t>
                    </m:r>
                  </m:oMath>
                </a14:m>
                <a:endParaRPr lang="en-US" altLang="ko-KR" sz="1300" b="0" i="1" dirty="0">
                  <a:latin typeface="Cambria Math" panose="02040503050406030204" pitchFamily="18" charset="0"/>
                  <a:ea typeface="a옛날목욕탕L" panose="02020600000000000000" pitchFamily="18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  <a:ea typeface="a옛날목욕탕L" panose="02020600000000000000" pitchFamily="18" charset="-127"/>
                        </a:rPr>
                        <m:t>𝑐𝑜𝑣</m:t>
                      </m:r>
                      <m:d>
                        <m:dPr>
                          <m:ctrlPr>
                            <a:rPr lang="en-US" altLang="ko-KR" sz="1300" b="0" i="1" smtClean="0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</m:ctrlPr>
                        </m:dPr>
                        <m:e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  <m:t>𝑋</m:t>
                          </m:r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  <m:t>,</m:t>
                          </m:r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  <m:t>𝑌</m:t>
                          </m:r>
                        </m:e>
                      </m:d>
                      <m:r>
                        <a:rPr lang="en-US" altLang="ko-KR" sz="1300" b="0" i="1" smtClean="0">
                          <a:latin typeface="Cambria Math" panose="02040503050406030204" pitchFamily="18" charset="0"/>
                          <a:ea typeface="a옛날목욕탕L" panose="02020600000000000000" pitchFamily="18" charset="-127"/>
                        </a:rPr>
                        <m:t>=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  <a:ea typeface="a옛날목욕탕L" panose="02020600000000000000" pitchFamily="18" charset="-127"/>
                        </a:rPr>
                        <m:t>𝐸</m:t>
                      </m:r>
                      <m:d>
                        <m:dPr>
                          <m:ctrlPr>
                            <a:rPr lang="en-US" altLang="ko-KR" sz="1300" b="0" i="1" smtClean="0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</m:ctrlPr>
                        </m:dPr>
                        <m:e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  <m:t>𝑋</m:t>
                          </m:r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300" b="0" i="1" smtClean="0">
                                  <a:latin typeface="Cambria Math" panose="02040503050406030204" pitchFamily="18" charset="0"/>
                                  <a:ea typeface="a옛날목욕탕L" panose="02020600000000000000" pitchFamily="18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sz="1300" b="0" i="1" smtClean="0">
                                  <a:latin typeface="Cambria Math" panose="02040503050406030204" pitchFamily="18" charset="0"/>
                                  <a:ea typeface="a옛날목욕탕L" panose="02020600000000000000" pitchFamily="18" charset="-127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1300" b="0" i="1" smtClean="0">
                                  <a:latin typeface="Cambria Math" panose="02040503050406030204" pitchFamily="18" charset="0"/>
                                  <a:ea typeface="a옛날목욕탕L" panose="02020600000000000000" pitchFamily="18" charset="-127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ko-KR" sz="1300" b="0" i="1" smtClean="0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</m:ctrlPr>
                        </m:dPr>
                        <m:e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  <m:t>𝑌</m:t>
                          </m:r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300" b="0" i="1" smtClean="0">
                                  <a:latin typeface="Cambria Math" panose="02040503050406030204" pitchFamily="18" charset="0"/>
                                  <a:ea typeface="a옛날목욕탕L" panose="02020600000000000000" pitchFamily="18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sz="1300" i="1">
                                  <a:latin typeface="Cambria Math" panose="02040503050406030204" pitchFamily="18" charset="0"/>
                                  <a:ea typeface="a옛날목욕탕L" panose="02020600000000000000" pitchFamily="18" charset="-127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1300" b="0" i="1" smtClean="0">
                                  <a:latin typeface="Cambria Math" panose="02040503050406030204" pitchFamily="18" charset="0"/>
                                  <a:ea typeface="a옛날목욕탕L" panose="02020600000000000000" pitchFamily="18" charset="-127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1300" b="0" i="1" dirty="0">
                  <a:latin typeface="Cambria Math" panose="02040503050406030204" pitchFamily="18" charset="0"/>
                  <a:ea typeface="a옛날목욕탕L" panose="02020600000000000000" pitchFamily="18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00" b="0" i="0" smtClean="0">
                          <a:latin typeface="Cambria Math" panose="02040503050406030204" pitchFamily="18" charset="0"/>
                          <a:ea typeface="a옛날목욕탕L" panose="02020600000000000000" pitchFamily="18" charset="-127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300" b="0" i="0" smtClean="0">
                          <a:latin typeface="Cambria Math" panose="02040503050406030204" pitchFamily="18" charset="0"/>
                          <a:ea typeface="a옛날목욕탕L" panose="02020600000000000000" pitchFamily="18" charset="-127"/>
                        </a:rPr>
                        <m:t>E</m:t>
                      </m:r>
                      <m:d>
                        <m:dPr>
                          <m:ctrlPr>
                            <a:rPr lang="en-US" altLang="ko-KR" sz="1300" b="0" i="1" smtClean="0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300" b="0" i="0" smtClean="0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  <m:t>XY</m:t>
                          </m:r>
                        </m:e>
                      </m:d>
                      <m:r>
                        <a:rPr lang="en-US" altLang="ko-KR" sz="1300" b="0" i="0" smtClean="0">
                          <a:latin typeface="Cambria Math" panose="02040503050406030204" pitchFamily="18" charset="0"/>
                          <a:ea typeface="a옛날목욕탕L" panose="02020600000000000000" pitchFamily="18" charset="-127"/>
                        </a:rPr>
                        <m:t>−</m:t>
                      </m:r>
                      <m:sSub>
                        <m:sSubPr>
                          <m:ctrlPr>
                            <a:rPr lang="en-US" altLang="ko-KR" sz="1300" b="0" i="1" smtClean="0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</m:ctrlPr>
                        </m:sSubPr>
                        <m:e>
                          <m:r>
                            <a:rPr lang="ko-KR" altLang="en-US" sz="1300" i="1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altLang="ko-KR" sz="1300" b="0" i="1" smtClean="0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</m:ctrlPr>
                        </m:sSubPr>
                        <m:e>
                          <m:r>
                            <a:rPr lang="ko-KR" altLang="en-US" sz="1300" i="1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altLang="ko-KR" sz="1300" b="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endParaRPr lang="en-US" altLang="ko-KR" sz="1300" b="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r>
                  <a:rPr lang="ko-KR" altLang="en-US" sz="1300" b="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들어간 평균 </a:t>
                </a:r>
                <a14:m>
                  <m:oMath xmlns:m="http://schemas.openxmlformats.org/officeDocument/2006/math">
                    <m:r>
                      <a:rPr lang="ko-KR" altLang="en-US" sz="1300" b="0" i="1" smtClean="0">
                        <a:latin typeface="Cambria Math" panose="02040503050406030204" pitchFamily="18" charset="0"/>
                        <a:ea typeface="a옛날목욕탕L" panose="02020600000000000000" pitchFamily="18" charset="-127"/>
                      </a:rPr>
                      <m:t>𝜇</m:t>
                    </m:r>
                  </m:oMath>
                </a14:m>
                <a:r>
                  <a:rPr lang="en-US" altLang="ko-KR" sz="1300" b="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 </a:t>
                </a:r>
                <a:r>
                  <a:rPr lang="ko-KR" altLang="en-US" sz="1300" b="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부분이 단위에 따라 커지고 작아 질 수 </a:t>
                </a:r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있다</a:t>
                </a:r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.</a:t>
                </a:r>
              </a:p>
              <a:p>
                <a:endParaRPr lang="en-US" altLang="ko-KR" sz="1300" b="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  <a:ea typeface="a옛날목욕탕L" panose="02020600000000000000" pitchFamily="18" charset="-127"/>
                        </a:rPr>
                        <m:t>𝑐𝑜𝑟𝑟</m:t>
                      </m:r>
                      <m:d>
                        <m:dPr>
                          <m:ctrlPr>
                            <a:rPr lang="en-US" altLang="ko-KR" sz="1300" b="0" i="1" smtClean="0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</m:ctrlPr>
                        </m:dPr>
                        <m:e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  <m:t>𝑋</m:t>
                          </m:r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  <m:t>,</m:t>
                          </m:r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  <m:t>𝑌</m:t>
                          </m:r>
                        </m:e>
                      </m:d>
                      <m:r>
                        <a:rPr lang="en-US" altLang="ko-KR" sz="1300" b="0" i="1" smtClean="0">
                          <a:latin typeface="Cambria Math" panose="02040503050406030204" pitchFamily="18" charset="0"/>
                          <a:ea typeface="a옛날목욕탕L" panose="02020600000000000000" pitchFamily="18" charset="-127"/>
                        </a:rPr>
                        <m:t>=</m:t>
                      </m:r>
                      <m:f>
                        <m:fPr>
                          <m:ctrlPr>
                            <a:rPr lang="en-US" altLang="ko-KR" sz="1300" b="0" i="1" smtClean="0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</m:ctrlPr>
                        </m:fPr>
                        <m:num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  <m:t>𝑐𝑜𝑣</m:t>
                          </m:r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  <m:t>(</m:t>
                          </m:r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  <m:t>𝑋</m:t>
                          </m:r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  <m:t>,</m:t>
                          </m:r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  <m:t>𝑌</m:t>
                          </m:r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300" b="0" i="1" smtClean="0">
                                  <a:latin typeface="Cambria Math" panose="02040503050406030204" pitchFamily="18" charset="0"/>
                                  <a:ea typeface="a옛날목욕탕L" panose="02020600000000000000" pitchFamily="18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sz="1300" b="0" i="1" smtClean="0">
                                  <a:latin typeface="Cambria Math" panose="02040503050406030204" pitchFamily="18" charset="0"/>
                                  <a:ea typeface="a옛날목욕탕L" panose="02020600000000000000" pitchFamily="18" charset="-127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1300" b="0" i="1" smtClean="0">
                                  <a:latin typeface="Cambria Math" panose="02040503050406030204" pitchFamily="18" charset="0"/>
                                  <a:ea typeface="a옛날목욕탕L" panose="02020600000000000000" pitchFamily="18" charset="-127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300" b="0" i="1" smtClean="0">
                                  <a:latin typeface="Cambria Math" panose="02040503050406030204" pitchFamily="18" charset="0"/>
                                  <a:ea typeface="a옛날목욕탕L" panose="02020600000000000000" pitchFamily="18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sz="1300" b="0" i="1" smtClean="0">
                                  <a:latin typeface="Cambria Math" panose="02040503050406030204" pitchFamily="18" charset="0"/>
                                  <a:ea typeface="a옛날목욕탕L" panose="02020600000000000000" pitchFamily="18" charset="-127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1300" b="0" i="1" smtClean="0">
                                  <a:latin typeface="Cambria Math" panose="02040503050406030204" pitchFamily="18" charset="0"/>
                                  <a:ea typeface="a옛날목욕탕L" panose="02020600000000000000" pitchFamily="18" charset="-127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sz="1300" b="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단위에 대한 효과를 없애기 위해 둘의 표준편차로 나눈 공분산을 </a:t>
                </a:r>
                <a:endParaRPr lang="en-US" altLang="ko-KR" sz="130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r>
                  <a:rPr lang="ko-KR" altLang="en-US" sz="1300" b="0" dirty="0" err="1">
                    <a:solidFill>
                      <a:srgbClr val="FF0000"/>
                    </a:solidFill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상관계수</a:t>
                </a:r>
                <a:r>
                  <a:rPr lang="ko-KR" altLang="en-US" sz="1300" b="0" dirty="0" err="1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라고</a:t>
                </a:r>
                <a:r>
                  <a:rPr lang="ko-KR" altLang="en-US" sz="1300" b="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 </a:t>
                </a:r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한다</a:t>
                </a:r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. </a:t>
                </a:r>
              </a:p>
              <a:p>
                <a:endParaRPr lang="en-US" altLang="ko-KR" sz="1300" b="0" dirty="0">
                  <a:solidFill>
                    <a:srgbClr val="FF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r>
                  <a:rPr lang="ko-KR" altLang="en-US" sz="1300" b="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상관계수는 </a:t>
                </a:r>
                <a:r>
                  <a:rPr lang="en-US" altLang="ko-KR" sz="1300" b="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-1</a:t>
                </a:r>
                <a14:m>
                  <m:oMath xmlns:m="http://schemas.openxmlformats.org/officeDocument/2006/math">
                    <m:r>
                      <a:rPr lang="en-US" altLang="ko-KR" sz="13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13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300" dirty="0" err="1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corr</a:t>
                </a:r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(X,Y)</a:t>
                </a:r>
                <a14:m>
                  <m:oMath xmlns:m="http://schemas.openxmlformats.org/officeDocument/2006/math">
                    <m:r>
                      <a:rPr lang="en-US" altLang="ko-KR" sz="13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1 </a:t>
                </a:r>
                <a:r>
                  <a:rPr lang="ko-KR" altLang="en-US" sz="1300" dirty="0" err="1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사잇값을</a:t>
                </a:r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 가진다</a:t>
                </a:r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.</a:t>
                </a:r>
              </a:p>
              <a:p>
                <a:endParaRPr lang="en-US" altLang="ko-KR" sz="1300" b="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1</a:t>
                </a:r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과 </a:t>
                </a:r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-1</a:t>
                </a:r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의 경우는 직선인 경우</a:t>
                </a:r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. </a:t>
                </a:r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나머진 그 미만</a:t>
                </a:r>
                <a:endParaRPr lang="en-US" altLang="ko-KR" sz="1300" b="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100" y="1396611"/>
                <a:ext cx="4850305" cy="3376181"/>
              </a:xfrm>
              <a:prstGeom prst="rect">
                <a:avLst/>
              </a:prstGeom>
              <a:blipFill>
                <a:blip r:embed="rId6"/>
                <a:stretch>
                  <a:fillRect l="-126" t="-181" b="-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3228219" y="3329867"/>
            <a:ext cx="38783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명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077456" y="3577416"/>
            <a:ext cx="48643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천</a:t>
            </a:r>
            <a:r>
              <a:rPr lang="ko-KR" altLang="en-US" sz="1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3628538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971600" y="-540060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02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ㅣ상관관계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20" y="1131589"/>
            <a:ext cx="9289032" cy="3838572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7308304" y="166056"/>
            <a:ext cx="1656184" cy="357489"/>
            <a:chOff x="5580112" y="356955"/>
            <a:chExt cx="1656184" cy="357489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R </a:t>
              </a: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교육 세미나 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회귀분석 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- Regression</a:t>
              </a: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8215339" y="4943445"/>
            <a:ext cx="928661" cy="200073"/>
            <a:chOff x="8215339" y="4943445"/>
            <a:chExt cx="928661" cy="200073"/>
          </a:xfrm>
        </p:grpSpPr>
        <p:pic>
          <p:nvPicPr>
            <p:cNvPr id="12" name="Picture 2" descr="C:\Users\SHIN\Desktop\copyright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15339" y="4970161"/>
              <a:ext cx="500066" cy="173357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8667588" y="4943445"/>
              <a:ext cx="4764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err="1">
                  <a:solidFill>
                    <a:schemeClr val="bg1">
                      <a:lumMod val="65000"/>
                    </a:schemeClr>
                  </a:solidFill>
                </a:rPr>
                <a:t>ToBig’s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3" name="제목 1"/>
          <p:cNvSpPr txBox="1">
            <a:spLocks/>
          </p:cNvSpPr>
          <p:nvPr/>
        </p:nvSpPr>
        <p:spPr>
          <a:xfrm>
            <a:off x="-1548680" y="1177838"/>
            <a:ext cx="564075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옛날목욕탕M" pitchFamily="18" charset="-127"/>
                <a:ea typeface="a옛날목욕탕M" pitchFamily="18" charset="-127"/>
              </a:rPr>
              <a:t>example</a:t>
            </a:r>
            <a:endParaRPr lang="ko-KR" altLang="en-US" sz="3600" spc="-1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a옛날목욕탕M" pitchFamily="18" charset="-127"/>
              <a:ea typeface="a옛날목욕탕M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843778"/>
              </p:ext>
            </p:extLst>
          </p:nvPr>
        </p:nvGraphicFramePr>
        <p:xfrm>
          <a:off x="611560" y="1651688"/>
          <a:ext cx="482453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89">
                  <a:extLst>
                    <a:ext uri="{9D8B030D-6E8A-4147-A177-3AD203B41FA5}">
                      <a16:colId xmlns:a16="http://schemas.microsoft.com/office/drawing/2014/main" val="1083484997"/>
                    </a:ext>
                  </a:extLst>
                </a:gridCol>
                <a:gridCol w="804089">
                  <a:extLst>
                    <a:ext uri="{9D8B030D-6E8A-4147-A177-3AD203B41FA5}">
                      <a16:colId xmlns:a16="http://schemas.microsoft.com/office/drawing/2014/main" val="619997358"/>
                    </a:ext>
                  </a:extLst>
                </a:gridCol>
                <a:gridCol w="804089">
                  <a:extLst>
                    <a:ext uri="{9D8B030D-6E8A-4147-A177-3AD203B41FA5}">
                      <a16:colId xmlns:a16="http://schemas.microsoft.com/office/drawing/2014/main" val="1698922326"/>
                    </a:ext>
                  </a:extLst>
                </a:gridCol>
                <a:gridCol w="804089">
                  <a:extLst>
                    <a:ext uri="{9D8B030D-6E8A-4147-A177-3AD203B41FA5}">
                      <a16:colId xmlns:a16="http://schemas.microsoft.com/office/drawing/2014/main" val="2030607138"/>
                    </a:ext>
                  </a:extLst>
                </a:gridCol>
                <a:gridCol w="804089">
                  <a:extLst>
                    <a:ext uri="{9D8B030D-6E8A-4147-A177-3AD203B41FA5}">
                      <a16:colId xmlns:a16="http://schemas.microsoft.com/office/drawing/2014/main" val="1489746181"/>
                    </a:ext>
                  </a:extLst>
                </a:gridCol>
                <a:gridCol w="804089">
                  <a:extLst>
                    <a:ext uri="{9D8B030D-6E8A-4147-A177-3AD203B41FA5}">
                      <a16:colId xmlns:a16="http://schemas.microsoft.com/office/drawing/2014/main" val="2037408101"/>
                    </a:ext>
                  </a:extLst>
                </a:gridCol>
              </a:tblGrid>
              <a:tr h="2461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날자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930580"/>
                  </a:ext>
                </a:extLst>
              </a:tr>
              <a:tr h="2461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Y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1000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2000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3000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4000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45465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01203" y="2741900"/>
                <a:ext cx="8208912" cy="1193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1−2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1000−2500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3−2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3000−2500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4−2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4000−2500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1500+500+3000</m:t>
                          </m:r>
                        </m:e>
                      </m:d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[5000]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03" y="2741900"/>
                <a:ext cx="8208912" cy="1193981"/>
              </a:xfrm>
              <a:prstGeom prst="rect">
                <a:avLst/>
              </a:prstGeom>
              <a:blipFill>
                <a:blip r:embed="rId4"/>
                <a:stretch>
                  <a:fillRect b="-51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640108"/>
              </p:ext>
            </p:extLst>
          </p:nvPr>
        </p:nvGraphicFramePr>
        <p:xfrm>
          <a:off x="611560" y="2376140"/>
          <a:ext cx="4824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00">
                  <a:extLst>
                    <a:ext uri="{9D8B030D-6E8A-4147-A177-3AD203B41FA5}">
                      <a16:colId xmlns:a16="http://schemas.microsoft.com/office/drawing/2014/main" val="1083484997"/>
                    </a:ext>
                  </a:extLst>
                </a:gridCol>
                <a:gridCol w="804000">
                  <a:extLst>
                    <a:ext uri="{9D8B030D-6E8A-4147-A177-3AD203B41FA5}">
                      <a16:colId xmlns:a16="http://schemas.microsoft.com/office/drawing/2014/main" val="619997358"/>
                    </a:ext>
                  </a:extLst>
                </a:gridCol>
                <a:gridCol w="804000">
                  <a:extLst>
                    <a:ext uri="{9D8B030D-6E8A-4147-A177-3AD203B41FA5}">
                      <a16:colId xmlns:a16="http://schemas.microsoft.com/office/drawing/2014/main" val="1698922326"/>
                    </a:ext>
                  </a:extLst>
                </a:gridCol>
                <a:gridCol w="804000">
                  <a:extLst>
                    <a:ext uri="{9D8B030D-6E8A-4147-A177-3AD203B41FA5}">
                      <a16:colId xmlns:a16="http://schemas.microsoft.com/office/drawing/2014/main" val="2030607138"/>
                    </a:ext>
                  </a:extLst>
                </a:gridCol>
                <a:gridCol w="804000">
                  <a:extLst>
                    <a:ext uri="{9D8B030D-6E8A-4147-A177-3AD203B41FA5}">
                      <a16:colId xmlns:a16="http://schemas.microsoft.com/office/drawing/2014/main" val="1489746181"/>
                    </a:ext>
                  </a:extLst>
                </a:gridCol>
                <a:gridCol w="804000">
                  <a:extLst>
                    <a:ext uri="{9D8B030D-6E8A-4147-A177-3AD203B41FA5}">
                      <a16:colId xmlns:a16="http://schemas.microsoft.com/office/drawing/2014/main" val="2037408101"/>
                    </a:ext>
                  </a:extLst>
                </a:gridCol>
              </a:tblGrid>
              <a:tr h="304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Y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천명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45465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39552" y="3818084"/>
                <a:ext cx="820891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1−2</m:t>
                            </m:r>
                          </m:e>
                        </m:d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2.5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3−2</m:t>
                            </m:r>
                          </m:e>
                        </m:d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3000−</m:t>
                            </m:r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2.5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4−2</m:t>
                            </m:r>
                          </m:e>
                        </m:d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4−</m:t>
                            </m:r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2.5</m:t>
                            </m:r>
                          </m:e>
                        </m:d>
                      </m:e>
                    </m:d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1.5+0.5+3 </m:t>
                          </m:r>
                        </m:e>
                      </m:d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[5]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818084"/>
                <a:ext cx="8208912" cy="1200329"/>
              </a:xfrm>
              <a:prstGeom prst="rect">
                <a:avLst/>
              </a:prstGeom>
              <a:blipFill>
                <a:blip r:embed="rId5"/>
                <a:stretch>
                  <a:fillRect b="-50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0257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971600" y="-540060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03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ㅣ회귀분석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- 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직선관계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20" y="1131589"/>
            <a:ext cx="9289032" cy="3774387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7308304" y="166056"/>
            <a:ext cx="1656184" cy="357489"/>
            <a:chOff x="5580112" y="356955"/>
            <a:chExt cx="1656184" cy="357489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R </a:t>
              </a: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교육 세미나 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회귀분석 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- Regression</a:t>
              </a: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8215339" y="4943445"/>
            <a:ext cx="928661" cy="200073"/>
            <a:chOff x="8215339" y="4943445"/>
            <a:chExt cx="928661" cy="200073"/>
          </a:xfrm>
        </p:grpSpPr>
        <p:pic>
          <p:nvPicPr>
            <p:cNvPr id="12" name="Picture 2" descr="C:\Users\SHIN\Desktop\copyright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15339" y="4970161"/>
              <a:ext cx="500066" cy="173357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8667588" y="4943445"/>
              <a:ext cx="4764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err="1">
                  <a:solidFill>
                    <a:schemeClr val="bg1">
                      <a:lumMod val="65000"/>
                    </a:schemeClr>
                  </a:solidFill>
                </a:rPr>
                <a:t>ToBig’s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79512" y="1707654"/>
            <a:ext cx="4122236" cy="2443983"/>
            <a:chOff x="2915816" y="1814165"/>
            <a:chExt cx="4122236" cy="2443983"/>
          </a:xfrm>
        </p:grpSpPr>
        <p:cxnSp>
          <p:nvCxnSpPr>
            <p:cNvPr id="15" name="직선 화살표 연결선 14"/>
            <p:cNvCxnSpPr/>
            <p:nvPr/>
          </p:nvCxnSpPr>
          <p:spPr>
            <a:xfrm flipV="1">
              <a:off x="2915816" y="4179474"/>
              <a:ext cx="412223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 flipV="1">
              <a:off x="2986363" y="1944874"/>
              <a:ext cx="0" cy="23132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타원 16"/>
            <p:cNvSpPr/>
            <p:nvPr/>
          </p:nvSpPr>
          <p:spPr>
            <a:xfrm>
              <a:off x="3635896" y="3435653"/>
              <a:ext cx="294445" cy="2882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5557657" y="2573976"/>
              <a:ext cx="294445" cy="2882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/>
            <p:cNvSpPr/>
            <p:nvPr/>
          </p:nvSpPr>
          <p:spPr>
            <a:xfrm>
              <a:off x="4314078" y="3165419"/>
              <a:ext cx="294445" cy="2882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3976232" y="2689354"/>
              <a:ext cx="294445" cy="2882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5076056" y="3121985"/>
              <a:ext cx="294445" cy="2882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4518564" y="2477115"/>
              <a:ext cx="294445" cy="2882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5223278" y="2132600"/>
              <a:ext cx="294445" cy="2882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5620988" y="1814165"/>
              <a:ext cx="294445" cy="2882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 flipV="1">
              <a:off x="3056911" y="1878350"/>
              <a:ext cx="3747337" cy="184552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248599" y="123374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최소제곱법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8" name="직선 연결선 7"/>
          <p:cNvCxnSpPr>
            <a:stCxn id="24" idx="4"/>
          </p:cNvCxnSpPr>
          <p:nvPr/>
        </p:nvCxnSpPr>
        <p:spPr>
          <a:xfrm flipH="1">
            <a:off x="3031906" y="1995879"/>
            <a:ext cx="1" cy="318435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endCxn id="18" idx="0"/>
          </p:cNvCxnSpPr>
          <p:nvPr/>
        </p:nvCxnSpPr>
        <p:spPr>
          <a:xfrm>
            <a:off x="2958297" y="2297882"/>
            <a:ext cx="10279" cy="169583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3" idx="4"/>
          </p:cNvCxnSpPr>
          <p:nvPr/>
        </p:nvCxnSpPr>
        <p:spPr>
          <a:xfrm flipH="1">
            <a:off x="2631608" y="2314314"/>
            <a:ext cx="2589" cy="151598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endCxn id="21" idx="0"/>
          </p:cNvCxnSpPr>
          <p:nvPr/>
        </p:nvCxnSpPr>
        <p:spPr>
          <a:xfrm>
            <a:off x="2486974" y="2582843"/>
            <a:ext cx="1" cy="432631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22" idx="4"/>
          </p:cNvCxnSpPr>
          <p:nvPr/>
        </p:nvCxnSpPr>
        <p:spPr>
          <a:xfrm>
            <a:off x="1929483" y="2658829"/>
            <a:ext cx="13283" cy="140329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20" idx="4"/>
          </p:cNvCxnSpPr>
          <p:nvPr/>
        </p:nvCxnSpPr>
        <p:spPr>
          <a:xfrm>
            <a:off x="1387151" y="2871068"/>
            <a:ext cx="13919" cy="233535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19" idx="0"/>
          </p:cNvCxnSpPr>
          <p:nvPr/>
        </p:nvCxnSpPr>
        <p:spPr>
          <a:xfrm flipH="1" flipV="1">
            <a:off x="1724996" y="2916327"/>
            <a:ext cx="1" cy="142581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17" idx="0"/>
          </p:cNvCxnSpPr>
          <p:nvPr/>
        </p:nvCxnSpPr>
        <p:spPr>
          <a:xfrm flipH="1" flipV="1">
            <a:off x="1040687" y="3271147"/>
            <a:ext cx="6128" cy="57995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860032" y="1603080"/>
            <a:ext cx="1728192" cy="567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4497070" y="1475601"/>
                <a:ext cx="4539426" cy="2135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직선과 점사이의 거리를 최소화 하는 직선을 찾는다</a:t>
                </a:r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. </a:t>
                </a:r>
              </a:p>
              <a:p>
                <a:endParaRPr lang="en-US" altLang="ko-KR" sz="130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r>
                  <a:rPr lang="ko-KR" altLang="en-US" sz="1300" b="0" dirty="0">
                    <a:ea typeface="a옛날목욕탕L" panose="02020600000000000000" pitchFamily="18" charset="-127"/>
                  </a:rPr>
                  <a:t>점과 직선사이 거리 </a:t>
                </a:r>
                <a:r>
                  <a:rPr lang="en-US" altLang="ko-KR" sz="1300" b="0" dirty="0">
                    <a:ea typeface="a옛날목욕탕L" panose="02020600000000000000" pitchFamily="18" charset="-127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ko-KR" sz="1600" b="0" i="0" dirty="0" smtClean="0">
                        <a:latin typeface="Cambria Math" panose="02040503050406030204" pitchFamily="18" charset="0"/>
                        <a:ea typeface="a옛날목욕탕L" panose="02020600000000000000" pitchFamily="18" charset="-127"/>
                      </a:rPr>
                      <m:t> </m:t>
                    </m:r>
                    <m:r>
                      <a:rPr lang="ko-KR" altLang="en-US" sz="1600" i="1" dirty="0" smtClean="0">
                        <a:latin typeface="Cambria Math" panose="02040503050406030204" pitchFamily="18" charset="0"/>
                        <a:ea typeface="a옛날목욕탕L" panose="02020600000000000000" pitchFamily="18" charset="-127"/>
                      </a:rPr>
                      <m:t>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a옛날목욕탕L" panose="02020600000000000000" pitchFamily="18" charset="-127"/>
                      </a:rPr>
                      <m:t>𝑦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a옛날목욕탕L" panose="02020600000000000000" pitchFamily="18" charset="-127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a옛날목욕탕L" panose="02020600000000000000" pitchFamily="18" charset="-127"/>
                          </a:rPr>
                        </m:ctrlPr>
                      </m:acc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a옛날목욕탕L" panose="02020600000000000000" pitchFamily="18" charset="-127"/>
                          </a:rPr>
                          <m:t>𝑦</m:t>
                        </m:r>
                      </m:e>
                    </m:acc>
                  </m:oMath>
                </a14:m>
                <a:r>
                  <a:rPr lang="ko-KR" altLang="en-US" sz="16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 </a:t>
                </a:r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를 최소화 하는 방법은 여러가지가</a:t>
                </a:r>
                <a:endParaRPr lang="en-US" altLang="ko-KR" sz="130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 있겠지만 거리가 먼 점들은 더 큰 </a:t>
                </a:r>
                <a:r>
                  <a:rPr lang="ko-KR" altLang="en-US" sz="1300" dirty="0" err="1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패널티를</a:t>
                </a:r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 주기 위해 제곱을 이용한다</a:t>
                </a:r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.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a옛날목욕탕L" panose="02020600000000000000" pitchFamily="18" charset="-127"/>
                        </a:rPr>
                        <m:t>𝑆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a옛날목욕탕L" panose="02020600000000000000" pitchFamily="18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  <a:ea typeface="a옛날목욕탕L" panose="02020600000000000000" pitchFamily="18" charset="-127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a옛날목욕탕L" panose="02020600000000000000" pitchFamily="18" charset="-127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a옛날목욕탕L" panose="02020600000000000000" pitchFamily="18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sz="1600" b="0" i="1" smtClean="0">
                                  <a:latin typeface="Cambria Math" panose="02040503050406030204" pitchFamily="18" charset="0"/>
                                  <a:ea typeface="a옛날목욕탕L" panose="02020600000000000000" pitchFamily="18" charset="-127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a옛날목욕탕L" panose="02020600000000000000" pitchFamily="18" charset="-127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a옛날목욕탕L" panose="02020600000000000000" pitchFamily="18" charset="-127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  <a:ea typeface="a옛날목욕탕L" panose="02020600000000000000" pitchFamily="18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a옛날목욕탕L" panose="02020600000000000000" pitchFamily="18" charset="-127"/>
                                </a:rPr>
                                <m:t>(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a옛날목욕탕L" panose="02020600000000000000" pitchFamily="18" charset="-127"/>
                                </a:rPr>
                                <m:t>𝑦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a옛날목욕탕L" panose="02020600000000000000" pitchFamily="18" charset="-127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  <a:ea typeface="a옛날목욕탕L" panose="02020600000000000000" pitchFamily="18" charset="-127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  <a:ea typeface="a옛날목욕탕L" panose="02020600000000000000" pitchFamily="18" charset="-127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a옛날목욕탕L" panose="02020600000000000000" pitchFamily="18" charset="-127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a옛날목욕탕L" panose="02020600000000000000" pitchFamily="18" charset="-127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sz="130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pPr algn="ctr"/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 </a:t>
                </a:r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최소화 하는 직선을 찾는 방법이 회귀분석이다</a:t>
                </a:r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.</a:t>
                </a:r>
              </a:p>
              <a:p>
                <a:endParaRPr lang="ko-KR" altLang="en-US" sz="130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070" y="1475601"/>
                <a:ext cx="4539426" cy="2135136"/>
              </a:xfrm>
              <a:prstGeom prst="rect">
                <a:avLst/>
              </a:prstGeom>
              <a:blipFill>
                <a:blip r:embed="rId4"/>
                <a:stretch>
                  <a:fillRect l="-269" t="-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원호 6"/>
          <p:cNvSpPr/>
          <p:nvPr/>
        </p:nvSpPr>
        <p:spPr>
          <a:xfrm rot="5648607">
            <a:off x="4864757" y="3516331"/>
            <a:ext cx="1151580" cy="936254"/>
          </a:xfrm>
          <a:prstGeom prst="arc">
            <a:avLst>
              <a:gd name="adj1" fmla="val 16200000"/>
              <a:gd name="adj2" fmla="val 4859442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12160" y="3805388"/>
            <a:ext cx="295232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r>
              <a:rPr lang="ko-KR" altLang="en-US" sz="1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차함수는 아래로 볼록</a:t>
            </a:r>
            <a:r>
              <a:rPr lang="en-US" altLang="ko-KR" sz="1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(convex)</a:t>
            </a:r>
            <a:r>
              <a:rPr lang="ko-KR" altLang="en-US" sz="1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이니까 미분을 이용하면 단 하나의 최솟값을 찾을 수 있겠죠</a:t>
            </a:r>
            <a:r>
              <a:rPr lang="en-US" altLang="ko-KR" sz="1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?</a:t>
            </a:r>
            <a:endParaRPr lang="ko-KR" altLang="en-US" sz="13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228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971600" y="-540060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03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ㅣ회귀분석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- 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직선관계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20" y="1131589"/>
            <a:ext cx="9289032" cy="3774387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7308304" y="166056"/>
            <a:ext cx="1656184" cy="357489"/>
            <a:chOff x="5580112" y="356955"/>
            <a:chExt cx="1656184" cy="357489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R </a:t>
              </a: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교육 세미나 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회귀분석 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- Regression</a:t>
              </a: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8215339" y="4943445"/>
            <a:ext cx="928661" cy="200073"/>
            <a:chOff x="8215339" y="4943445"/>
            <a:chExt cx="928661" cy="200073"/>
          </a:xfrm>
        </p:grpSpPr>
        <p:pic>
          <p:nvPicPr>
            <p:cNvPr id="12" name="Picture 2" descr="C:\Users\SHIN\Desktop\copyright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15339" y="4970161"/>
              <a:ext cx="500066" cy="173357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8667588" y="4943445"/>
              <a:ext cx="4764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err="1">
                  <a:solidFill>
                    <a:schemeClr val="bg1">
                      <a:lumMod val="65000"/>
                    </a:schemeClr>
                  </a:solidFill>
                </a:rPr>
                <a:t>ToBig’s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3" name="원호 12"/>
          <p:cNvSpPr/>
          <p:nvPr/>
        </p:nvSpPr>
        <p:spPr>
          <a:xfrm rot="5648607">
            <a:off x="-9278" y="1240580"/>
            <a:ext cx="1441941" cy="1004760"/>
          </a:xfrm>
          <a:prstGeom prst="arc">
            <a:avLst>
              <a:gd name="adj1" fmla="val 16200000"/>
              <a:gd name="adj2" fmla="val 4859442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259632" y="1416614"/>
            <a:ext cx="302433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r>
              <a:rPr lang="ko-KR" altLang="en-US" sz="1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차함수는 아래로 볼록</a:t>
            </a:r>
            <a:r>
              <a:rPr lang="en-US" altLang="ko-KR" sz="1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(convex)</a:t>
            </a:r>
            <a:r>
              <a:rPr lang="ko-KR" altLang="en-US" sz="1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이니까 미분을 이용하면 단 하나의 최솟값을 찾을 수 있겠죠</a:t>
            </a:r>
            <a:r>
              <a:rPr lang="en-US" altLang="ko-KR" sz="1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?</a:t>
            </a:r>
            <a:endParaRPr lang="ko-KR" altLang="en-US" sz="13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-468560" y="2949028"/>
                <a:ext cx="5904656" cy="2289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       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a옛날목욕탕L" panose="02020600000000000000" pitchFamily="18" charset="-127"/>
                      </a:rPr>
                      <m:t>𝑆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a옛날목욕탕L" panose="02020600000000000000" pitchFamily="18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a옛날목욕탕L" panose="02020600000000000000" pitchFamily="18" charset="-127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a옛날목욕탕L" panose="02020600000000000000" pitchFamily="18" charset="-127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a옛날목욕탕L" panose="02020600000000000000" pitchFamily="18" charset="-127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a옛날목욕탕L" panose="02020600000000000000" pitchFamily="18" charset="-127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a옛날목욕탕L" panose="02020600000000000000" pitchFamily="18" charset="-127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a옛날목욕탕L" panose="02020600000000000000" pitchFamily="18" charset="-127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a옛날목욕탕L" panose="02020600000000000000" pitchFamily="18" charset="-127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a옛날목욕탕L" panose="02020600000000000000" pitchFamily="18" charset="-127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  <a:ea typeface="a옛날목욕탕L" panose="02020600000000000000" pitchFamily="18" charset="-127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a옛날목욕탕L" panose="02020600000000000000" pitchFamily="18" charset="-127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a옛날목욕탕L" panose="02020600000000000000" pitchFamily="18" charset="-127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  <a:ea typeface="a옛날목욕탕L" panose="02020600000000000000" pitchFamily="18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a옛날목욕탕L" panose="02020600000000000000" pitchFamily="18" charset="-127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a옛날목욕탕L" panose="02020600000000000000" pitchFamily="18" charset="-127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a옛날목욕탕L" panose="02020600000000000000" pitchFamily="18" charset="-127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a옛날목욕탕L" panose="02020600000000000000" pitchFamily="18" charset="-127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  <a:ea typeface="a옛날목욕탕L" panose="02020600000000000000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a옛날목욕탕L" panose="02020600000000000000" pitchFamily="18" charset="-127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a옛날목욕탕L" panose="02020600000000000000" pitchFamily="18" charset="-127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a옛날목욕탕L" panose="02020600000000000000" pitchFamily="18" charset="-127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a옛날목욕탕L" panose="02020600000000000000" pitchFamily="18" charset="-127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b="0" i="0" smtClean="0">
                        <a:latin typeface="Cambria Math" panose="02040503050406030204" pitchFamily="18" charset="0"/>
                        <a:ea typeface="a옛날목욕탕L" panose="02020600000000000000" pitchFamily="18" charset="-127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  <a:ea typeface="a옛날목욕탕L" panose="02020600000000000000" pitchFamily="18" charset="-127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a옛날목욕탕L" panose="02020600000000000000" pitchFamily="18" charset="-127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a옛날목욕탕L" panose="02020600000000000000" pitchFamily="18" charset="-127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  <a:ea typeface="a옛날목욕탕L" panose="02020600000000000000" pitchFamily="18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a옛날목욕탕L" panose="02020600000000000000" pitchFamily="18" charset="-127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a옛날목욕탕L" panose="02020600000000000000" pitchFamily="18" charset="-127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a옛날목욕탕L" panose="02020600000000000000" pitchFamily="18" charset="-127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a옛날목욕탕L" panose="02020600000000000000" pitchFamily="18" charset="-127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a옛날목욕탕L" panose="02020600000000000000" pitchFamily="18" charset="-127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  <m:t>𝑆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a옛날목욕탕L" panose="02020600000000000000" pitchFamily="18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a옛날목욕탕L" panose="02020600000000000000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a옛날목욕탕L" panose="02020600000000000000" pitchFamily="18" charset="-127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a옛날목욕탕L" panose="02020600000000000000" pitchFamily="18" charset="-127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a옛날목욕탕L" panose="02020600000000000000" pitchFamily="18" charset="-127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a옛날목욕탕L" panose="02020600000000000000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a옛날목욕탕L" panose="02020600000000000000" pitchFamily="18" charset="-127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a옛날목욕탕L" panose="02020600000000000000" pitchFamily="18" charset="-127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a옛날목욕탕L" panose="02020600000000000000" pitchFamily="18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a옛날목욕탕L" panose="02020600000000000000" pitchFamily="18" charset="-127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a옛날목욕탕L" panose="02020600000000000000" pitchFamily="18" charset="-127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=−2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a옛날목욕탕L" panose="02020600000000000000" pitchFamily="18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a옛날목욕탕L" panose="02020600000000000000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a옛날목욕탕L" panose="02020600000000000000" pitchFamily="18" charset="-127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a옛날목욕탕L" panose="02020600000000000000" pitchFamily="18" charset="-127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a옛날목욕탕L" panose="02020600000000000000" pitchFamily="18" charset="-127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a옛날목욕탕L" panose="02020600000000000000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a옛날목욕탕L" panose="02020600000000000000" pitchFamily="18" charset="-127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a옛날목욕탕L" panose="02020600000000000000" pitchFamily="18" charset="-127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  <a:ea typeface="a옛날목욕탕L" panose="02020600000000000000" pitchFamily="18" charset="-127"/>
                        </a:rPr>
                        <m:t>=0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  <m:t>𝑆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a옛날목욕탕L" panose="02020600000000000000" pitchFamily="18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a옛날목욕탕L" panose="02020600000000000000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a옛날목욕탕L" panose="02020600000000000000" pitchFamily="18" charset="-127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a옛날목욕탕L" panose="02020600000000000000" pitchFamily="18" charset="-127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a옛날목욕탕L" panose="02020600000000000000" pitchFamily="18" charset="-127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a옛날목욕탕L" panose="02020600000000000000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a옛날목욕탕L" panose="02020600000000000000" pitchFamily="18" charset="-127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a옛날목욕탕L" panose="02020600000000000000" pitchFamily="18" charset="-127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a옛날목욕탕L" panose="02020600000000000000" pitchFamily="18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a옛날목욕탕L" panose="02020600000000000000" pitchFamily="18" charset="-127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a옛날목욕탕L" panose="02020600000000000000" pitchFamily="18" charset="-127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=−2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a옛날목욕탕L" panose="02020600000000000000" pitchFamily="18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a옛날목욕탕L" panose="02020600000000000000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a옛날목욕탕L" panose="02020600000000000000" pitchFamily="18" charset="-127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a옛날목욕탕L" panose="02020600000000000000" pitchFamily="18" charset="-127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a옛날목욕탕L" panose="02020600000000000000" pitchFamily="18" charset="-127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a옛날목욕탕L" panose="02020600000000000000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a옛날목욕탕L" panose="02020600000000000000" pitchFamily="18" charset="-127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a옛날목욕탕L" panose="02020600000000000000" pitchFamily="18" charset="-127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  <a:ea typeface="a옛날목욕탕L" panose="02020600000000000000" pitchFamily="18" charset="-127"/>
                        </a:rPr>
                        <m:t>=0</m:t>
                      </m:r>
                    </m:oMath>
                  </m:oMathPara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8560" y="2949028"/>
                <a:ext cx="5904656" cy="2289216"/>
              </a:xfrm>
              <a:prstGeom prst="rect">
                <a:avLst/>
              </a:prstGeom>
              <a:blipFill>
                <a:blip r:embed="rId4"/>
                <a:stretch>
                  <a:fillRect t="-184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23528" y="2565077"/>
                <a:ext cx="1872208" cy="383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565077"/>
                <a:ext cx="1872208" cy="383951"/>
              </a:xfrm>
              <a:prstGeom prst="rect">
                <a:avLst/>
              </a:prstGeom>
              <a:blipFill>
                <a:blip r:embed="rId5"/>
                <a:stretch>
                  <a:fillRect r="-16287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92080" y="3291830"/>
                <a:ext cx="3888432" cy="1507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b="0" i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3291830"/>
                <a:ext cx="3888432" cy="15079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화살표: 오른쪽 7"/>
          <p:cNvSpPr/>
          <p:nvPr/>
        </p:nvSpPr>
        <p:spPr>
          <a:xfrm>
            <a:off x="5017937" y="3651870"/>
            <a:ext cx="792088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509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971600" y="-540060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03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ㅣ회귀분석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- 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직선관계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20" y="1131589"/>
            <a:ext cx="9289032" cy="3774387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7308304" y="166056"/>
            <a:ext cx="1656184" cy="357489"/>
            <a:chOff x="5580112" y="356955"/>
            <a:chExt cx="1656184" cy="357489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R </a:t>
              </a: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교육 세미나 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회귀분석 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- Regression</a:t>
              </a: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8215339" y="4943445"/>
            <a:ext cx="928661" cy="200073"/>
            <a:chOff x="8215339" y="4943445"/>
            <a:chExt cx="928661" cy="200073"/>
          </a:xfrm>
        </p:grpSpPr>
        <p:pic>
          <p:nvPicPr>
            <p:cNvPr id="12" name="Picture 2" descr="C:\Users\SHIN\Desktop\copyright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15339" y="4970161"/>
              <a:ext cx="500066" cy="173357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8667588" y="4943445"/>
              <a:ext cx="4764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err="1">
                  <a:solidFill>
                    <a:schemeClr val="bg1">
                      <a:lumMod val="65000"/>
                    </a:schemeClr>
                  </a:solidFill>
                </a:rPr>
                <a:t>ToBig’s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943708" y="2067694"/>
            <a:ext cx="518457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위 과정을 달달 외울 필요는 없다</a:t>
            </a:r>
            <a:r>
              <a:rPr lang="en-US" altLang="ko-KR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 </a:t>
            </a:r>
          </a:p>
          <a:p>
            <a:endParaRPr lang="en-US" altLang="ko-KR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Why? </a:t>
            </a:r>
            <a:r>
              <a:rPr lang="ko-KR" altLang="en-US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컴퓨터가 알아서 해주니까 </a:t>
            </a:r>
            <a:r>
              <a:rPr lang="ko-KR" altLang="en-US" sz="24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ㅎㅎ</a:t>
            </a:r>
            <a:r>
              <a:rPr lang="ko-KR" altLang="en-US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endParaRPr lang="en-US" altLang="ko-KR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회귀분석 결과 보는 법</a:t>
            </a:r>
            <a:endParaRPr lang="en-US" altLang="ko-KR" sz="2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9741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 rot="16200000">
            <a:off x="-3134196" y="1636985"/>
            <a:ext cx="5832648" cy="3237682"/>
          </a:xfrm>
          <a:prstGeom prst="roundRect">
            <a:avLst>
              <a:gd name="adj" fmla="val 2226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rot="5400000">
            <a:off x="-1086440" y="2130566"/>
            <a:ext cx="424988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spc="600" dirty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Contents</a:t>
            </a:r>
            <a:endParaRPr lang="ko-KR" altLang="en-US" sz="5400" spc="600" dirty="0">
              <a:solidFill>
                <a:schemeClr val="bg1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411760" y="1162070"/>
            <a:ext cx="6732240" cy="0"/>
          </a:xfrm>
          <a:prstGeom prst="line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411760" y="1851670"/>
            <a:ext cx="673224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411760" y="2499742"/>
            <a:ext cx="673224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411760" y="3147814"/>
            <a:ext cx="673224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411760" y="3760635"/>
            <a:ext cx="673224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제목 1"/>
          <p:cNvSpPr txBox="1">
            <a:spLocks/>
          </p:cNvSpPr>
          <p:nvPr/>
        </p:nvSpPr>
        <p:spPr>
          <a:xfrm>
            <a:off x="2411760" y="1347614"/>
            <a:ext cx="5017760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6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 01</a:t>
            </a:r>
            <a:r>
              <a:rPr lang="ko-KR" altLang="en-US" sz="1400" spc="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ko-KR" altLang="en-US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회귀분석 </a:t>
            </a:r>
            <a:r>
              <a:rPr lang="en-US" altLang="ko-KR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– </a:t>
            </a:r>
            <a:r>
              <a:rPr lang="ko-KR" altLang="en-US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모두 </a:t>
            </a:r>
            <a:r>
              <a:rPr lang="en-US" altLang="ko-KR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2</a:t>
            </a:r>
            <a:r>
              <a:rPr lang="ko-KR" altLang="en-US" sz="1400" spc="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년차</a:t>
            </a:r>
            <a:endParaRPr lang="ko-KR" altLang="en-US" sz="10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411760" y="1995686"/>
            <a:ext cx="5803578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6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 02 </a:t>
            </a:r>
            <a:r>
              <a:rPr lang="ko-KR" altLang="en-US" sz="1400" spc="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en-US" altLang="ko-KR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preliminary-</a:t>
            </a:r>
            <a:r>
              <a:rPr lang="ko-KR" altLang="en-US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상관관계</a:t>
            </a:r>
            <a:endParaRPr lang="ko-KR" altLang="en-US" sz="10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2411760" y="2613162"/>
            <a:ext cx="601789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6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 03 </a:t>
            </a:r>
            <a:r>
              <a:rPr lang="ko-KR" altLang="en-US" sz="1400" spc="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en-US" altLang="ko-KR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회귀분석 </a:t>
            </a:r>
            <a:r>
              <a:rPr lang="en-US" altLang="ko-KR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–</a:t>
            </a:r>
            <a:r>
              <a:rPr lang="ko-KR" altLang="en-US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직선관계</a:t>
            </a:r>
            <a:r>
              <a:rPr lang="en-US" altLang="ko-KR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결정계수</a:t>
            </a:r>
            <a:r>
              <a:rPr lang="en-US" altLang="ko-KR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변수선택</a:t>
            </a:r>
            <a:r>
              <a:rPr lang="en-US" altLang="ko-KR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모델비교</a:t>
            </a:r>
            <a:r>
              <a:rPr lang="en-US" altLang="ko-KR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이상치</a:t>
            </a:r>
            <a:endParaRPr lang="ko-KR" altLang="en-US" sz="10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2411760" y="3257405"/>
            <a:ext cx="637508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6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 04 </a:t>
            </a:r>
            <a:r>
              <a:rPr lang="ko-KR" altLang="en-US" sz="1400" spc="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ko-KR" altLang="en-US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이산형 변수</a:t>
            </a:r>
            <a:endParaRPr lang="ko-KR" altLang="en-US" sz="10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2411760" y="3867894"/>
            <a:ext cx="630364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9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5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nit </a:t>
            </a:r>
            <a:r>
              <a:rPr lang="en-US" altLang="ko-KR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3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05  l  </a:t>
            </a:r>
            <a:r>
              <a:rPr lang="ko-KR" altLang="en-US" sz="13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선형회귀의 가정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8215339" y="4943445"/>
            <a:ext cx="928661" cy="200073"/>
            <a:chOff x="8215339" y="4943445"/>
            <a:chExt cx="928661" cy="200073"/>
          </a:xfrm>
        </p:grpSpPr>
        <p:pic>
          <p:nvPicPr>
            <p:cNvPr id="1026" name="Picture 2" descr="C:\Users\SHIN\Desktop\copyright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15339" y="4970161"/>
              <a:ext cx="500066" cy="173357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8667588" y="4943445"/>
              <a:ext cx="4764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err="1">
                  <a:solidFill>
                    <a:schemeClr val="bg1">
                      <a:lumMod val="65000"/>
                    </a:schemeClr>
                  </a:solidFill>
                </a:rPr>
                <a:t>ToBig’s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1780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971600" y="-540060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03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ㅣ회귀분석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- 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결정계수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20" y="1131589"/>
            <a:ext cx="9289032" cy="3774387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7308304" y="166056"/>
            <a:ext cx="1656184" cy="357489"/>
            <a:chOff x="5580112" y="356955"/>
            <a:chExt cx="1656184" cy="357489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R </a:t>
              </a: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교육 세미나 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회귀분석 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- Regression</a:t>
              </a: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8215339" y="4943445"/>
            <a:ext cx="928661" cy="200073"/>
            <a:chOff x="8215339" y="4943445"/>
            <a:chExt cx="928661" cy="200073"/>
          </a:xfrm>
        </p:grpSpPr>
        <p:pic>
          <p:nvPicPr>
            <p:cNvPr id="12" name="Picture 2" descr="C:\Users\SHIN\Desktop\copyright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15339" y="4970161"/>
              <a:ext cx="500066" cy="173357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8667588" y="4943445"/>
              <a:ext cx="4764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err="1">
                  <a:solidFill>
                    <a:schemeClr val="bg1">
                      <a:lumMod val="65000"/>
                    </a:schemeClr>
                  </a:solidFill>
                </a:rPr>
                <a:t>ToBig’s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965" y="1530791"/>
            <a:ext cx="5231131" cy="2975982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1331640" y="3363838"/>
            <a:ext cx="64807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979712" y="4155926"/>
            <a:ext cx="57606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436096" y="2355726"/>
                <a:ext cx="3528392" cy="2173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3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은 약 </a:t>
                </a:r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0.99 </a:t>
                </a:r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가</a:t>
                </a:r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 </a:t>
                </a:r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나왔다</a:t>
                </a:r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. </a:t>
                </a:r>
              </a:p>
              <a:p>
                <a:endParaRPr lang="en-US" altLang="ko-KR" sz="130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이렇게 알아서 구해주니까 굿</a:t>
                </a:r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!! </a:t>
                </a:r>
              </a:p>
              <a:p>
                <a:endParaRPr lang="en-US" altLang="ko-KR" sz="130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다음으로 주목해야 될 값은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a옛날목욕탕L" panose="02020600000000000000" pitchFamily="18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a옛날목욕탕L" panose="02020600000000000000" pitchFamily="18" charset="-127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a옛날목욕탕L" panose="02020600000000000000" pitchFamily="18" charset="-127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30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endParaRPr lang="en-US" altLang="ko-KR" sz="130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구하는</a:t>
                </a:r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 </a:t>
                </a:r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수식이 존재하지만</a:t>
                </a:r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,</a:t>
                </a:r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 의미는 </a:t>
                </a:r>
                <a:endParaRPr lang="en-US" altLang="ko-KR" sz="130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Y</a:t>
                </a:r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의 변이 중 </a:t>
                </a:r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46%</a:t>
                </a:r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를 </a:t>
                </a:r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X</a:t>
                </a:r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가 설명한다는 의미</a:t>
                </a:r>
                <a:endParaRPr lang="en-US" altLang="ko-KR" sz="130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endParaRPr lang="en-US" altLang="ko-KR" sz="130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그러니까 높을 수록 좋겠죠</a:t>
                </a:r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?</a:t>
                </a:r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 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2355726"/>
                <a:ext cx="3528392" cy="2173608"/>
              </a:xfrm>
              <a:prstGeom prst="rect">
                <a:avLst/>
              </a:prstGeom>
              <a:blipFill>
                <a:blip r:embed="rId5"/>
                <a:stretch>
                  <a:fillRect l="-345" t="-280" b="-11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6674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971600" y="-540060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03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ㅣ회귀분석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- 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결정계수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20" y="1131589"/>
            <a:ext cx="9289032" cy="3774387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7308304" y="166056"/>
            <a:ext cx="1656184" cy="357489"/>
            <a:chOff x="5580112" y="356955"/>
            <a:chExt cx="1656184" cy="357489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R </a:t>
              </a: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교육 세미나 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회귀분석 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- Regression</a:t>
              </a: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8215339" y="4943445"/>
            <a:ext cx="928661" cy="200073"/>
            <a:chOff x="8215339" y="4943445"/>
            <a:chExt cx="928661" cy="200073"/>
          </a:xfrm>
        </p:grpSpPr>
        <p:pic>
          <p:nvPicPr>
            <p:cNvPr id="12" name="Picture 2" descr="C:\Users\SHIN\Desktop\copyright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15339" y="4970161"/>
              <a:ext cx="500066" cy="173357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8667588" y="4943445"/>
              <a:ext cx="4764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err="1">
                  <a:solidFill>
                    <a:schemeClr val="bg1">
                      <a:lumMod val="65000"/>
                    </a:schemeClr>
                  </a:solidFill>
                </a:rPr>
                <a:t>ToBig’s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1419622"/>
            <a:ext cx="4327622" cy="3343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436096" y="2355726"/>
                <a:ext cx="3528392" cy="2173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3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은 약 </a:t>
                </a:r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0.99 </a:t>
                </a:r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가</a:t>
                </a:r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 </a:t>
                </a:r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나왔다</a:t>
                </a:r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. </a:t>
                </a:r>
              </a:p>
              <a:p>
                <a:endParaRPr lang="en-US" altLang="ko-KR" sz="130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이렇게 알아서 구해주니까 굿</a:t>
                </a:r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!! </a:t>
                </a:r>
              </a:p>
              <a:p>
                <a:endParaRPr lang="en-US" altLang="ko-KR" sz="130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다음으로 주목해야 될 값은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a옛날목욕탕L" panose="02020600000000000000" pitchFamily="18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a옛날목욕탕L" panose="02020600000000000000" pitchFamily="18" charset="-127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a옛날목욕탕L" panose="02020600000000000000" pitchFamily="18" charset="-127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30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endParaRPr lang="en-US" altLang="ko-KR" sz="130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구하는</a:t>
                </a:r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 </a:t>
                </a:r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수식이 존재하지만</a:t>
                </a:r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,</a:t>
                </a:r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 의미는 </a:t>
                </a:r>
                <a:endParaRPr lang="en-US" altLang="ko-KR" sz="130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Y</a:t>
                </a:r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의 변이 중 </a:t>
                </a:r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46%</a:t>
                </a:r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를 </a:t>
                </a:r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X</a:t>
                </a:r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가 설명한다는 의미</a:t>
                </a:r>
                <a:endParaRPr lang="en-US" altLang="ko-KR" sz="130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endParaRPr lang="en-US" altLang="ko-KR" sz="130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그러니까 높을 수록 좋겠죠</a:t>
                </a:r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?</a:t>
                </a:r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 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2355726"/>
                <a:ext cx="3528392" cy="2173608"/>
              </a:xfrm>
              <a:prstGeom prst="rect">
                <a:avLst/>
              </a:prstGeom>
              <a:blipFill>
                <a:blip r:embed="rId5"/>
                <a:stretch>
                  <a:fillRect l="-345" t="-280" b="-11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6571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971600" y="-540060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03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ㅣ회귀분석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- 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변수선택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20" y="1131589"/>
            <a:ext cx="9289032" cy="3774387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7308304" y="166056"/>
            <a:ext cx="1656184" cy="357489"/>
            <a:chOff x="5580112" y="356955"/>
            <a:chExt cx="1656184" cy="357489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R </a:t>
              </a: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교육 세미나 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회귀분석 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- Regression</a:t>
              </a: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8215339" y="4943445"/>
            <a:ext cx="928661" cy="200073"/>
            <a:chOff x="8215339" y="4943445"/>
            <a:chExt cx="928661" cy="200073"/>
          </a:xfrm>
        </p:grpSpPr>
        <p:pic>
          <p:nvPicPr>
            <p:cNvPr id="12" name="Picture 2" descr="C:\Users\SHIN\Desktop\copyright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15339" y="4970161"/>
              <a:ext cx="500066" cy="173357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8667588" y="4943445"/>
              <a:ext cx="4764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err="1">
                  <a:solidFill>
                    <a:schemeClr val="bg1">
                      <a:lumMod val="65000"/>
                    </a:schemeClr>
                  </a:solidFill>
                </a:rPr>
                <a:t>ToBig’s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" y="1414999"/>
            <a:ext cx="5230800" cy="32075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644008" y="1429759"/>
                <a:ext cx="4878215" cy="2292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300" dirty="0">
                    <a:ea typeface="a옛날목욕탕L" panose="02020600000000000000" pitchFamily="18" charset="-127"/>
                  </a:rPr>
                  <a:t>하</a:t>
                </a:r>
                <a14:m>
                  <m:oMath xmlns:m="http://schemas.openxmlformats.org/officeDocument/2006/math">
                    <m:r>
                      <a:rPr lang="ko-KR" altLang="en-US" sz="1300" i="1" smtClean="0">
                        <a:latin typeface="Cambria Math" panose="02040503050406030204" pitchFamily="18" charset="0"/>
                        <a:ea typeface="a옛날목욕탕L" panose="02020600000000000000" pitchFamily="18" charset="-127"/>
                      </a:rPr>
                      <m:t>지</m:t>
                    </m:r>
                    <m:r>
                      <a:rPr lang="ko-KR" altLang="en-US" sz="1300" i="1">
                        <a:latin typeface="Cambria Math" panose="02040503050406030204" pitchFamily="18" charset="0"/>
                        <a:ea typeface="a옛날목욕탕L" panose="02020600000000000000" pitchFamily="18" charset="-127"/>
                      </a:rPr>
                      <m:t>만</m:t>
                    </m:r>
                    <m:r>
                      <a:rPr lang="en-US" altLang="ko-KR" sz="1300" b="0" i="1" smtClean="0">
                        <a:latin typeface="Cambria Math" panose="02040503050406030204" pitchFamily="18" charset="0"/>
                        <a:ea typeface="a옛날목욕탕L" panose="02020600000000000000" pitchFamily="18" charset="-127"/>
                      </a:rPr>
                      <m:t> </m:t>
                    </m:r>
                    <m:sSup>
                      <m:sSupPr>
                        <m:ctrlPr>
                          <a:rPr lang="en-US" altLang="ko-KR" sz="1300" i="1">
                            <a:latin typeface="Cambria Math" panose="02040503050406030204" pitchFamily="18" charset="0"/>
                            <a:ea typeface="a옛날목욕탕L" panose="02020600000000000000" pitchFamily="18" charset="-127"/>
                          </a:rPr>
                        </m:ctrlPr>
                      </m:sSupPr>
                      <m:e>
                        <m:r>
                          <a:rPr lang="en-US" altLang="ko-KR" sz="1300" i="1">
                            <a:latin typeface="Cambria Math" panose="02040503050406030204" pitchFamily="18" charset="0"/>
                            <a:ea typeface="a옛날목욕탕L" panose="02020600000000000000" pitchFamily="18" charset="-127"/>
                          </a:rPr>
                          <m:t>𝑅</m:t>
                        </m:r>
                      </m:e>
                      <m:sup>
                        <m:r>
                          <a:rPr lang="en-US" altLang="ko-KR" sz="1300" i="1">
                            <a:latin typeface="Cambria Math" panose="02040503050406030204" pitchFamily="18" charset="0"/>
                            <a:ea typeface="a옛날목욕탕L" panose="02020600000000000000" pitchFamily="18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는 변수의 수가 늘어날수록 같이 증가한다</a:t>
                </a:r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.</a:t>
                </a:r>
              </a:p>
              <a:p>
                <a:endParaRPr lang="en-US" altLang="ko-KR" sz="130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r>
                  <a:rPr lang="en-US" altLang="ko-KR" sz="1300" dirty="0">
                    <a:solidFill>
                      <a:srgbClr val="FF0000"/>
                    </a:solidFill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Why?</a:t>
                </a:r>
              </a:p>
              <a:p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아무리</a:t>
                </a:r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 </a:t>
                </a:r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하찮은 변수라도 방정식에 들어가면 조금의 도움이 되니</a:t>
                </a:r>
                <a:endParaRPr lang="en-US" altLang="ko-KR" sz="130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R-square </a:t>
                </a:r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값이 계속 올라간다</a:t>
                </a:r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. </a:t>
                </a:r>
              </a:p>
              <a:p>
                <a:endParaRPr lang="en-US" altLang="ko-KR" sz="130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따라서 변수가 여러가지인 경우에는 </a:t>
                </a:r>
                <a:endParaRPr lang="en-US" altLang="ko-KR" sz="130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변수의 수를 고려한 값</a:t>
                </a:r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,</a:t>
                </a:r>
              </a:p>
              <a:p>
                <a:r>
                  <a:rPr lang="ko-KR" altLang="en-US" sz="1300" dirty="0" err="1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수정결졍계수</a:t>
                </a:r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(adjusted R-square)</a:t>
                </a:r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값을 참고해야 한다</a:t>
                </a:r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. </a:t>
                </a:r>
              </a:p>
              <a:p>
                <a:endParaRPr lang="en-US" altLang="ko-KR" sz="130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이 예제는 </a:t>
                </a:r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Y</a:t>
                </a:r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의 변이를 </a:t>
                </a:r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X</a:t>
                </a:r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들이 약</a:t>
                </a:r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77% </a:t>
                </a:r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설명하고 있다</a:t>
                </a:r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1429759"/>
                <a:ext cx="4878215" cy="2292935"/>
              </a:xfrm>
              <a:prstGeom prst="rect">
                <a:avLst/>
              </a:prstGeom>
              <a:blipFill>
                <a:blip r:embed="rId5"/>
                <a:stretch>
                  <a:fillRect l="-250" t="-266" b="-13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연결선 14"/>
          <p:cNvCxnSpPr/>
          <p:nvPr/>
        </p:nvCxnSpPr>
        <p:spPr>
          <a:xfrm>
            <a:off x="1691680" y="4348505"/>
            <a:ext cx="64807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319972" y="4346832"/>
            <a:ext cx="64807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502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971600" y="-540060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03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ㅣ회귀분석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- 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변수선택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20" y="1131589"/>
            <a:ext cx="9289032" cy="3774387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7308304" y="166056"/>
            <a:ext cx="1656184" cy="357489"/>
            <a:chOff x="5580112" y="356955"/>
            <a:chExt cx="1656184" cy="357489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R </a:t>
              </a: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교육 세미나 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회귀분석 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- Regression</a:t>
              </a: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8215339" y="4943445"/>
            <a:ext cx="928661" cy="200073"/>
            <a:chOff x="8215339" y="4943445"/>
            <a:chExt cx="928661" cy="200073"/>
          </a:xfrm>
        </p:grpSpPr>
        <p:pic>
          <p:nvPicPr>
            <p:cNvPr id="12" name="Picture 2" descr="C:\Users\SHIN\Desktop\copyright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15339" y="4970161"/>
              <a:ext cx="500066" cy="173357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8667588" y="4943445"/>
              <a:ext cx="4764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err="1">
                  <a:solidFill>
                    <a:schemeClr val="bg1">
                      <a:lumMod val="65000"/>
                    </a:schemeClr>
                  </a:solidFill>
                </a:rPr>
                <a:t>ToBig’s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" y="1414999"/>
            <a:ext cx="5230800" cy="320756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043881" y="2787774"/>
            <a:ext cx="288032" cy="7569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234138" y="1991037"/>
                <a:ext cx="3946373" cy="279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추정값 옆엔 항상 어떤 표시들이 따라 붙는다</a:t>
                </a:r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. </a:t>
                </a:r>
              </a:p>
              <a:p>
                <a:endParaRPr lang="en-US" altLang="ko-KR" sz="130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각각의 </a:t>
                </a:r>
                <a14:m>
                  <m:oMath xmlns:m="http://schemas.openxmlformats.org/officeDocument/2006/math">
                    <m:r>
                      <a:rPr lang="ko-KR" altLang="en-US" sz="1300" i="1" smtClean="0">
                        <a:latin typeface="Cambria Math" panose="02040503050406030204" pitchFamily="18" charset="0"/>
                        <a:ea typeface="a옛날목욕탕L" panose="02020600000000000000" pitchFamily="18" charset="-127"/>
                      </a:rPr>
                      <m:t>𝛽</m:t>
                    </m:r>
                  </m:oMath>
                </a14:m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들이 얼마나 통계적으로 유의한지</a:t>
                </a:r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(</a:t>
                </a:r>
                <a:r>
                  <a:rPr lang="ko-KR" altLang="en-US" sz="1300" dirty="0" err="1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쓸만한지</a:t>
                </a:r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)</a:t>
                </a:r>
              </a:p>
              <a:p>
                <a:endParaRPr lang="en-US" altLang="ko-KR" sz="130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알려주는 지표다</a:t>
                </a:r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. </a:t>
                </a:r>
              </a:p>
              <a:p>
                <a:endParaRPr lang="en-US" altLang="ko-KR" sz="130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보통은 기준을 </a:t>
                </a:r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p-value</a:t>
                </a:r>
                <a14:m>
                  <m:oMath xmlns:m="http://schemas.openxmlformats.org/officeDocument/2006/math">
                    <m:r>
                      <a:rPr lang="en-US" altLang="ko-KR" sz="13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0.05</a:t>
                </a:r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로 잡는다</a:t>
                </a:r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. (* </a:t>
                </a:r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하나</a:t>
                </a:r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)</a:t>
                </a:r>
              </a:p>
              <a:p>
                <a:endParaRPr lang="en-US" altLang="ko-KR" sz="130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하지만 예외로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300" i="1" smtClean="0">
                            <a:latin typeface="Cambria Math" panose="02040503050406030204" pitchFamily="18" charset="0"/>
                            <a:ea typeface="a옛날목욕탕L" panose="02020600000000000000" pitchFamily="18" charset="-127"/>
                          </a:rPr>
                        </m:ctrlPr>
                      </m:sSubPr>
                      <m:e>
                        <m:r>
                          <a:rPr lang="ko-KR" altLang="en-US" sz="1300" i="1" smtClean="0">
                            <a:latin typeface="Cambria Math" panose="02040503050406030204" pitchFamily="18" charset="0"/>
                            <a:ea typeface="a옛날목욕탕L" panose="02020600000000000000" pitchFamily="18" charset="-127"/>
                          </a:rPr>
                          <m:t>𝛽</m:t>
                        </m:r>
                      </m:e>
                      <m:sub>
                        <m:r>
                          <a:rPr lang="en-US" altLang="ko-KR" sz="1300" b="0" i="1" smtClean="0">
                            <a:latin typeface="Cambria Math" panose="02040503050406030204" pitchFamily="18" charset="0"/>
                            <a:ea typeface="a옛날목욕탕L" panose="02020600000000000000" pitchFamily="18" charset="-127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는 </a:t>
                </a:r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0.05</a:t>
                </a:r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보다 큰 값을 가져도 제거를</a:t>
                </a:r>
                <a:endParaRPr lang="en-US" altLang="ko-KR" sz="130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하지 않는다</a:t>
                </a:r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.</a:t>
                </a:r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 </a:t>
                </a:r>
                <a:endParaRPr lang="en-US" altLang="ko-KR" sz="130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endParaRPr lang="en-US" altLang="ko-KR" sz="130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r>
                  <a:rPr lang="en-US" altLang="ko-KR" sz="10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0.05</a:t>
                </a:r>
                <a:r>
                  <a:rPr lang="ko-KR" altLang="en-US" sz="10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보다 크다는 말은 </a:t>
                </a:r>
                <a:r>
                  <a:rPr lang="en-US" altLang="ko-KR" sz="10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beta</a:t>
                </a:r>
                <a:r>
                  <a:rPr lang="ko-KR" altLang="en-US" sz="10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값이</a:t>
                </a:r>
                <a:r>
                  <a:rPr lang="en-US" altLang="ko-KR" sz="10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 0</a:t>
                </a:r>
                <a:r>
                  <a:rPr lang="ko-KR" altLang="en-US" sz="10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일수도 있다는 의미 </a:t>
                </a:r>
                <a:endParaRPr lang="en-US" altLang="ko-KR" sz="100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endParaRPr lang="en-US" altLang="ko-KR" sz="100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r>
                  <a:rPr lang="en-US" altLang="ko-KR" sz="10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e-14 </a:t>
                </a:r>
                <a:r>
                  <a:rPr lang="ko-KR" altLang="en-US" sz="10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00" i="1" smtClean="0">
                            <a:latin typeface="Cambria Math" panose="02040503050406030204" pitchFamily="18" charset="0"/>
                            <a:ea typeface="a옛날목욕탕L" panose="02020600000000000000" pitchFamily="18" charset="-127"/>
                          </a:rPr>
                        </m:ctrlPr>
                      </m:sSup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  <a:ea typeface="a옛날목욕탕L" panose="02020600000000000000" pitchFamily="18" charset="-127"/>
                          </a:rPr>
                          <m:t>10</m:t>
                        </m:r>
                      </m:e>
                      <m:sup>
                        <m:r>
                          <a:rPr lang="en-US" altLang="ko-KR" sz="1000" b="0" i="1" smtClean="0">
                            <a:latin typeface="Cambria Math" panose="02040503050406030204" pitchFamily="18" charset="0"/>
                            <a:ea typeface="a옛날목욕탕L" panose="02020600000000000000" pitchFamily="18" charset="-127"/>
                          </a:rPr>
                          <m:t>−14</m:t>
                        </m:r>
                      </m:sup>
                    </m:sSup>
                  </m:oMath>
                </a14:m>
                <a:r>
                  <a:rPr lang="ko-KR" altLang="en-US" sz="10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 라는 의미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138" y="1991037"/>
                <a:ext cx="3946373" cy="2791790"/>
              </a:xfrm>
              <a:prstGeom prst="rect">
                <a:avLst/>
              </a:prstGeom>
              <a:blipFill>
                <a:blip r:embed="rId5"/>
                <a:stretch>
                  <a:fillRect l="-309" t="-2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80537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1541"/>
            <a:ext cx="5760640" cy="3765911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971600" y="-540060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03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ㅣ회귀분석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- 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변수선택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20" y="1131589"/>
            <a:ext cx="9289032" cy="3774387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7308304" y="166056"/>
            <a:ext cx="1656184" cy="357489"/>
            <a:chOff x="5580112" y="356955"/>
            <a:chExt cx="1656184" cy="357489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R </a:t>
              </a: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교육 세미나 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회귀분석 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- Regression</a:t>
              </a: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8215339" y="4943445"/>
            <a:ext cx="928661" cy="200073"/>
            <a:chOff x="8215339" y="4943445"/>
            <a:chExt cx="928661" cy="200073"/>
          </a:xfrm>
        </p:grpSpPr>
        <p:pic>
          <p:nvPicPr>
            <p:cNvPr id="12" name="Picture 2" descr="C:\Users\SHIN\Desktop\copyright.png"/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15339" y="4970161"/>
              <a:ext cx="500066" cy="173357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8667588" y="4943445"/>
              <a:ext cx="4764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err="1">
                  <a:solidFill>
                    <a:schemeClr val="bg1">
                      <a:lumMod val="65000"/>
                    </a:schemeClr>
                  </a:solidFill>
                </a:rPr>
                <a:t>ToBig’s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4253937" y="2737175"/>
            <a:ext cx="316835" cy="11081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004048" y="1635646"/>
                <a:ext cx="4176463" cy="2893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이 예제는 </a:t>
                </a:r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X1 </a:t>
                </a:r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변수만 유의미한 결과를 낸다고 말하고 있다</a:t>
                </a:r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.</a:t>
                </a:r>
              </a:p>
              <a:p>
                <a:endParaRPr lang="en-US" altLang="ko-KR" sz="130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그럼 나머지 변수들을 </a:t>
                </a:r>
                <a:r>
                  <a:rPr lang="ko-KR" altLang="en-US" sz="1300" b="1" u="sng" dirty="0">
                    <a:solidFill>
                      <a:srgbClr val="FF0000"/>
                    </a:solidFill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한번</a:t>
                </a:r>
                <a:r>
                  <a:rPr lang="ko-KR" altLang="en-US" sz="1300" b="1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 </a:t>
                </a:r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에 제거 해야 될까</a:t>
                </a:r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?</a:t>
                </a:r>
              </a:p>
              <a:p>
                <a:endParaRPr lang="en-US" altLang="ko-KR" sz="130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고</a:t>
                </a:r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1</a:t>
                </a:r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때 집합의 원소의 수는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300" i="1" smtClean="0">
                            <a:latin typeface="Cambria Math" panose="02040503050406030204" pitchFamily="18" charset="0"/>
                            <a:ea typeface="a옛날목욕탕L" panose="02020600000000000000" pitchFamily="18" charset="-127"/>
                          </a:rPr>
                        </m:ctrlPr>
                      </m:sSupPr>
                      <m:e>
                        <m:r>
                          <a:rPr lang="en-US" altLang="ko-KR" sz="1300" b="0" i="1" smtClean="0">
                            <a:latin typeface="Cambria Math" panose="02040503050406030204" pitchFamily="18" charset="0"/>
                            <a:ea typeface="a옛날목욕탕L" panose="02020600000000000000" pitchFamily="18" charset="-127"/>
                          </a:rPr>
                          <m:t>2</m:t>
                        </m:r>
                      </m:e>
                      <m:sup>
                        <m:r>
                          <a:rPr lang="en-US" altLang="ko-KR" sz="1300" b="0" i="1" smtClean="0">
                            <a:latin typeface="Cambria Math" panose="02040503050406030204" pitchFamily="18" charset="0"/>
                            <a:ea typeface="a옛날목욕탕L" panose="02020600000000000000" pitchFamily="18" charset="-127"/>
                          </a:rPr>
                          <m:t>𝑝</m:t>
                        </m:r>
                      </m:sup>
                    </m:sSup>
                    <m:r>
                      <a:rPr lang="ko-KR" altLang="en-US" sz="1300" i="1">
                        <a:latin typeface="Cambria Math" panose="02040503050406030204" pitchFamily="18" charset="0"/>
                        <a:ea typeface="a옛날목욕탕L" panose="02020600000000000000" pitchFamily="18" charset="-127"/>
                      </a:rPr>
                      <m:t>개</m:t>
                    </m:r>
                  </m:oMath>
                </a14:m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 </a:t>
                </a:r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라고 배움</a:t>
                </a:r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.</a:t>
                </a:r>
              </a:p>
              <a:p>
                <a:endParaRPr lang="en-US" altLang="ko-KR" sz="130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마찬가지로 변수의 수가 </a:t>
                </a:r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6</a:t>
                </a:r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개 일 때 만들 수 있는 모델의 수는 </a:t>
                </a:r>
                <a:endParaRPr lang="en-US" altLang="ko-KR" sz="130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endParaRPr lang="en-US" altLang="ko-KR" sz="130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300" i="1">
                            <a:latin typeface="Cambria Math" panose="02040503050406030204" pitchFamily="18" charset="0"/>
                            <a:ea typeface="a옛날목욕탕L" panose="02020600000000000000" pitchFamily="18" charset="-127"/>
                          </a:rPr>
                        </m:ctrlPr>
                      </m:sSupPr>
                      <m:e>
                        <m:r>
                          <a:rPr lang="en-US" altLang="ko-KR" sz="1300" i="1">
                            <a:latin typeface="Cambria Math" panose="02040503050406030204" pitchFamily="18" charset="0"/>
                            <a:ea typeface="a옛날목욕탕L" panose="02020600000000000000" pitchFamily="18" charset="-127"/>
                          </a:rPr>
                          <m:t>2</m:t>
                        </m:r>
                      </m:e>
                      <m:sup>
                        <m:r>
                          <a:rPr lang="en-US" altLang="ko-KR" sz="1300" b="0" i="1" smtClean="0">
                            <a:latin typeface="Cambria Math" panose="02040503050406030204" pitchFamily="18" charset="0"/>
                            <a:ea typeface="a옛날목욕탕L" panose="02020600000000000000" pitchFamily="18" charset="-127"/>
                          </a:rPr>
                          <m:t>6</m:t>
                        </m:r>
                      </m:sup>
                    </m:sSup>
                  </m:oMath>
                </a14:m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개 이지만</a:t>
                </a:r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, </a:t>
                </a:r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모든 경우의 수를 고려할 수 없기에 </a:t>
                </a:r>
                <a:endParaRPr lang="en-US" altLang="ko-KR" sz="130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endParaRPr lang="en-US" altLang="ko-KR" sz="130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P+1 </a:t>
                </a:r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가지 경우의 수만 확인한다</a:t>
                </a:r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.</a:t>
                </a:r>
              </a:p>
              <a:p>
                <a:endParaRPr lang="en-US" altLang="ko-KR" sz="130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P-value</a:t>
                </a:r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가 가장 큰 변수부터 제거</a:t>
                </a:r>
              </a:p>
              <a:p>
                <a:endParaRPr lang="ko-KR" altLang="en-US" sz="130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1635646"/>
                <a:ext cx="4176463" cy="2893100"/>
              </a:xfrm>
              <a:prstGeom prst="rect">
                <a:avLst/>
              </a:prstGeom>
              <a:blipFill>
                <a:blip r:embed="rId5"/>
                <a:stretch>
                  <a:fillRect l="-292" t="-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1316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971600" y="-540060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03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ㅣ회귀분석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- 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변수선택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20" y="1131589"/>
            <a:ext cx="9289032" cy="3774387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7308304" y="166056"/>
            <a:ext cx="1656184" cy="357489"/>
            <a:chOff x="5580112" y="356955"/>
            <a:chExt cx="1656184" cy="357489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R </a:t>
              </a: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교육 세미나 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회귀분석 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- Regression</a:t>
              </a: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8215339" y="4943445"/>
            <a:ext cx="928661" cy="200073"/>
            <a:chOff x="8215339" y="4943445"/>
            <a:chExt cx="928661" cy="200073"/>
          </a:xfrm>
        </p:grpSpPr>
        <p:pic>
          <p:nvPicPr>
            <p:cNvPr id="12" name="Picture 2" descr="C:\Users\SHIN\Desktop\copyright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15339" y="4970161"/>
              <a:ext cx="500066" cy="173357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8667588" y="4943445"/>
              <a:ext cx="4764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err="1">
                  <a:solidFill>
                    <a:schemeClr val="bg1">
                      <a:lumMod val="65000"/>
                    </a:schemeClr>
                  </a:solidFill>
                </a:rPr>
                <a:t>ToBig’s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004048" y="1635646"/>
                <a:ext cx="4176463" cy="2693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이 예제는 </a:t>
                </a:r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X1 </a:t>
                </a:r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변수만 유의미한 결과를 낸다고 말하고 있다</a:t>
                </a:r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.</a:t>
                </a:r>
              </a:p>
              <a:p>
                <a:endParaRPr lang="en-US" altLang="ko-KR" sz="130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그럼 나머지 변수들을 </a:t>
                </a:r>
                <a:r>
                  <a:rPr lang="ko-KR" altLang="en-US" sz="1300" b="1" u="sng" dirty="0">
                    <a:solidFill>
                      <a:srgbClr val="FF0000"/>
                    </a:solidFill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한번</a:t>
                </a:r>
                <a:r>
                  <a:rPr lang="ko-KR" altLang="en-US" sz="1300" b="1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 </a:t>
                </a:r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에 제거 해야 될까</a:t>
                </a:r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?</a:t>
                </a:r>
              </a:p>
              <a:p>
                <a:endParaRPr lang="en-US" altLang="ko-KR" sz="130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고</a:t>
                </a:r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1</a:t>
                </a:r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때 집합의 원소의 수는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300" i="1" smtClean="0">
                            <a:latin typeface="Cambria Math" panose="02040503050406030204" pitchFamily="18" charset="0"/>
                            <a:ea typeface="a옛날목욕탕L" panose="02020600000000000000" pitchFamily="18" charset="-127"/>
                          </a:rPr>
                        </m:ctrlPr>
                      </m:sSupPr>
                      <m:e>
                        <m:r>
                          <a:rPr lang="en-US" altLang="ko-KR" sz="1300" b="0" i="1" smtClean="0">
                            <a:latin typeface="Cambria Math" panose="02040503050406030204" pitchFamily="18" charset="0"/>
                            <a:ea typeface="a옛날목욕탕L" panose="02020600000000000000" pitchFamily="18" charset="-127"/>
                          </a:rPr>
                          <m:t>2</m:t>
                        </m:r>
                      </m:e>
                      <m:sup>
                        <m:r>
                          <a:rPr lang="en-US" altLang="ko-KR" sz="1300" b="0" i="1" smtClean="0">
                            <a:latin typeface="Cambria Math" panose="02040503050406030204" pitchFamily="18" charset="0"/>
                            <a:ea typeface="a옛날목욕탕L" panose="02020600000000000000" pitchFamily="18" charset="-127"/>
                          </a:rPr>
                          <m:t>𝑝</m:t>
                        </m:r>
                      </m:sup>
                    </m:sSup>
                    <m:r>
                      <a:rPr lang="ko-KR" altLang="en-US" sz="1300" i="1">
                        <a:latin typeface="Cambria Math" panose="02040503050406030204" pitchFamily="18" charset="0"/>
                        <a:ea typeface="a옛날목욕탕L" panose="02020600000000000000" pitchFamily="18" charset="-127"/>
                      </a:rPr>
                      <m:t>개</m:t>
                    </m:r>
                  </m:oMath>
                </a14:m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 </a:t>
                </a:r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라고 배움</a:t>
                </a:r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.</a:t>
                </a:r>
              </a:p>
              <a:p>
                <a:endParaRPr lang="en-US" altLang="ko-KR" sz="130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마찬가지로 변수의 수가 </a:t>
                </a:r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6</a:t>
                </a:r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개 일 때 만들 수 있는 모델의 수는 </a:t>
                </a:r>
                <a:endParaRPr lang="en-US" altLang="ko-KR" sz="130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endParaRPr lang="en-US" altLang="ko-KR" sz="130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300" i="1">
                            <a:latin typeface="Cambria Math" panose="02040503050406030204" pitchFamily="18" charset="0"/>
                            <a:ea typeface="a옛날목욕탕L" panose="02020600000000000000" pitchFamily="18" charset="-127"/>
                          </a:rPr>
                        </m:ctrlPr>
                      </m:sSupPr>
                      <m:e>
                        <m:r>
                          <a:rPr lang="en-US" altLang="ko-KR" sz="1300" i="1">
                            <a:latin typeface="Cambria Math" panose="02040503050406030204" pitchFamily="18" charset="0"/>
                            <a:ea typeface="a옛날목욕탕L" panose="02020600000000000000" pitchFamily="18" charset="-127"/>
                          </a:rPr>
                          <m:t>2</m:t>
                        </m:r>
                      </m:e>
                      <m:sup>
                        <m:r>
                          <a:rPr lang="en-US" altLang="ko-KR" sz="1300" b="0" i="1" smtClean="0">
                            <a:latin typeface="Cambria Math" panose="02040503050406030204" pitchFamily="18" charset="0"/>
                            <a:ea typeface="a옛날목욕탕L" panose="02020600000000000000" pitchFamily="18" charset="-127"/>
                          </a:rPr>
                          <m:t>6</m:t>
                        </m:r>
                      </m:sup>
                    </m:sSup>
                  </m:oMath>
                </a14:m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개 이지만</a:t>
                </a:r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, </a:t>
                </a:r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모든 경우의 수를 고려할 수 없기에 </a:t>
                </a:r>
                <a:endParaRPr lang="en-US" altLang="ko-KR" sz="130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endParaRPr lang="en-US" altLang="ko-KR" sz="130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P+1 </a:t>
                </a:r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가지 경우의 수만 확인한다</a:t>
                </a:r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.</a:t>
                </a:r>
              </a:p>
              <a:p>
                <a:endParaRPr lang="en-US" altLang="ko-KR" sz="130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P-value</a:t>
                </a:r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가 가장 큰 변수부터 제거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1635646"/>
                <a:ext cx="4176463" cy="2693045"/>
              </a:xfrm>
              <a:prstGeom prst="rect">
                <a:avLst/>
              </a:prstGeom>
              <a:blipFill>
                <a:blip r:embed="rId4"/>
                <a:stretch>
                  <a:fillRect l="-292" t="-226" b="-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259" y="1160532"/>
            <a:ext cx="389572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398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971600" y="-540060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03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ㅣ회귀분석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- 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변수선택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20" y="1131589"/>
            <a:ext cx="9289032" cy="3774387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7308304" y="166056"/>
            <a:ext cx="1656184" cy="357489"/>
            <a:chOff x="5580112" y="356955"/>
            <a:chExt cx="1656184" cy="357489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R </a:t>
              </a: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교육 세미나 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회귀분석 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- Regression</a:t>
              </a: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8215339" y="4943445"/>
            <a:ext cx="928661" cy="200073"/>
            <a:chOff x="8215339" y="4943445"/>
            <a:chExt cx="928661" cy="200073"/>
          </a:xfrm>
        </p:grpSpPr>
        <p:pic>
          <p:nvPicPr>
            <p:cNvPr id="12" name="Picture 2" descr="C:\Users\SHIN\Desktop\copyright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15339" y="4970161"/>
              <a:ext cx="500066" cy="173357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8667588" y="4943445"/>
              <a:ext cx="4764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err="1">
                  <a:solidFill>
                    <a:schemeClr val="bg1">
                      <a:lumMod val="65000"/>
                    </a:schemeClr>
                  </a:solidFill>
                </a:rPr>
                <a:t>ToBig’s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839150" y="2199796"/>
            <a:ext cx="31683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3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전진 선택법</a:t>
            </a:r>
            <a:endParaRPr lang="en-US" altLang="ko-KR" sz="3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3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후진 </a:t>
            </a:r>
            <a:r>
              <a:rPr lang="ko-KR" altLang="en-US" sz="32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제거법</a:t>
            </a:r>
            <a:endParaRPr lang="en-US" altLang="ko-KR" sz="3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3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단계적 방법</a:t>
            </a: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-1260648" y="1492752"/>
            <a:ext cx="564075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옛날목욕탕M" pitchFamily="18" charset="-127"/>
                <a:ea typeface="a옛날목욕탕M" pitchFamily="18" charset="-127"/>
              </a:rPr>
              <a:t>변수선택 절차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3304925" y="2362972"/>
            <a:ext cx="3211291" cy="1243308"/>
            <a:chOff x="3923928" y="2427734"/>
            <a:chExt cx="3211291" cy="1584176"/>
          </a:xfrm>
        </p:grpSpPr>
        <p:sp>
          <p:nvSpPr>
            <p:cNvPr id="2" name="TextBox 1"/>
            <p:cNvSpPr txBox="1"/>
            <p:nvPr/>
          </p:nvSpPr>
          <p:spPr>
            <a:xfrm>
              <a:off x="3923928" y="2427734"/>
              <a:ext cx="321129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가장 </a:t>
              </a:r>
              <a:r>
                <a:rPr lang="ko-KR" altLang="en-US" sz="1300" dirty="0" err="1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쓸만한</a:t>
              </a:r>
              <a:r>
                <a:rPr lang="ko-KR" altLang="en-US" sz="13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변수를 하나씩 추가하는 방법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23928" y="3039570"/>
              <a:ext cx="321129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가장 하찮은 변수를 하나씩 제거하는 방법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23928" y="3719522"/>
              <a:ext cx="321129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err="1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좋은건</a:t>
              </a:r>
              <a:r>
                <a:rPr lang="ko-KR" altLang="en-US" sz="13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넣고 </a:t>
              </a:r>
              <a:r>
                <a:rPr lang="ko-KR" altLang="en-US" sz="1300" dirty="0" err="1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나쁜건</a:t>
              </a:r>
              <a:r>
                <a:rPr lang="ko-KR" altLang="en-US" sz="13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빼는 방법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46790" y="3871534"/>
                <a:ext cx="432756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AIC: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∗2−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𝑙𝑜𝑔𝐿</m:t>
                    </m:r>
                  </m:oMath>
                </a14:m>
                <a:endParaRPr lang="en-US" altLang="ko-KR" sz="280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r>
                  <a:rPr lang="en-US" altLang="ko-KR" sz="28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BIC: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8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ko-KR" sz="28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)−2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𝑙𝑜𝑔𝐿</m:t>
                    </m:r>
                  </m:oMath>
                </a14:m>
                <a:endParaRPr lang="en-US" altLang="ko-KR" sz="280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790" y="3871534"/>
                <a:ext cx="4327560" cy="954107"/>
              </a:xfrm>
              <a:prstGeom prst="rect">
                <a:avLst/>
              </a:prstGeom>
              <a:blipFill>
                <a:blip r:embed="rId4"/>
                <a:stretch>
                  <a:fillRect l="-2962" t="-6369" b="-165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연결선: 꺾임 9"/>
          <p:cNvCxnSpPr/>
          <p:nvPr/>
        </p:nvCxnSpPr>
        <p:spPr>
          <a:xfrm>
            <a:off x="1043608" y="3807349"/>
            <a:ext cx="1703184" cy="751514"/>
          </a:xfrm>
          <a:prstGeom prst="bentConnector3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839150" y="3769456"/>
            <a:ext cx="1140562" cy="180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979712" y="415592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기준</a:t>
            </a:r>
          </a:p>
        </p:txBody>
      </p:sp>
    </p:spTree>
    <p:extLst>
      <p:ext uri="{BB962C8B-B14F-4D97-AF65-F5344CB8AC3E}">
        <p14:creationId xmlns:p14="http://schemas.microsoft.com/office/powerpoint/2010/main" val="4326051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971600" y="-540060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03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ㅣ회귀분석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- 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변수선택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20" y="1131589"/>
            <a:ext cx="9289032" cy="3774387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7308304" y="166056"/>
            <a:ext cx="1656184" cy="357489"/>
            <a:chOff x="5580112" y="356955"/>
            <a:chExt cx="1656184" cy="357489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R </a:t>
              </a: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교육 세미나 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회귀분석 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- Regression</a:t>
              </a: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8215339" y="4943445"/>
            <a:ext cx="928661" cy="200073"/>
            <a:chOff x="8215339" y="4943445"/>
            <a:chExt cx="928661" cy="200073"/>
          </a:xfrm>
        </p:grpSpPr>
        <p:pic>
          <p:nvPicPr>
            <p:cNvPr id="12" name="Picture 2" descr="C:\Users\SHIN\Desktop\copyright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15339" y="4970161"/>
              <a:ext cx="500066" cy="173357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8667588" y="4943445"/>
              <a:ext cx="4764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err="1">
                  <a:solidFill>
                    <a:schemeClr val="bg1">
                      <a:lumMod val="65000"/>
                    </a:schemeClr>
                  </a:solidFill>
                </a:rPr>
                <a:t>ToBig’s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839150" y="2199796"/>
            <a:ext cx="31683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3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전진 선택법</a:t>
            </a:r>
            <a:endParaRPr lang="en-US" altLang="ko-KR" sz="3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3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후진 </a:t>
            </a:r>
            <a:r>
              <a:rPr lang="ko-KR" altLang="en-US" sz="32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제거법</a:t>
            </a:r>
            <a:endParaRPr lang="en-US" altLang="ko-KR" sz="3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3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단계적 방법</a:t>
            </a: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-1260648" y="1492752"/>
            <a:ext cx="564075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옛날목욕탕M" pitchFamily="18" charset="-127"/>
                <a:ea typeface="a옛날목욕탕M" pitchFamily="18" charset="-127"/>
              </a:rPr>
              <a:t>변수선택 절차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3304925" y="2362972"/>
            <a:ext cx="3211291" cy="1243308"/>
            <a:chOff x="3923928" y="2427734"/>
            <a:chExt cx="3211291" cy="1584176"/>
          </a:xfrm>
        </p:grpSpPr>
        <p:sp>
          <p:nvSpPr>
            <p:cNvPr id="2" name="TextBox 1"/>
            <p:cNvSpPr txBox="1"/>
            <p:nvPr/>
          </p:nvSpPr>
          <p:spPr>
            <a:xfrm>
              <a:off x="3923928" y="2427734"/>
              <a:ext cx="321129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가장 </a:t>
              </a:r>
              <a:r>
                <a:rPr lang="ko-KR" altLang="en-US" sz="1300" dirty="0" err="1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쓸만한</a:t>
              </a:r>
              <a:r>
                <a:rPr lang="ko-KR" altLang="en-US" sz="13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변수를 하나씩 추가하는 방법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23928" y="3039570"/>
              <a:ext cx="321129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가장 하찮은 변수를 하나씩 제거하는 방법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23928" y="3719522"/>
              <a:ext cx="321129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err="1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좋은건</a:t>
              </a:r>
              <a:r>
                <a:rPr lang="ko-KR" altLang="en-US" sz="13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넣고 </a:t>
              </a:r>
              <a:r>
                <a:rPr lang="ko-KR" altLang="en-US" sz="1300" dirty="0" err="1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나쁜건</a:t>
              </a:r>
              <a:r>
                <a:rPr lang="ko-KR" altLang="en-US" sz="13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빼는 방법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46790" y="3871534"/>
                <a:ext cx="432756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AIC: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∗2−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𝑙𝑜𝑔𝐿</m:t>
                    </m:r>
                  </m:oMath>
                </a14:m>
                <a:endParaRPr lang="en-US" altLang="ko-KR" sz="280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r>
                  <a:rPr lang="en-US" altLang="ko-KR" sz="28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BIC: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8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ko-KR" sz="28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)−2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𝑙𝑜𝑔𝐿</m:t>
                    </m:r>
                  </m:oMath>
                </a14:m>
                <a:endParaRPr lang="en-US" altLang="ko-KR" sz="280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790" y="3871534"/>
                <a:ext cx="4327560" cy="954107"/>
              </a:xfrm>
              <a:prstGeom prst="rect">
                <a:avLst/>
              </a:prstGeom>
              <a:blipFill>
                <a:blip r:embed="rId4"/>
                <a:stretch>
                  <a:fillRect l="-2962" t="-6369" b="-165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연결선: 꺾임 9"/>
          <p:cNvCxnSpPr/>
          <p:nvPr/>
        </p:nvCxnSpPr>
        <p:spPr>
          <a:xfrm>
            <a:off x="1043608" y="3807349"/>
            <a:ext cx="1703184" cy="751514"/>
          </a:xfrm>
          <a:prstGeom prst="bentConnector3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839150" y="3769456"/>
            <a:ext cx="1140562" cy="180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979712" y="415592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기준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71126" y="3445870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어떤 방법이 가장 좋은 방법 일까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?</a:t>
            </a:r>
          </a:p>
          <a:p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만들어진 모델을 비교하는 방법이 필요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!!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6626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971600" y="-540060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03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ㅣ회귀분석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- 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모델비교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20" y="1131589"/>
            <a:ext cx="9289032" cy="3774387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7308304" y="166056"/>
            <a:ext cx="1656184" cy="357489"/>
            <a:chOff x="5580112" y="356955"/>
            <a:chExt cx="1656184" cy="357489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R </a:t>
              </a: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교육 세미나 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회귀분석 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- Regression</a:t>
              </a: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8215339" y="4943445"/>
            <a:ext cx="928661" cy="200073"/>
            <a:chOff x="8215339" y="4943445"/>
            <a:chExt cx="928661" cy="200073"/>
          </a:xfrm>
        </p:grpSpPr>
        <p:pic>
          <p:nvPicPr>
            <p:cNvPr id="12" name="Picture 2" descr="C:\Users\SHIN\Desktop\copyright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15339" y="4970161"/>
              <a:ext cx="500066" cy="173357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8667588" y="4943445"/>
              <a:ext cx="4764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err="1">
                  <a:solidFill>
                    <a:schemeClr val="bg1">
                      <a:lumMod val="65000"/>
                    </a:schemeClr>
                  </a:solidFill>
                </a:rPr>
                <a:t>ToBig’s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3" name="제목 1"/>
          <p:cNvSpPr txBox="1">
            <a:spLocks/>
          </p:cNvSpPr>
          <p:nvPr/>
        </p:nvSpPr>
        <p:spPr>
          <a:xfrm>
            <a:off x="-1620688" y="1347614"/>
            <a:ext cx="564075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옛날목욕탕M" pitchFamily="18" charset="-127"/>
                <a:ea typeface="a옛날목욕탕M" pitchFamily="18" charset="-127"/>
              </a:rPr>
              <a:t>모델비교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61196" y="1968949"/>
            <a:ext cx="43924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모델들이 가지고 있는 변수는 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개수가 다를 수도 있고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</a:t>
            </a:r>
          </a:p>
          <a:p>
            <a:r>
              <a:rPr lang="ko-KR" altLang="en-US" sz="14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갯수는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같지만 가지고 있는 변수가 다를 수도 있다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따라서 모델간 비교는 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모델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A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와 모델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가 있을 때 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둘 중 누가 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Y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를 잘 설명하는지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그 양이 통계적으로 유의미한 차이인지 검정한다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7014" y="2355726"/>
            <a:ext cx="4257675" cy="1571625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 flipV="1">
            <a:off x="8275668" y="3867894"/>
            <a:ext cx="616812" cy="781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04436" y="3973499"/>
            <a:ext cx="33139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0.05</a:t>
            </a:r>
            <a:r>
              <a:rPr lang="ko-KR" altLang="en-US" sz="1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보다 크다 </a:t>
            </a:r>
            <a:r>
              <a:rPr lang="en-US" altLang="ko-KR" sz="1300" dirty="0">
                <a:latin typeface="a옛날목욕탕L" panose="02020600000000000000" pitchFamily="18" charset="-127"/>
                <a:ea typeface="a옛날목욕탕L" panose="02020600000000000000" pitchFamily="18" charset="-127"/>
                <a:sym typeface="Wingdings" panose="05000000000000000000" pitchFamily="2" charset="2"/>
              </a:rPr>
              <a:t></a:t>
            </a:r>
            <a:r>
              <a:rPr lang="en-US" altLang="ko-KR" sz="1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모델</a:t>
            </a:r>
            <a:r>
              <a:rPr lang="en-US" altLang="ko-KR" sz="1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 </a:t>
            </a:r>
            <a:r>
              <a:rPr lang="ko-KR" altLang="en-US" sz="1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모델</a:t>
            </a:r>
            <a:r>
              <a:rPr lang="en-US" altLang="ko-KR" sz="1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r>
              <a:rPr lang="ko-KR" altLang="en-US" sz="1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는 통계적으로 유의미한 차이가 없다</a:t>
            </a:r>
            <a:r>
              <a:rPr lang="en-US" altLang="ko-KR" sz="1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en-US" sz="13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73592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971600" y="-540060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03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ㅣ회귀분석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- 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이상치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20" y="1131589"/>
            <a:ext cx="9289032" cy="3838572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7308304" y="166056"/>
            <a:ext cx="1656184" cy="357489"/>
            <a:chOff x="5580112" y="356955"/>
            <a:chExt cx="1656184" cy="357489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R </a:t>
              </a: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교육 세미나 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회귀분석 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- Regression</a:t>
              </a: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8215339" y="4943445"/>
            <a:ext cx="928661" cy="200073"/>
            <a:chOff x="8215339" y="4943445"/>
            <a:chExt cx="928661" cy="200073"/>
          </a:xfrm>
        </p:grpSpPr>
        <p:pic>
          <p:nvPicPr>
            <p:cNvPr id="12" name="Picture 2" descr="C:\Users\SHIN\Desktop\copyright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15339" y="4970161"/>
              <a:ext cx="500066" cy="173357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8667588" y="4943445"/>
              <a:ext cx="4764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err="1">
                  <a:solidFill>
                    <a:schemeClr val="bg1">
                      <a:lumMod val="65000"/>
                    </a:schemeClr>
                  </a:solidFill>
                </a:rPr>
                <a:t>ToBig’s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5696" y="1314943"/>
            <a:ext cx="5543550" cy="347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-1967725" y="1370811"/>
            <a:ext cx="564075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옛날목욕탕M" pitchFamily="18" charset="-127"/>
                <a:ea typeface="a옛날목욕탕M" pitchFamily="18" charset="-127"/>
              </a:rPr>
              <a:t>이상치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25154" y="44259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옛날목욕탕B" pitchFamily="18" charset="-127"/>
                <a:ea typeface="a옛날목욕탕B" pitchFamily="18" charset="-127"/>
              </a:rPr>
              <a:t>X</a:t>
            </a:r>
            <a:endParaRPr lang="ko-KR" altLang="en-US" dirty="0"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31540" y="1698362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옛날목욕탕B" pitchFamily="18" charset="-127"/>
                <a:ea typeface="a옛날목욕탕B" pitchFamily="18" charset="-127"/>
              </a:rPr>
              <a:t>Y</a:t>
            </a:r>
            <a:endParaRPr lang="ko-KR" altLang="en-US" dirty="0"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429762" y="3885896"/>
            <a:ext cx="54006" cy="54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" name="타원 18"/>
          <p:cNvSpPr/>
          <p:nvPr/>
        </p:nvSpPr>
        <p:spPr>
          <a:xfrm>
            <a:off x="2537774" y="3723878"/>
            <a:ext cx="54006" cy="54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0" name="타원 19"/>
          <p:cNvSpPr/>
          <p:nvPr/>
        </p:nvSpPr>
        <p:spPr>
          <a:xfrm>
            <a:off x="4049942" y="2805776"/>
            <a:ext cx="54006" cy="54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1" name="타원 20"/>
          <p:cNvSpPr/>
          <p:nvPr/>
        </p:nvSpPr>
        <p:spPr>
          <a:xfrm>
            <a:off x="3833918" y="2805776"/>
            <a:ext cx="54006" cy="54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2" name="타원 21"/>
          <p:cNvSpPr/>
          <p:nvPr/>
        </p:nvSpPr>
        <p:spPr>
          <a:xfrm>
            <a:off x="3023828" y="3669872"/>
            <a:ext cx="54006" cy="54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3" name="타원 22"/>
          <p:cNvSpPr/>
          <p:nvPr/>
        </p:nvSpPr>
        <p:spPr>
          <a:xfrm>
            <a:off x="2537774" y="3939902"/>
            <a:ext cx="54006" cy="54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4" name="타원 23"/>
          <p:cNvSpPr/>
          <p:nvPr/>
        </p:nvSpPr>
        <p:spPr>
          <a:xfrm>
            <a:off x="2699792" y="3615866"/>
            <a:ext cx="54006" cy="54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5" name="타원 24"/>
          <p:cNvSpPr/>
          <p:nvPr/>
        </p:nvSpPr>
        <p:spPr>
          <a:xfrm>
            <a:off x="3293858" y="3453848"/>
            <a:ext cx="54006" cy="54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6" name="타원 25"/>
          <p:cNvSpPr/>
          <p:nvPr/>
        </p:nvSpPr>
        <p:spPr>
          <a:xfrm>
            <a:off x="2807804" y="3831890"/>
            <a:ext cx="54006" cy="54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7" name="타원 26"/>
          <p:cNvSpPr/>
          <p:nvPr/>
        </p:nvSpPr>
        <p:spPr>
          <a:xfrm>
            <a:off x="3077834" y="3399842"/>
            <a:ext cx="54006" cy="54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1" name="타원 30"/>
          <p:cNvSpPr/>
          <p:nvPr/>
        </p:nvSpPr>
        <p:spPr>
          <a:xfrm>
            <a:off x="3239852" y="3183818"/>
            <a:ext cx="54006" cy="54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2" name="타원 31"/>
          <p:cNvSpPr/>
          <p:nvPr/>
        </p:nvSpPr>
        <p:spPr>
          <a:xfrm>
            <a:off x="3725906" y="3021800"/>
            <a:ext cx="54006" cy="54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3" name="타원 32"/>
          <p:cNvSpPr/>
          <p:nvPr/>
        </p:nvSpPr>
        <p:spPr>
          <a:xfrm>
            <a:off x="3509882" y="3237824"/>
            <a:ext cx="54006" cy="54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4" name="타원 33"/>
          <p:cNvSpPr/>
          <p:nvPr/>
        </p:nvSpPr>
        <p:spPr>
          <a:xfrm>
            <a:off x="3509882" y="3345836"/>
            <a:ext cx="54006" cy="54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5" name="타원 34"/>
          <p:cNvSpPr/>
          <p:nvPr/>
        </p:nvSpPr>
        <p:spPr>
          <a:xfrm>
            <a:off x="3995936" y="2967794"/>
            <a:ext cx="54006" cy="54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6" name="타원 35"/>
          <p:cNvSpPr/>
          <p:nvPr/>
        </p:nvSpPr>
        <p:spPr>
          <a:xfrm>
            <a:off x="6534218" y="3311972"/>
            <a:ext cx="54006" cy="540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rgbClr val="FF0000"/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 flipV="1">
            <a:off x="2159732" y="2938649"/>
            <a:ext cx="4284476" cy="785229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642230" y="3129812"/>
            <a:ext cx="15905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>
                <a:latin typeface="a옛날목욕탕B" pitchFamily="18" charset="-127"/>
                <a:ea typeface="a옛날목욕탕B" pitchFamily="18" charset="-127"/>
              </a:rPr>
              <a:t>Influence point</a:t>
            </a:r>
            <a:endParaRPr lang="ko-KR" altLang="en-US" sz="1350" dirty="0">
              <a:latin typeface="a옛날목욕탕B" pitchFamily="18" charset="-127"/>
              <a:ea typeface="a옛날목욕탕B" pitchFamily="18" charset="-127"/>
            </a:endParaRPr>
          </a:p>
        </p:txBody>
      </p:sp>
      <p:cxnSp>
        <p:nvCxnSpPr>
          <p:cNvPr id="39" name="직선 연결선 38"/>
          <p:cNvCxnSpPr>
            <a:stCxn id="40" idx="3"/>
          </p:cNvCxnSpPr>
          <p:nvPr/>
        </p:nvCxnSpPr>
        <p:spPr>
          <a:xfrm flipH="1">
            <a:off x="3456038" y="2419826"/>
            <a:ext cx="24874" cy="817999"/>
          </a:xfrm>
          <a:prstGeom prst="line">
            <a:avLst/>
          </a:prstGeom>
          <a:ln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3456038" y="2373728"/>
            <a:ext cx="54006" cy="5400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2159732" y="2132844"/>
            <a:ext cx="2808312" cy="20770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2375756" y="2049692"/>
            <a:ext cx="2106234" cy="2214246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023828" y="1995686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옛날목욕탕B" pitchFamily="18" charset="-127"/>
                <a:ea typeface="a옛날목욕탕B" pitchFamily="18" charset="-127"/>
              </a:rPr>
              <a:t>Outlier</a:t>
            </a:r>
            <a:endParaRPr lang="ko-KR" altLang="en-US" dirty="0"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44" name="모서리가 둥근 직사각형 42"/>
          <p:cNvSpPr/>
          <p:nvPr/>
        </p:nvSpPr>
        <p:spPr>
          <a:xfrm>
            <a:off x="5199643" y="1296111"/>
            <a:ext cx="1712617" cy="969606"/>
          </a:xfrm>
          <a:prstGeom prst="roundRect">
            <a:avLst/>
          </a:prstGeom>
          <a:noFill/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a옛날목욕탕B" pitchFamily="18" charset="-127"/>
                <a:ea typeface="a옛날목욕탕B" pitchFamily="18" charset="-127"/>
              </a:rPr>
              <a:t>Leverage</a:t>
            </a:r>
            <a:endParaRPr lang="ko-KR" altLang="en-US" sz="2000" dirty="0">
              <a:latin typeface="a옛날목욕탕B" pitchFamily="18" charset="-127"/>
              <a:ea typeface="a옛날목욕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1853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971600" y="-540060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01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 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회귀분석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– 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모두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2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년차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20" y="1131590"/>
            <a:ext cx="9289032" cy="360040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1213480" y="2285998"/>
            <a:ext cx="7077080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600" spc="-1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6804248" y="2571750"/>
            <a:ext cx="0" cy="288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7308304" y="166056"/>
            <a:ext cx="1656184" cy="357489"/>
            <a:chOff x="5580112" y="356955"/>
            <a:chExt cx="1656184" cy="357489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R </a:t>
              </a: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교육 세미나 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회귀분석 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- Regression</a:t>
              </a: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제목 1"/>
          <p:cNvSpPr txBox="1">
            <a:spLocks/>
          </p:cNvSpPr>
          <p:nvPr/>
        </p:nvSpPr>
        <p:spPr>
          <a:xfrm>
            <a:off x="-1793278" y="1332029"/>
            <a:ext cx="564075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옛날목욕탕M" pitchFamily="18" charset="-127"/>
                <a:ea typeface="a옛날목욕탕M" pitchFamily="18" charset="-127"/>
              </a:rPr>
              <a:t>회귀분석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8215339" y="4943445"/>
            <a:ext cx="928661" cy="200073"/>
            <a:chOff x="8215339" y="4943445"/>
            <a:chExt cx="928661" cy="200073"/>
          </a:xfrm>
        </p:grpSpPr>
        <p:pic>
          <p:nvPicPr>
            <p:cNvPr id="12" name="Picture 2" descr="C:\Users\SHIN\Desktop\copyright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15339" y="4970161"/>
              <a:ext cx="500066" cy="173357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8667588" y="4943445"/>
              <a:ext cx="4764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err="1">
                  <a:solidFill>
                    <a:schemeClr val="bg1">
                      <a:lumMod val="65000"/>
                    </a:schemeClr>
                  </a:solidFill>
                </a:rPr>
                <a:t>ToBig’s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56168" y="2074659"/>
            <a:ext cx="19183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a typeface="a옛날목욕탕L"/>
              </a:rPr>
              <a:t>중</a:t>
            </a:r>
            <a:r>
              <a:rPr lang="en-US" altLang="ko-KR" b="1" dirty="0">
                <a:ea typeface="a옛날목욕탕L"/>
              </a:rPr>
              <a:t>1 </a:t>
            </a:r>
            <a:r>
              <a:rPr lang="ko-KR" altLang="en-US" b="1" dirty="0">
                <a:ea typeface="a옛날목욕탕L"/>
              </a:rPr>
              <a:t>방정식</a:t>
            </a:r>
            <a:endParaRPr lang="en-US" altLang="ko-KR" b="1" dirty="0">
              <a:ea typeface="a옛날목욕탕L"/>
            </a:endParaRPr>
          </a:p>
          <a:p>
            <a:endParaRPr lang="en-US" altLang="ko-KR" b="1" dirty="0">
              <a:ea typeface="a옛날목욕탕L"/>
            </a:endParaRPr>
          </a:p>
          <a:p>
            <a:endParaRPr lang="en-US" altLang="ko-KR" b="1" dirty="0">
              <a:ea typeface="a옛날목욕탕L"/>
            </a:endParaRPr>
          </a:p>
          <a:p>
            <a:r>
              <a:rPr lang="ko-KR" altLang="en-US" b="1" dirty="0">
                <a:ea typeface="a옛날목욕탕L"/>
              </a:rPr>
              <a:t>고</a:t>
            </a:r>
            <a:r>
              <a:rPr lang="en-US" altLang="ko-KR" b="1" dirty="0">
                <a:ea typeface="a옛날목욕탕L"/>
              </a:rPr>
              <a:t>1 </a:t>
            </a:r>
            <a:r>
              <a:rPr lang="ko-KR" altLang="en-US" b="1" dirty="0">
                <a:ea typeface="a옛날목욕탕L"/>
              </a:rPr>
              <a:t>직선의 방정식</a:t>
            </a:r>
            <a:endParaRPr lang="en-US" altLang="ko-KR" b="1" dirty="0">
              <a:ea typeface="a옛날목욕탕L"/>
            </a:endParaRPr>
          </a:p>
          <a:p>
            <a:endParaRPr lang="en-US" altLang="ko-KR" b="1" dirty="0">
              <a:ea typeface="a옛날목욕탕L"/>
            </a:endParaRPr>
          </a:p>
          <a:p>
            <a:endParaRPr lang="en-US" altLang="ko-KR" b="1" dirty="0">
              <a:ea typeface="a옛날목욕탕L"/>
            </a:endParaRPr>
          </a:p>
          <a:p>
            <a:endParaRPr lang="en-US" altLang="ko-KR" b="1" dirty="0">
              <a:ea typeface="a옛날목욕탕L"/>
            </a:endParaRPr>
          </a:p>
          <a:p>
            <a:r>
              <a:rPr lang="ko-KR" altLang="en-US" b="1" dirty="0">
                <a:ea typeface="a옛날목욕탕L"/>
              </a:rPr>
              <a:t>대학생</a:t>
            </a:r>
            <a:r>
              <a:rPr lang="en-US" altLang="ko-KR" b="1" dirty="0">
                <a:ea typeface="a옛날목욕탕L"/>
              </a:rPr>
              <a:t>?  </a:t>
            </a:r>
            <a:r>
              <a:rPr lang="ko-KR" altLang="en-US" b="1" dirty="0">
                <a:ea typeface="a옛날목욕탕L"/>
              </a:rPr>
              <a:t>회귀분석</a:t>
            </a:r>
            <a:r>
              <a:rPr lang="en-US" altLang="ko-KR" b="1" dirty="0">
                <a:ea typeface="a옛날목욕탕L"/>
              </a:rPr>
              <a:t>?</a:t>
            </a:r>
          </a:p>
          <a:p>
            <a:endParaRPr lang="ko-KR" altLang="en-US" b="1" dirty="0">
              <a:ea typeface="a옛날목욕탕L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855183"/>
            <a:ext cx="792088" cy="0"/>
          </a:xfrm>
          <a:prstGeom prst="line">
            <a:avLst/>
          </a:prstGeom>
          <a:ln w="666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별: 꼭짓점 5개 7"/>
          <p:cNvSpPr/>
          <p:nvPr/>
        </p:nvSpPr>
        <p:spPr>
          <a:xfrm>
            <a:off x="4197704" y="488256"/>
            <a:ext cx="324036" cy="233784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360980" y="2058402"/>
                <a:ext cx="2592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+4=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980" y="2058402"/>
                <a:ext cx="25922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339752" y="2850490"/>
                <a:ext cx="2592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2850490"/>
                <a:ext cx="2592288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/>
          <p:cNvCxnSpPr/>
          <p:nvPr/>
        </p:nvCxnSpPr>
        <p:spPr>
          <a:xfrm>
            <a:off x="5508104" y="2285998"/>
            <a:ext cx="20162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6444208" y="2197558"/>
            <a:ext cx="0" cy="1846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11818" y="2374439"/>
            <a:ext cx="216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0</a:t>
            </a:r>
            <a:endParaRPr lang="ko-KR" altLang="en-US" sz="1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08304" y="2362403"/>
            <a:ext cx="216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x</a:t>
            </a:r>
            <a:endParaRPr lang="ko-KR" altLang="en-US" sz="1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5508104" y="2571750"/>
            <a:ext cx="2016224" cy="1268160"/>
            <a:chOff x="5257575" y="2571750"/>
            <a:chExt cx="2016224" cy="1268160"/>
          </a:xfrm>
        </p:grpSpPr>
        <p:cxnSp>
          <p:nvCxnSpPr>
            <p:cNvPr id="27" name="직선 화살표 연결선 26"/>
            <p:cNvCxnSpPr/>
            <p:nvPr/>
          </p:nvCxnSpPr>
          <p:spPr>
            <a:xfrm flipV="1">
              <a:off x="5257575" y="3796780"/>
              <a:ext cx="20162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V="1">
              <a:off x="5292080" y="2571750"/>
              <a:ext cx="0" cy="12681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V="1">
              <a:off x="5292080" y="2904985"/>
              <a:ext cx="1684759" cy="5308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타원 33"/>
            <p:cNvSpPr/>
            <p:nvPr/>
          </p:nvSpPr>
          <p:spPr>
            <a:xfrm>
              <a:off x="5724128" y="3205830"/>
              <a:ext cx="144016" cy="158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6588224" y="2931790"/>
              <a:ext cx="144016" cy="158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310375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그룹 96"/>
          <p:cNvGrpSpPr/>
          <p:nvPr/>
        </p:nvGrpSpPr>
        <p:grpSpPr>
          <a:xfrm>
            <a:off x="822850" y="1419622"/>
            <a:ext cx="4901278" cy="3622228"/>
            <a:chOff x="251520" y="1328682"/>
            <a:chExt cx="4901278" cy="3622228"/>
          </a:xfrm>
        </p:grpSpPr>
        <p:sp>
          <p:nvSpPr>
            <p:cNvPr id="39" name="타원 38"/>
            <p:cNvSpPr/>
            <p:nvPr/>
          </p:nvSpPr>
          <p:spPr>
            <a:xfrm>
              <a:off x="4018674" y="1385936"/>
              <a:ext cx="270030" cy="2700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330170" y="1328682"/>
              <a:ext cx="72327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1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남자</a:t>
              </a:r>
              <a:endParaRPr lang="en-US" altLang="ko-KR" sz="21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r>
                <a:rPr lang="ko-KR" altLang="en-US" sz="21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여자</a:t>
              </a:r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251520" y="1410389"/>
              <a:ext cx="4901278" cy="3540521"/>
              <a:chOff x="521996" y="1347656"/>
              <a:chExt cx="4901278" cy="3540521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521996" y="1631290"/>
                <a:ext cx="1385708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Y:</a:t>
                </a:r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집에 없는 시간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129069" y="4595789"/>
                <a:ext cx="651140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X:</a:t>
                </a:r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나이</a:t>
                </a:r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>
                <a:off x="1619672" y="1347656"/>
                <a:ext cx="3803602" cy="3432403"/>
                <a:chOff x="1971726" y="1009650"/>
                <a:chExt cx="3803602" cy="3432403"/>
              </a:xfrm>
            </p:grpSpPr>
            <p:grpSp>
              <p:nvGrpSpPr>
                <p:cNvPr id="5" name="그룹 22"/>
                <p:cNvGrpSpPr/>
                <p:nvPr/>
              </p:nvGrpSpPr>
              <p:grpSpPr>
                <a:xfrm>
                  <a:off x="1971726" y="1009650"/>
                  <a:ext cx="3432403" cy="3432403"/>
                  <a:chOff x="1331640" y="1772816"/>
                  <a:chExt cx="2520280" cy="2520280"/>
                </a:xfrm>
              </p:grpSpPr>
              <p:sp>
                <p:nvSpPr>
                  <p:cNvPr id="6" name="직사각형 5"/>
                  <p:cNvSpPr/>
                  <p:nvPr/>
                </p:nvSpPr>
                <p:spPr>
                  <a:xfrm>
                    <a:off x="1475656" y="1988840"/>
                    <a:ext cx="72008" cy="216024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350">
                      <a:latin typeface="-윤고딕330" panose="02030504000101010101" pitchFamily="18" charset="-127"/>
                      <a:ea typeface="-윤고딕330" panose="02030504000101010101" pitchFamily="18" charset="-127"/>
                    </a:endParaRPr>
                  </a:p>
                </p:txBody>
              </p:sp>
              <p:sp>
                <p:nvSpPr>
                  <p:cNvPr id="7" name="직사각형 6"/>
                  <p:cNvSpPr/>
                  <p:nvPr/>
                </p:nvSpPr>
                <p:spPr>
                  <a:xfrm rot="5400000">
                    <a:off x="2519772" y="3032956"/>
                    <a:ext cx="72008" cy="216024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350">
                      <a:latin typeface="-윤고딕330" panose="02030504000101010101" pitchFamily="18" charset="-127"/>
                      <a:ea typeface="-윤고딕330" panose="02030504000101010101" pitchFamily="18" charset="-127"/>
                    </a:endParaRPr>
                  </a:p>
                </p:txBody>
              </p:sp>
              <p:sp>
                <p:nvSpPr>
                  <p:cNvPr id="8" name="이등변 삼각형 7"/>
                  <p:cNvSpPr/>
                  <p:nvPr/>
                </p:nvSpPr>
                <p:spPr>
                  <a:xfrm>
                    <a:off x="1331640" y="1772816"/>
                    <a:ext cx="360040" cy="216024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350">
                      <a:latin typeface="-윤고딕330" panose="02030504000101010101" pitchFamily="18" charset="-127"/>
                      <a:ea typeface="-윤고딕330" panose="02030504000101010101" pitchFamily="18" charset="-127"/>
                    </a:endParaRPr>
                  </a:p>
                </p:txBody>
              </p:sp>
              <p:sp>
                <p:nvSpPr>
                  <p:cNvPr id="9" name="이등변 삼각형 8"/>
                  <p:cNvSpPr/>
                  <p:nvPr/>
                </p:nvSpPr>
                <p:spPr>
                  <a:xfrm rot="5400000">
                    <a:off x="3563888" y="4005064"/>
                    <a:ext cx="360040" cy="216024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350">
                      <a:latin typeface="-윤고딕330" panose="02030504000101010101" pitchFamily="18" charset="-127"/>
                      <a:ea typeface="-윤고딕330" panose="02030504000101010101" pitchFamily="18" charset="-127"/>
                    </a:endParaRPr>
                  </a:p>
                </p:txBody>
              </p:sp>
            </p:grpSp>
            <p:sp>
              <p:nvSpPr>
                <p:cNvPr id="10" name="타원 9"/>
                <p:cNvSpPr/>
                <p:nvPr/>
              </p:nvSpPr>
              <p:spPr>
                <a:xfrm>
                  <a:off x="2832360" y="3191364"/>
                  <a:ext cx="54006" cy="54006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latin typeface="-윤고딕330" panose="02030504000101010101" pitchFamily="18" charset="-127"/>
                    <a:ea typeface="-윤고딕330" panose="02030504000101010101" pitchFamily="18" charset="-127"/>
                  </a:endParaRPr>
                </a:p>
              </p:txBody>
            </p:sp>
            <p:sp>
              <p:nvSpPr>
                <p:cNvPr id="11" name="타원 10"/>
                <p:cNvSpPr/>
                <p:nvPr/>
              </p:nvSpPr>
              <p:spPr>
                <a:xfrm>
                  <a:off x="2994378" y="3137358"/>
                  <a:ext cx="54006" cy="54006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latin typeface="-윤고딕330" panose="02030504000101010101" pitchFamily="18" charset="-127"/>
                    <a:ea typeface="-윤고딕330" panose="02030504000101010101" pitchFamily="18" charset="-127"/>
                  </a:endParaRPr>
                </a:p>
              </p:txBody>
            </p:sp>
            <p:sp>
              <p:nvSpPr>
                <p:cNvPr id="12" name="타원 11"/>
                <p:cNvSpPr/>
                <p:nvPr/>
              </p:nvSpPr>
              <p:spPr>
                <a:xfrm>
                  <a:off x="3635183" y="2915777"/>
                  <a:ext cx="54006" cy="54006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latin typeface="-윤고딕330" panose="02030504000101010101" pitchFamily="18" charset="-127"/>
                    <a:ea typeface="-윤고딕330" panose="02030504000101010101" pitchFamily="18" charset="-127"/>
                  </a:endParaRPr>
                </a:p>
              </p:txBody>
            </p:sp>
            <p:sp>
              <p:nvSpPr>
                <p:cNvPr id="13" name="타원 12"/>
                <p:cNvSpPr/>
                <p:nvPr/>
              </p:nvSpPr>
              <p:spPr>
                <a:xfrm>
                  <a:off x="3634328" y="3022934"/>
                  <a:ext cx="54006" cy="54006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latin typeface="-윤고딕330" panose="02030504000101010101" pitchFamily="18" charset="-127"/>
                    <a:ea typeface="-윤고딕330" panose="02030504000101010101" pitchFamily="18" charset="-127"/>
                  </a:endParaRPr>
                </a:p>
              </p:txBody>
            </p:sp>
            <p:sp>
              <p:nvSpPr>
                <p:cNvPr id="14" name="타원 13"/>
                <p:cNvSpPr/>
                <p:nvPr/>
              </p:nvSpPr>
              <p:spPr>
                <a:xfrm>
                  <a:off x="3796346" y="2914922"/>
                  <a:ext cx="54006" cy="54006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latin typeface="-윤고딕330" panose="02030504000101010101" pitchFamily="18" charset="-127"/>
                    <a:ea typeface="-윤고딕330" panose="02030504000101010101" pitchFamily="18" charset="-127"/>
                  </a:endParaRPr>
                </a:p>
              </p:txBody>
            </p:sp>
            <p:sp>
              <p:nvSpPr>
                <p:cNvPr id="15" name="타원 14"/>
                <p:cNvSpPr/>
                <p:nvPr/>
              </p:nvSpPr>
              <p:spPr>
                <a:xfrm>
                  <a:off x="3634328" y="2806910"/>
                  <a:ext cx="54006" cy="54006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latin typeface="-윤고딕330" panose="02030504000101010101" pitchFamily="18" charset="-127"/>
                    <a:ea typeface="-윤고딕330" panose="02030504000101010101" pitchFamily="18" charset="-127"/>
                  </a:endParaRPr>
                </a:p>
              </p:txBody>
            </p:sp>
            <p:sp>
              <p:nvSpPr>
                <p:cNvPr id="16" name="타원 15"/>
                <p:cNvSpPr/>
                <p:nvPr/>
              </p:nvSpPr>
              <p:spPr>
                <a:xfrm>
                  <a:off x="4644008" y="1311610"/>
                  <a:ext cx="270030" cy="270030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latin typeface="-윤고딕330" panose="02030504000101010101" pitchFamily="18" charset="-127"/>
                    <a:ea typeface="-윤고딕330" panose="02030504000101010101" pitchFamily="18" charset="-127"/>
                  </a:endParaRPr>
                </a:p>
              </p:txBody>
            </p:sp>
            <p:sp>
              <p:nvSpPr>
                <p:cNvPr id="17" name="타원 16"/>
                <p:cNvSpPr/>
                <p:nvPr/>
              </p:nvSpPr>
              <p:spPr>
                <a:xfrm>
                  <a:off x="3689189" y="2699753"/>
                  <a:ext cx="54006" cy="54006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latin typeface="-윤고딕330" panose="02030504000101010101" pitchFamily="18" charset="-127"/>
                    <a:ea typeface="-윤고딕330" panose="02030504000101010101" pitchFamily="18" charset="-127"/>
                  </a:endParaRPr>
                </a:p>
              </p:txBody>
            </p:sp>
            <p:sp>
              <p:nvSpPr>
                <p:cNvPr id="18" name="타원 17"/>
                <p:cNvSpPr/>
                <p:nvPr/>
              </p:nvSpPr>
              <p:spPr>
                <a:xfrm>
                  <a:off x="3473165" y="2861771"/>
                  <a:ext cx="54006" cy="54006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latin typeface="-윤고딕330" panose="02030504000101010101" pitchFamily="18" charset="-127"/>
                    <a:ea typeface="-윤고딕330" panose="02030504000101010101" pitchFamily="18" charset="-127"/>
                  </a:endParaRPr>
                </a:p>
              </p:txBody>
            </p:sp>
            <p:sp>
              <p:nvSpPr>
                <p:cNvPr id="19" name="타원 18"/>
                <p:cNvSpPr/>
                <p:nvPr/>
              </p:nvSpPr>
              <p:spPr>
                <a:xfrm>
                  <a:off x="3536576" y="2656007"/>
                  <a:ext cx="54006" cy="54006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latin typeface="-윤고딕330" panose="02030504000101010101" pitchFamily="18" charset="-127"/>
                    <a:ea typeface="-윤고딕330" panose="02030504000101010101" pitchFamily="18" charset="-127"/>
                  </a:endParaRPr>
                </a:p>
              </p:txBody>
            </p:sp>
            <p:sp>
              <p:nvSpPr>
                <p:cNvPr id="20" name="타원 19"/>
                <p:cNvSpPr/>
                <p:nvPr/>
              </p:nvSpPr>
              <p:spPr>
                <a:xfrm>
                  <a:off x="3320552" y="2818025"/>
                  <a:ext cx="54006" cy="54006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latin typeface="-윤고딕330" panose="02030504000101010101" pitchFamily="18" charset="-127"/>
                    <a:ea typeface="-윤고딕330" panose="02030504000101010101" pitchFamily="18" charset="-127"/>
                  </a:endParaRPr>
                </a:p>
              </p:txBody>
            </p:sp>
            <p:sp>
              <p:nvSpPr>
                <p:cNvPr id="21" name="타원 20"/>
                <p:cNvSpPr/>
                <p:nvPr/>
              </p:nvSpPr>
              <p:spPr>
                <a:xfrm>
                  <a:off x="3426426" y="3029346"/>
                  <a:ext cx="54006" cy="54006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latin typeface="-윤고딕330" panose="02030504000101010101" pitchFamily="18" charset="-127"/>
                    <a:ea typeface="-윤고딕330" panose="02030504000101010101" pitchFamily="18" charset="-127"/>
                  </a:endParaRPr>
                </a:p>
              </p:txBody>
            </p:sp>
            <p:sp>
              <p:nvSpPr>
                <p:cNvPr id="22" name="타원 21"/>
                <p:cNvSpPr/>
                <p:nvPr/>
              </p:nvSpPr>
              <p:spPr>
                <a:xfrm>
                  <a:off x="3264408" y="2975340"/>
                  <a:ext cx="54006" cy="54006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latin typeface="-윤고딕330" panose="02030504000101010101" pitchFamily="18" charset="-127"/>
                    <a:ea typeface="-윤고딕330" panose="02030504000101010101" pitchFamily="18" charset="-127"/>
                  </a:endParaRPr>
                </a:p>
              </p:txBody>
            </p:sp>
            <p:sp>
              <p:nvSpPr>
                <p:cNvPr id="23" name="타원 22"/>
                <p:cNvSpPr/>
                <p:nvPr/>
              </p:nvSpPr>
              <p:spPr>
                <a:xfrm>
                  <a:off x="3156396" y="3137358"/>
                  <a:ext cx="54006" cy="54006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latin typeface="-윤고딕330" panose="02030504000101010101" pitchFamily="18" charset="-127"/>
                    <a:ea typeface="-윤고딕330" panose="02030504000101010101" pitchFamily="18" charset="-127"/>
                  </a:endParaRPr>
                </a:p>
              </p:txBody>
            </p:sp>
            <p:sp>
              <p:nvSpPr>
                <p:cNvPr id="26" name="타원 25"/>
                <p:cNvSpPr/>
                <p:nvPr/>
              </p:nvSpPr>
              <p:spPr>
                <a:xfrm>
                  <a:off x="3777108" y="3083780"/>
                  <a:ext cx="54006" cy="540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latin typeface="-윤고딕330" panose="02030504000101010101" pitchFamily="18" charset="-127"/>
                    <a:ea typeface="-윤고딕330" panose="02030504000101010101" pitchFamily="18" charset="-127"/>
                  </a:endParaRPr>
                </a:p>
              </p:txBody>
            </p:sp>
            <p:sp>
              <p:nvSpPr>
                <p:cNvPr id="27" name="타원 26"/>
                <p:cNvSpPr/>
                <p:nvPr/>
              </p:nvSpPr>
              <p:spPr>
                <a:xfrm>
                  <a:off x="3993132" y="3137786"/>
                  <a:ext cx="54006" cy="540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latin typeface="-윤고딕330" panose="02030504000101010101" pitchFamily="18" charset="-127"/>
                    <a:ea typeface="-윤고딕330" panose="02030504000101010101" pitchFamily="18" charset="-127"/>
                  </a:endParaRPr>
                </a:p>
              </p:txBody>
            </p:sp>
            <p:sp>
              <p:nvSpPr>
                <p:cNvPr id="28" name="타원 27"/>
                <p:cNvSpPr/>
                <p:nvPr/>
              </p:nvSpPr>
              <p:spPr>
                <a:xfrm>
                  <a:off x="4047138" y="2921762"/>
                  <a:ext cx="54006" cy="540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latin typeface="-윤고딕330" panose="02030504000101010101" pitchFamily="18" charset="-127"/>
                    <a:ea typeface="-윤고딕330" panose="02030504000101010101" pitchFamily="18" charset="-127"/>
                  </a:endParaRPr>
                </a:p>
              </p:txBody>
            </p:sp>
            <p:sp>
              <p:nvSpPr>
                <p:cNvPr id="29" name="타원 28"/>
                <p:cNvSpPr/>
                <p:nvPr/>
              </p:nvSpPr>
              <p:spPr>
                <a:xfrm>
                  <a:off x="4263162" y="2813750"/>
                  <a:ext cx="54006" cy="540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latin typeface="-윤고딕330" panose="02030504000101010101" pitchFamily="18" charset="-127"/>
                    <a:ea typeface="-윤고딕330" panose="02030504000101010101" pitchFamily="18" charset="-127"/>
                  </a:endParaRPr>
                </a:p>
              </p:txBody>
            </p:sp>
            <p:sp>
              <p:nvSpPr>
                <p:cNvPr id="30" name="타원 29"/>
                <p:cNvSpPr/>
                <p:nvPr/>
              </p:nvSpPr>
              <p:spPr>
                <a:xfrm>
                  <a:off x="4371174" y="2651732"/>
                  <a:ext cx="54006" cy="540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latin typeface="-윤고딕330" panose="02030504000101010101" pitchFamily="18" charset="-127"/>
                    <a:ea typeface="-윤고딕330" panose="02030504000101010101" pitchFamily="18" charset="-127"/>
                  </a:endParaRPr>
                </a:p>
              </p:txBody>
            </p:sp>
            <p:sp>
              <p:nvSpPr>
                <p:cNvPr id="31" name="타원 30"/>
                <p:cNvSpPr/>
                <p:nvPr/>
              </p:nvSpPr>
              <p:spPr>
                <a:xfrm>
                  <a:off x="4587198" y="2327696"/>
                  <a:ext cx="54006" cy="540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latin typeface="-윤고딕330" panose="02030504000101010101" pitchFamily="18" charset="-127"/>
                    <a:ea typeface="-윤고딕330" panose="02030504000101010101" pitchFamily="18" charset="-127"/>
                  </a:endParaRPr>
                </a:p>
              </p:txBody>
            </p:sp>
            <p:sp>
              <p:nvSpPr>
                <p:cNvPr id="32" name="타원 31"/>
                <p:cNvSpPr/>
                <p:nvPr/>
              </p:nvSpPr>
              <p:spPr>
                <a:xfrm>
                  <a:off x="4329138" y="2971920"/>
                  <a:ext cx="54006" cy="540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latin typeface="-윤고딕330" panose="02030504000101010101" pitchFamily="18" charset="-127"/>
                    <a:ea typeface="-윤고딕330" panose="02030504000101010101" pitchFamily="18" charset="-127"/>
                  </a:endParaRPr>
                </a:p>
              </p:txBody>
            </p:sp>
            <p:sp>
              <p:nvSpPr>
                <p:cNvPr id="33" name="타원 32"/>
                <p:cNvSpPr/>
                <p:nvPr/>
              </p:nvSpPr>
              <p:spPr>
                <a:xfrm>
                  <a:off x="4533192" y="2867756"/>
                  <a:ext cx="54006" cy="540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latin typeface="-윤고딕330" panose="02030504000101010101" pitchFamily="18" charset="-127"/>
                    <a:ea typeface="-윤고딕330" panose="02030504000101010101" pitchFamily="18" charset="-127"/>
                  </a:endParaRPr>
                </a:p>
              </p:txBody>
            </p:sp>
            <p:sp>
              <p:nvSpPr>
                <p:cNvPr id="34" name="타원 33"/>
                <p:cNvSpPr/>
                <p:nvPr/>
              </p:nvSpPr>
              <p:spPr>
                <a:xfrm>
                  <a:off x="4379442" y="2806200"/>
                  <a:ext cx="54006" cy="540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latin typeface="-윤고딕330" panose="02030504000101010101" pitchFamily="18" charset="-127"/>
                    <a:ea typeface="-윤고딕330" panose="02030504000101010101" pitchFamily="18" charset="-127"/>
                  </a:endParaRPr>
                </a:p>
              </p:txBody>
            </p:sp>
            <p:sp>
              <p:nvSpPr>
                <p:cNvPr id="35" name="타원 34"/>
                <p:cNvSpPr/>
                <p:nvPr/>
              </p:nvSpPr>
              <p:spPr>
                <a:xfrm>
                  <a:off x="4599168" y="2701890"/>
                  <a:ext cx="54006" cy="540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latin typeface="-윤고딕330" panose="02030504000101010101" pitchFamily="18" charset="-127"/>
                    <a:ea typeface="-윤고딕330" panose="02030504000101010101" pitchFamily="18" charset="-127"/>
                  </a:endParaRPr>
                </a:p>
              </p:txBody>
            </p:sp>
            <p:sp>
              <p:nvSpPr>
                <p:cNvPr id="36" name="타원 35"/>
                <p:cNvSpPr/>
                <p:nvPr/>
              </p:nvSpPr>
              <p:spPr>
                <a:xfrm>
                  <a:off x="4695210" y="2543720"/>
                  <a:ext cx="54006" cy="540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latin typeface="-윤고딕330" panose="02030504000101010101" pitchFamily="18" charset="-127"/>
                    <a:ea typeface="-윤고딕330" panose="02030504000101010101" pitchFamily="18" charset="-127"/>
                  </a:endParaRPr>
                </a:p>
              </p:txBody>
            </p:sp>
            <p:sp>
              <p:nvSpPr>
                <p:cNvPr id="37" name="타원 36"/>
                <p:cNvSpPr/>
                <p:nvPr/>
              </p:nvSpPr>
              <p:spPr>
                <a:xfrm>
                  <a:off x="4383144" y="3133938"/>
                  <a:ext cx="54006" cy="540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latin typeface="-윤고딕330" panose="02030504000101010101" pitchFamily="18" charset="-127"/>
                    <a:ea typeface="-윤고딕330" panose="02030504000101010101" pitchFamily="18" charset="-127"/>
                  </a:endParaRPr>
                </a:p>
              </p:txBody>
            </p:sp>
            <p:sp>
              <p:nvSpPr>
                <p:cNvPr id="38" name="타원 37"/>
                <p:cNvSpPr/>
                <p:nvPr/>
              </p:nvSpPr>
              <p:spPr>
                <a:xfrm>
                  <a:off x="4707180" y="2485866"/>
                  <a:ext cx="54006" cy="540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latin typeface="-윤고딕330" panose="02030504000101010101" pitchFamily="18" charset="-127"/>
                    <a:ea typeface="-윤고딕330" panose="02030504000101010101" pitchFamily="18" charset="-127"/>
                  </a:endParaRPr>
                </a:p>
              </p:txBody>
            </p:sp>
            <p:cxnSp>
              <p:nvCxnSpPr>
                <p:cNvPr id="41" name="직선 연결선 40"/>
                <p:cNvCxnSpPr/>
                <p:nvPr/>
              </p:nvCxnSpPr>
              <p:spPr>
                <a:xfrm flipV="1">
                  <a:off x="2239147" y="2295533"/>
                  <a:ext cx="3536181" cy="111053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>
                <a:xfrm flipV="1">
                  <a:off x="2993095" y="1745172"/>
                  <a:ext cx="2518190" cy="234840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>
                <a:xfrm flipV="1">
                  <a:off x="2296575" y="1852329"/>
                  <a:ext cx="2250297" cy="213438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5" name="모서리가 둥근 직사각형 47"/>
          <p:cNvSpPr/>
          <p:nvPr/>
        </p:nvSpPr>
        <p:spPr>
          <a:xfrm>
            <a:off x="971600" y="-540060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2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04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이산형 변수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7308304" y="166056"/>
            <a:ext cx="1656184" cy="3146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spcBef>
                <a:spcPts val="0"/>
              </a:spcBef>
              <a:buNone/>
            </a:pPr>
            <a:r>
              <a:rPr lang="en-US" altLang="ko-KR" sz="9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R </a:t>
            </a:r>
            <a:r>
              <a:rPr lang="ko-KR" altLang="en-US" sz="9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교육 세미나 </a:t>
            </a:r>
            <a:r>
              <a:rPr lang="en-US" altLang="ko-KR" sz="9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1</a:t>
            </a:r>
          </a:p>
          <a:p>
            <a:pPr marL="0" indent="0" algn="dist">
              <a:spcBef>
                <a:spcPts val="0"/>
              </a:spcBef>
              <a:buNone/>
            </a:pPr>
            <a:r>
              <a:rPr lang="ko-KR" altLang="en-US" sz="9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회귀분석 </a:t>
            </a:r>
            <a:r>
              <a:rPr lang="en-US" altLang="ko-KR" sz="9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- Regression</a:t>
            </a:r>
          </a:p>
        </p:txBody>
      </p:sp>
      <p:cxnSp>
        <p:nvCxnSpPr>
          <p:cNvPr id="49" name="직선 연결선 48"/>
          <p:cNvCxnSpPr/>
          <p:nvPr/>
        </p:nvCxnSpPr>
        <p:spPr>
          <a:xfrm>
            <a:off x="7308304" y="197809"/>
            <a:ext cx="0" cy="325736"/>
          </a:xfrm>
          <a:prstGeom prst="line">
            <a:avLst/>
          </a:prstGeom>
          <a:ln>
            <a:solidFill>
              <a:schemeClr val="bg1">
                <a:alpha val="6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5919299" y="1691467"/>
            <a:ext cx="30857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spc="-1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2"/>
                </a:solidFill>
                <a:latin typeface="a옛날목욕탕L" pitchFamily="18" charset="-127"/>
                <a:ea typeface="a옛날목욕탕L" pitchFamily="18" charset="-127"/>
              </a:rPr>
              <a:t>남자</a:t>
            </a:r>
            <a:r>
              <a:rPr lang="en-US" altLang="ko-KR" sz="1600" spc="-1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2"/>
                </a:solidFill>
                <a:latin typeface="a옛날목욕탕L" pitchFamily="18" charset="-127"/>
                <a:ea typeface="a옛날목욕탕L" pitchFamily="18" charset="-127"/>
              </a:rPr>
              <a:t>/</a:t>
            </a:r>
            <a:r>
              <a:rPr lang="ko-KR" altLang="en-US" sz="1600" spc="-1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2"/>
                </a:solidFill>
                <a:latin typeface="a옛날목욕탕L" pitchFamily="18" charset="-127"/>
                <a:ea typeface="a옛날목욕탕L" pitchFamily="18" charset="-127"/>
              </a:rPr>
              <a:t>여자인 경우</a:t>
            </a:r>
            <a:endParaRPr lang="en-US" altLang="ko-KR" sz="1600" spc="-1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2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fontAlgn="base"/>
            <a:r>
              <a:rPr lang="ko-KR" altLang="en-US" sz="1600" spc="-1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2"/>
                </a:solidFill>
                <a:latin typeface="a옛날목욕탕L" pitchFamily="18" charset="-127"/>
                <a:ea typeface="a옛날목욕탕L" pitchFamily="18" charset="-127"/>
              </a:rPr>
              <a:t>집에 있는 시간에 차이가 존재한다</a:t>
            </a:r>
            <a:r>
              <a:rPr lang="en-US" altLang="ko-KR" sz="1600" spc="-1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2"/>
                </a:solidFill>
                <a:latin typeface="a옛날목욕탕L" pitchFamily="18" charset="-127"/>
                <a:ea typeface="a옛날목욕탕L" pitchFamily="18" charset="-127"/>
              </a:rPr>
              <a:t>.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5919299" y="2627571"/>
            <a:ext cx="30857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spc="-1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a옛날목욕탕L" pitchFamily="18" charset="-127"/>
                <a:ea typeface="a옛날목욕탕L" pitchFamily="18" charset="-127"/>
              </a:rPr>
              <a:t>이 성별에 따른 차이를 나타낼 수 있는 변수를 회귀식에 추가하고 싶다</a:t>
            </a:r>
            <a:endParaRPr lang="en-US" altLang="ko-KR" sz="1600" spc="-1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919299" y="3737888"/>
            <a:ext cx="30857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spc="-1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a옛날목욕탕L" pitchFamily="18" charset="-127"/>
                <a:ea typeface="a옛날목욕탕L" pitchFamily="18" charset="-127"/>
              </a:rPr>
              <a:t>=&gt;</a:t>
            </a:r>
            <a:r>
              <a:rPr lang="ko-KR" altLang="en-US" sz="1600" spc="-100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a옛날목욕탕L" pitchFamily="18" charset="-127"/>
                <a:ea typeface="a옛날목욕탕L" pitchFamily="18" charset="-127"/>
              </a:rPr>
              <a:t>가변수</a:t>
            </a:r>
            <a:r>
              <a:rPr lang="en-US" altLang="ko-KR" sz="1600" spc="-1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a옛날목욕탕L" pitchFamily="18" charset="-127"/>
                <a:ea typeface="a옛날목욕탕L" pitchFamily="18" charset="-127"/>
              </a:rPr>
              <a:t>(</a:t>
            </a:r>
            <a:r>
              <a:rPr lang="ko-KR" altLang="en-US" sz="1600" spc="-1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a옛날목욕탕L" pitchFamily="18" charset="-127"/>
                <a:ea typeface="a옛날목욕탕L" pitchFamily="18" charset="-127"/>
              </a:rPr>
              <a:t>혹은 더미변수</a:t>
            </a:r>
            <a:r>
              <a:rPr lang="en-US" altLang="ko-KR" sz="1600" spc="-1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a옛날목욕탕L" pitchFamily="18" charset="-127"/>
                <a:ea typeface="a옛날목욕탕L" pitchFamily="18" charset="-127"/>
              </a:rPr>
              <a:t>)</a:t>
            </a:r>
            <a:r>
              <a:rPr lang="ko-KR" altLang="en-US" sz="1600" spc="-1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a옛날목욕탕L" pitchFamily="18" charset="-127"/>
                <a:ea typeface="a옛날목욕탕L" pitchFamily="18" charset="-127"/>
              </a:rPr>
              <a:t>를</a:t>
            </a:r>
            <a:r>
              <a:rPr lang="en-US" altLang="ko-KR" sz="1600" spc="-1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a옛날목욕탕L" pitchFamily="18" charset="-127"/>
                <a:ea typeface="a옛날목욕탕L" pitchFamily="18" charset="-127"/>
              </a:rPr>
              <a:t>활용한다</a:t>
            </a:r>
            <a:endParaRPr lang="en-US" altLang="ko-KR" sz="1600" spc="-1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accent2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-145032" y="983323"/>
            <a:ext cx="9289032" cy="3964691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dirty="0"/>
              <a:t>남</a:t>
            </a:r>
          </a:p>
        </p:txBody>
      </p:sp>
      <p:sp>
        <p:nvSpPr>
          <p:cNvPr id="98" name="제목 1"/>
          <p:cNvSpPr txBox="1">
            <a:spLocks/>
          </p:cNvSpPr>
          <p:nvPr/>
        </p:nvSpPr>
        <p:spPr>
          <a:xfrm>
            <a:off x="-1565676" y="1203067"/>
            <a:ext cx="5257671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옛날목욕탕M" pitchFamily="18" charset="-127"/>
                <a:ea typeface="a옛날목욕탕M" pitchFamily="18" charset="-127"/>
              </a:rPr>
              <a:t>이산형 변수</a:t>
            </a:r>
          </a:p>
        </p:txBody>
      </p:sp>
    </p:spTree>
    <p:extLst>
      <p:ext uri="{BB962C8B-B14F-4D97-AF65-F5344CB8AC3E}">
        <p14:creationId xmlns:p14="http://schemas.microsoft.com/office/powerpoint/2010/main" val="30699681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그룹 96"/>
          <p:cNvGrpSpPr/>
          <p:nvPr/>
        </p:nvGrpSpPr>
        <p:grpSpPr>
          <a:xfrm>
            <a:off x="822850" y="1419622"/>
            <a:ext cx="4901278" cy="3622228"/>
            <a:chOff x="251520" y="1328682"/>
            <a:chExt cx="4901278" cy="3622228"/>
          </a:xfrm>
        </p:grpSpPr>
        <p:sp>
          <p:nvSpPr>
            <p:cNvPr id="39" name="타원 38"/>
            <p:cNvSpPr/>
            <p:nvPr/>
          </p:nvSpPr>
          <p:spPr>
            <a:xfrm>
              <a:off x="4018674" y="1385936"/>
              <a:ext cx="270030" cy="2700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330170" y="1328682"/>
              <a:ext cx="72327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1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남자</a:t>
              </a:r>
              <a:endParaRPr lang="en-US" altLang="ko-KR" sz="21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r>
                <a:rPr lang="ko-KR" altLang="en-US" sz="21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여자</a:t>
              </a:r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251520" y="1410389"/>
              <a:ext cx="4901278" cy="3540521"/>
              <a:chOff x="521996" y="1347656"/>
              <a:chExt cx="4901278" cy="3540521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521996" y="1631290"/>
                <a:ext cx="1385708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Y:</a:t>
                </a:r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집에 없는 시간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129069" y="4595789"/>
                <a:ext cx="651140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X:</a:t>
                </a:r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나이</a:t>
                </a:r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>
                <a:off x="1619672" y="1347656"/>
                <a:ext cx="3803602" cy="3432403"/>
                <a:chOff x="1971726" y="1009650"/>
                <a:chExt cx="3803602" cy="3432403"/>
              </a:xfrm>
            </p:grpSpPr>
            <p:grpSp>
              <p:nvGrpSpPr>
                <p:cNvPr id="5" name="그룹 22"/>
                <p:cNvGrpSpPr/>
                <p:nvPr/>
              </p:nvGrpSpPr>
              <p:grpSpPr>
                <a:xfrm>
                  <a:off x="1971726" y="1009650"/>
                  <a:ext cx="3432403" cy="3432403"/>
                  <a:chOff x="1331640" y="1772816"/>
                  <a:chExt cx="2520280" cy="2520280"/>
                </a:xfrm>
              </p:grpSpPr>
              <p:sp>
                <p:nvSpPr>
                  <p:cNvPr id="6" name="직사각형 5"/>
                  <p:cNvSpPr/>
                  <p:nvPr/>
                </p:nvSpPr>
                <p:spPr>
                  <a:xfrm>
                    <a:off x="1475656" y="1988840"/>
                    <a:ext cx="72008" cy="216024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350">
                      <a:latin typeface="-윤고딕330" panose="02030504000101010101" pitchFamily="18" charset="-127"/>
                      <a:ea typeface="-윤고딕330" panose="02030504000101010101" pitchFamily="18" charset="-127"/>
                    </a:endParaRPr>
                  </a:p>
                </p:txBody>
              </p:sp>
              <p:sp>
                <p:nvSpPr>
                  <p:cNvPr id="7" name="직사각형 6"/>
                  <p:cNvSpPr/>
                  <p:nvPr/>
                </p:nvSpPr>
                <p:spPr>
                  <a:xfrm rot="5400000">
                    <a:off x="2519772" y="3032956"/>
                    <a:ext cx="72008" cy="216024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350">
                      <a:latin typeface="-윤고딕330" panose="02030504000101010101" pitchFamily="18" charset="-127"/>
                      <a:ea typeface="-윤고딕330" panose="02030504000101010101" pitchFamily="18" charset="-127"/>
                    </a:endParaRPr>
                  </a:p>
                </p:txBody>
              </p:sp>
              <p:sp>
                <p:nvSpPr>
                  <p:cNvPr id="8" name="이등변 삼각형 7"/>
                  <p:cNvSpPr/>
                  <p:nvPr/>
                </p:nvSpPr>
                <p:spPr>
                  <a:xfrm>
                    <a:off x="1331640" y="1772816"/>
                    <a:ext cx="360040" cy="216024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350">
                      <a:latin typeface="-윤고딕330" panose="02030504000101010101" pitchFamily="18" charset="-127"/>
                      <a:ea typeface="-윤고딕330" panose="02030504000101010101" pitchFamily="18" charset="-127"/>
                    </a:endParaRPr>
                  </a:p>
                </p:txBody>
              </p:sp>
              <p:sp>
                <p:nvSpPr>
                  <p:cNvPr id="9" name="이등변 삼각형 8"/>
                  <p:cNvSpPr/>
                  <p:nvPr/>
                </p:nvSpPr>
                <p:spPr>
                  <a:xfrm rot="5400000">
                    <a:off x="3563888" y="4005064"/>
                    <a:ext cx="360040" cy="216024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350">
                      <a:latin typeface="-윤고딕330" panose="02030504000101010101" pitchFamily="18" charset="-127"/>
                      <a:ea typeface="-윤고딕330" panose="02030504000101010101" pitchFamily="18" charset="-127"/>
                    </a:endParaRPr>
                  </a:p>
                </p:txBody>
              </p:sp>
            </p:grpSp>
            <p:sp>
              <p:nvSpPr>
                <p:cNvPr id="10" name="타원 9"/>
                <p:cNvSpPr/>
                <p:nvPr/>
              </p:nvSpPr>
              <p:spPr>
                <a:xfrm>
                  <a:off x="2832360" y="3191364"/>
                  <a:ext cx="54006" cy="54006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latin typeface="-윤고딕330" panose="02030504000101010101" pitchFamily="18" charset="-127"/>
                    <a:ea typeface="-윤고딕330" panose="02030504000101010101" pitchFamily="18" charset="-127"/>
                  </a:endParaRPr>
                </a:p>
              </p:txBody>
            </p:sp>
            <p:sp>
              <p:nvSpPr>
                <p:cNvPr id="11" name="타원 10"/>
                <p:cNvSpPr/>
                <p:nvPr/>
              </p:nvSpPr>
              <p:spPr>
                <a:xfrm>
                  <a:off x="2994378" y="3137358"/>
                  <a:ext cx="54006" cy="54006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latin typeface="-윤고딕330" panose="02030504000101010101" pitchFamily="18" charset="-127"/>
                    <a:ea typeface="-윤고딕330" panose="02030504000101010101" pitchFamily="18" charset="-127"/>
                  </a:endParaRPr>
                </a:p>
              </p:txBody>
            </p:sp>
            <p:sp>
              <p:nvSpPr>
                <p:cNvPr id="12" name="타원 11"/>
                <p:cNvSpPr/>
                <p:nvPr/>
              </p:nvSpPr>
              <p:spPr>
                <a:xfrm>
                  <a:off x="3635183" y="2915777"/>
                  <a:ext cx="54006" cy="54006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latin typeface="-윤고딕330" panose="02030504000101010101" pitchFamily="18" charset="-127"/>
                    <a:ea typeface="-윤고딕330" panose="02030504000101010101" pitchFamily="18" charset="-127"/>
                  </a:endParaRPr>
                </a:p>
              </p:txBody>
            </p:sp>
            <p:sp>
              <p:nvSpPr>
                <p:cNvPr id="13" name="타원 12"/>
                <p:cNvSpPr/>
                <p:nvPr/>
              </p:nvSpPr>
              <p:spPr>
                <a:xfrm>
                  <a:off x="3634328" y="3022934"/>
                  <a:ext cx="54006" cy="54006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latin typeface="-윤고딕330" panose="02030504000101010101" pitchFamily="18" charset="-127"/>
                    <a:ea typeface="-윤고딕330" panose="02030504000101010101" pitchFamily="18" charset="-127"/>
                  </a:endParaRPr>
                </a:p>
              </p:txBody>
            </p:sp>
            <p:sp>
              <p:nvSpPr>
                <p:cNvPr id="14" name="타원 13"/>
                <p:cNvSpPr/>
                <p:nvPr/>
              </p:nvSpPr>
              <p:spPr>
                <a:xfrm>
                  <a:off x="3796346" y="2914922"/>
                  <a:ext cx="54006" cy="54006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latin typeface="-윤고딕330" panose="02030504000101010101" pitchFamily="18" charset="-127"/>
                    <a:ea typeface="-윤고딕330" panose="02030504000101010101" pitchFamily="18" charset="-127"/>
                  </a:endParaRPr>
                </a:p>
              </p:txBody>
            </p:sp>
            <p:sp>
              <p:nvSpPr>
                <p:cNvPr id="15" name="타원 14"/>
                <p:cNvSpPr/>
                <p:nvPr/>
              </p:nvSpPr>
              <p:spPr>
                <a:xfrm>
                  <a:off x="3634328" y="2806910"/>
                  <a:ext cx="54006" cy="54006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latin typeface="-윤고딕330" panose="02030504000101010101" pitchFamily="18" charset="-127"/>
                    <a:ea typeface="-윤고딕330" panose="02030504000101010101" pitchFamily="18" charset="-127"/>
                  </a:endParaRPr>
                </a:p>
              </p:txBody>
            </p:sp>
            <p:sp>
              <p:nvSpPr>
                <p:cNvPr id="16" name="타원 15"/>
                <p:cNvSpPr/>
                <p:nvPr/>
              </p:nvSpPr>
              <p:spPr>
                <a:xfrm>
                  <a:off x="4644008" y="1311610"/>
                  <a:ext cx="270030" cy="270030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latin typeface="-윤고딕330" panose="02030504000101010101" pitchFamily="18" charset="-127"/>
                    <a:ea typeface="-윤고딕330" panose="02030504000101010101" pitchFamily="18" charset="-127"/>
                  </a:endParaRPr>
                </a:p>
              </p:txBody>
            </p:sp>
            <p:sp>
              <p:nvSpPr>
                <p:cNvPr id="17" name="타원 16"/>
                <p:cNvSpPr/>
                <p:nvPr/>
              </p:nvSpPr>
              <p:spPr>
                <a:xfrm>
                  <a:off x="3689189" y="2699753"/>
                  <a:ext cx="54006" cy="54006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latin typeface="-윤고딕330" panose="02030504000101010101" pitchFamily="18" charset="-127"/>
                    <a:ea typeface="-윤고딕330" panose="02030504000101010101" pitchFamily="18" charset="-127"/>
                  </a:endParaRPr>
                </a:p>
              </p:txBody>
            </p:sp>
            <p:sp>
              <p:nvSpPr>
                <p:cNvPr id="18" name="타원 17"/>
                <p:cNvSpPr/>
                <p:nvPr/>
              </p:nvSpPr>
              <p:spPr>
                <a:xfrm>
                  <a:off x="3473165" y="2861771"/>
                  <a:ext cx="54006" cy="54006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latin typeface="-윤고딕330" panose="02030504000101010101" pitchFamily="18" charset="-127"/>
                    <a:ea typeface="-윤고딕330" panose="02030504000101010101" pitchFamily="18" charset="-127"/>
                  </a:endParaRPr>
                </a:p>
              </p:txBody>
            </p:sp>
            <p:sp>
              <p:nvSpPr>
                <p:cNvPr id="19" name="타원 18"/>
                <p:cNvSpPr/>
                <p:nvPr/>
              </p:nvSpPr>
              <p:spPr>
                <a:xfrm>
                  <a:off x="3536576" y="2656007"/>
                  <a:ext cx="54006" cy="54006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latin typeface="-윤고딕330" panose="02030504000101010101" pitchFamily="18" charset="-127"/>
                    <a:ea typeface="-윤고딕330" panose="02030504000101010101" pitchFamily="18" charset="-127"/>
                  </a:endParaRPr>
                </a:p>
              </p:txBody>
            </p:sp>
            <p:sp>
              <p:nvSpPr>
                <p:cNvPr id="20" name="타원 19"/>
                <p:cNvSpPr/>
                <p:nvPr/>
              </p:nvSpPr>
              <p:spPr>
                <a:xfrm>
                  <a:off x="3320552" y="2818025"/>
                  <a:ext cx="54006" cy="54006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latin typeface="-윤고딕330" panose="02030504000101010101" pitchFamily="18" charset="-127"/>
                    <a:ea typeface="-윤고딕330" panose="02030504000101010101" pitchFamily="18" charset="-127"/>
                  </a:endParaRPr>
                </a:p>
              </p:txBody>
            </p:sp>
            <p:sp>
              <p:nvSpPr>
                <p:cNvPr id="21" name="타원 20"/>
                <p:cNvSpPr/>
                <p:nvPr/>
              </p:nvSpPr>
              <p:spPr>
                <a:xfrm>
                  <a:off x="3426426" y="3029346"/>
                  <a:ext cx="54006" cy="54006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latin typeface="-윤고딕330" panose="02030504000101010101" pitchFamily="18" charset="-127"/>
                    <a:ea typeface="-윤고딕330" panose="02030504000101010101" pitchFamily="18" charset="-127"/>
                  </a:endParaRPr>
                </a:p>
              </p:txBody>
            </p:sp>
            <p:sp>
              <p:nvSpPr>
                <p:cNvPr id="22" name="타원 21"/>
                <p:cNvSpPr/>
                <p:nvPr/>
              </p:nvSpPr>
              <p:spPr>
                <a:xfrm>
                  <a:off x="3264408" y="2975340"/>
                  <a:ext cx="54006" cy="54006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latin typeface="-윤고딕330" panose="02030504000101010101" pitchFamily="18" charset="-127"/>
                    <a:ea typeface="-윤고딕330" panose="02030504000101010101" pitchFamily="18" charset="-127"/>
                  </a:endParaRPr>
                </a:p>
              </p:txBody>
            </p:sp>
            <p:sp>
              <p:nvSpPr>
                <p:cNvPr id="23" name="타원 22"/>
                <p:cNvSpPr/>
                <p:nvPr/>
              </p:nvSpPr>
              <p:spPr>
                <a:xfrm>
                  <a:off x="3156396" y="3137358"/>
                  <a:ext cx="54006" cy="54006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latin typeface="-윤고딕330" panose="02030504000101010101" pitchFamily="18" charset="-127"/>
                    <a:ea typeface="-윤고딕330" panose="02030504000101010101" pitchFamily="18" charset="-127"/>
                  </a:endParaRPr>
                </a:p>
              </p:txBody>
            </p:sp>
            <p:sp>
              <p:nvSpPr>
                <p:cNvPr id="26" name="타원 25"/>
                <p:cNvSpPr/>
                <p:nvPr/>
              </p:nvSpPr>
              <p:spPr>
                <a:xfrm>
                  <a:off x="3777108" y="3083780"/>
                  <a:ext cx="54006" cy="540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latin typeface="-윤고딕330" panose="02030504000101010101" pitchFamily="18" charset="-127"/>
                    <a:ea typeface="-윤고딕330" panose="02030504000101010101" pitchFamily="18" charset="-127"/>
                  </a:endParaRPr>
                </a:p>
              </p:txBody>
            </p:sp>
            <p:sp>
              <p:nvSpPr>
                <p:cNvPr id="27" name="타원 26"/>
                <p:cNvSpPr/>
                <p:nvPr/>
              </p:nvSpPr>
              <p:spPr>
                <a:xfrm>
                  <a:off x="3993132" y="3137786"/>
                  <a:ext cx="54006" cy="540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latin typeface="-윤고딕330" panose="02030504000101010101" pitchFamily="18" charset="-127"/>
                    <a:ea typeface="-윤고딕330" panose="02030504000101010101" pitchFamily="18" charset="-127"/>
                  </a:endParaRPr>
                </a:p>
              </p:txBody>
            </p:sp>
            <p:sp>
              <p:nvSpPr>
                <p:cNvPr id="28" name="타원 27"/>
                <p:cNvSpPr/>
                <p:nvPr/>
              </p:nvSpPr>
              <p:spPr>
                <a:xfrm>
                  <a:off x="4047138" y="2921762"/>
                  <a:ext cx="54006" cy="540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latin typeface="-윤고딕330" panose="02030504000101010101" pitchFamily="18" charset="-127"/>
                    <a:ea typeface="-윤고딕330" panose="02030504000101010101" pitchFamily="18" charset="-127"/>
                  </a:endParaRPr>
                </a:p>
              </p:txBody>
            </p:sp>
            <p:sp>
              <p:nvSpPr>
                <p:cNvPr id="29" name="타원 28"/>
                <p:cNvSpPr/>
                <p:nvPr/>
              </p:nvSpPr>
              <p:spPr>
                <a:xfrm>
                  <a:off x="4263162" y="2813750"/>
                  <a:ext cx="54006" cy="540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latin typeface="-윤고딕330" panose="02030504000101010101" pitchFamily="18" charset="-127"/>
                    <a:ea typeface="-윤고딕330" panose="02030504000101010101" pitchFamily="18" charset="-127"/>
                  </a:endParaRPr>
                </a:p>
              </p:txBody>
            </p:sp>
            <p:sp>
              <p:nvSpPr>
                <p:cNvPr id="30" name="타원 29"/>
                <p:cNvSpPr/>
                <p:nvPr/>
              </p:nvSpPr>
              <p:spPr>
                <a:xfrm>
                  <a:off x="4371174" y="2651732"/>
                  <a:ext cx="54006" cy="540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latin typeface="-윤고딕330" panose="02030504000101010101" pitchFamily="18" charset="-127"/>
                    <a:ea typeface="-윤고딕330" panose="02030504000101010101" pitchFamily="18" charset="-127"/>
                  </a:endParaRPr>
                </a:p>
              </p:txBody>
            </p:sp>
            <p:sp>
              <p:nvSpPr>
                <p:cNvPr id="31" name="타원 30"/>
                <p:cNvSpPr/>
                <p:nvPr/>
              </p:nvSpPr>
              <p:spPr>
                <a:xfrm>
                  <a:off x="4587198" y="2327696"/>
                  <a:ext cx="54006" cy="540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latin typeface="-윤고딕330" panose="02030504000101010101" pitchFamily="18" charset="-127"/>
                    <a:ea typeface="-윤고딕330" panose="02030504000101010101" pitchFamily="18" charset="-127"/>
                  </a:endParaRPr>
                </a:p>
              </p:txBody>
            </p:sp>
            <p:sp>
              <p:nvSpPr>
                <p:cNvPr id="32" name="타원 31"/>
                <p:cNvSpPr/>
                <p:nvPr/>
              </p:nvSpPr>
              <p:spPr>
                <a:xfrm>
                  <a:off x="4329138" y="2971920"/>
                  <a:ext cx="54006" cy="540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latin typeface="-윤고딕330" panose="02030504000101010101" pitchFamily="18" charset="-127"/>
                    <a:ea typeface="-윤고딕330" panose="02030504000101010101" pitchFamily="18" charset="-127"/>
                  </a:endParaRPr>
                </a:p>
              </p:txBody>
            </p:sp>
            <p:sp>
              <p:nvSpPr>
                <p:cNvPr id="33" name="타원 32"/>
                <p:cNvSpPr/>
                <p:nvPr/>
              </p:nvSpPr>
              <p:spPr>
                <a:xfrm>
                  <a:off x="4533192" y="2867756"/>
                  <a:ext cx="54006" cy="540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latin typeface="-윤고딕330" panose="02030504000101010101" pitchFamily="18" charset="-127"/>
                    <a:ea typeface="-윤고딕330" panose="02030504000101010101" pitchFamily="18" charset="-127"/>
                  </a:endParaRPr>
                </a:p>
              </p:txBody>
            </p:sp>
            <p:sp>
              <p:nvSpPr>
                <p:cNvPr id="34" name="타원 33"/>
                <p:cNvSpPr/>
                <p:nvPr/>
              </p:nvSpPr>
              <p:spPr>
                <a:xfrm>
                  <a:off x="4379442" y="2806200"/>
                  <a:ext cx="54006" cy="540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latin typeface="-윤고딕330" panose="02030504000101010101" pitchFamily="18" charset="-127"/>
                    <a:ea typeface="-윤고딕330" panose="02030504000101010101" pitchFamily="18" charset="-127"/>
                  </a:endParaRPr>
                </a:p>
              </p:txBody>
            </p:sp>
            <p:sp>
              <p:nvSpPr>
                <p:cNvPr id="35" name="타원 34"/>
                <p:cNvSpPr/>
                <p:nvPr/>
              </p:nvSpPr>
              <p:spPr>
                <a:xfrm>
                  <a:off x="4599168" y="2701890"/>
                  <a:ext cx="54006" cy="540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latin typeface="-윤고딕330" panose="02030504000101010101" pitchFamily="18" charset="-127"/>
                    <a:ea typeface="-윤고딕330" panose="02030504000101010101" pitchFamily="18" charset="-127"/>
                  </a:endParaRPr>
                </a:p>
              </p:txBody>
            </p:sp>
            <p:sp>
              <p:nvSpPr>
                <p:cNvPr id="36" name="타원 35"/>
                <p:cNvSpPr/>
                <p:nvPr/>
              </p:nvSpPr>
              <p:spPr>
                <a:xfrm>
                  <a:off x="4695210" y="2543720"/>
                  <a:ext cx="54006" cy="540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latin typeface="-윤고딕330" panose="02030504000101010101" pitchFamily="18" charset="-127"/>
                    <a:ea typeface="-윤고딕330" panose="02030504000101010101" pitchFamily="18" charset="-127"/>
                  </a:endParaRPr>
                </a:p>
              </p:txBody>
            </p:sp>
            <p:sp>
              <p:nvSpPr>
                <p:cNvPr id="37" name="타원 36"/>
                <p:cNvSpPr/>
                <p:nvPr/>
              </p:nvSpPr>
              <p:spPr>
                <a:xfrm>
                  <a:off x="4383144" y="3133938"/>
                  <a:ext cx="54006" cy="540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latin typeface="-윤고딕330" panose="02030504000101010101" pitchFamily="18" charset="-127"/>
                    <a:ea typeface="-윤고딕330" panose="02030504000101010101" pitchFamily="18" charset="-127"/>
                  </a:endParaRPr>
                </a:p>
              </p:txBody>
            </p:sp>
            <p:sp>
              <p:nvSpPr>
                <p:cNvPr id="38" name="타원 37"/>
                <p:cNvSpPr/>
                <p:nvPr/>
              </p:nvSpPr>
              <p:spPr>
                <a:xfrm>
                  <a:off x="4707180" y="2485866"/>
                  <a:ext cx="54006" cy="540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latin typeface="-윤고딕330" panose="02030504000101010101" pitchFamily="18" charset="-127"/>
                    <a:ea typeface="-윤고딕330" panose="02030504000101010101" pitchFamily="18" charset="-127"/>
                  </a:endParaRPr>
                </a:p>
              </p:txBody>
            </p:sp>
            <p:cxnSp>
              <p:nvCxnSpPr>
                <p:cNvPr id="41" name="직선 연결선 40"/>
                <p:cNvCxnSpPr/>
                <p:nvPr/>
              </p:nvCxnSpPr>
              <p:spPr>
                <a:xfrm flipV="1">
                  <a:off x="2239147" y="2295533"/>
                  <a:ext cx="3536181" cy="111053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>
                <a:xfrm flipV="1">
                  <a:off x="2993095" y="1745172"/>
                  <a:ext cx="2518190" cy="234840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>
                <a:xfrm flipV="1">
                  <a:off x="2296575" y="1852329"/>
                  <a:ext cx="2250297" cy="213438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5" name="모서리가 둥근 직사각형 47"/>
          <p:cNvSpPr/>
          <p:nvPr/>
        </p:nvSpPr>
        <p:spPr>
          <a:xfrm>
            <a:off x="971600" y="-540060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2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04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이산형 변수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7308304" y="166056"/>
            <a:ext cx="1656184" cy="3146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spcBef>
                <a:spcPts val="0"/>
              </a:spcBef>
              <a:buNone/>
            </a:pPr>
            <a:r>
              <a:rPr lang="en-US" altLang="ko-KR" sz="9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R </a:t>
            </a:r>
            <a:r>
              <a:rPr lang="ko-KR" altLang="en-US" sz="9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교육 세미나 </a:t>
            </a:r>
            <a:r>
              <a:rPr lang="en-US" altLang="ko-KR" sz="9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1</a:t>
            </a:r>
          </a:p>
          <a:p>
            <a:pPr marL="0" indent="0" algn="dist">
              <a:spcBef>
                <a:spcPts val="0"/>
              </a:spcBef>
              <a:buNone/>
            </a:pPr>
            <a:r>
              <a:rPr lang="ko-KR" altLang="en-US" sz="9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회귀분석 </a:t>
            </a:r>
            <a:r>
              <a:rPr lang="en-US" altLang="ko-KR" sz="9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- Regression</a:t>
            </a:r>
          </a:p>
        </p:txBody>
      </p:sp>
      <p:cxnSp>
        <p:nvCxnSpPr>
          <p:cNvPr id="49" name="직선 연결선 48"/>
          <p:cNvCxnSpPr/>
          <p:nvPr/>
        </p:nvCxnSpPr>
        <p:spPr>
          <a:xfrm>
            <a:off x="7308304" y="197809"/>
            <a:ext cx="0" cy="325736"/>
          </a:xfrm>
          <a:prstGeom prst="line">
            <a:avLst/>
          </a:prstGeom>
          <a:ln>
            <a:solidFill>
              <a:schemeClr val="bg1">
                <a:alpha val="6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-145032" y="983323"/>
            <a:ext cx="9289032" cy="3964691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dirty="0"/>
              <a:t>남</a:t>
            </a:r>
          </a:p>
        </p:txBody>
      </p:sp>
      <p:sp>
        <p:nvSpPr>
          <p:cNvPr id="98" name="제목 1"/>
          <p:cNvSpPr txBox="1">
            <a:spLocks/>
          </p:cNvSpPr>
          <p:nvPr/>
        </p:nvSpPr>
        <p:spPr>
          <a:xfrm>
            <a:off x="-1565676" y="1203067"/>
            <a:ext cx="5257671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옛날목욕탕M" pitchFamily="18" charset="-127"/>
                <a:ea typeface="a옛날목욕탕M" pitchFamily="18" charset="-127"/>
              </a:rPr>
              <a:t>이산형 변수</a:t>
            </a:r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137715"/>
              </p:ext>
            </p:extLst>
          </p:nvPr>
        </p:nvGraphicFramePr>
        <p:xfrm>
          <a:off x="6085879" y="1795535"/>
          <a:ext cx="1928850" cy="563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a옛날목욕탕B" pitchFamily="18" charset="-127"/>
                        <a:ea typeface="a옛날목욕탕B" pitchFamily="18" charset="-127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a옛날목욕탕B" pitchFamily="18" charset="-127"/>
                          <a:ea typeface="a옛날목욕탕B" pitchFamily="18" charset="-127"/>
                        </a:rPr>
                        <a:t>남자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a옛날목욕탕B" pitchFamily="18" charset="-127"/>
                          <a:ea typeface="a옛날목욕탕B" pitchFamily="18" charset="-127"/>
                        </a:rPr>
                        <a:t>여자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옛날목욕탕B" pitchFamily="18" charset="-127"/>
                          <a:ea typeface="a옛날목욕탕B" pitchFamily="18" charset="-127"/>
                        </a:rPr>
                        <a:t>boy</a:t>
                      </a:r>
                      <a:endParaRPr lang="ko-KR" altLang="en-US" sz="1400" dirty="0">
                        <a:latin typeface="a옛날목욕탕B" pitchFamily="18" charset="-127"/>
                        <a:ea typeface="a옛날목욕탕B" pitchFamily="18" charset="-127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옛날목욕탕B" pitchFamily="18" charset="-127"/>
                          <a:ea typeface="a옛날목욕탕B" pitchFamily="18" charset="-127"/>
                        </a:rPr>
                        <a:t>1</a:t>
                      </a:r>
                      <a:endParaRPr lang="ko-KR" altLang="en-US" sz="1400" dirty="0">
                        <a:latin typeface="a옛날목욕탕B" pitchFamily="18" charset="-127"/>
                        <a:ea typeface="a옛날목욕탕B" pitchFamily="18" charset="-127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옛날목욕탕B" pitchFamily="18" charset="-127"/>
                          <a:ea typeface="a옛날목욕탕B" pitchFamily="18" charset="-127"/>
                        </a:rPr>
                        <a:t>0</a:t>
                      </a:r>
                      <a:endParaRPr lang="ko-KR" altLang="en-US" sz="1400" dirty="0">
                        <a:latin typeface="a옛날목욕탕B" pitchFamily="18" charset="-127"/>
                        <a:ea typeface="a옛날목욕탕B" pitchFamily="18" charset="-127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7" name="직사각형 56"/>
          <p:cNvSpPr/>
          <p:nvPr/>
        </p:nvSpPr>
        <p:spPr>
          <a:xfrm>
            <a:off x="5950762" y="2643758"/>
            <a:ext cx="30857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spc="-1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a옛날목욕탕L" pitchFamily="18" charset="-127"/>
                <a:ea typeface="a옛날목욕탕L" pitchFamily="18" charset="-127"/>
              </a:rPr>
              <a:t>boy</a:t>
            </a:r>
            <a:r>
              <a:rPr lang="ko-KR" altLang="en-US" sz="1600" spc="-1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a옛날목욕탕L" pitchFamily="18" charset="-127"/>
                <a:ea typeface="a옛날목욕탕L" pitchFamily="18" charset="-127"/>
              </a:rPr>
              <a:t>라는 변수를</a:t>
            </a:r>
            <a:r>
              <a:rPr lang="en-US" altLang="ko-KR" sz="1600" spc="-1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a옛날목욕탕L" pitchFamily="18" charset="-127"/>
                <a:ea typeface="a옛날목욕탕L" pitchFamily="18" charset="-127"/>
              </a:rPr>
              <a:t>추가</a:t>
            </a:r>
            <a:endParaRPr lang="en-US" altLang="ko-KR" sz="1600" spc="-1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latin typeface="a옛날목욕탕L" pitchFamily="18" charset="-127"/>
              <a:ea typeface="a옛날목욕탕L" pitchFamily="18" charset="-127"/>
            </a:endParaRPr>
          </a:p>
          <a:p>
            <a:pPr fontAlgn="base"/>
            <a:r>
              <a:rPr lang="en-US" altLang="ko-KR" sz="1600" spc="-1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a옛날목욕탕L" pitchFamily="18" charset="-127"/>
                <a:ea typeface="a옛날목욕탕L" pitchFamily="18" charset="-127"/>
              </a:rPr>
              <a:t>=&gt; </a:t>
            </a:r>
            <a:r>
              <a:rPr lang="ko-KR" altLang="en-US" sz="1600" spc="-1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a옛날목욕탕L" pitchFamily="18" charset="-127"/>
                <a:ea typeface="a옛날목욕탕L" pitchFamily="18" charset="-127"/>
              </a:rPr>
              <a:t>남자일 경우 </a:t>
            </a:r>
            <a:r>
              <a:rPr lang="en-US" altLang="ko-KR" sz="1600" spc="-1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a옛날목욕탕L" pitchFamily="18" charset="-127"/>
                <a:ea typeface="a옛날목욕탕L" pitchFamily="18" charset="-127"/>
              </a:rPr>
              <a:t>1/ </a:t>
            </a:r>
            <a:r>
              <a:rPr lang="ko-KR" altLang="en-US" sz="1600" spc="-1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a옛날목욕탕L" pitchFamily="18" charset="-127"/>
                <a:ea typeface="a옛날목욕탕L" pitchFamily="18" charset="-127"/>
              </a:rPr>
              <a:t>여자일 경우 </a:t>
            </a:r>
            <a:r>
              <a:rPr lang="en-US" altLang="ko-KR" sz="1600" spc="-1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a옛날목욕탕L" pitchFamily="18" charset="-127"/>
                <a:ea typeface="a옛날목욕탕L" pitchFamily="18" charset="-127"/>
              </a:rPr>
              <a:t>0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5950762" y="3939902"/>
            <a:ext cx="30857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spc="-1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a옛날목욕탕L" pitchFamily="18" charset="-127"/>
                <a:ea typeface="a옛날목욕탕L" pitchFamily="18" charset="-127"/>
              </a:rPr>
              <a:t>=&gt;</a:t>
            </a:r>
            <a:r>
              <a:rPr lang="ko-KR" altLang="en-US" sz="1600" spc="-1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a옛날목욕탕L" pitchFamily="18" charset="-127"/>
                <a:ea typeface="a옛날목욕탕L" pitchFamily="18" charset="-127"/>
              </a:rPr>
              <a:t>성별에 따른 차이를 반영해주는 </a:t>
            </a:r>
            <a:endParaRPr lang="en-US" altLang="ko-KR" sz="1600" spc="-1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accent2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fontAlgn="base"/>
            <a:r>
              <a:rPr lang="ko-KR" altLang="en-US" sz="1600" spc="-1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a옛날목욕탕L" pitchFamily="18" charset="-127"/>
                <a:ea typeface="a옛날목욕탕L" pitchFamily="18" charset="-127"/>
              </a:rPr>
              <a:t>새로운 회귀식이 만들어짐</a:t>
            </a:r>
            <a:endParaRPr lang="en-US" altLang="ko-KR" sz="1600" spc="-1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accent2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59" name="_x124092752" descr="DRW00000fe864f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0762" y="3420204"/>
            <a:ext cx="2859088" cy="425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483032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모서리가 둥근 직사각형 47"/>
          <p:cNvSpPr/>
          <p:nvPr/>
        </p:nvSpPr>
        <p:spPr>
          <a:xfrm>
            <a:off x="971600" y="-540060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2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05</a:t>
            </a:r>
            <a:r>
              <a:rPr lang="ko-KR" altLang="en-US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선형회귀의 가정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7308304" y="166056"/>
            <a:ext cx="1656184" cy="3146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spcBef>
                <a:spcPts val="0"/>
              </a:spcBef>
              <a:buNone/>
            </a:pPr>
            <a:r>
              <a:rPr lang="en-US" altLang="ko-KR" sz="9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R </a:t>
            </a:r>
            <a:r>
              <a:rPr lang="ko-KR" altLang="en-US" sz="9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교육 세미나 </a:t>
            </a:r>
            <a:r>
              <a:rPr lang="en-US" altLang="ko-KR" sz="9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1</a:t>
            </a:r>
          </a:p>
          <a:p>
            <a:pPr marL="0" indent="0" algn="dist">
              <a:spcBef>
                <a:spcPts val="0"/>
              </a:spcBef>
              <a:buNone/>
            </a:pPr>
            <a:r>
              <a:rPr lang="ko-KR" altLang="en-US" sz="9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회귀분석 </a:t>
            </a:r>
            <a:r>
              <a:rPr lang="en-US" altLang="ko-KR" sz="9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- Regression</a:t>
            </a:r>
          </a:p>
        </p:txBody>
      </p:sp>
      <p:cxnSp>
        <p:nvCxnSpPr>
          <p:cNvPr id="49" name="직선 연결선 48"/>
          <p:cNvCxnSpPr/>
          <p:nvPr/>
        </p:nvCxnSpPr>
        <p:spPr>
          <a:xfrm>
            <a:off x="7308304" y="197809"/>
            <a:ext cx="0" cy="325736"/>
          </a:xfrm>
          <a:prstGeom prst="line">
            <a:avLst/>
          </a:prstGeom>
          <a:ln>
            <a:solidFill>
              <a:schemeClr val="bg1">
                <a:alpha val="6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-145032" y="983323"/>
            <a:ext cx="9289032" cy="3964691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dirty="0"/>
              <a:t>남</a:t>
            </a:r>
          </a:p>
        </p:txBody>
      </p:sp>
      <p:pic>
        <p:nvPicPr>
          <p:cNvPr id="56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0" y="1491630"/>
            <a:ext cx="1656184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491630"/>
            <a:ext cx="1656184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" name="TextBox 60"/>
          <p:cNvSpPr txBox="1"/>
          <p:nvPr/>
        </p:nvSpPr>
        <p:spPr>
          <a:xfrm>
            <a:off x="1691680" y="1203598"/>
            <a:ext cx="276069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FF0000"/>
                </a:solidFill>
                <a:latin typeface="a옛날목욕탕B" pitchFamily="18" charset="-127"/>
                <a:ea typeface="a옛날목욕탕B" pitchFamily="18" charset="-127"/>
              </a:rPr>
              <a:t>1.</a:t>
            </a:r>
            <a:r>
              <a:rPr lang="ko-KR" altLang="en-US" sz="4400" dirty="0" err="1">
                <a:solidFill>
                  <a:srgbClr val="FF0000"/>
                </a:solidFill>
                <a:latin typeface="a옛날목욕탕B" pitchFamily="18" charset="-127"/>
                <a:ea typeface="a옛날목욕탕B" pitchFamily="18" charset="-127"/>
              </a:rPr>
              <a:t>선형성</a:t>
            </a:r>
            <a:endParaRPr lang="en-US" altLang="ko-KR" sz="4400" dirty="0">
              <a:solidFill>
                <a:srgbClr val="FF0000"/>
              </a:solidFill>
              <a:latin typeface="a옛날목욕탕B" pitchFamily="18" charset="-127"/>
              <a:ea typeface="a옛날목욕탕B" pitchFamily="18" charset="-127"/>
            </a:endParaRPr>
          </a:p>
          <a:p>
            <a:r>
              <a:rPr lang="en-US" altLang="ko-KR" sz="4400" dirty="0">
                <a:latin typeface="a옛날목욕탕B" pitchFamily="18" charset="-127"/>
                <a:ea typeface="a옛날목욕탕B" pitchFamily="18" charset="-127"/>
              </a:rPr>
              <a:t>2.</a:t>
            </a:r>
            <a:r>
              <a:rPr lang="ko-KR" altLang="en-US" sz="4400" dirty="0">
                <a:latin typeface="a옛날목욕탕B" pitchFamily="18" charset="-127"/>
                <a:ea typeface="a옛날목욕탕B" pitchFamily="18" charset="-127"/>
              </a:rPr>
              <a:t>비상관성</a:t>
            </a:r>
            <a:endParaRPr lang="en-US" altLang="ko-KR" sz="4400" dirty="0">
              <a:latin typeface="a옛날목욕탕B" pitchFamily="18" charset="-127"/>
              <a:ea typeface="a옛날목욕탕B" pitchFamily="18" charset="-127"/>
            </a:endParaRPr>
          </a:p>
          <a:p>
            <a:r>
              <a:rPr lang="en-US" altLang="ko-KR" sz="4400" dirty="0">
                <a:latin typeface="a옛날목욕탕B" pitchFamily="18" charset="-127"/>
                <a:ea typeface="a옛날목욕탕B" pitchFamily="18" charset="-127"/>
              </a:rPr>
              <a:t>3.</a:t>
            </a:r>
            <a:r>
              <a:rPr lang="ko-KR" altLang="en-US" sz="4400" dirty="0" err="1">
                <a:latin typeface="a옛날목욕탕B" pitchFamily="18" charset="-127"/>
                <a:ea typeface="a옛날목욕탕B" pitchFamily="18" charset="-127"/>
              </a:rPr>
              <a:t>정상성</a:t>
            </a:r>
            <a:endParaRPr lang="en-US" altLang="ko-KR" sz="4400" dirty="0">
              <a:latin typeface="a옛날목욕탕B" pitchFamily="18" charset="-127"/>
              <a:ea typeface="a옛날목욕탕B" pitchFamily="18" charset="-127"/>
            </a:endParaRPr>
          </a:p>
          <a:p>
            <a:r>
              <a:rPr lang="en-US" altLang="ko-KR" sz="4400" dirty="0">
                <a:latin typeface="a옛날목욕탕B" pitchFamily="18" charset="-127"/>
                <a:ea typeface="a옛날목욕탕B" pitchFamily="18" charset="-127"/>
              </a:rPr>
              <a:t>4.</a:t>
            </a:r>
            <a:r>
              <a:rPr lang="ko-KR" altLang="en-US" sz="4400" dirty="0">
                <a:latin typeface="a옛날목욕탕B" pitchFamily="18" charset="-127"/>
                <a:ea typeface="a옛날목욕탕B" pitchFamily="18" charset="-127"/>
              </a:rPr>
              <a:t>등분산성</a:t>
            </a:r>
            <a:endParaRPr lang="en-US" altLang="ko-KR" sz="4400" dirty="0">
              <a:latin typeface="a옛날목욕탕B" pitchFamily="18" charset="-127"/>
              <a:ea typeface="a옛날목욕탕B" pitchFamily="18" charset="-127"/>
            </a:endParaRPr>
          </a:p>
          <a:p>
            <a:r>
              <a:rPr lang="en-US" altLang="ko-KR" sz="4400" dirty="0">
                <a:latin typeface="a옛날목욕탕B" pitchFamily="18" charset="-127"/>
                <a:ea typeface="a옛날목욕탕B" pitchFamily="18" charset="-127"/>
              </a:rPr>
              <a:t>5.</a:t>
            </a:r>
            <a:r>
              <a:rPr lang="ko-KR" altLang="en-US" sz="4400" dirty="0">
                <a:latin typeface="a옛날목욕탕B" pitchFamily="18" charset="-127"/>
                <a:ea typeface="a옛날목욕탕B" pitchFamily="18" charset="-127"/>
              </a:rPr>
              <a:t>독립성</a:t>
            </a:r>
            <a:endParaRPr lang="en-US" altLang="ko-KR" sz="4400" dirty="0">
              <a:latin typeface="a옛날목욕탕B" pitchFamily="18" charset="-127"/>
              <a:ea typeface="a옛날목욕탕B" pitchFamily="18" charset="-127"/>
            </a:endParaRPr>
          </a:p>
        </p:txBody>
      </p:sp>
      <p:graphicFrame>
        <p:nvGraphicFramePr>
          <p:cNvPr id="6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171897"/>
              </p:ext>
            </p:extLst>
          </p:nvPr>
        </p:nvGraphicFramePr>
        <p:xfrm>
          <a:off x="1403648" y="2787774"/>
          <a:ext cx="301625" cy="1656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수식" r:id="rId4" imgW="190440" imgH="711000" progId="Equation.3">
                  <p:embed/>
                </p:oleObj>
              </mc:Choice>
              <mc:Fallback>
                <p:oleObj name="수식" r:id="rId4" imgW="190440" imgH="711000" progId="Equation.3">
                  <p:embed/>
                  <p:pic>
                    <p:nvPicPr>
                      <p:cNvPr id="9318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787774"/>
                        <a:ext cx="301625" cy="16561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8568827"/>
              </p:ext>
            </p:extLst>
          </p:nvPr>
        </p:nvGraphicFramePr>
        <p:xfrm>
          <a:off x="6628036" y="1419622"/>
          <a:ext cx="176212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Equation" r:id="rId6" imgW="114120" imgH="139680" progId="">
                  <p:embed/>
                </p:oleObj>
              </mc:Choice>
              <mc:Fallback>
                <p:oleObj name="Equation" r:id="rId6" imgW="114120" imgH="139680" progId="">
                  <p:embed/>
                  <p:pic>
                    <p:nvPicPr>
                      <p:cNvPr id="1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8036" y="1419622"/>
                        <a:ext cx="176212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444344"/>
              </p:ext>
            </p:extLst>
          </p:nvPr>
        </p:nvGraphicFramePr>
        <p:xfrm>
          <a:off x="8388424" y="2931468"/>
          <a:ext cx="198438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Equation" r:id="rId8" imgW="139680" imgH="253800" progId="">
                  <p:embed/>
                </p:oleObj>
              </mc:Choice>
              <mc:Fallback>
                <p:oleObj name="Equation" r:id="rId8" imgW="139680" imgH="253800" progId="">
                  <p:embed/>
                  <p:pic>
                    <p:nvPicPr>
                      <p:cNvPr id="12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8424" y="2931468"/>
                        <a:ext cx="198438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6704153"/>
              </p:ext>
            </p:extLst>
          </p:nvPr>
        </p:nvGraphicFramePr>
        <p:xfrm>
          <a:off x="6300192" y="2999159"/>
          <a:ext cx="201612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" name="수식" r:id="rId10" imgW="126720" imgH="139680" progId="Equation.3">
                  <p:embed/>
                </p:oleObj>
              </mc:Choice>
              <mc:Fallback>
                <p:oleObj name="수식" r:id="rId10" imgW="126720" imgH="139680" progId="Equation.3">
                  <p:embed/>
                  <p:pic>
                    <p:nvPicPr>
                      <p:cNvPr id="931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192" y="2999159"/>
                        <a:ext cx="201612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262506"/>
              </p:ext>
            </p:extLst>
          </p:nvPr>
        </p:nvGraphicFramePr>
        <p:xfrm>
          <a:off x="4565774" y="1375296"/>
          <a:ext cx="222250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수식" r:id="rId12" imgW="139680" imgH="164880" progId="Equation.3">
                  <p:embed/>
                </p:oleObj>
              </mc:Choice>
              <mc:Fallback>
                <p:oleObj name="수식" r:id="rId12" imgW="139680" imgH="164880" progId="Equation.3">
                  <p:embed/>
                  <p:pic>
                    <p:nvPicPr>
                      <p:cNvPr id="9319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5774" y="1375296"/>
                        <a:ext cx="222250" cy="260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타원 66"/>
          <p:cNvSpPr/>
          <p:nvPr/>
        </p:nvSpPr>
        <p:spPr>
          <a:xfrm>
            <a:off x="5004048" y="2715766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5228456" y="2715766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5364088" y="264375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5724128" y="213970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5796136" y="192367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5508104" y="249974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5868144" y="177966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5652120" y="228371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7164288" y="300379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7380312" y="2715766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7524328" y="2571750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7668344" y="242773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>
            <a:off x="7812360" y="2571750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7956376" y="2715766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/>
          <p:cNvSpPr/>
          <p:nvPr/>
        </p:nvSpPr>
        <p:spPr>
          <a:xfrm>
            <a:off x="8100392" y="3075806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/>
          <p:cNvSpPr/>
          <p:nvPr/>
        </p:nvSpPr>
        <p:spPr>
          <a:xfrm>
            <a:off x="8028384" y="2868166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오른쪽 화살표 43"/>
          <p:cNvSpPr/>
          <p:nvPr/>
        </p:nvSpPr>
        <p:spPr>
          <a:xfrm>
            <a:off x="4716016" y="3507854"/>
            <a:ext cx="57606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9899044"/>
              </p:ext>
            </p:extLst>
          </p:nvPr>
        </p:nvGraphicFramePr>
        <p:xfrm>
          <a:off x="5364088" y="3526780"/>
          <a:ext cx="725293" cy="485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name="수식" r:id="rId14" imgW="304560" imgH="203040" progId="Equation.3">
                  <p:embed/>
                </p:oleObj>
              </mc:Choice>
              <mc:Fallback>
                <p:oleObj name="수식" r:id="rId14" imgW="304560" imgH="203040" progId="Equation.3">
                  <p:embed/>
                  <p:pic>
                    <p:nvPicPr>
                      <p:cNvPr id="9319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3526780"/>
                        <a:ext cx="725293" cy="4851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7592841"/>
              </p:ext>
            </p:extLst>
          </p:nvPr>
        </p:nvGraphicFramePr>
        <p:xfrm>
          <a:off x="6445473" y="3579862"/>
          <a:ext cx="358775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name="수식" r:id="rId16" imgW="228600" imgH="253800" progId="Equation.3">
                  <p:embed/>
                </p:oleObj>
              </mc:Choice>
              <mc:Fallback>
                <p:oleObj name="수식" r:id="rId16" imgW="228600" imgH="253800" progId="Equation.3">
                  <p:embed/>
                  <p:pic>
                    <p:nvPicPr>
                      <p:cNvPr id="9319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473" y="3579862"/>
                        <a:ext cx="358775" cy="401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TextBox 85"/>
          <p:cNvSpPr txBox="1"/>
          <p:nvPr/>
        </p:nvSpPr>
        <p:spPr>
          <a:xfrm>
            <a:off x="6012160" y="3550245"/>
            <a:ext cx="463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a옛날목욕탕B" pitchFamily="18" charset="-127"/>
                <a:ea typeface="a옛날목욕탕B" pitchFamily="18" charset="-127"/>
              </a:rPr>
              <a:t>나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790877" y="3550245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a옛날목욕탕B" pitchFamily="18" charset="-127"/>
                <a:ea typeface="a옛날목욕탕B" pitchFamily="18" charset="-127"/>
              </a:rPr>
              <a:t>를</a:t>
            </a:r>
            <a:r>
              <a:rPr lang="ko-KR" altLang="en-US" sz="2400" dirty="0">
                <a:latin typeface="a옛날목욕탕B" pitchFamily="18" charset="-127"/>
                <a:ea typeface="a옛날목욕탕B" pitchFamily="18" charset="-127"/>
              </a:rPr>
              <a:t> 취해주기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012160" y="4011910"/>
            <a:ext cx="2279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a옛날목욕탕B" pitchFamily="18" charset="-127"/>
                <a:ea typeface="a옛날목욕탕B" pitchFamily="18" charset="-127"/>
              </a:rPr>
              <a:t>같은 </a:t>
            </a:r>
            <a:r>
              <a:rPr lang="ko-KR" altLang="en-US" sz="2400" dirty="0" err="1">
                <a:latin typeface="a옛날목욕탕B" pitchFamily="18" charset="-127"/>
                <a:ea typeface="a옛날목욕탕B" pitchFamily="18" charset="-127"/>
              </a:rPr>
              <a:t>이차항</a:t>
            </a:r>
            <a:r>
              <a:rPr lang="ko-KR" altLang="en-US" sz="2400" dirty="0">
                <a:latin typeface="a옛날목욕탕B" pitchFamily="18" charset="-127"/>
                <a:ea typeface="a옛날목욕탕B" pitchFamily="18" charset="-127"/>
              </a:rPr>
              <a:t> 추가</a:t>
            </a:r>
          </a:p>
        </p:txBody>
      </p:sp>
      <p:graphicFrame>
        <p:nvGraphicFramePr>
          <p:cNvPr id="8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253647"/>
              </p:ext>
            </p:extLst>
          </p:nvPr>
        </p:nvGraphicFramePr>
        <p:xfrm>
          <a:off x="5436402" y="3940522"/>
          <a:ext cx="503750" cy="575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수식" r:id="rId18" imgW="177480" imgH="203040" progId="Equation.3">
                  <p:embed/>
                </p:oleObj>
              </mc:Choice>
              <mc:Fallback>
                <p:oleObj name="수식" r:id="rId18" imgW="177480" imgH="203040" progId="Equation.3">
                  <p:embed/>
                  <p:pic>
                    <p:nvPicPr>
                      <p:cNvPr id="9319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402" y="3940522"/>
                        <a:ext cx="503750" cy="5754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0" name="직선 연결선 89"/>
          <p:cNvCxnSpPr/>
          <p:nvPr/>
        </p:nvCxnSpPr>
        <p:spPr>
          <a:xfrm flipV="1">
            <a:off x="4932040" y="1779662"/>
            <a:ext cx="1152128" cy="11521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92933" y="3355127"/>
            <a:ext cx="1282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solidFill>
                  <a:srgbClr val="FF0000"/>
                </a:solidFill>
                <a:latin typeface="a옛날목욕탕B" pitchFamily="18" charset="-127"/>
                <a:ea typeface="a옛날목욕탕B" pitchFamily="18" charset="-127"/>
              </a:rPr>
              <a:t>오차항</a:t>
            </a:r>
            <a:endParaRPr lang="ko-KR" altLang="en-US" sz="3200" dirty="0">
              <a:solidFill>
                <a:srgbClr val="FF0000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95103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모서리가 둥근 직사각형 47"/>
          <p:cNvSpPr/>
          <p:nvPr/>
        </p:nvSpPr>
        <p:spPr>
          <a:xfrm>
            <a:off x="971600" y="-540060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2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05</a:t>
            </a:r>
            <a:r>
              <a:rPr lang="ko-KR" altLang="en-US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선형회귀의 가정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7308304" y="166056"/>
            <a:ext cx="1656184" cy="3146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spcBef>
                <a:spcPts val="0"/>
              </a:spcBef>
              <a:buNone/>
            </a:pPr>
            <a:r>
              <a:rPr lang="en-US" altLang="ko-KR" sz="9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R </a:t>
            </a:r>
            <a:r>
              <a:rPr lang="ko-KR" altLang="en-US" sz="9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교육 세미나 </a:t>
            </a:r>
            <a:r>
              <a:rPr lang="en-US" altLang="ko-KR" sz="9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1</a:t>
            </a:r>
          </a:p>
          <a:p>
            <a:pPr marL="0" indent="0" algn="dist">
              <a:spcBef>
                <a:spcPts val="0"/>
              </a:spcBef>
              <a:buNone/>
            </a:pPr>
            <a:r>
              <a:rPr lang="ko-KR" altLang="en-US" sz="9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회귀분석 </a:t>
            </a:r>
            <a:r>
              <a:rPr lang="en-US" altLang="ko-KR" sz="9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- Regression</a:t>
            </a:r>
          </a:p>
        </p:txBody>
      </p:sp>
      <p:cxnSp>
        <p:nvCxnSpPr>
          <p:cNvPr id="49" name="직선 연결선 48"/>
          <p:cNvCxnSpPr/>
          <p:nvPr/>
        </p:nvCxnSpPr>
        <p:spPr>
          <a:xfrm>
            <a:off x="7308304" y="197809"/>
            <a:ext cx="0" cy="325736"/>
          </a:xfrm>
          <a:prstGeom prst="line">
            <a:avLst/>
          </a:prstGeom>
          <a:ln>
            <a:solidFill>
              <a:schemeClr val="bg1">
                <a:alpha val="6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-145032" y="983323"/>
            <a:ext cx="9289032" cy="3964691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dirty="0"/>
              <a:t>남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691680" y="1182107"/>
            <a:ext cx="276069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a옛날목욕탕B" pitchFamily="18" charset="-127"/>
                <a:ea typeface="a옛날목욕탕B" pitchFamily="18" charset="-127"/>
              </a:rPr>
              <a:t>1.</a:t>
            </a:r>
            <a:r>
              <a:rPr lang="ko-KR" altLang="en-US" sz="4400" dirty="0" err="1">
                <a:latin typeface="a옛날목욕탕B" pitchFamily="18" charset="-127"/>
                <a:ea typeface="a옛날목욕탕B" pitchFamily="18" charset="-127"/>
              </a:rPr>
              <a:t>선형성</a:t>
            </a:r>
            <a:endParaRPr lang="en-US" altLang="ko-KR" sz="4400" dirty="0">
              <a:latin typeface="a옛날목욕탕B" pitchFamily="18" charset="-127"/>
              <a:ea typeface="a옛날목욕탕B" pitchFamily="18" charset="-127"/>
            </a:endParaRPr>
          </a:p>
          <a:p>
            <a:r>
              <a:rPr lang="en-US" altLang="ko-KR" sz="4400" dirty="0">
                <a:solidFill>
                  <a:srgbClr val="FF0000"/>
                </a:solidFill>
                <a:latin typeface="a옛날목욕탕B" pitchFamily="18" charset="-127"/>
                <a:ea typeface="a옛날목욕탕B" pitchFamily="18" charset="-127"/>
              </a:rPr>
              <a:t>2.</a:t>
            </a:r>
            <a:r>
              <a:rPr lang="ko-KR" altLang="en-US" sz="4400" dirty="0">
                <a:solidFill>
                  <a:srgbClr val="FF0000"/>
                </a:solidFill>
                <a:latin typeface="a옛날목욕탕B" pitchFamily="18" charset="-127"/>
                <a:ea typeface="a옛날목욕탕B" pitchFamily="18" charset="-127"/>
              </a:rPr>
              <a:t>비상관성</a:t>
            </a:r>
            <a:endParaRPr lang="en-US" altLang="ko-KR" sz="4400" dirty="0">
              <a:solidFill>
                <a:srgbClr val="FF0000"/>
              </a:solidFill>
              <a:latin typeface="a옛날목욕탕B" pitchFamily="18" charset="-127"/>
              <a:ea typeface="a옛날목욕탕B" pitchFamily="18" charset="-127"/>
            </a:endParaRPr>
          </a:p>
          <a:p>
            <a:r>
              <a:rPr lang="en-US" altLang="ko-KR" sz="4400" dirty="0">
                <a:latin typeface="a옛날목욕탕B" pitchFamily="18" charset="-127"/>
                <a:ea typeface="a옛날목욕탕B" pitchFamily="18" charset="-127"/>
              </a:rPr>
              <a:t>3.</a:t>
            </a:r>
            <a:r>
              <a:rPr lang="ko-KR" altLang="en-US" sz="4400" dirty="0" err="1">
                <a:latin typeface="a옛날목욕탕B" pitchFamily="18" charset="-127"/>
                <a:ea typeface="a옛날목욕탕B" pitchFamily="18" charset="-127"/>
              </a:rPr>
              <a:t>정상성</a:t>
            </a:r>
            <a:endParaRPr lang="en-US" altLang="ko-KR" sz="4400" dirty="0">
              <a:latin typeface="a옛날목욕탕B" pitchFamily="18" charset="-127"/>
              <a:ea typeface="a옛날목욕탕B" pitchFamily="18" charset="-127"/>
            </a:endParaRPr>
          </a:p>
          <a:p>
            <a:r>
              <a:rPr lang="en-US" altLang="ko-KR" sz="4400" dirty="0">
                <a:latin typeface="a옛날목욕탕B" pitchFamily="18" charset="-127"/>
                <a:ea typeface="a옛날목욕탕B" pitchFamily="18" charset="-127"/>
              </a:rPr>
              <a:t>4.</a:t>
            </a:r>
            <a:r>
              <a:rPr lang="ko-KR" altLang="en-US" sz="4400" dirty="0">
                <a:latin typeface="a옛날목욕탕B" pitchFamily="18" charset="-127"/>
                <a:ea typeface="a옛날목욕탕B" pitchFamily="18" charset="-127"/>
              </a:rPr>
              <a:t>등분산성</a:t>
            </a:r>
            <a:endParaRPr lang="en-US" altLang="ko-KR" sz="4400" dirty="0">
              <a:latin typeface="a옛날목욕탕B" pitchFamily="18" charset="-127"/>
              <a:ea typeface="a옛날목욕탕B" pitchFamily="18" charset="-127"/>
            </a:endParaRPr>
          </a:p>
          <a:p>
            <a:r>
              <a:rPr lang="en-US" altLang="ko-KR" sz="4400" dirty="0">
                <a:latin typeface="a옛날목욕탕B" pitchFamily="18" charset="-127"/>
                <a:ea typeface="a옛날목욕탕B" pitchFamily="18" charset="-127"/>
              </a:rPr>
              <a:t>5.</a:t>
            </a:r>
            <a:r>
              <a:rPr lang="ko-KR" altLang="en-US" sz="4400" dirty="0">
                <a:latin typeface="a옛날목욕탕B" pitchFamily="18" charset="-127"/>
                <a:ea typeface="a옛날목욕탕B" pitchFamily="18" charset="-127"/>
              </a:rPr>
              <a:t>독립성</a:t>
            </a:r>
            <a:endParaRPr lang="en-US" altLang="ko-KR" sz="4400" dirty="0">
              <a:latin typeface="a옛날목욕탕B" pitchFamily="18" charset="-127"/>
              <a:ea typeface="a옛날목욕탕B" pitchFamily="18" charset="-127"/>
            </a:endParaRPr>
          </a:p>
        </p:txBody>
      </p:sp>
      <p:graphicFrame>
        <p:nvGraphicFramePr>
          <p:cNvPr id="4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2008662"/>
              </p:ext>
            </p:extLst>
          </p:nvPr>
        </p:nvGraphicFramePr>
        <p:xfrm>
          <a:off x="1403648" y="2766283"/>
          <a:ext cx="301625" cy="1656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수식" r:id="rId4" imgW="190440" imgH="711000" progId="Equation.3">
                  <p:embed/>
                </p:oleObj>
              </mc:Choice>
              <mc:Fallback>
                <p:oleObj name="수식" r:id="rId4" imgW="190440" imgH="711000" progId="Equation.3">
                  <p:embed/>
                  <p:pic>
                    <p:nvPicPr>
                      <p:cNvPr id="9318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766283"/>
                        <a:ext cx="301625" cy="16561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192933" y="3333636"/>
            <a:ext cx="1282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solidFill>
                  <a:srgbClr val="FF0000"/>
                </a:solidFill>
                <a:latin typeface="a옛날목욕탕B" pitchFamily="18" charset="-127"/>
                <a:ea typeface="a옛날목욕탕B" pitchFamily="18" charset="-127"/>
              </a:rPr>
              <a:t>오차항</a:t>
            </a:r>
            <a:endParaRPr lang="ko-KR" altLang="en-US" sz="3200" dirty="0">
              <a:solidFill>
                <a:srgbClr val="FF0000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43" name="오른쪽 화살표 42"/>
          <p:cNvSpPr/>
          <p:nvPr/>
        </p:nvSpPr>
        <p:spPr>
          <a:xfrm>
            <a:off x="4716016" y="2046203"/>
            <a:ext cx="57606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220072" y="2088594"/>
            <a:ext cx="3823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a옛날목욕탕B" pitchFamily="18" charset="-127"/>
                <a:ea typeface="a옛날목욕탕B" pitchFamily="18" charset="-127"/>
              </a:rPr>
              <a:t>다중 </a:t>
            </a:r>
            <a:r>
              <a:rPr lang="ko-KR" altLang="en-US" sz="2400" dirty="0" err="1">
                <a:latin typeface="a옛날목욕탕B" pitchFamily="18" charset="-127"/>
                <a:ea typeface="a옛날목욕탕B" pitchFamily="18" charset="-127"/>
              </a:rPr>
              <a:t>공선성</a:t>
            </a:r>
            <a:r>
              <a:rPr lang="ko-KR" altLang="en-US" sz="2400" dirty="0">
                <a:latin typeface="a옛날목욕탕B" pitchFamily="18" charset="-127"/>
                <a:ea typeface="a옛날목욕탕B" pitchFamily="18" charset="-127"/>
              </a:rPr>
              <a:t> 문제를 해결하자</a:t>
            </a:r>
            <a:r>
              <a:rPr lang="en-US" altLang="ko-KR" sz="2400" dirty="0">
                <a:latin typeface="a옛날목욕탕B" pitchFamily="18" charset="-127"/>
                <a:ea typeface="a옛날목욕탕B" pitchFamily="18" charset="-127"/>
              </a:rPr>
              <a:t>!</a:t>
            </a:r>
            <a:endParaRPr lang="ko-KR" altLang="en-US" sz="2400" dirty="0"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16016" y="2859782"/>
            <a:ext cx="3960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VIF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값을 본다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  <a:sym typeface="Wingdings" panose="05000000000000000000" pitchFamily="2" charset="2"/>
              </a:rPr>
              <a:t> 10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  <a:sym typeface="Wingdings" panose="05000000000000000000" pitchFamily="2" charset="2"/>
              </a:rPr>
              <a:t>이상 변수를 제거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  <a:sym typeface="Wingdings" panose="05000000000000000000" pitchFamily="2" charset="2"/>
            </a:endParaRPr>
          </a:p>
          <a:p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  <a:sym typeface="Wingdings" panose="05000000000000000000" pitchFamily="2" charset="2"/>
            </a:endParaRPr>
          </a:p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  <a:sym typeface="Wingdings" panose="05000000000000000000" pitchFamily="2" charset="2"/>
              </a:rPr>
              <a:t>OR</a:t>
            </a:r>
          </a:p>
          <a:p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  <a:sym typeface="Wingdings" panose="05000000000000000000" pitchFamily="2" charset="2"/>
            </a:endParaRPr>
          </a:p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  <a:sym typeface="Wingdings" panose="05000000000000000000" pitchFamily="2" charset="2"/>
              </a:rPr>
              <a:t>주성분분석 이나 </a:t>
            </a:r>
            <a:r>
              <a:rPr lang="ko-KR" altLang="en-US" dirty="0" err="1">
                <a:latin typeface="a옛날목욕탕L" panose="02020600000000000000" pitchFamily="18" charset="-127"/>
                <a:ea typeface="a옛날목욕탕L" panose="02020600000000000000" pitchFamily="18" charset="-127"/>
                <a:sym typeface="Wingdings" panose="05000000000000000000" pitchFamily="2" charset="2"/>
              </a:rPr>
              <a:t>릿지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latin typeface="a옛날목욕탕L" panose="02020600000000000000" pitchFamily="18" charset="-127"/>
                <a:ea typeface="a옛날목욕탕L" panose="02020600000000000000" pitchFamily="18" charset="-127"/>
                <a:sym typeface="Wingdings" panose="05000000000000000000" pitchFamily="2" charset="2"/>
              </a:rPr>
              <a:t>라쏘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  <a:sym typeface="Wingdings" panose="05000000000000000000" pitchFamily="2" charset="2"/>
              </a:rPr>
              <a:t> 등을 이용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  <a:sym typeface="Wingdings" panose="05000000000000000000" pitchFamily="2" charset="2"/>
              </a:rPr>
              <a:t>.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5250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모서리가 둥근 직사각형 47"/>
          <p:cNvSpPr/>
          <p:nvPr/>
        </p:nvSpPr>
        <p:spPr>
          <a:xfrm>
            <a:off x="971600" y="-540060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2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05</a:t>
            </a:r>
            <a:r>
              <a:rPr lang="ko-KR" altLang="en-US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선형회귀의 가정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7308304" y="166056"/>
            <a:ext cx="1656184" cy="3146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spcBef>
                <a:spcPts val="0"/>
              </a:spcBef>
              <a:buNone/>
            </a:pPr>
            <a:r>
              <a:rPr lang="en-US" altLang="ko-KR" sz="9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R </a:t>
            </a:r>
            <a:r>
              <a:rPr lang="ko-KR" altLang="en-US" sz="9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교육 세미나 </a:t>
            </a:r>
            <a:r>
              <a:rPr lang="en-US" altLang="ko-KR" sz="9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1</a:t>
            </a:r>
          </a:p>
          <a:p>
            <a:pPr marL="0" indent="0" algn="dist">
              <a:spcBef>
                <a:spcPts val="0"/>
              </a:spcBef>
              <a:buNone/>
            </a:pPr>
            <a:r>
              <a:rPr lang="ko-KR" altLang="en-US" sz="9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회귀분석 </a:t>
            </a:r>
            <a:r>
              <a:rPr lang="en-US" altLang="ko-KR" sz="9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- Regression</a:t>
            </a:r>
          </a:p>
        </p:txBody>
      </p:sp>
      <p:cxnSp>
        <p:nvCxnSpPr>
          <p:cNvPr id="49" name="직선 연결선 48"/>
          <p:cNvCxnSpPr/>
          <p:nvPr/>
        </p:nvCxnSpPr>
        <p:spPr>
          <a:xfrm>
            <a:off x="7308304" y="197809"/>
            <a:ext cx="0" cy="325736"/>
          </a:xfrm>
          <a:prstGeom prst="line">
            <a:avLst/>
          </a:prstGeom>
          <a:ln>
            <a:solidFill>
              <a:schemeClr val="bg1">
                <a:alpha val="6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-145032" y="983323"/>
            <a:ext cx="9289032" cy="3964691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dirty="0"/>
              <a:t>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40278" y="1347614"/>
            <a:ext cx="276069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a옛날목욕탕B" pitchFamily="18" charset="-127"/>
                <a:ea typeface="a옛날목욕탕B" pitchFamily="18" charset="-127"/>
              </a:rPr>
              <a:t>1.</a:t>
            </a:r>
            <a:r>
              <a:rPr lang="ko-KR" altLang="en-US" sz="4400" dirty="0" err="1">
                <a:latin typeface="a옛날목욕탕B" pitchFamily="18" charset="-127"/>
                <a:ea typeface="a옛날목욕탕B" pitchFamily="18" charset="-127"/>
              </a:rPr>
              <a:t>선형성</a:t>
            </a:r>
            <a:endParaRPr lang="en-US" altLang="ko-KR" sz="4400" dirty="0">
              <a:latin typeface="a옛날목욕탕B" pitchFamily="18" charset="-127"/>
              <a:ea typeface="a옛날목욕탕B" pitchFamily="18" charset="-127"/>
            </a:endParaRPr>
          </a:p>
          <a:p>
            <a:r>
              <a:rPr lang="en-US" altLang="ko-KR" sz="4400" dirty="0">
                <a:latin typeface="a옛날목욕탕B" pitchFamily="18" charset="-127"/>
                <a:ea typeface="a옛날목욕탕B" pitchFamily="18" charset="-127"/>
              </a:rPr>
              <a:t>2.</a:t>
            </a:r>
            <a:r>
              <a:rPr lang="ko-KR" altLang="en-US" sz="4400" dirty="0">
                <a:latin typeface="a옛날목욕탕B" pitchFamily="18" charset="-127"/>
                <a:ea typeface="a옛날목욕탕B" pitchFamily="18" charset="-127"/>
              </a:rPr>
              <a:t>비상관성</a:t>
            </a:r>
            <a:endParaRPr lang="en-US" altLang="ko-KR" sz="4400" dirty="0">
              <a:latin typeface="a옛날목욕탕B" pitchFamily="18" charset="-127"/>
              <a:ea typeface="a옛날목욕탕B" pitchFamily="18" charset="-127"/>
            </a:endParaRPr>
          </a:p>
          <a:p>
            <a:r>
              <a:rPr lang="en-US" altLang="ko-KR" sz="4400" dirty="0">
                <a:solidFill>
                  <a:srgbClr val="FF0000"/>
                </a:solidFill>
                <a:latin typeface="a옛날목욕탕B" pitchFamily="18" charset="-127"/>
                <a:ea typeface="a옛날목욕탕B" pitchFamily="18" charset="-127"/>
              </a:rPr>
              <a:t>3.</a:t>
            </a:r>
            <a:r>
              <a:rPr lang="ko-KR" altLang="en-US" sz="4400" dirty="0" err="1">
                <a:solidFill>
                  <a:srgbClr val="FF0000"/>
                </a:solidFill>
                <a:latin typeface="a옛날목욕탕B" pitchFamily="18" charset="-127"/>
                <a:ea typeface="a옛날목욕탕B" pitchFamily="18" charset="-127"/>
              </a:rPr>
              <a:t>정상성</a:t>
            </a:r>
            <a:endParaRPr lang="en-US" altLang="ko-KR" sz="4400" dirty="0">
              <a:solidFill>
                <a:srgbClr val="FF0000"/>
              </a:solidFill>
              <a:latin typeface="a옛날목욕탕B" pitchFamily="18" charset="-127"/>
              <a:ea typeface="a옛날목욕탕B" pitchFamily="18" charset="-127"/>
            </a:endParaRPr>
          </a:p>
          <a:p>
            <a:r>
              <a:rPr lang="en-US" altLang="ko-KR" sz="4400" dirty="0">
                <a:latin typeface="a옛날목욕탕B" pitchFamily="18" charset="-127"/>
                <a:ea typeface="a옛날목욕탕B" pitchFamily="18" charset="-127"/>
              </a:rPr>
              <a:t>4.</a:t>
            </a:r>
            <a:r>
              <a:rPr lang="ko-KR" altLang="en-US" sz="4400" dirty="0">
                <a:latin typeface="a옛날목욕탕B" pitchFamily="18" charset="-127"/>
                <a:ea typeface="a옛날목욕탕B" pitchFamily="18" charset="-127"/>
              </a:rPr>
              <a:t>등분산성</a:t>
            </a:r>
            <a:endParaRPr lang="en-US" altLang="ko-KR" sz="4400" dirty="0">
              <a:latin typeface="a옛날목욕탕B" pitchFamily="18" charset="-127"/>
              <a:ea typeface="a옛날목욕탕B" pitchFamily="18" charset="-127"/>
            </a:endParaRPr>
          </a:p>
          <a:p>
            <a:r>
              <a:rPr lang="en-US" altLang="ko-KR" sz="4400" dirty="0">
                <a:latin typeface="a옛날목욕탕B" pitchFamily="18" charset="-127"/>
                <a:ea typeface="a옛날목욕탕B" pitchFamily="18" charset="-127"/>
              </a:rPr>
              <a:t>5.</a:t>
            </a:r>
            <a:r>
              <a:rPr lang="ko-KR" altLang="en-US" sz="4400" dirty="0">
                <a:latin typeface="a옛날목욕탕B" pitchFamily="18" charset="-127"/>
                <a:ea typeface="a옛날목욕탕B" pitchFamily="18" charset="-127"/>
              </a:rPr>
              <a:t>독립성</a:t>
            </a:r>
            <a:endParaRPr lang="en-US" altLang="ko-KR" sz="4400" dirty="0">
              <a:latin typeface="a옛날목욕탕B" pitchFamily="18" charset="-127"/>
              <a:ea typeface="a옛날목욕탕B" pitchFamily="18" charset="-127"/>
            </a:endParaRPr>
          </a:p>
        </p:txBody>
      </p:sp>
      <p:graphicFrame>
        <p:nvGraphicFramePr>
          <p:cNvPr id="14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767034"/>
              </p:ext>
            </p:extLst>
          </p:nvPr>
        </p:nvGraphicFramePr>
        <p:xfrm>
          <a:off x="1452246" y="2931790"/>
          <a:ext cx="301625" cy="1656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수식" r:id="rId4" imgW="190440" imgH="711000" progId="Equation.3">
                  <p:embed/>
                </p:oleObj>
              </mc:Choice>
              <mc:Fallback>
                <p:oleObj name="수식" r:id="rId4" imgW="190440" imgH="711000" progId="Equation.3">
                  <p:embed/>
                  <p:pic>
                    <p:nvPicPr>
                      <p:cNvPr id="9318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2246" y="2931790"/>
                        <a:ext cx="301625" cy="16561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41531" y="3499143"/>
            <a:ext cx="1282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solidFill>
                  <a:srgbClr val="FF0000"/>
                </a:solidFill>
                <a:latin typeface="a옛날목욕탕B" pitchFamily="18" charset="-127"/>
                <a:ea typeface="a옛날목욕탕B" pitchFamily="18" charset="-127"/>
              </a:rPr>
              <a:t>오차항</a:t>
            </a:r>
            <a:endParaRPr lang="ko-KR" altLang="en-US" sz="3200" dirty="0">
              <a:solidFill>
                <a:srgbClr val="FF0000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08630" y="1038091"/>
            <a:ext cx="3528392" cy="2699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오른쪽 화살표 11"/>
          <p:cNvSpPr/>
          <p:nvPr/>
        </p:nvSpPr>
        <p:spPr>
          <a:xfrm>
            <a:off x="4764614" y="3702387"/>
            <a:ext cx="57606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4969508"/>
              </p:ext>
            </p:extLst>
          </p:nvPr>
        </p:nvGraphicFramePr>
        <p:xfrm>
          <a:off x="5412686" y="3721313"/>
          <a:ext cx="725293" cy="485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수식" r:id="rId7" imgW="304560" imgH="203040" progId="Equation.3">
                  <p:embed/>
                </p:oleObj>
              </mc:Choice>
              <mc:Fallback>
                <p:oleObj name="수식" r:id="rId7" imgW="304560" imgH="203040" progId="Equation.3">
                  <p:embed/>
                  <p:pic>
                    <p:nvPicPr>
                      <p:cNvPr id="13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2686" y="3721313"/>
                        <a:ext cx="725293" cy="4851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4748960"/>
              </p:ext>
            </p:extLst>
          </p:nvPr>
        </p:nvGraphicFramePr>
        <p:xfrm>
          <a:off x="6494071" y="3774395"/>
          <a:ext cx="358775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수식" r:id="rId9" imgW="228600" imgH="253800" progId="Equation.3">
                  <p:embed/>
                </p:oleObj>
              </mc:Choice>
              <mc:Fallback>
                <p:oleObj name="수식" r:id="rId9" imgW="228600" imgH="253800" progId="Equation.3">
                  <p:embed/>
                  <p:pic>
                    <p:nvPicPr>
                      <p:cNvPr id="1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4071" y="3774395"/>
                        <a:ext cx="358775" cy="401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060758" y="3744778"/>
            <a:ext cx="463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a옛날목욕탕B" pitchFamily="18" charset="-127"/>
                <a:ea typeface="a옛날목욕탕B" pitchFamily="18" charset="-127"/>
              </a:rPr>
              <a:t>나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39475" y="3744778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a옛날목욕탕B" pitchFamily="18" charset="-127"/>
                <a:ea typeface="a옛날목욕탕B" pitchFamily="18" charset="-127"/>
              </a:rPr>
              <a:t>를</a:t>
            </a:r>
            <a:r>
              <a:rPr lang="ko-KR" altLang="en-US" sz="2400" dirty="0">
                <a:latin typeface="a옛날목욕탕B" pitchFamily="18" charset="-127"/>
                <a:ea typeface="a옛날목욕탕B" pitchFamily="18" charset="-127"/>
              </a:rPr>
              <a:t> 취해주기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12686" y="4206443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a옛날목욕탕B" pitchFamily="18" charset="-127"/>
                <a:ea typeface="a옛날목욕탕B" pitchFamily="18" charset="-127"/>
              </a:rPr>
              <a:t>이상치 제거하기</a:t>
            </a:r>
          </a:p>
        </p:txBody>
      </p:sp>
    </p:spTree>
    <p:extLst>
      <p:ext uri="{BB962C8B-B14F-4D97-AF65-F5344CB8AC3E}">
        <p14:creationId xmlns:p14="http://schemas.microsoft.com/office/powerpoint/2010/main" val="11568615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모서리가 둥근 직사각형 47"/>
          <p:cNvSpPr/>
          <p:nvPr/>
        </p:nvSpPr>
        <p:spPr>
          <a:xfrm>
            <a:off x="971600" y="-540060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2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05</a:t>
            </a:r>
            <a:r>
              <a:rPr lang="ko-KR" altLang="en-US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선형회귀의 가정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7308304" y="166056"/>
            <a:ext cx="1656184" cy="3146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spcBef>
                <a:spcPts val="0"/>
              </a:spcBef>
              <a:buNone/>
            </a:pPr>
            <a:r>
              <a:rPr lang="en-US" altLang="ko-KR" sz="9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R </a:t>
            </a:r>
            <a:r>
              <a:rPr lang="ko-KR" altLang="en-US" sz="9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교육 세미나 </a:t>
            </a:r>
            <a:r>
              <a:rPr lang="en-US" altLang="ko-KR" sz="9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1</a:t>
            </a:r>
          </a:p>
          <a:p>
            <a:pPr marL="0" indent="0" algn="dist">
              <a:spcBef>
                <a:spcPts val="0"/>
              </a:spcBef>
              <a:buNone/>
            </a:pPr>
            <a:r>
              <a:rPr lang="ko-KR" altLang="en-US" sz="9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회귀분석 </a:t>
            </a:r>
            <a:r>
              <a:rPr lang="en-US" altLang="ko-KR" sz="9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- Regression</a:t>
            </a:r>
          </a:p>
        </p:txBody>
      </p:sp>
      <p:cxnSp>
        <p:nvCxnSpPr>
          <p:cNvPr id="49" name="직선 연결선 48"/>
          <p:cNvCxnSpPr/>
          <p:nvPr/>
        </p:nvCxnSpPr>
        <p:spPr>
          <a:xfrm>
            <a:off x="7308304" y="197809"/>
            <a:ext cx="0" cy="325736"/>
          </a:xfrm>
          <a:prstGeom prst="line">
            <a:avLst/>
          </a:prstGeom>
          <a:ln>
            <a:solidFill>
              <a:schemeClr val="bg1">
                <a:alpha val="6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-145032" y="983323"/>
            <a:ext cx="9289032" cy="3964691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dirty="0"/>
              <a:t>남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91680" y="1254115"/>
            <a:ext cx="276069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a옛날목욕탕B" pitchFamily="18" charset="-127"/>
                <a:ea typeface="a옛날목욕탕B" pitchFamily="18" charset="-127"/>
              </a:rPr>
              <a:t>1.</a:t>
            </a:r>
            <a:r>
              <a:rPr lang="ko-KR" altLang="en-US" sz="4400" dirty="0" err="1">
                <a:latin typeface="a옛날목욕탕B" pitchFamily="18" charset="-127"/>
                <a:ea typeface="a옛날목욕탕B" pitchFamily="18" charset="-127"/>
              </a:rPr>
              <a:t>선형성</a:t>
            </a:r>
            <a:endParaRPr lang="en-US" altLang="ko-KR" sz="4400" dirty="0">
              <a:latin typeface="a옛날목욕탕B" pitchFamily="18" charset="-127"/>
              <a:ea typeface="a옛날목욕탕B" pitchFamily="18" charset="-127"/>
            </a:endParaRPr>
          </a:p>
          <a:p>
            <a:r>
              <a:rPr lang="en-US" altLang="ko-KR" sz="4400" dirty="0">
                <a:latin typeface="a옛날목욕탕B" pitchFamily="18" charset="-127"/>
                <a:ea typeface="a옛날목욕탕B" pitchFamily="18" charset="-127"/>
              </a:rPr>
              <a:t>2.</a:t>
            </a:r>
            <a:r>
              <a:rPr lang="ko-KR" altLang="en-US" sz="4400" dirty="0">
                <a:latin typeface="a옛날목욕탕B" pitchFamily="18" charset="-127"/>
                <a:ea typeface="a옛날목욕탕B" pitchFamily="18" charset="-127"/>
              </a:rPr>
              <a:t>비상관성</a:t>
            </a:r>
            <a:endParaRPr lang="en-US" altLang="ko-KR" sz="4400" dirty="0">
              <a:latin typeface="a옛날목욕탕B" pitchFamily="18" charset="-127"/>
              <a:ea typeface="a옛날목욕탕B" pitchFamily="18" charset="-127"/>
            </a:endParaRPr>
          </a:p>
          <a:p>
            <a:r>
              <a:rPr lang="en-US" altLang="ko-KR" sz="4400" dirty="0">
                <a:latin typeface="a옛날목욕탕B" pitchFamily="18" charset="-127"/>
                <a:ea typeface="a옛날목욕탕B" pitchFamily="18" charset="-127"/>
              </a:rPr>
              <a:t>3.</a:t>
            </a:r>
            <a:r>
              <a:rPr lang="ko-KR" altLang="en-US" sz="4400" dirty="0" err="1">
                <a:latin typeface="a옛날목욕탕B" pitchFamily="18" charset="-127"/>
                <a:ea typeface="a옛날목욕탕B" pitchFamily="18" charset="-127"/>
              </a:rPr>
              <a:t>정상성</a:t>
            </a:r>
            <a:endParaRPr lang="en-US" altLang="ko-KR" sz="4400" dirty="0">
              <a:latin typeface="a옛날목욕탕B" pitchFamily="18" charset="-127"/>
              <a:ea typeface="a옛날목욕탕B" pitchFamily="18" charset="-127"/>
            </a:endParaRPr>
          </a:p>
          <a:p>
            <a:r>
              <a:rPr lang="en-US" altLang="ko-KR" sz="4400" dirty="0">
                <a:solidFill>
                  <a:srgbClr val="FF0000"/>
                </a:solidFill>
                <a:latin typeface="a옛날목욕탕B" pitchFamily="18" charset="-127"/>
                <a:ea typeface="a옛날목욕탕B" pitchFamily="18" charset="-127"/>
              </a:rPr>
              <a:t>4.</a:t>
            </a:r>
            <a:r>
              <a:rPr lang="ko-KR" altLang="en-US" sz="4400" dirty="0">
                <a:solidFill>
                  <a:srgbClr val="FF0000"/>
                </a:solidFill>
                <a:latin typeface="a옛날목욕탕B" pitchFamily="18" charset="-127"/>
                <a:ea typeface="a옛날목욕탕B" pitchFamily="18" charset="-127"/>
              </a:rPr>
              <a:t>등분산성</a:t>
            </a:r>
            <a:endParaRPr lang="en-US" altLang="ko-KR" sz="4400" dirty="0">
              <a:solidFill>
                <a:srgbClr val="FF0000"/>
              </a:solidFill>
              <a:latin typeface="a옛날목욕탕B" pitchFamily="18" charset="-127"/>
              <a:ea typeface="a옛날목욕탕B" pitchFamily="18" charset="-127"/>
            </a:endParaRPr>
          </a:p>
          <a:p>
            <a:r>
              <a:rPr lang="en-US" altLang="ko-KR" sz="4400" dirty="0">
                <a:latin typeface="a옛날목욕탕B" pitchFamily="18" charset="-127"/>
                <a:ea typeface="a옛날목욕탕B" pitchFamily="18" charset="-127"/>
              </a:rPr>
              <a:t>5.</a:t>
            </a:r>
            <a:r>
              <a:rPr lang="ko-KR" altLang="en-US" sz="4400" dirty="0">
                <a:latin typeface="a옛날목욕탕B" pitchFamily="18" charset="-127"/>
                <a:ea typeface="a옛날목욕탕B" pitchFamily="18" charset="-127"/>
              </a:rPr>
              <a:t>독립성</a:t>
            </a:r>
            <a:endParaRPr lang="en-US" altLang="ko-KR" sz="4400" dirty="0">
              <a:latin typeface="a옛날목욕탕B" pitchFamily="18" charset="-127"/>
              <a:ea typeface="a옛날목욕탕B" pitchFamily="18" charset="-127"/>
            </a:endParaRPr>
          </a:p>
        </p:txBody>
      </p:sp>
      <p:graphicFrame>
        <p:nvGraphicFramePr>
          <p:cNvPr id="24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2710785"/>
              </p:ext>
            </p:extLst>
          </p:nvPr>
        </p:nvGraphicFramePr>
        <p:xfrm>
          <a:off x="1403648" y="2838291"/>
          <a:ext cx="301625" cy="1656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2" name="수식" r:id="rId4" imgW="190440" imgH="711000" progId="Equation.3">
                  <p:embed/>
                </p:oleObj>
              </mc:Choice>
              <mc:Fallback>
                <p:oleObj name="수식" r:id="rId4" imgW="190440" imgH="711000" progId="Equation.3">
                  <p:embed/>
                  <p:pic>
                    <p:nvPicPr>
                      <p:cNvPr id="9318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838291"/>
                        <a:ext cx="301625" cy="16561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92933" y="3405644"/>
            <a:ext cx="1282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solidFill>
                  <a:srgbClr val="FF0000"/>
                </a:solidFill>
                <a:latin typeface="a옛날목욕탕B" pitchFamily="18" charset="-127"/>
                <a:ea typeface="a옛날목욕탕B" pitchFamily="18" charset="-127"/>
              </a:rPr>
              <a:t>오차항</a:t>
            </a:r>
            <a:endParaRPr lang="ko-KR" altLang="en-US" sz="3200" dirty="0">
              <a:solidFill>
                <a:srgbClr val="FF0000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pic>
        <p:nvPicPr>
          <p:cNvPr id="26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32240" y="1542147"/>
            <a:ext cx="1656184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4008" y="1542147"/>
            <a:ext cx="1656184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9444643"/>
              </p:ext>
            </p:extLst>
          </p:nvPr>
        </p:nvGraphicFramePr>
        <p:xfrm>
          <a:off x="6628036" y="1470139"/>
          <a:ext cx="176212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3" name="Equation" r:id="rId7" imgW="114120" imgH="139680" progId="">
                  <p:embed/>
                </p:oleObj>
              </mc:Choice>
              <mc:Fallback>
                <p:oleObj name="Equation" r:id="rId7" imgW="114120" imgH="139680" progId="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8036" y="1470139"/>
                        <a:ext cx="176212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6571223"/>
              </p:ext>
            </p:extLst>
          </p:nvPr>
        </p:nvGraphicFramePr>
        <p:xfrm>
          <a:off x="6300192" y="3049676"/>
          <a:ext cx="201612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4" name="수식" r:id="rId9" imgW="126720" imgH="139680" progId="Equation.3">
                  <p:embed/>
                </p:oleObj>
              </mc:Choice>
              <mc:Fallback>
                <p:oleObj name="수식" r:id="rId9" imgW="126720" imgH="139680" progId="Equation.3">
                  <p:embed/>
                  <p:pic>
                    <p:nvPicPr>
                      <p:cNvPr id="1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192" y="3049676"/>
                        <a:ext cx="201612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9911234"/>
              </p:ext>
            </p:extLst>
          </p:nvPr>
        </p:nvGraphicFramePr>
        <p:xfrm>
          <a:off x="4565774" y="1425813"/>
          <a:ext cx="222250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" name="수식" r:id="rId11" imgW="139680" imgH="164880" progId="Equation.3">
                  <p:embed/>
                </p:oleObj>
              </mc:Choice>
              <mc:Fallback>
                <p:oleObj name="수식" r:id="rId11" imgW="139680" imgH="164880" progId="Equation.3">
                  <p:embed/>
                  <p:pic>
                    <p:nvPicPr>
                      <p:cNvPr id="1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5774" y="1425813"/>
                        <a:ext cx="222250" cy="260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타원 30"/>
          <p:cNvSpPr/>
          <p:nvPr/>
        </p:nvSpPr>
        <p:spPr>
          <a:xfrm>
            <a:off x="5580112" y="1686163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 flipV="1">
            <a:off x="4932040" y="1758171"/>
            <a:ext cx="1152128" cy="11521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/>
          <p:cNvSpPr/>
          <p:nvPr/>
        </p:nvSpPr>
        <p:spPr>
          <a:xfrm>
            <a:off x="5732512" y="1838563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884912" y="1990963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6037312" y="2143363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5436096" y="1902187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5588496" y="2054587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5868144" y="2262227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6156176" y="2262227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5292080" y="2190219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5444480" y="2342619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5220072" y="2406243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5596880" y="2495019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5148064" y="2647419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5292080" y="2622267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5940152" y="2334235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7236296" y="2766283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7020272" y="2910299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7236296" y="3054315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7452320" y="2622267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7452320" y="2918683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7452320" y="3198331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7668344" y="2406243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7668344" y="2766283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7668344" y="3126323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7668344" y="3342347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7884368" y="2262227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7884368" y="2550259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7884368" y="2918683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7812360" y="3198331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7884368" y="3414355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오른쪽 화살표 87"/>
          <p:cNvSpPr/>
          <p:nvPr/>
        </p:nvSpPr>
        <p:spPr>
          <a:xfrm>
            <a:off x="4716016" y="3558371"/>
            <a:ext cx="57606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886168"/>
              </p:ext>
            </p:extLst>
          </p:nvPr>
        </p:nvGraphicFramePr>
        <p:xfrm>
          <a:off x="5364088" y="3577297"/>
          <a:ext cx="725293" cy="485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6" name="수식" r:id="rId13" imgW="304560" imgH="203040" progId="Equation.3">
                  <p:embed/>
                </p:oleObj>
              </mc:Choice>
              <mc:Fallback>
                <p:oleObj name="수식" r:id="rId13" imgW="304560" imgH="203040" progId="Equation.3">
                  <p:embed/>
                  <p:pic>
                    <p:nvPicPr>
                      <p:cNvPr id="89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3577297"/>
                        <a:ext cx="725293" cy="4851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986223"/>
              </p:ext>
            </p:extLst>
          </p:nvPr>
        </p:nvGraphicFramePr>
        <p:xfrm>
          <a:off x="6445473" y="3630379"/>
          <a:ext cx="358775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" name="수식" r:id="rId15" imgW="228600" imgH="253800" progId="Equation.3">
                  <p:embed/>
                </p:oleObj>
              </mc:Choice>
              <mc:Fallback>
                <p:oleObj name="수식" r:id="rId15" imgW="228600" imgH="253800" progId="Equation.3">
                  <p:embed/>
                  <p:pic>
                    <p:nvPicPr>
                      <p:cNvPr id="9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473" y="3630379"/>
                        <a:ext cx="358775" cy="401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6012160" y="3600762"/>
            <a:ext cx="463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a옛날목욕탕B" pitchFamily="18" charset="-127"/>
                <a:ea typeface="a옛날목욕탕B" pitchFamily="18" charset="-127"/>
              </a:rPr>
              <a:t>나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790877" y="3600762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a옛날목욕탕B" pitchFamily="18" charset="-127"/>
                <a:ea typeface="a옛날목욕탕B" pitchFamily="18" charset="-127"/>
              </a:rPr>
              <a:t>를</a:t>
            </a:r>
            <a:r>
              <a:rPr lang="ko-KR" altLang="en-US" sz="2400" dirty="0">
                <a:latin typeface="a옛날목욕탕B" pitchFamily="18" charset="-127"/>
                <a:ea typeface="a옛날목욕탕B" pitchFamily="18" charset="-127"/>
              </a:rPr>
              <a:t> 취해주기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012160" y="4062427"/>
            <a:ext cx="2279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a옛날목욕탕B" pitchFamily="18" charset="-127"/>
                <a:ea typeface="a옛날목욕탕B" pitchFamily="18" charset="-127"/>
              </a:rPr>
              <a:t>같은 </a:t>
            </a:r>
            <a:r>
              <a:rPr lang="ko-KR" altLang="en-US" sz="2400" dirty="0" err="1">
                <a:latin typeface="a옛날목욕탕B" pitchFamily="18" charset="-127"/>
                <a:ea typeface="a옛날목욕탕B" pitchFamily="18" charset="-127"/>
              </a:rPr>
              <a:t>이차항</a:t>
            </a:r>
            <a:r>
              <a:rPr lang="ko-KR" altLang="en-US" sz="2400" dirty="0">
                <a:latin typeface="a옛날목욕탕B" pitchFamily="18" charset="-127"/>
                <a:ea typeface="a옛날목욕탕B" pitchFamily="18" charset="-127"/>
              </a:rPr>
              <a:t> 추가</a:t>
            </a:r>
          </a:p>
        </p:txBody>
      </p:sp>
      <p:graphicFrame>
        <p:nvGraphicFramePr>
          <p:cNvPr id="7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456547"/>
              </p:ext>
            </p:extLst>
          </p:nvPr>
        </p:nvGraphicFramePr>
        <p:xfrm>
          <a:off x="5436402" y="3991039"/>
          <a:ext cx="503750" cy="575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" name="수식" r:id="rId17" imgW="177480" imgH="203040" progId="Equation.3">
                  <p:embed/>
                </p:oleObj>
              </mc:Choice>
              <mc:Fallback>
                <p:oleObj name="수식" r:id="rId17" imgW="177480" imgH="203040" progId="Equation.3">
                  <p:embed/>
                  <p:pic>
                    <p:nvPicPr>
                      <p:cNvPr id="9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402" y="3991039"/>
                        <a:ext cx="503750" cy="5754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0523651"/>
              </p:ext>
            </p:extLst>
          </p:nvPr>
        </p:nvGraphicFramePr>
        <p:xfrm>
          <a:off x="8388350" y="2981613"/>
          <a:ext cx="198438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9" name="Equation" r:id="rId19" imgW="139680" imgH="253800" progId="">
                  <p:embed/>
                </p:oleObj>
              </mc:Choice>
              <mc:Fallback>
                <p:oleObj name="Equation" r:id="rId19" imgW="139680" imgH="253800" progId="">
                  <p:embed/>
                  <p:pic>
                    <p:nvPicPr>
                      <p:cNvPr id="10343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8350" y="2981613"/>
                        <a:ext cx="198438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85312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모서리가 둥근 직사각형 47"/>
          <p:cNvSpPr/>
          <p:nvPr/>
        </p:nvSpPr>
        <p:spPr>
          <a:xfrm>
            <a:off x="971600" y="-540060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2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05</a:t>
            </a:r>
            <a:r>
              <a:rPr lang="ko-KR" altLang="en-US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선형회귀의 가정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7308304" y="166056"/>
            <a:ext cx="1656184" cy="3146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spcBef>
                <a:spcPts val="0"/>
              </a:spcBef>
              <a:buNone/>
            </a:pPr>
            <a:r>
              <a:rPr lang="en-US" altLang="ko-KR" sz="9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R </a:t>
            </a:r>
            <a:r>
              <a:rPr lang="ko-KR" altLang="en-US" sz="9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교육 세미나 </a:t>
            </a:r>
            <a:r>
              <a:rPr lang="en-US" altLang="ko-KR" sz="9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1</a:t>
            </a:r>
          </a:p>
          <a:p>
            <a:pPr marL="0" indent="0" algn="dist">
              <a:spcBef>
                <a:spcPts val="0"/>
              </a:spcBef>
              <a:buNone/>
            </a:pPr>
            <a:r>
              <a:rPr lang="ko-KR" altLang="en-US" sz="9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회귀분석 </a:t>
            </a:r>
            <a:r>
              <a:rPr lang="en-US" altLang="ko-KR" sz="9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- Regression</a:t>
            </a:r>
          </a:p>
        </p:txBody>
      </p:sp>
      <p:cxnSp>
        <p:nvCxnSpPr>
          <p:cNvPr id="49" name="직선 연결선 48"/>
          <p:cNvCxnSpPr/>
          <p:nvPr/>
        </p:nvCxnSpPr>
        <p:spPr>
          <a:xfrm>
            <a:off x="7308304" y="197809"/>
            <a:ext cx="0" cy="325736"/>
          </a:xfrm>
          <a:prstGeom prst="line">
            <a:avLst/>
          </a:prstGeom>
          <a:ln>
            <a:solidFill>
              <a:schemeClr val="bg1">
                <a:alpha val="6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-145032" y="983323"/>
            <a:ext cx="9289032" cy="3964691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dirty="0"/>
              <a:t>남</a:t>
            </a:r>
          </a:p>
        </p:txBody>
      </p:sp>
      <p:graphicFrame>
        <p:nvGraphicFramePr>
          <p:cNvPr id="7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6408827"/>
              </p:ext>
            </p:extLst>
          </p:nvPr>
        </p:nvGraphicFramePr>
        <p:xfrm>
          <a:off x="6574729" y="3731043"/>
          <a:ext cx="342994" cy="62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Equation" r:id="rId4" imgW="139680" imgH="253800" progId="">
                  <p:embed/>
                </p:oleObj>
              </mc:Choice>
              <mc:Fallback>
                <p:oleObj name="Equation" r:id="rId4" imgW="139680" imgH="253800" progId="">
                  <p:embed/>
                  <p:pic>
                    <p:nvPicPr>
                      <p:cNvPr id="104452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4729" y="3731043"/>
                        <a:ext cx="342994" cy="62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1750267" y="1059582"/>
            <a:ext cx="276069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a옛날목욕탕B" pitchFamily="18" charset="-127"/>
                <a:ea typeface="a옛날목욕탕B" pitchFamily="18" charset="-127"/>
              </a:rPr>
              <a:t>1.</a:t>
            </a:r>
            <a:r>
              <a:rPr lang="ko-KR" altLang="en-US" sz="4400" dirty="0" err="1">
                <a:latin typeface="a옛날목욕탕B" pitchFamily="18" charset="-127"/>
                <a:ea typeface="a옛날목욕탕B" pitchFamily="18" charset="-127"/>
              </a:rPr>
              <a:t>선형성</a:t>
            </a:r>
            <a:endParaRPr lang="en-US" altLang="ko-KR" sz="4400" dirty="0">
              <a:latin typeface="a옛날목욕탕B" pitchFamily="18" charset="-127"/>
              <a:ea typeface="a옛날목욕탕B" pitchFamily="18" charset="-127"/>
            </a:endParaRPr>
          </a:p>
          <a:p>
            <a:r>
              <a:rPr lang="en-US" altLang="ko-KR" sz="4400" dirty="0">
                <a:latin typeface="a옛날목욕탕B" pitchFamily="18" charset="-127"/>
                <a:ea typeface="a옛날목욕탕B" pitchFamily="18" charset="-127"/>
              </a:rPr>
              <a:t>2.</a:t>
            </a:r>
            <a:r>
              <a:rPr lang="ko-KR" altLang="en-US" sz="4400" dirty="0">
                <a:latin typeface="a옛날목욕탕B" pitchFamily="18" charset="-127"/>
                <a:ea typeface="a옛날목욕탕B" pitchFamily="18" charset="-127"/>
              </a:rPr>
              <a:t>비상관성</a:t>
            </a:r>
            <a:endParaRPr lang="en-US" altLang="ko-KR" sz="4400" dirty="0">
              <a:latin typeface="a옛날목욕탕B" pitchFamily="18" charset="-127"/>
              <a:ea typeface="a옛날목욕탕B" pitchFamily="18" charset="-127"/>
            </a:endParaRPr>
          </a:p>
          <a:p>
            <a:r>
              <a:rPr lang="en-US" altLang="ko-KR" sz="4400" dirty="0">
                <a:latin typeface="a옛날목욕탕B" pitchFamily="18" charset="-127"/>
                <a:ea typeface="a옛날목욕탕B" pitchFamily="18" charset="-127"/>
              </a:rPr>
              <a:t>3.</a:t>
            </a:r>
            <a:r>
              <a:rPr lang="ko-KR" altLang="en-US" sz="4400" dirty="0" err="1">
                <a:latin typeface="a옛날목욕탕B" pitchFamily="18" charset="-127"/>
                <a:ea typeface="a옛날목욕탕B" pitchFamily="18" charset="-127"/>
              </a:rPr>
              <a:t>정상성</a:t>
            </a:r>
            <a:endParaRPr lang="en-US" altLang="ko-KR" sz="4400" dirty="0">
              <a:latin typeface="a옛날목욕탕B" pitchFamily="18" charset="-127"/>
              <a:ea typeface="a옛날목욕탕B" pitchFamily="18" charset="-127"/>
            </a:endParaRPr>
          </a:p>
          <a:p>
            <a:r>
              <a:rPr lang="en-US" altLang="ko-KR" sz="4400" dirty="0">
                <a:latin typeface="a옛날목욕탕B" pitchFamily="18" charset="-127"/>
                <a:ea typeface="a옛날목욕탕B" pitchFamily="18" charset="-127"/>
              </a:rPr>
              <a:t>4.</a:t>
            </a:r>
            <a:r>
              <a:rPr lang="ko-KR" altLang="en-US" sz="4400" dirty="0">
                <a:latin typeface="a옛날목욕탕B" pitchFamily="18" charset="-127"/>
                <a:ea typeface="a옛날목욕탕B" pitchFamily="18" charset="-127"/>
              </a:rPr>
              <a:t>등분산성</a:t>
            </a:r>
          </a:p>
          <a:p>
            <a:r>
              <a:rPr lang="en-US" altLang="ko-KR" sz="4400" dirty="0">
                <a:solidFill>
                  <a:srgbClr val="FF0000"/>
                </a:solidFill>
                <a:latin typeface="a옛날목욕탕B" pitchFamily="18" charset="-127"/>
                <a:ea typeface="a옛날목욕탕B" pitchFamily="18" charset="-127"/>
              </a:rPr>
              <a:t>5.</a:t>
            </a:r>
            <a:r>
              <a:rPr lang="ko-KR" altLang="en-US" sz="4400" dirty="0">
                <a:solidFill>
                  <a:srgbClr val="FF0000"/>
                </a:solidFill>
                <a:latin typeface="a옛날목욕탕B" pitchFamily="18" charset="-127"/>
                <a:ea typeface="a옛날목욕탕B" pitchFamily="18" charset="-127"/>
              </a:rPr>
              <a:t>독립성</a:t>
            </a:r>
            <a:endParaRPr lang="en-US" altLang="ko-KR" sz="4400" dirty="0">
              <a:solidFill>
                <a:srgbClr val="FF0000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graphicFrame>
        <p:nvGraphicFramePr>
          <p:cNvPr id="7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374751"/>
              </p:ext>
            </p:extLst>
          </p:nvPr>
        </p:nvGraphicFramePr>
        <p:xfrm>
          <a:off x="1462235" y="2643758"/>
          <a:ext cx="301625" cy="1656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name="수식" r:id="rId6" imgW="190440" imgH="711000" progId="Equation.3">
                  <p:embed/>
                </p:oleObj>
              </mc:Choice>
              <mc:Fallback>
                <p:oleObj name="수식" r:id="rId6" imgW="190440" imgH="711000" progId="Equation.3">
                  <p:embed/>
                  <p:pic>
                    <p:nvPicPr>
                      <p:cNvPr id="9318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235" y="2643758"/>
                        <a:ext cx="301625" cy="16561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TextBox 77"/>
          <p:cNvSpPr txBox="1"/>
          <p:nvPr/>
        </p:nvSpPr>
        <p:spPr>
          <a:xfrm>
            <a:off x="251520" y="3211111"/>
            <a:ext cx="1282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solidFill>
                  <a:srgbClr val="FF0000"/>
                </a:solidFill>
                <a:latin typeface="a옛날목욕탕B" pitchFamily="18" charset="-127"/>
                <a:ea typeface="a옛날목욕탕B" pitchFamily="18" charset="-127"/>
              </a:rPr>
              <a:t>오차항</a:t>
            </a:r>
            <a:endParaRPr lang="ko-KR" altLang="en-US" sz="3200" dirty="0">
              <a:solidFill>
                <a:srgbClr val="FF0000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918619" y="1347614"/>
            <a:ext cx="2862660" cy="2862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2914196"/>
              </p:ext>
            </p:extLst>
          </p:nvPr>
        </p:nvGraphicFramePr>
        <p:xfrm>
          <a:off x="4686050" y="1131590"/>
          <a:ext cx="304577" cy="373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Equation" r:id="rId9" imgW="114120" imgH="139680" progId="">
                  <p:embed/>
                </p:oleObj>
              </mc:Choice>
              <mc:Fallback>
                <p:oleObj name="Equation" r:id="rId9" imgW="114120" imgH="139680" progId="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6050" y="1131590"/>
                        <a:ext cx="304577" cy="3731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타원 80"/>
          <p:cNvSpPr/>
          <p:nvPr/>
        </p:nvSpPr>
        <p:spPr>
          <a:xfrm>
            <a:off x="5926731" y="386789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/>
          <p:cNvSpPr/>
          <p:nvPr/>
        </p:nvSpPr>
        <p:spPr>
          <a:xfrm>
            <a:off x="6151139" y="336383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/>
          <p:cNvSpPr/>
          <p:nvPr/>
        </p:nvSpPr>
        <p:spPr>
          <a:xfrm>
            <a:off x="6303539" y="316458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/>
          <p:cNvSpPr/>
          <p:nvPr/>
        </p:nvSpPr>
        <p:spPr>
          <a:xfrm>
            <a:off x="6455939" y="331698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/>
          <p:cNvSpPr/>
          <p:nvPr/>
        </p:nvSpPr>
        <p:spPr>
          <a:xfrm>
            <a:off x="6608339" y="346938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6760739" y="362178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/>
          <p:cNvSpPr/>
          <p:nvPr/>
        </p:nvSpPr>
        <p:spPr>
          <a:xfrm>
            <a:off x="6913139" y="377418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/>
          <p:cNvSpPr/>
          <p:nvPr/>
        </p:nvSpPr>
        <p:spPr>
          <a:xfrm>
            <a:off x="7065539" y="392658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/>
          <p:cNvSpPr/>
          <p:nvPr/>
        </p:nvSpPr>
        <p:spPr>
          <a:xfrm>
            <a:off x="7150867" y="357986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/>
          <p:cNvSpPr/>
          <p:nvPr/>
        </p:nvSpPr>
        <p:spPr>
          <a:xfrm>
            <a:off x="7294883" y="3291830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6070747" y="350785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5710707" y="407898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1658345"/>
              </p:ext>
            </p:extLst>
          </p:nvPr>
        </p:nvGraphicFramePr>
        <p:xfrm>
          <a:off x="7744517" y="3822064"/>
          <a:ext cx="342454" cy="621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Equation" r:id="rId11" imgW="139680" imgH="253800" progId="">
                  <p:embed/>
                </p:oleObj>
              </mc:Choice>
              <mc:Fallback>
                <p:oleObj name="Equation" r:id="rId11" imgW="139680" imgH="253800" progId="">
                  <p:embed/>
                  <p:pic>
                    <p:nvPicPr>
                      <p:cNvPr id="10445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4517" y="3822064"/>
                        <a:ext cx="342454" cy="6218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" name="오른쪽 화살표 26"/>
          <p:cNvSpPr/>
          <p:nvPr/>
        </p:nvSpPr>
        <p:spPr>
          <a:xfrm>
            <a:off x="4846611" y="4227934"/>
            <a:ext cx="57606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5422675" y="4362658"/>
            <a:ext cx="284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옛날목욕탕B" pitchFamily="18" charset="-127"/>
                <a:ea typeface="a옛날목욕탕B" pitchFamily="18" charset="-127"/>
              </a:rPr>
              <a:t>시계열 분석으로 넘어갑니다</a:t>
            </a:r>
            <a:r>
              <a:rPr lang="en-US" altLang="ko-KR" dirty="0">
                <a:latin typeface="a옛날목욕탕B" pitchFamily="18" charset="-127"/>
                <a:ea typeface="a옛날목욕탕B" pitchFamily="18" charset="-127"/>
              </a:rPr>
              <a:t>.</a:t>
            </a:r>
            <a:endParaRPr lang="ko-KR" altLang="en-US" dirty="0">
              <a:latin typeface="a옛날목욕탕B" pitchFamily="18" charset="-127"/>
              <a:ea typeface="a옛날목욕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12122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6364757" y="-39834"/>
            <a:ext cx="2815755" cy="3314733"/>
            <a:chOff x="2627961" y="627534"/>
            <a:chExt cx="2815755" cy="3314733"/>
          </a:xfrm>
        </p:grpSpPr>
        <p:sp>
          <p:nvSpPr>
            <p:cNvPr id="4" name="직사각형 3"/>
            <p:cNvSpPr/>
            <p:nvPr/>
          </p:nvSpPr>
          <p:spPr>
            <a:xfrm>
              <a:off x="2995444" y="627534"/>
              <a:ext cx="2448272" cy="22322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다리꼴 4"/>
            <p:cNvSpPr/>
            <p:nvPr/>
          </p:nvSpPr>
          <p:spPr>
            <a:xfrm rot="12492502">
              <a:off x="2627961" y="2574115"/>
              <a:ext cx="720080" cy="1368152"/>
            </a:xfrm>
            <a:prstGeom prst="trapezoid">
              <a:avLst>
                <a:gd name="adj" fmla="val 36043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제목 1"/>
          <p:cNvSpPr txBox="1">
            <a:spLocks/>
          </p:cNvSpPr>
          <p:nvPr/>
        </p:nvSpPr>
        <p:spPr>
          <a:xfrm>
            <a:off x="6649464" y="29071"/>
            <a:ext cx="2603056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600" spc="-3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Q&amp;A</a:t>
            </a:r>
            <a:endParaRPr lang="ko-KR" altLang="en-US" sz="6600" spc="-3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463581" y="1817808"/>
            <a:ext cx="5215038" cy="2446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66400" spc="-15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R</a:t>
            </a:r>
            <a:endParaRPr lang="ko-KR" altLang="en-US" sz="1600" spc="-150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1619672" y="950887"/>
            <a:ext cx="3357481" cy="6127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고생하셨습니다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석</a:t>
            </a:r>
          </a:p>
        </p:txBody>
      </p:sp>
    </p:spTree>
    <p:extLst>
      <p:ext uri="{BB962C8B-B14F-4D97-AF65-F5344CB8AC3E}">
        <p14:creationId xmlns:p14="http://schemas.microsoft.com/office/powerpoint/2010/main" val="39317044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1470" y="-142894"/>
            <a:ext cx="9340056" cy="528639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753017" y="318899"/>
            <a:ext cx="1656184" cy="314604"/>
          </a:xfrm>
        </p:spPr>
        <p:txBody>
          <a:bodyPr>
            <a:noAutofit/>
          </a:bodyPr>
          <a:lstStyle/>
          <a:p>
            <a:pPr algn="dist">
              <a:spcBef>
                <a:spcPts val="600"/>
              </a:spcBef>
            </a:pPr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R</a:t>
            </a:r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 교육 세미나 </a:t>
            </a:r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1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79912" y="555526"/>
            <a:ext cx="16561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spcBef>
                <a:spcPts val="600"/>
              </a:spcBef>
            </a:pPr>
            <a:r>
              <a:rPr lang="en-US" altLang="ko-KR" sz="9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ToBig’s</a:t>
            </a:r>
            <a:r>
              <a:rPr lang="en-US" altLang="ko-KR" sz="9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 5</a:t>
            </a:r>
            <a:r>
              <a:rPr lang="ko-KR" altLang="en-US" sz="9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기 </a:t>
            </a:r>
            <a:r>
              <a:rPr lang="ko-KR" altLang="en-US" sz="9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박이삭</a:t>
            </a:r>
            <a:endParaRPr lang="en-US" altLang="ko-KR" sz="9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816061" y="555526"/>
            <a:ext cx="15572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오각형 9"/>
          <p:cNvSpPr/>
          <p:nvPr/>
        </p:nvSpPr>
        <p:spPr>
          <a:xfrm rot="5400000">
            <a:off x="3807194" y="-269958"/>
            <a:ext cx="1529612" cy="1800200"/>
          </a:xfrm>
          <a:prstGeom prst="homePlate">
            <a:avLst>
              <a:gd name="adj" fmla="val 23545"/>
            </a:avLst>
          </a:prstGeom>
          <a:noFill/>
          <a:ln w="12700">
            <a:solidFill>
              <a:schemeClr val="bg1">
                <a:alpha val="7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259396" y="2229287"/>
            <a:ext cx="8670322" cy="4144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경사 </a:t>
            </a:r>
            <a:r>
              <a:rPr lang="ko-KR" altLang="en-US" dirty="0" err="1">
                <a:solidFill>
                  <a:schemeClr val="bg1"/>
                </a:solidFill>
              </a:rPr>
              <a:t>하강법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25398443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971600" y="-540060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01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경사하강법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20" y="1131590"/>
            <a:ext cx="9289032" cy="360040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7308304" y="166056"/>
            <a:ext cx="1656184" cy="357489"/>
            <a:chOff x="5580112" y="356955"/>
            <a:chExt cx="1656184" cy="357489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R </a:t>
              </a: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교육 세미나 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  <a:p>
              <a:pPr marL="0" indent="0" algn="ctr">
                <a:buNone/>
              </a:pPr>
              <a:r>
                <a:rPr lang="en-US" altLang="ko-KR" sz="900" dirty="0">
                  <a:solidFill>
                    <a:schemeClr val="bg1"/>
                  </a:solidFill>
                </a:rPr>
                <a:t>Gradient Descent</a:t>
              </a:r>
            </a:p>
            <a:p>
              <a:pPr marL="0" indent="0" algn="dist">
                <a:spcBef>
                  <a:spcPts val="0"/>
                </a:spcBef>
                <a:buNone/>
              </a:pPr>
              <a:endParaRPr lang="ko-KR" altLang="en-US" sz="9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8215339" y="4943445"/>
            <a:ext cx="928661" cy="200073"/>
            <a:chOff x="8215339" y="4943445"/>
            <a:chExt cx="928661" cy="200073"/>
          </a:xfrm>
        </p:grpSpPr>
        <p:pic>
          <p:nvPicPr>
            <p:cNvPr id="12" name="Picture 2" descr="C:\Users\SHIN\Desktop\copyright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15339" y="4970161"/>
              <a:ext cx="500066" cy="173357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8667588" y="4943445"/>
              <a:ext cx="4764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err="1">
                  <a:solidFill>
                    <a:schemeClr val="bg1">
                      <a:lumMod val="65000"/>
                    </a:schemeClr>
                  </a:solidFill>
                </a:rPr>
                <a:t>ToBig’s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51520" y="1347614"/>
            <a:ext cx="56166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개인적으로 기계학습의 </a:t>
            </a:r>
            <a:r>
              <a:rPr lang="ko-KR" altLang="en-US" sz="4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시발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 이라고 생각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2643758"/>
            <a:ext cx="59766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가장 직관적으로 이해하는 방법은 장님이 산위에서 내려올 때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</a:p>
          <a:p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가장 빠르게 내려오는 방법은 발 끝에서 느껴지는 경사가 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가장 가파른 쪽으로 가면 된다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7965244" y="2239143"/>
            <a:ext cx="1863340" cy="2480253"/>
            <a:chOff x="6376634" y="2239143"/>
            <a:chExt cx="1863340" cy="2480253"/>
          </a:xfrm>
        </p:grpSpPr>
        <p:cxnSp>
          <p:nvCxnSpPr>
            <p:cNvPr id="32" name="직선 연결선 31"/>
            <p:cNvCxnSpPr/>
            <p:nvPr/>
          </p:nvCxnSpPr>
          <p:spPr>
            <a:xfrm>
              <a:off x="6804248" y="2571750"/>
              <a:ext cx="0" cy="2880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이등변 삼각형 32"/>
            <p:cNvSpPr/>
            <p:nvPr/>
          </p:nvSpPr>
          <p:spPr>
            <a:xfrm>
              <a:off x="6376634" y="2847188"/>
              <a:ext cx="1863340" cy="187220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7164288" y="2239143"/>
              <a:ext cx="288032" cy="2605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연결선 34"/>
            <p:cNvCxnSpPr>
              <a:stCxn id="34" idx="4"/>
              <a:endCxn id="33" idx="0"/>
            </p:cNvCxnSpPr>
            <p:nvPr/>
          </p:nvCxnSpPr>
          <p:spPr>
            <a:xfrm>
              <a:off x="7308304" y="2499742"/>
              <a:ext cx="0" cy="3474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7164288" y="2643758"/>
              <a:ext cx="28803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stCxn id="33" idx="0"/>
            </p:cNvCxnSpPr>
            <p:nvPr/>
          </p:nvCxnSpPr>
          <p:spPr>
            <a:xfrm flipH="1">
              <a:off x="7164288" y="2847188"/>
              <a:ext cx="144016" cy="846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>
              <a:stCxn id="33" idx="0"/>
            </p:cNvCxnSpPr>
            <p:nvPr/>
          </p:nvCxnSpPr>
          <p:spPr>
            <a:xfrm>
              <a:off x="7308304" y="2847188"/>
              <a:ext cx="144016" cy="846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9068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971600" y="-540060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01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 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회귀분석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– 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모두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2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년차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20" y="1131590"/>
            <a:ext cx="9289032" cy="360040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1213480" y="2285998"/>
            <a:ext cx="7077080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600" spc="-1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6804248" y="2571750"/>
            <a:ext cx="0" cy="288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7308304" y="166056"/>
            <a:ext cx="1656184" cy="357489"/>
            <a:chOff x="5580112" y="356955"/>
            <a:chExt cx="1656184" cy="357489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R </a:t>
              </a: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교육 세미나 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회귀분석 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- Regression</a:t>
              </a: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제목 1"/>
          <p:cNvSpPr txBox="1">
            <a:spLocks/>
          </p:cNvSpPr>
          <p:nvPr/>
        </p:nvSpPr>
        <p:spPr>
          <a:xfrm>
            <a:off x="-1793278" y="1332029"/>
            <a:ext cx="564075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옛날목욕탕M" pitchFamily="18" charset="-127"/>
                <a:ea typeface="a옛날목욕탕M" pitchFamily="18" charset="-127"/>
              </a:rPr>
              <a:t>회귀분석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8215339" y="4943445"/>
            <a:ext cx="928661" cy="200073"/>
            <a:chOff x="8215339" y="4943445"/>
            <a:chExt cx="928661" cy="200073"/>
          </a:xfrm>
        </p:grpSpPr>
        <p:pic>
          <p:nvPicPr>
            <p:cNvPr id="12" name="Picture 2" descr="C:\Users\SHIN\Desktop\copyright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15339" y="4970161"/>
              <a:ext cx="500066" cy="173357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8667588" y="4943445"/>
              <a:ext cx="4764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err="1">
                  <a:solidFill>
                    <a:schemeClr val="bg1">
                      <a:lumMod val="65000"/>
                    </a:schemeClr>
                  </a:solidFill>
                </a:rPr>
                <a:t>ToBig’s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56168" y="2074659"/>
            <a:ext cx="1918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a typeface="a옛날목욕탕L"/>
              </a:rPr>
              <a:t>회귀분석</a:t>
            </a:r>
            <a:r>
              <a:rPr lang="en-US" altLang="ko-KR" b="1" dirty="0">
                <a:ea typeface="a옛날목욕탕L"/>
              </a:rPr>
              <a:t>?</a:t>
            </a:r>
          </a:p>
          <a:p>
            <a:endParaRPr lang="ko-KR" altLang="en-US" b="1" dirty="0">
              <a:ea typeface="a옛날목욕탕L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855183"/>
            <a:ext cx="792088" cy="0"/>
          </a:xfrm>
          <a:prstGeom prst="line">
            <a:avLst/>
          </a:prstGeom>
          <a:ln w="666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별: 꼭짓점 5개 7"/>
          <p:cNvSpPr/>
          <p:nvPr/>
        </p:nvSpPr>
        <p:spPr>
          <a:xfrm>
            <a:off x="4197704" y="488256"/>
            <a:ext cx="324036" cy="233784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915816" y="1938758"/>
            <a:ext cx="4122236" cy="2319390"/>
            <a:chOff x="5257575" y="2568397"/>
            <a:chExt cx="2016224" cy="1271513"/>
          </a:xfrm>
        </p:grpSpPr>
        <p:cxnSp>
          <p:nvCxnSpPr>
            <p:cNvPr id="27" name="직선 화살표 연결선 26"/>
            <p:cNvCxnSpPr/>
            <p:nvPr/>
          </p:nvCxnSpPr>
          <p:spPr>
            <a:xfrm flipV="1">
              <a:off x="5257575" y="3796780"/>
              <a:ext cx="20162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V="1">
              <a:off x="5292080" y="2571750"/>
              <a:ext cx="0" cy="12681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타원 33"/>
            <p:cNvSpPr/>
            <p:nvPr/>
          </p:nvSpPr>
          <p:spPr>
            <a:xfrm>
              <a:off x="5724129" y="3231938"/>
              <a:ext cx="144016" cy="158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6621985" y="2770187"/>
              <a:ext cx="144016" cy="158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타원 32"/>
            <p:cNvSpPr/>
            <p:nvPr/>
          </p:nvSpPr>
          <p:spPr>
            <a:xfrm>
              <a:off x="5941478" y="3240865"/>
              <a:ext cx="144016" cy="158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5819787" y="2951695"/>
              <a:ext cx="144016" cy="158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6228542" y="3050347"/>
              <a:ext cx="144016" cy="158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6066915" y="2881881"/>
              <a:ext cx="144016" cy="158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6379923" y="2854053"/>
              <a:ext cx="144016" cy="158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/>
            <p:cNvSpPr/>
            <p:nvPr/>
          </p:nvSpPr>
          <p:spPr>
            <a:xfrm>
              <a:off x="6661801" y="2568397"/>
              <a:ext cx="144016" cy="158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967666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971600" y="-540060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01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경사하강법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20" y="1131589"/>
            <a:ext cx="9289032" cy="3811837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7308304" y="166056"/>
            <a:ext cx="1656184" cy="357489"/>
            <a:chOff x="5580112" y="356955"/>
            <a:chExt cx="1656184" cy="357489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R </a:t>
              </a: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교육 세미나 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  <a:p>
              <a:pPr marL="0" indent="0" algn="ctr">
                <a:buNone/>
              </a:pPr>
              <a:r>
                <a:rPr lang="en-US" altLang="ko-KR" sz="900" dirty="0">
                  <a:solidFill>
                    <a:schemeClr val="bg1"/>
                  </a:solidFill>
                </a:rPr>
                <a:t>Gradient Descent</a:t>
              </a:r>
            </a:p>
            <a:p>
              <a:pPr marL="0" indent="0" algn="dist">
                <a:spcBef>
                  <a:spcPts val="0"/>
                </a:spcBef>
                <a:buNone/>
              </a:pPr>
              <a:endParaRPr lang="ko-KR" altLang="en-US" sz="9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8215339" y="4943445"/>
            <a:ext cx="928661" cy="200073"/>
            <a:chOff x="8215339" y="4943445"/>
            <a:chExt cx="928661" cy="200073"/>
          </a:xfrm>
        </p:grpSpPr>
        <p:pic>
          <p:nvPicPr>
            <p:cNvPr id="12" name="Picture 2" descr="C:\Users\SHIN\Desktop\copyright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15339" y="4970161"/>
              <a:ext cx="500066" cy="173357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8667588" y="4943445"/>
              <a:ext cx="4764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err="1">
                  <a:solidFill>
                    <a:schemeClr val="bg1">
                      <a:lumMod val="65000"/>
                    </a:schemeClr>
                  </a:solidFill>
                </a:rPr>
                <a:t>ToBig’s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0" y="1884912"/>
            <a:ext cx="3641783" cy="2773181"/>
            <a:chOff x="1290257" y="1787530"/>
            <a:chExt cx="3641783" cy="2773181"/>
          </a:xfrm>
        </p:grpSpPr>
        <p:grpSp>
          <p:nvGrpSpPr>
            <p:cNvPr id="21" name="그룹 20"/>
            <p:cNvGrpSpPr/>
            <p:nvPr/>
          </p:nvGrpSpPr>
          <p:grpSpPr>
            <a:xfrm>
              <a:off x="1403648" y="1787530"/>
              <a:ext cx="3528392" cy="2773181"/>
              <a:chOff x="1500576" y="2099488"/>
              <a:chExt cx="4427959" cy="2773181"/>
            </a:xfrm>
          </p:grpSpPr>
          <p:pic>
            <p:nvPicPr>
              <p:cNvPr id="22" name="Picture 5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500576" y="2099488"/>
                <a:ext cx="4427959" cy="2773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23" name="그룹 22"/>
              <p:cNvGrpSpPr/>
              <p:nvPr/>
            </p:nvGrpSpPr>
            <p:grpSpPr>
              <a:xfrm>
                <a:off x="2429762" y="2805776"/>
                <a:ext cx="1674186" cy="1188132"/>
                <a:chOff x="2429762" y="2805776"/>
                <a:chExt cx="1674186" cy="1188132"/>
              </a:xfrm>
            </p:grpSpPr>
            <p:sp>
              <p:nvSpPr>
                <p:cNvPr id="24" name="타원 23"/>
                <p:cNvSpPr/>
                <p:nvPr/>
              </p:nvSpPr>
              <p:spPr>
                <a:xfrm>
                  <a:off x="2429762" y="3885896"/>
                  <a:ext cx="54006" cy="540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25" name="타원 24"/>
                <p:cNvSpPr/>
                <p:nvPr/>
              </p:nvSpPr>
              <p:spPr>
                <a:xfrm>
                  <a:off x="2537774" y="3723878"/>
                  <a:ext cx="54006" cy="540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26" name="타원 25"/>
                <p:cNvSpPr/>
                <p:nvPr/>
              </p:nvSpPr>
              <p:spPr>
                <a:xfrm>
                  <a:off x="4049942" y="2805776"/>
                  <a:ext cx="54006" cy="540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27" name="타원 26"/>
                <p:cNvSpPr/>
                <p:nvPr/>
              </p:nvSpPr>
              <p:spPr>
                <a:xfrm>
                  <a:off x="3833918" y="2805776"/>
                  <a:ext cx="54006" cy="540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39" name="타원 38"/>
                <p:cNvSpPr/>
                <p:nvPr/>
              </p:nvSpPr>
              <p:spPr>
                <a:xfrm>
                  <a:off x="3023828" y="3669872"/>
                  <a:ext cx="54006" cy="540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40" name="타원 39"/>
                <p:cNvSpPr/>
                <p:nvPr/>
              </p:nvSpPr>
              <p:spPr>
                <a:xfrm>
                  <a:off x="2537774" y="3939902"/>
                  <a:ext cx="54006" cy="540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41" name="타원 40"/>
                <p:cNvSpPr/>
                <p:nvPr/>
              </p:nvSpPr>
              <p:spPr>
                <a:xfrm>
                  <a:off x="2699792" y="3615866"/>
                  <a:ext cx="54006" cy="540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42" name="타원 41"/>
                <p:cNvSpPr/>
                <p:nvPr/>
              </p:nvSpPr>
              <p:spPr>
                <a:xfrm>
                  <a:off x="3293858" y="3453848"/>
                  <a:ext cx="54006" cy="540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43" name="타원 42"/>
                <p:cNvSpPr/>
                <p:nvPr/>
              </p:nvSpPr>
              <p:spPr>
                <a:xfrm>
                  <a:off x="2807804" y="3831890"/>
                  <a:ext cx="54006" cy="540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44" name="타원 43"/>
                <p:cNvSpPr/>
                <p:nvPr/>
              </p:nvSpPr>
              <p:spPr>
                <a:xfrm>
                  <a:off x="3077834" y="3399842"/>
                  <a:ext cx="54006" cy="540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45" name="타원 44"/>
                <p:cNvSpPr/>
                <p:nvPr/>
              </p:nvSpPr>
              <p:spPr>
                <a:xfrm>
                  <a:off x="3239852" y="3183818"/>
                  <a:ext cx="54006" cy="540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46" name="타원 45"/>
                <p:cNvSpPr/>
                <p:nvPr/>
              </p:nvSpPr>
              <p:spPr>
                <a:xfrm>
                  <a:off x="3725906" y="3021800"/>
                  <a:ext cx="54006" cy="540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47" name="타원 46"/>
                <p:cNvSpPr/>
                <p:nvPr/>
              </p:nvSpPr>
              <p:spPr>
                <a:xfrm>
                  <a:off x="3509882" y="3237824"/>
                  <a:ext cx="54006" cy="540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48" name="타원 47"/>
                <p:cNvSpPr/>
                <p:nvPr/>
              </p:nvSpPr>
              <p:spPr>
                <a:xfrm>
                  <a:off x="3509882" y="3345836"/>
                  <a:ext cx="54006" cy="540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49" name="타원 48"/>
                <p:cNvSpPr/>
                <p:nvPr/>
              </p:nvSpPr>
              <p:spPr>
                <a:xfrm>
                  <a:off x="3995936" y="2967794"/>
                  <a:ext cx="54006" cy="540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</p:grpSp>
        </p:grpSp>
        <p:cxnSp>
          <p:nvCxnSpPr>
            <p:cNvPr id="50" name="직선 연결선 49"/>
            <p:cNvCxnSpPr/>
            <p:nvPr/>
          </p:nvCxnSpPr>
          <p:spPr>
            <a:xfrm flipV="1">
              <a:off x="1290257" y="2274266"/>
              <a:ext cx="3448402" cy="139981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3943024" y="2085173"/>
                <a:ext cx="5616624" cy="2208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a옛날목욕탕L" panose="02020600000000000000" pitchFamily="18" charset="-127"/>
                        </a:rPr>
                        <m:t>𝑦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a옛날목욕탕L" panose="02020600000000000000" pitchFamily="18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a옛날목욕탕L" panose="02020600000000000000" pitchFamily="18" charset="-127"/>
                        </a:rPr>
                        <m:t>𝑥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a옛날목욕탕L" panose="02020600000000000000" pitchFamily="18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30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endParaRPr lang="en-US" altLang="ko-KR" sz="130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Beta</a:t>
                </a:r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대신에 </a:t>
                </a:r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weight </a:t>
                </a:r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라는 표현을 이용한다</a:t>
                </a:r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.</a:t>
                </a:r>
              </a:p>
              <a:p>
                <a:endParaRPr lang="en-US" altLang="ko-KR" sz="130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pPr marL="342900" indent="-342900">
                  <a:buAutoNum type="arabicPeriod"/>
                </a:pPr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Weight</a:t>
                </a:r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에 </a:t>
                </a:r>
                <a:r>
                  <a:rPr lang="ko-KR" altLang="en-US" sz="1300" dirty="0" err="1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랜덤한</a:t>
                </a:r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 숫자를 부여한다</a:t>
                </a:r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.</a:t>
                </a:r>
              </a:p>
              <a:p>
                <a:pPr marL="342900" indent="-342900">
                  <a:buAutoNum type="arabicPeriod"/>
                </a:pPr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오차의 제곱평균을 구하고 </a:t>
                </a:r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cost</a:t>
                </a:r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라고 한다</a:t>
                </a:r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  <a:ea typeface="a옛날목욕탕L" panose="02020600000000000000" pitchFamily="18" charset="-127"/>
                        </a:rPr>
                        <m:t>𝑐𝑜𝑠𝑡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  <a:ea typeface="a옛날목욕탕L" panose="02020600000000000000" pitchFamily="18" charset="-127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1300" b="0" i="1" smtClean="0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300" b="0" i="1" smtClean="0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  <m:t>𝑖</m:t>
                          </m:r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  <m:t>𝑚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1300" b="0" i="1" smtClean="0">
                                  <a:latin typeface="Cambria Math" panose="02040503050406030204" pitchFamily="18" charset="0"/>
                                  <a:ea typeface="a옛날목욕탕L" panose="02020600000000000000" pitchFamily="18" charset="-127"/>
                                </a:rPr>
                              </m:ctrlPr>
                            </m:fPr>
                            <m:num>
                              <m:r>
                                <a:rPr lang="en-US" altLang="ko-KR" sz="1300" b="0" i="1" smtClean="0">
                                  <a:latin typeface="Cambria Math" panose="02040503050406030204" pitchFamily="18" charset="0"/>
                                  <a:ea typeface="a옛날목욕탕L" panose="02020600000000000000" pitchFamily="18" charset="-127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300" b="0" i="1" smtClean="0">
                                  <a:latin typeface="Cambria Math" panose="02040503050406030204" pitchFamily="18" charset="0"/>
                                  <a:ea typeface="a옛날목욕탕L" panose="02020600000000000000" pitchFamily="18" charset="-127"/>
                                </a:rPr>
                                <m:t>2</m:t>
                              </m:r>
                              <m:r>
                                <a:rPr lang="en-US" altLang="ko-KR" sz="1300" b="0" i="1" smtClean="0">
                                  <a:latin typeface="Cambria Math" panose="02040503050406030204" pitchFamily="18" charset="0"/>
                                  <a:ea typeface="a옛날목욕탕L" panose="02020600000000000000" pitchFamily="18" charset="-127"/>
                                </a:rPr>
                                <m:t>𝑚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ko-KR" sz="1300" b="0" i="1" smtClean="0">
                                  <a:latin typeface="Cambria Math" panose="02040503050406030204" pitchFamily="18" charset="0"/>
                                  <a:ea typeface="a옛날목욕탕L" panose="02020600000000000000" pitchFamily="18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1300" i="1">
                                  <a:latin typeface="Cambria Math" panose="02040503050406030204" pitchFamily="18" charset="0"/>
                                  <a:ea typeface="a옛날목욕탕L" panose="02020600000000000000" pitchFamily="18" charset="-127"/>
                                </a:rPr>
                                <m:t>(</m:t>
                              </m:r>
                              <m:r>
                                <a:rPr lang="en-US" altLang="ko-KR" sz="1300" i="1">
                                  <a:latin typeface="Cambria Math" panose="02040503050406030204" pitchFamily="18" charset="0"/>
                                  <a:ea typeface="a옛날목욕탕L" panose="02020600000000000000" pitchFamily="18" charset="-127"/>
                                </a:rPr>
                                <m:t>𝑦</m:t>
                              </m:r>
                              <m:r>
                                <a:rPr lang="en-US" altLang="ko-KR" sz="1300" i="1">
                                  <a:latin typeface="Cambria Math" panose="02040503050406030204" pitchFamily="18" charset="0"/>
                                  <a:ea typeface="a옛날목욕탕L" panose="02020600000000000000" pitchFamily="18" charset="-127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sz="1300" i="1">
                                      <a:latin typeface="Cambria Math" panose="02040503050406030204" pitchFamily="18" charset="0"/>
                                      <a:ea typeface="a옛날목욕탕L" panose="02020600000000000000" pitchFamily="18" charset="-127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300" i="1">
                                      <a:latin typeface="Cambria Math" panose="02040503050406030204" pitchFamily="18" charset="0"/>
                                      <a:ea typeface="a옛날목욕탕L" panose="02020600000000000000" pitchFamily="18" charset="-127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altLang="ko-KR" sz="1300" i="1">
                                  <a:latin typeface="Cambria Math" panose="02040503050406030204" pitchFamily="18" charset="0"/>
                                  <a:ea typeface="a옛날목욕탕L" panose="02020600000000000000" pitchFamily="18" charset="-127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1300" b="0" i="1" smtClean="0">
                                  <a:latin typeface="Cambria Math" panose="02040503050406030204" pitchFamily="18" charset="0"/>
                                  <a:ea typeface="a옛날목욕탕L" panose="02020600000000000000" pitchFamily="18" charset="-127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sz="1300" b="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3.   Cost</a:t>
                </a:r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들을 매 순간마다 구하면서 최소가 되는 </a:t>
                </a:r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w </a:t>
                </a:r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를 찾으면 된다</a:t>
                </a:r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024" y="2085173"/>
                <a:ext cx="5616624" cy="2208169"/>
              </a:xfrm>
              <a:prstGeom prst="rect">
                <a:avLst/>
              </a:prstGeom>
              <a:blipFill>
                <a:blip r:embed="rId5"/>
                <a:stretch>
                  <a:fillRect l="-217" b="-1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65005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971600" y="-540060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01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경사하강법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20" y="1131589"/>
            <a:ext cx="9289032" cy="3811837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7308304" y="166056"/>
            <a:ext cx="1656184" cy="357489"/>
            <a:chOff x="5580112" y="356955"/>
            <a:chExt cx="1656184" cy="357489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R </a:t>
              </a: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교육 세미나 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  <a:p>
              <a:pPr marL="0" indent="0" algn="ctr">
                <a:buNone/>
              </a:pPr>
              <a:r>
                <a:rPr lang="en-US" altLang="ko-KR" sz="900" dirty="0">
                  <a:solidFill>
                    <a:schemeClr val="bg1"/>
                  </a:solidFill>
                </a:rPr>
                <a:t>Gradient Descent</a:t>
              </a:r>
            </a:p>
            <a:p>
              <a:pPr marL="0" indent="0" algn="dist">
                <a:spcBef>
                  <a:spcPts val="0"/>
                </a:spcBef>
                <a:buNone/>
              </a:pPr>
              <a:endParaRPr lang="ko-KR" altLang="en-US" sz="9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8215339" y="4943445"/>
            <a:ext cx="928661" cy="200073"/>
            <a:chOff x="8215339" y="4943445"/>
            <a:chExt cx="928661" cy="200073"/>
          </a:xfrm>
        </p:grpSpPr>
        <p:pic>
          <p:nvPicPr>
            <p:cNvPr id="12" name="Picture 2" descr="C:\Users\SHIN\Desktop\copyright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15339" y="4970161"/>
              <a:ext cx="500066" cy="173357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8667588" y="4943445"/>
              <a:ext cx="4764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err="1">
                  <a:solidFill>
                    <a:schemeClr val="bg1">
                      <a:lumMod val="65000"/>
                    </a:schemeClr>
                  </a:solidFill>
                </a:rPr>
                <a:t>ToBig’s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0" y="1884912"/>
            <a:ext cx="3641783" cy="2773181"/>
            <a:chOff x="1290257" y="1787530"/>
            <a:chExt cx="3641783" cy="2773181"/>
          </a:xfrm>
        </p:grpSpPr>
        <p:grpSp>
          <p:nvGrpSpPr>
            <p:cNvPr id="21" name="그룹 20"/>
            <p:cNvGrpSpPr/>
            <p:nvPr/>
          </p:nvGrpSpPr>
          <p:grpSpPr>
            <a:xfrm>
              <a:off x="1403648" y="1787530"/>
              <a:ext cx="3528392" cy="2773181"/>
              <a:chOff x="1500576" y="2099488"/>
              <a:chExt cx="4427959" cy="2773181"/>
            </a:xfrm>
          </p:grpSpPr>
          <p:pic>
            <p:nvPicPr>
              <p:cNvPr id="22" name="Picture 5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500576" y="2099488"/>
                <a:ext cx="4427959" cy="2773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23" name="그룹 22"/>
              <p:cNvGrpSpPr/>
              <p:nvPr/>
            </p:nvGrpSpPr>
            <p:grpSpPr>
              <a:xfrm>
                <a:off x="2429762" y="2805776"/>
                <a:ext cx="1674186" cy="1188132"/>
                <a:chOff x="2429762" y="2805776"/>
                <a:chExt cx="1674186" cy="1188132"/>
              </a:xfrm>
            </p:grpSpPr>
            <p:sp>
              <p:nvSpPr>
                <p:cNvPr id="24" name="타원 23"/>
                <p:cNvSpPr/>
                <p:nvPr/>
              </p:nvSpPr>
              <p:spPr>
                <a:xfrm>
                  <a:off x="2429762" y="3885896"/>
                  <a:ext cx="54006" cy="540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25" name="타원 24"/>
                <p:cNvSpPr/>
                <p:nvPr/>
              </p:nvSpPr>
              <p:spPr>
                <a:xfrm>
                  <a:off x="2537774" y="3723878"/>
                  <a:ext cx="54006" cy="540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26" name="타원 25"/>
                <p:cNvSpPr/>
                <p:nvPr/>
              </p:nvSpPr>
              <p:spPr>
                <a:xfrm>
                  <a:off x="4049942" y="2805776"/>
                  <a:ext cx="54006" cy="540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27" name="타원 26"/>
                <p:cNvSpPr/>
                <p:nvPr/>
              </p:nvSpPr>
              <p:spPr>
                <a:xfrm>
                  <a:off x="3833918" y="2805776"/>
                  <a:ext cx="54006" cy="540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39" name="타원 38"/>
                <p:cNvSpPr/>
                <p:nvPr/>
              </p:nvSpPr>
              <p:spPr>
                <a:xfrm>
                  <a:off x="3023828" y="3669872"/>
                  <a:ext cx="54006" cy="540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40" name="타원 39"/>
                <p:cNvSpPr/>
                <p:nvPr/>
              </p:nvSpPr>
              <p:spPr>
                <a:xfrm>
                  <a:off x="2537774" y="3939902"/>
                  <a:ext cx="54006" cy="540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41" name="타원 40"/>
                <p:cNvSpPr/>
                <p:nvPr/>
              </p:nvSpPr>
              <p:spPr>
                <a:xfrm>
                  <a:off x="2699792" y="3615866"/>
                  <a:ext cx="54006" cy="540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42" name="타원 41"/>
                <p:cNvSpPr/>
                <p:nvPr/>
              </p:nvSpPr>
              <p:spPr>
                <a:xfrm>
                  <a:off x="3293858" y="3453848"/>
                  <a:ext cx="54006" cy="540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43" name="타원 42"/>
                <p:cNvSpPr/>
                <p:nvPr/>
              </p:nvSpPr>
              <p:spPr>
                <a:xfrm>
                  <a:off x="2807804" y="3831890"/>
                  <a:ext cx="54006" cy="540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44" name="타원 43"/>
                <p:cNvSpPr/>
                <p:nvPr/>
              </p:nvSpPr>
              <p:spPr>
                <a:xfrm>
                  <a:off x="3077834" y="3399842"/>
                  <a:ext cx="54006" cy="540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45" name="타원 44"/>
                <p:cNvSpPr/>
                <p:nvPr/>
              </p:nvSpPr>
              <p:spPr>
                <a:xfrm>
                  <a:off x="3239852" y="3183818"/>
                  <a:ext cx="54006" cy="540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46" name="타원 45"/>
                <p:cNvSpPr/>
                <p:nvPr/>
              </p:nvSpPr>
              <p:spPr>
                <a:xfrm>
                  <a:off x="3725906" y="3021800"/>
                  <a:ext cx="54006" cy="540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47" name="타원 46"/>
                <p:cNvSpPr/>
                <p:nvPr/>
              </p:nvSpPr>
              <p:spPr>
                <a:xfrm>
                  <a:off x="3509882" y="3237824"/>
                  <a:ext cx="54006" cy="540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48" name="타원 47"/>
                <p:cNvSpPr/>
                <p:nvPr/>
              </p:nvSpPr>
              <p:spPr>
                <a:xfrm>
                  <a:off x="3509882" y="3345836"/>
                  <a:ext cx="54006" cy="540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49" name="타원 48"/>
                <p:cNvSpPr/>
                <p:nvPr/>
              </p:nvSpPr>
              <p:spPr>
                <a:xfrm>
                  <a:off x="3995936" y="2967794"/>
                  <a:ext cx="54006" cy="540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</p:grpSp>
        </p:grpSp>
        <p:cxnSp>
          <p:nvCxnSpPr>
            <p:cNvPr id="50" name="직선 연결선 49"/>
            <p:cNvCxnSpPr/>
            <p:nvPr/>
          </p:nvCxnSpPr>
          <p:spPr>
            <a:xfrm flipV="1">
              <a:off x="1290257" y="2274266"/>
              <a:ext cx="3448402" cy="139981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3943024" y="2085173"/>
                <a:ext cx="5616624" cy="2208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a옛날목욕탕L" panose="02020600000000000000" pitchFamily="18" charset="-127"/>
                        </a:rPr>
                        <m:t>𝑦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a옛날목욕탕L" panose="02020600000000000000" pitchFamily="18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a옛날목욕탕L" panose="02020600000000000000" pitchFamily="18" charset="-127"/>
                        </a:rPr>
                        <m:t>𝑥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a옛날목욕탕L" panose="02020600000000000000" pitchFamily="18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30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endParaRPr lang="en-US" altLang="ko-KR" sz="130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Beta</a:t>
                </a:r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대신에 </a:t>
                </a:r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weight </a:t>
                </a:r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라는 표현을 이용한다</a:t>
                </a:r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.</a:t>
                </a:r>
              </a:p>
              <a:p>
                <a:endParaRPr lang="en-US" altLang="ko-KR" sz="130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pPr marL="342900" indent="-342900">
                  <a:buAutoNum type="arabicPeriod"/>
                </a:pPr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Weight</a:t>
                </a:r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에 </a:t>
                </a:r>
                <a:r>
                  <a:rPr lang="ko-KR" altLang="en-US" sz="1300" dirty="0" err="1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랜덤한</a:t>
                </a:r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 숫자를 부여한다</a:t>
                </a:r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.</a:t>
                </a:r>
              </a:p>
              <a:p>
                <a:pPr marL="342900" indent="-342900">
                  <a:buAutoNum type="arabicPeriod"/>
                </a:pPr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오차의 제곱평균을 구하고 </a:t>
                </a:r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cost</a:t>
                </a:r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라고 한다</a:t>
                </a:r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  <a:ea typeface="a옛날목욕탕L" panose="02020600000000000000" pitchFamily="18" charset="-127"/>
                        </a:rPr>
                        <m:t>𝑐𝑜𝑠𝑡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  <a:ea typeface="a옛날목욕탕L" panose="02020600000000000000" pitchFamily="18" charset="-127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1300" b="0" i="1" smtClean="0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300" b="0" i="1" smtClean="0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  <m:t>𝑖</m:t>
                          </m:r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  <m:t>𝑚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1300" b="0" i="1" smtClean="0">
                                  <a:latin typeface="Cambria Math" panose="02040503050406030204" pitchFamily="18" charset="0"/>
                                  <a:ea typeface="a옛날목욕탕L" panose="02020600000000000000" pitchFamily="18" charset="-127"/>
                                </a:rPr>
                              </m:ctrlPr>
                            </m:fPr>
                            <m:num>
                              <m:r>
                                <a:rPr lang="en-US" altLang="ko-KR" sz="1300" b="0" i="1" smtClean="0">
                                  <a:latin typeface="Cambria Math" panose="02040503050406030204" pitchFamily="18" charset="0"/>
                                  <a:ea typeface="a옛날목욕탕L" panose="02020600000000000000" pitchFamily="18" charset="-127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300" b="0" i="1" smtClean="0">
                                  <a:latin typeface="Cambria Math" panose="02040503050406030204" pitchFamily="18" charset="0"/>
                                  <a:ea typeface="a옛날목욕탕L" panose="02020600000000000000" pitchFamily="18" charset="-127"/>
                                </a:rPr>
                                <m:t>2</m:t>
                              </m:r>
                              <m:r>
                                <a:rPr lang="en-US" altLang="ko-KR" sz="1300" b="0" i="1" smtClean="0">
                                  <a:latin typeface="Cambria Math" panose="02040503050406030204" pitchFamily="18" charset="0"/>
                                  <a:ea typeface="a옛날목욕탕L" panose="02020600000000000000" pitchFamily="18" charset="-127"/>
                                </a:rPr>
                                <m:t>𝑚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ko-KR" sz="1300" b="0" i="1" smtClean="0">
                                  <a:latin typeface="Cambria Math" panose="02040503050406030204" pitchFamily="18" charset="0"/>
                                  <a:ea typeface="a옛날목욕탕L" panose="02020600000000000000" pitchFamily="18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1300" i="1">
                                  <a:latin typeface="Cambria Math" panose="02040503050406030204" pitchFamily="18" charset="0"/>
                                  <a:ea typeface="a옛날목욕탕L" panose="02020600000000000000" pitchFamily="18" charset="-127"/>
                                </a:rPr>
                                <m:t>(</m:t>
                              </m:r>
                              <m:r>
                                <a:rPr lang="en-US" altLang="ko-KR" sz="1300" i="1">
                                  <a:latin typeface="Cambria Math" panose="02040503050406030204" pitchFamily="18" charset="0"/>
                                  <a:ea typeface="a옛날목욕탕L" panose="02020600000000000000" pitchFamily="18" charset="-127"/>
                                </a:rPr>
                                <m:t>𝑦</m:t>
                              </m:r>
                              <m:r>
                                <a:rPr lang="en-US" altLang="ko-KR" sz="1300" i="1">
                                  <a:latin typeface="Cambria Math" panose="02040503050406030204" pitchFamily="18" charset="0"/>
                                  <a:ea typeface="a옛날목욕탕L" panose="02020600000000000000" pitchFamily="18" charset="-127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sz="1300" i="1">
                                      <a:latin typeface="Cambria Math" panose="02040503050406030204" pitchFamily="18" charset="0"/>
                                      <a:ea typeface="a옛날목욕탕L" panose="02020600000000000000" pitchFamily="18" charset="-127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300" i="1">
                                      <a:latin typeface="Cambria Math" panose="02040503050406030204" pitchFamily="18" charset="0"/>
                                      <a:ea typeface="a옛날목욕탕L" panose="02020600000000000000" pitchFamily="18" charset="-127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altLang="ko-KR" sz="1300" i="1">
                                  <a:latin typeface="Cambria Math" panose="02040503050406030204" pitchFamily="18" charset="0"/>
                                  <a:ea typeface="a옛날목욕탕L" panose="02020600000000000000" pitchFamily="18" charset="-127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1300" b="0" i="1" smtClean="0">
                                  <a:latin typeface="Cambria Math" panose="02040503050406030204" pitchFamily="18" charset="0"/>
                                  <a:ea typeface="a옛날목욕탕L" panose="02020600000000000000" pitchFamily="18" charset="-127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sz="1300" b="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3.   Cost</a:t>
                </a:r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들을 매 순간마다 구하면서 최소가 되는 </a:t>
                </a:r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w </a:t>
                </a:r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를 찾으면 된다</a:t>
                </a:r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024" y="2085173"/>
                <a:ext cx="5616624" cy="2208169"/>
              </a:xfrm>
              <a:prstGeom prst="rect">
                <a:avLst/>
              </a:prstGeom>
              <a:blipFill>
                <a:blip r:embed="rId5"/>
                <a:stretch>
                  <a:fillRect l="-217" b="-1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6444208" y="1884912"/>
            <a:ext cx="30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308304" y="1897217"/>
            <a:ext cx="30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47136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179513" y="2099488"/>
            <a:ext cx="3528392" cy="2773181"/>
            <a:chOff x="1500576" y="2099488"/>
            <a:chExt cx="4427959" cy="2773181"/>
          </a:xfrm>
        </p:grpSpPr>
        <p:pic>
          <p:nvPicPr>
            <p:cNvPr id="22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00576" y="2099488"/>
              <a:ext cx="4427959" cy="2773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5" name="그룹 14"/>
            <p:cNvGrpSpPr/>
            <p:nvPr/>
          </p:nvGrpSpPr>
          <p:grpSpPr>
            <a:xfrm>
              <a:off x="2429762" y="2805776"/>
              <a:ext cx="1674186" cy="1188132"/>
              <a:chOff x="2429762" y="2805776"/>
              <a:chExt cx="1674186" cy="1188132"/>
            </a:xfrm>
          </p:grpSpPr>
          <p:sp>
            <p:nvSpPr>
              <p:cNvPr id="23" name="타원 22"/>
              <p:cNvSpPr/>
              <p:nvPr/>
            </p:nvSpPr>
            <p:spPr>
              <a:xfrm>
                <a:off x="2429762" y="3885896"/>
                <a:ext cx="54006" cy="540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2537774" y="3723878"/>
                <a:ext cx="54006" cy="540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4049942" y="2805776"/>
                <a:ext cx="54006" cy="540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3833918" y="2805776"/>
                <a:ext cx="54006" cy="540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3023828" y="3669872"/>
                <a:ext cx="54006" cy="540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2537774" y="3939902"/>
                <a:ext cx="54006" cy="540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2699792" y="3615866"/>
                <a:ext cx="54006" cy="540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3293858" y="3453848"/>
                <a:ext cx="54006" cy="540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2807804" y="3831890"/>
                <a:ext cx="54006" cy="540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3077834" y="3399842"/>
                <a:ext cx="54006" cy="540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3239852" y="3183818"/>
                <a:ext cx="54006" cy="540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3725906" y="3021800"/>
                <a:ext cx="54006" cy="540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3509882" y="3237824"/>
                <a:ext cx="54006" cy="540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3509882" y="3345836"/>
                <a:ext cx="54006" cy="540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3995936" y="2967794"/>
                <a:ext cx="54006" cy="540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</p:grpSp>
      <p:sp>
        <p:nvSpPr>
          <p:cNvPr id="4" name="모서리가 둥근 직사각형 3"/>
          <p:cNvSpPr/>
          <p:nvPr/>
        </p:nvSpPr>
        <p:spPr>
          <a:xfrm>
            <a:off x="971600" y="-540060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01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경사하강법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20" y="1131590"/>
            <a:ext cx="9289032" cy="3888432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7308304" y="166056"/>
            <a:ext cx="1656184" cy="357489"/>
            <a:chOff x="5580112" y="356955"/>
            <a:chExt cx="1656184" cy="357489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R </a:t>
              </a: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교육 세미나 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  <a:p>
              <a:pPr marL="0" indent="0" algn="ctr">
                <a:buNone/>
              </a:pPr>
              <a:r>
                <a:rPr lang="en-US" altLang="ko-KR" sz="900" dirty="0">
                  <a:solidFill>
                    <a:schemeClr val="bg1"/>
                  </a:solidFill>
                </a:rPr>
                <a:t>Gradient Descent</a:t>
              </a:r>
            </a:p>
            <a:p>
              <a:pPr marL="0" indent="0" algn="dist">
                <a:spcBef>
                  <a:spcPts val="0"/>
                </a:spcBef>
                <a:buNone/>
              </a:pPr>
              <a:endParaRPr lang="ko-KR" altLang="en-US" sz="9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8215339" y="4943445"/>
            <a:ext cx="928661" cy="200073"/>
            <a:chOff x="8215339" y="4943445"/>
            <a:chExt cx="928661" cy="200073"/>
          </a:xfrm>
        </p:grpSpPr>
        <p:pic>
          <p:nvPicPr>
            <p:cNvPr id="12" name="Picture 2" descr="C:\Users\SHIN\Desktop\copyright.png"/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15339" y="4970161"/>
              <a:ext cx="500066" cy="173357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8667588" y="4943445"/>
              <a:ext cx="4764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err="1">
                  <a:solidFill>
                    <a:schemeClr val="bg1">
                      <a:lumMod val="65000"/>
                    </a:schemeClr>
                  </a:solidFill>
                </a:rPr>
                <a:t>ToBig’s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42" name="직선 연결선 41"/>
          <p:cNvCxnSpPr/>
          <p:nvPr/>
        </p:nvCxnSpPr>
        <p:spPr>
          <a:xfrm flipV="1">
            <a:off x="383858" y="4262313"/>
            <a:ext cx="3189829" cy="3423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원호 42"/>
          <p:cNvSpPr/>
          <p:nvPr/>
        </p:nvSpPr>
        <p:spPr>
          <a:xfrm rot="5648607">
            <a:off x="4778475" y="1889477"/>
            <a:ext cx="2758974" cy="1962449"/>
          </a:xfrm>
          <a:prstGeom prst="arc">
            <a:avLst>
              <a:gd name="adj1" fmla="val 16200000"/>
              <a:gd name="adj2" fmla="val 483849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1" name="그룹 20"/>
          <p:cNvGrpSpPr/>
          <p:nvPr/>
        </p:nvGrpSpPr>
        <p:grpSpPr>
          <a:xfrm>
            <a:off x="5021781" y="2571750"/>
            <a:ext cx="2439408" cy="1807126"/>
            <a:chOff x="5021781" y="3110716"/>
            <a:chExt cx="2016224" cy="1268160"/>
          </a:xfrm>
        </p:grpSpPr>
        <p:cxnSp>
          <p:nvCxnSpPr>
            <p:cNvPr id="45" name="직선 화살표 연결선 44"/>
            <p:cNvCxnSpPr/>
            <p:nvPr/>
          </p:nvCxnSpPr>
          <p:spPr>
            <a:xfrm flipV="1">
              <a:off x="5021781" y="4335746"/>
              <a:ext cx="20162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/>
            <p:nvPr/>
          </p:nvCxnSpPr>
          <p:spPr>
            <a:xfrm flipV="1">
              <a:off x="5056286" y="3110716"/>
              <a:ext cx="0" cy="12681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7139948" y="4312274"/>
                <a:ext cx="2248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948" y="4312274"/>
                <a:ext cx="224893" cy="400110"/>
              </a:xfrm>
              <a:prstGeom prst="rect">
                <a:avLst/>
              </a:prstGeom>
              <a:blipFill>
                <a:blip r:embed="rId5"/>
                <a:stretch>
                  <a:fillRect r="-94595"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 flipH="1">
                <a:off x="4436853" y="2456190"/>
                <a:ext cx="584928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436853" y="2456190"/>
                <a:ext cx="584928" cy="2923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연결선 61"/>
          <p:cNvCxnSpPr/>
          <p:nvPr/>
        </p:nvCxnSpPr>
        <p:spPr>
          <a:xfrm flipV="1">
            <a:off x="374418" y="3749428"/>
            <a:ext cx="3044592" cy="8525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V="1">
            <a:off x="383858" y="3208065"/>
            <a:ext cx="2675974" cy="13742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flipV="1">
            <a:off x="383857" y="2774447"/>
            <a:ext cx="2310096" cy="18275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flipV="1">
            <a:off x="358319" y="2372425"/>
            <a:ext cx="1723537" cy="22099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 flipV="1">
            <a:off x="358318" y="2099489"/>
            <a:ext cx="961950" cy="25280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/>
          <p:cNvSpPr/>
          <p:nvPr/>
        </p:nvSpPr>
        <p:spPr>
          <a:xfrm>
            <a:off x="5099890" y="3048803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타원 78"/>
          <p:cNvSpPr/>
          <p:nvPr/>
        </p:nvSpPr>
        <p:spPr>
          <a:xfrm>
            <a:off x="5219450" y="3475313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타원 79"/>
          <p:cNvSpPr/>
          <p:nvPr/>
        </p:nvSpPr>
        <p:spPr>
          <a:xfrm>
            <a:off x="5413530" y="3831890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타원 80"/>
          <p:cNvSpPr/>
          <p:nvPr/>
        </p:nvSpPr>
        <p:spPr>
          <a:xfrm>
            <a:off x="5868144" y="4094432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타원 81"/>
          <p:cNvSpPr/>
          <p:nvPr/>
        </p:nvSpPr>
        <p:spPr>
          <a:xfrm>
            <a:off x="6435252" y="3986420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타원 82"/>
          <p:cNvSpPr/>
          <p:nvPr/>
        </p:nvSpPr>
        <p:spPr>
          <a:xfrm>
            <a:off x="6811044" y="3583325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4977799" y="1673943"/>
                <a:ext cx="2801809" cy="848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a옛날목욕탕L" panose="02020600000000000000" pitchFamily="18" charset="-127"/>
                        </a:rPr>
                        <m:t>𝑐𝑜𝑠𝑡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a옛날목욕탕L" panose="02020600000000000000" pitchFamily="18" charset="-127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  <m:t>𝑚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a옛날목욕탕L" panose="02020600000000000000" pitchFamily="18" charset="-127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a옛날목욕탕L" panose="02020600000000000000" pitchFamily="18" charset="-127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a옛날목욕탕L" panose="02020600000000000000" pitchFamily="18" charset="-127"/>
                                </a:rPr>
                                <m:t>2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a옛날목욕탕L" panose="02020600000000000000" pitchFamily="18" charset="-127"/>
                                </a:rPr>
                                <m:t>𝑚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a옛날목욕탕L" panose="02020600000000000000" pitchFamily="18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a옛날목욕탕L" panose="02020600000000000000" pitchFamily="18" charset="-127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a옛날목욕탕L" panose="02020600000000000000" pitchFamily="18" charset="-127"/>
                                </a:rPr>
                                <m:t>𝑦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a옛날목욕탕L" panose="02020600000000000000" pitchFamily="18" charset="-127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a옛날목욕탕L" panose="02020600000000000000" pitchFamily="18" charset="-127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a옛날목욕탕L" panose="02020600000000000000" pitchFamily="18" charset="-127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a옛날목욕탕L" panose="02020600000000000000" pitchFamily="18" charset="-127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a옛날목욕탕L" panose="02020600000000000000" pitchFamily="18" charset="-127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799" y="1673943"/>
                <a:ext cx="2801809" cy="8485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30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9" grpId="0" animBg="1"/>
      <p:bldP spid="80" grpId="0" animBg="1"/>
      <p:bldP spid="81" grpId="0" animBg="1"/>
      <p:bldP spid="82" grpId="0" animBg="1"/>
      <p:bldP spid="8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179513" y="2099488"/>
            <a:ext cx="3528392" cy="2773181"/>
            <a:chOff x="1500576" y="2099488"/>
            <a:chExt cx="4427959" cy="2773181"/>
          </a:xfrm>
        </p:grpSpPr>
        <p:pic>
          <p:nvPicPr>
            <p:cNvPr id="22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00576" y="2099488"/>
              <a:ext cx="4427959" cy="2773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5" name="그룹 14"/>
            <p:cNvGrpSpPr/>
            <p:nvPr/>
          </p:nvGrpSpPr>
          <p:grpSpPr>
            <a:xfrm>
              <a:off x="2429762" y="2805776"/>
              <a:ext cx="1674186" cy="1188132"/>
              <a:chOff x="2429762" y="2805776"/>
              <a:chExt cx="1674186" cy="1188132"/>
            </a:xfrm>
          </p:grpSpPr>
          <p:sp>
            <p:nvSpPr>
              <p:cNvPr id="23" name="타원 22"/>
              <p:cNvSpPr/>
              <p:nvPr/>
            </p:nvSpPr>
            <p:spPr>
              <a:xfrm>
                <a:off x="2429762" y="3885896"/>
                <a:ext cx="54006" cy="540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2537774" y="3723878"/>
                <a:ext cx="54006" cy="540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4049942" y="2805776"/>
                <a:ext cx="54006" cy="540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3833918" y="2805776"/>
                <a:ext cx="54006" cy="540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3023828" y="3669872"/>
                <a:ext cx="54006" cy="540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2537774" y="3939902"/>
                <a:ext cx="54006" cy="540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2699792" y="3615866"/>
                <a:ext cx="54006" cy="540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3293858" y="3453848"/>
                <a:ext cx="54006" cy="540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2807804" y="3831890"/>
                <a:ext cx="54006" cy="540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3077834" y="3399842"/>
                <a:ext cx="54006" cy="540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3239852" y="3183818"/>
                <a:ext cx="54006" cy="540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3725906" y="3021800"/>
                <a:ext cx="54006" cy="540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3509882" y="3237824"/>
                <a:ext cx="54006" cy="540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3509882" y="3345836"/>
                <a:ext cx="54006" cy="540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3995936" y="2967794"/>
                <a:ext cx="54006" cy="540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</p:grpSp>
      <p:sp>
        <p:nvSpPr>
          <p:cNvPr id="4" name="모서리가 둥근 직사각형 3"/>
          <p:cNvSpPr/>
          <p:nvPr/>
        </p:nvSpPr>
        <p:spPr>
          <a:xfrm>
            <a:off x="971600" y="-540060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01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경사하강법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20" y="1131590"/>
            <a:ext cx="9289032" cy="3888432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7308304" y="166056"/>
            <a:ext cx="1656184" cy="357489"/>
            <a:chOff x="5580112" y="356955"/>
            <a:chExt cx="1656184" cy="357489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R </a:t>
              </a: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교육 세미나 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  <a:p>
              <a:pPr marL="0" indent="0" algn="ctr">
                <a:buNone/>
              </a:pPr>
              <a:r>
                <a:rPr lang="en-US" altLang="ko-KR" sz="900" dirty="0">
                  <a:solidFill>
                    <a:schemeClr val="bg1"/>
                  </a:solidFill>
                </a:rPr>
                <a:t>Gradient Descent</a:t>
              </a:r>
            </a:p>
            <a:p>
              <a:pPr marL="0" indent="0" algn="dist">
                <a:spcBef>
                  <a:spcPts val="0"/>
                </a:spcBef>
                <a:buNone/>
              </a:pPr>
              <a:endParaRPr lang="ko-KR" altLang="en-US" sz="9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8215339" y="4943445"/>
            <a:ext cx="928661" cy="200073"/>
            <a:chOff x="8215339" y="4943445"/>
            <a:chExt cx="928661" cy="200073"/>
          </a:xfrm>
        </p:grpSpPr>
        <p:pic>
          <p:nvPicPr>
            <p:cNvPr id="12" name="Picture 2" descr="C:\Users\SHIN\Desktop\copyright.png"/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15339" y="4970161"/>
              <a:ext cx="500066" cy="173357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8667588" y="4943445"/>
              <a:ext cx="4764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err="1">
                  <a:solidFill>
                    <a:schemeClr val="bg1">
                      <a:lumMod val="65000"/>
                    </a:schemeClr>
                  </a:solidFill>
                </a:rPr>
                <a:t>ToBig’s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42" name="직선 연결선 41"/>
          <p:cNvCxnSpPr/>
          <p:nvPr/>
        </p:nvCxnSpPr>
        <p:spPr>
          <a:xfrm flipV="1">
            <a:off x="1943709" y="3598515"/>
            <a:ext cx="1731214" cy="134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원호 42"/>
          <p:cNvSpPr/>
          <p:nvPr/>
        </p:nvSpPr>
        <p:spPr>
          <a:xfrm rot="5648607">
            <a:off x="4778475" y="1889477"/>
            <a:ext cx="2758974" cy="1962449"/>
          </a:xfrm>
          <a:prstGeom prst="arc">
            <a:avLst>
              <a:gd name="adj1" fmla="val 16200000"/>
              <a:gd name="adj2" fmla="val 483849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1" name="그룹 20"/>
          <p:cNvGrpSpPr/>
          <p:nvPr/>
        </p:nvGrpSpPr>
        <p:grpSpPr>
          <a:xfrm>
            <a:off x="5021781" y="2571750"/>
            <a:ext cx="2439408" cy="1807126"/>
            <a:chOff x="5021781" y="3110716"/>
            <a:chExt cx="2016224" cy="1268160"/>
          </a:xfrm>
        </p:grpSpPr>
        <p:cxnSp>
          <p:nvCxnSpPr>
            <p:cNvPr id="45" name="직선 화살표 연결선 44"/>
            <p:cNvCxnSpPr/>
            <p:nvPr/>
          </p:nvCxnSpPr>
          <p:spPr>
            <a:xfrm flipV="1">
              <a:off x="5021781" y="4335746"/>
              <a:ext cx="20162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/>
            <p:nvPr/>
          </p:nvCxnSpPr>
          <p:spPr>
            <a:xfrm flipV="1">
              <a:off x="5056286" y="3110716"/>
              <a:ext cx="0" cy="12681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7139948" y="4312274"/>
                <a:ext cx="2248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948" y="4312274"/>
                <a:ext cx="224893" cy="400110"/>
              </a:xfrm>
              <a:prstGeom prst="rect">
                <a:avLst/>
              </a:prstGeom>
              <a:blipFill>
                <a:blip r:embed="rId5"/>
                <a:stretch>
                  <a:fillRect r="-100000"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 flipH="1">
                <a:off x="4436853" y="2456190"/>
                <a:ext cx="584928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436853" y="2456190"/>
                <a:ext cx="584928" cy="2923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연결선 61"/>
          <p:cNvCxnSpPr/>
          <p:nvPr/>
        </p:nvCxnSpPr>
        <p:spPr>
          <a:xfrm flipV="1">
            <a:off x="1512037" y="3213575"/>
            <a:ext cx="1873761" cy="15684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V="1">
            <a:off x="919929" y="2820441"/>
            <a:ext cx="2084774" cy="16846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flipV="1">
            <a:off x="641169" y="2586213"/>
            <a:ext cx="1926523" cy="16730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flipV="1">
            <a:off x="432735" y="2369443"/>
            <a:ext cx="1794252" cy="14996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 flipV="1">
            <a:off x="91506" y="2080614"/>
            <a:ext cx="1628348" cy="12698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/>
          <p:cNvSpPr/>
          <p:nvPr/>
        </p:nvSpPr>
        <p:spPr>
          <a:xfrm>
            <a:off x="5099890" y="3048803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타원 78"/>
          <p:cNvSpPr/>
          <p:nvPr/>
        </p:nvSpPr>
        <p:spPr>
          <a:xfrm>
            <a:off x="5219450" y="3475313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타원 79"/>
          <p:cNvSpPr/>
          <p:nvPr/>
        </p:nvSpPr>
        <p:spPr>
          <a:xfrm>
            <a:off x="5413530" y="3831890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타원 80"/>
          <p:cNvSpPr/>
          <p:nvPr/>
        </p:nvSpPr>
        <p:spPr>
          <a:xfrm>
            <a:off x="5868144" y="4094432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타원 81"/>
          <p:cNvSpPr/>
          <p:nvPr/>
        </p:nvSpPr>
        <p:spPr>
          <a:xfrm>
            <a:off x="6435252" y="3986420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타원 82"/>
          <p:cNvSpPr/>
          <p:nvPr/>
        </p:nvSpPr>
        <p:spPr>
          <a:xfrm>
            <a:off x="6811044" y="3583325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4977799" y="1673943"/>
                <a:ext cx="2801809" cy="848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a옛날목욕탕L" panose="02020600000000000000" pitchFamily="18" charset="-127"/>
                        </a:rPr>
                        <m:t>𝑐𝑜𝑠𝑡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a옛날목욕탕L" panose="02020600000000000000" pitchFamily="18" charset="-127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  <m:t>𝑚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a옛날목욕탕L" panose="02020600000000000000" pitchFamily="18" charset="-127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a옛날목욕탕L" panose="02020600000000000000" pitchFamily="18" charset="-127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a옛날목욕탕L" panose="02020600000000000000" pitchFamily="18" charset="-127"/>
                                </a:rPr>
                                <m:t>2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a옛날목욕탕L" panose="02020600000000000000" pitchFamily="18" charset="-127"/>
                                </a:rPr>
                                <m:t>𝑚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a옛날목욕탕L" panose="02020600000000000000" pitchFamily="18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a옛날목욕탕L" panose="02020600000000000000" pitchFamily="18" charset="-127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a옛날목욕탕L" panose="02020600000000000000" pitchFamily="18" charset="-127"/>
                                </a:rPr>
                                <m:t>𝑦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a옛날목욕탕L" panose="02020600000000000000" pitchFamily="18" charset="-127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a옛날목욕탕L" panose="02020600000000000000" pitchFamily="18" charset="-127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a옛날목욕탕L" panose="02020600000000000000" pitchFamily="18" charset="-127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a옛날목욕탕L" panose="02020600000000000000" pitchFamily="18" charset="-127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a옛날목욕탕L" panose="02020600000000000000" pitchFamily="18" charset="-127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799" y="1673943"/>
                <a:ext cx="2801809" cy="8485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793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9" grpId="0" animBg="1"/>
      <p:bldP spid="80" grpId="0" animBg="1"/>
      <p:bldP spid="81" grpId="0" animBg="1"/>
      <p:bldP spid="82" grpId="0" animBg="1"/>
      <p:bldP spid="8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971600" y="-540060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01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경사하강법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20" y="1131590"/>
            <a:ext cx="9289032" cy="3888432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7308304" y="166056"/>
            <a:ext cx="1656184" cy="357489"/>
            <a:chOff x="5580112" y="356955"/>
            <a:chExt cx="1656184" cy="357489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R </a:t>
              </a: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교육 세미나 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  <a:p>
              <a:pPr marL="0" indent="0" algn="ctr">
                <a:buNone/>
              </a:pPr>
              <a:r>
                <a:rPr lang="en-US" altLang="ko-KR" sz="900" dirty="0">
                  <a:solidFill>
                    <a:schemeClr val="bg1"/>
                  </a:solidFill>
                </a:rPr>
                <a:t>Gradient Descent</a:t>
              </a:r>
            </a:p>
            <a:p>
              <a:pPr marL="0" indent="0" algn="dist">
                <a:spcBef>
                  <a:spcPts val="0"/>
                </a:spcBef>
                <a:buNone/>
              </a:pPr>
              <a:endParaRPr lang="ko-KR" altLang="en-US" sz="9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8215339" y="4943445"/>
            <a:ext cx="928661" cy="200073"/>
            <a:chOff x="8215339" y="4943445"/>
            <a:chExt cx="928661" cy="200073"/>
          </a:xfrm>
        </p:grpSpPr>
        <p:pic>
          <p:nvPicPr>
            <p:cNvPr id="12" name="Picture 2" descr="C:\Users\SHIN\Desktop\copyright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15339" y="4970161"/>
              <a:ext cx="500066" cy="173357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8667588" y="4943445"/>
              <a:ext cx="4764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err="1">
                  <a:solidFill>
                    <a:schemeClr val="bg1">
                      <a:lumMod val="65000"/>
                    </a:schemeClr>
                  </a:solidFill>
                </a:rPr>
                <a:t>ToBig’s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67544" y="915723"/>
            <a:ext cx="4608512" cy="3758815"/>
            <a:chOff x="4436853" y="1491215"/>
            <a:chExt cx="3024336" cy="3059011"/>
          </a:xfrm>
        </p:grpSpPr>
        <p:sp>
          <p:nvSpPr>
            <p:cNvPr id="43" name="원호 42"/>
            <p:cNvSpPr/>
            <p:nvPr/>
          </p:nvSpPr>
          <p:spPr>
            <a:xfrm rot="5648607">
              <a:off x="4778475" y="1889477"/>
              <a:ext cx="2758974" cy="1962449"/>
            </a:xfrm>
            <a:prstGeom prst="arc">
              <a:avLst>
                <a:gd name="adj1" fmla="val 16200000"/>
                <a:gd name="adj2" fmla="val 4838490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5021781" y="2571750"/>
              <a:ext cx="2439408" cy="1807126"/>
              <a:chOff x="5021781" y="3110716"/>
              <a:chExt cx="2016224" cy="1268160"/>
            </a:xfrm>
          </p:grpSpPr>
          <p:cxnSp>
            <p:nvCxnSpPr>
              <p:cNvPr id="45" name="직선 화살표 연결선 44"/>
              <p:cNvCxnSpPr/>
              <p:nvPr/>
            </p:nvCxnSpPr>
            <p:spPr>
              <a:xfrm flipV="1">
                <a:off x="5021781" y="4335746"/>
                <a:ext cx="201622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/>
              <p:cNvCxnSpPr/>
              <p:nvPr/>
            </p:nvCxnSpPr>
            <p:spPr>
              <a:xfrm flipV="1">
                <a:off x="5056286" y="3110716"/>
                <a:ext cx="0" cy="126816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7139948" y="4312274"/>
                  <a:ext cx="224893" cy="2379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3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3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300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9948" y="4312274"/>
                  <a:ext cx="224893" cy="23795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 flipH="1">
                  <a:off x="4436853" y="2456190"/>
                  <a:ext cx="58492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𝑐𝑜𝑠𝑡</m:t>
                        </m:r>
                      </m:oMath>
                    </m:oMathPara>
                  </a14:m>
                  <a:endParaRPr lang="ko-KR" altLang="en-US" sz="1300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436853" y="2456190"/>
                  <a:ext cx="584928" cy="29238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타원 2"/>
          <p:cNvSpPr/>
          <p:nvPr/>
        </p:nvSpPr>
        <p:spPr>
          <a:xfrm>
            <a:off x="4283968" y="329183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/>
          <p:cNvCxnSpPr/>
          <p:nvPr/>
        </p:nvCxnSpPr>
        <p:spPr>
          <a:xfrm flipV="1">
            <a:off x="3707904" y="2243450"/>
            <a:ext cx="1368152" cy="234603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805495" y="1843660"/>
                <a:ext cx="1080120" cy="664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l-GR" altLang="ko-KR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sSub>
                            <m:sSubPr>
                              <m:ctrlPr>
                                <a:rPr lang="el-GR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495" y="1843660"/>
                <a:ext cx="1080120" cy="664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084168" y="1843660"/>
                <a:ext cx="3312368" cy="692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접선에서의 기울기를 구하고 </a:t>
                </a:r>
                <a:endParaRPr lang="en-US" altLang="ko-KR" sz="130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endParaRPr lang="en-US" altLang="ko-KR" sz="130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그 반대방향</a:t>
                </a:r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(-) </a:t>
                </a:r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으로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300" i="1" smtClean="0">
                            <a:latin typeface="Cambria Math" panose="02040503050406030204" pitchFamily="18" charset="0"/>
                            <a:ea typeface="a옛날목욕탕L" panose="02020600000000000000" pitchFamily="18" charset="-127"/>
                          </a:rPr>
                        </m:ctrlPr>
                      </m:sSubPr>
                      <m:e>
                        <m:r>
                          <a:rPr lang="en-US" altLang="ko-KR" sz="1300" b="0" i="1" smtClean="0">
                            <a:latin typeface="Cambria Math" panose="02040503050406030204" pitchFamily="18" charset="0"/>
                            <a:ea typeface="a옛날목욕탕L" panose="02020600000000000000" pitchFamily="18" charset="-127"/>
                          </a:rPr>
                          <m:t>𝑤</m:t>
                        </m:r>
                      </m:e>
                      <m:sub>
                        <m:r>
                          <a:rPr lang="en-US" altLang="ko-KR" sz="1300" b="0" i="1" smtClean="0">
                            <a:latin typeface="Cambria Math" panose="02040503050406030204" pitchFamily="18" charset="0"/>
                            <a:ea typeface="a옛날목욕탕L" panose="02020600000000000000" pitchFamily="18" charset="-127"/>
                          </a:rPr>
                          <m:t>1</m:t>
                        </m:r>
                      </m:sub>
                    </m:sSub>
                    <m:r>
                      <a:rPr lang="ko-KR" altLang="en-US" sz="1300" i="1">
                        <a:latin typeface="Cambria Math" panose="02040503050406030204" pitchFamily="18" charset="0"/>
                        <a:ea typeface="a옛날목욕탕L" panose="02020600000000000000" pitchFamily="18" charset="-127"/>
                      </a:rPr>
                      <m:t>을</m:t>
                    </m:r>
                  </m:oMath>
                </a14:m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 이동한다</a:t>
                </a:r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. </a:t>
                </a:r>
                <a:endParaRPr lang="ko-KR" altLang="en-US" sz="130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1843660"/>
                <a:ext cx="3312368" cy="692497"/>
              </a:xfrm>
              <a:prstGeom prst="rect">
                <a:avLst/>
              </a:prstGeom>
              <a:blipFill>
                <a:blip r:embed="rId7"/>
                <a:stretch>
                  <a:fillRect l="-184" t="-877" b="-61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60670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971600" y="-540060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01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경사하강법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20" y="1131590"/>
            <a:ext cx="9289032" cy="3888432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7308304" y="166056"/>
            <a:ext cx="1656184" cy="357489"/>
            <a:chOff x="5580112" y="356955"/>
            <a:chExt cx="1656184" cy="357489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R </a:t>
              </a: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교육 세미나 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  <a:p>
              <a:pPr marL="0" indent="0" algn="ctr">
                <a:buNone/>
              </a:pPr>
              <a:r>
                <a:rPr lang="en-US" altLang="ko-KR" sz="900" dirty="0">
                  <a:solidFill>
                    <a:schemeClr val="bg1"/>
                  </a:solidFill>
                </a:rPr>
                <a:t>Gradient Descent</a:t>
              </a:r>
            </a:p>
            <a:p>
              <a:pPr marL="0" indent="0" algn="dist">
                <a:spcBef>
                  <a:spcPts val="0"/>
                </a:spcBef>
                <a:buNone/>
              </a:pPr>
              <a:endParaRPr lang="ko-KR" altLang="en-US" sz="9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8215339" y="4943445"/>
            <a:ext cx="928661" cy="200073"/>
            <a:chOff x="8215339" y="4943445"/>
            <a:chExt cx="928661" cy="200073"/>
          </a:xfrm>
        </p:grpSpPr>
        <p:pic>
          <p:nvPicPr>
            <p:cNvPr id="12" name="Picture 2" descr="C:\Users\SHIN\Desktop\copyright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15339" y="4970161"/>
              <a:ext cx="500066" cy="173357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8667588" y="4943445"/>
              <a:ext cx="4764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err="1">
                  <a:solidFill>
                    <a:schemeClr val="bg1">
                      <a:lumMod val="65000"/>
                    </a:schemeClr>
                  </a:solidFill>
                </a:rPr>
                <a:t>ToBig’s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67544" y="915723"/>
            <a:ext cx="4608512" cy="3758815"/>
            <a:chOff x="4436853" y="1491215"/>
            <a:chExt cx="3024336" cy="3059011"/>
          </a:xfrm>
        </p:grpSpPr>
        <p:sp>
          <p:nvSpPr>
            <p:cNvPr id="43" name="원호 42"/>
            <p:cNvSpPr/>
            <p:nvPr/>
          </p:nvSpPr>
          <p:spPr>
            <a:xfrm rot="5648607">
              <a:off x="4778475" y="1889477"/>
              <a:ext cx="2758974" cy="1962449"/>
            </a:xfrm>
            <a:prstGeom prst="arc">
              <a:avLst>
                <a:gd name="adj1" fmla="val 16200000"/>
                <a:gd name="adj2" fmla="val 4838490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5021781" y="2571750"/>
              <a:ext cx="2439408" cy="1807126"/>
              <a:chOff x="5021781" y="3110716"/>
              <a:chExt cx="2016224" cy="1268160"/>
            </a:xfrm>
          </p:grpSpPr>
          <p:cxnSp>
            <p:nvCxnSpPr>
              <p:cNvPr id="45" name="직선 화살표 연결선 44"/>
              <p:cNvCxnSpPr/>
              <p:nvPr/>
            </p:nvCxnSpPr>
            <p:spPr>
              <a:xfrm flipV="1">
                <a:off x="5021781" y="4335746"/>
                <a:ext cx="201622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/>
              <p:cNvCxnSpPr/>
              <p:nvPr/>
            </p:nvCxnSpPr>
            <p:spPr>
              <a:xfrm flipV="1">
                <a:off x="5056286" y="3110716"/>
                <a:ext cx="0" cy="126816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7139948" y="4312274"/>
                  <a:ext cx="224893" cy="2379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3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3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300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9948" y="4312274"/>
                  <a:ext cx="224893" cy="23795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 flipH="1">
                  <a:off x="4436853" y="2456190"/>
                  <a:ext cx="58492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𝑐𝑜𝑠𝑡</m:t>
                        </m:r>
                      </m:oMath>
                    </m:oMathPara>
                  </a14:m>
                  <a:endParaRPr lang="ko-KR" altLang="en-US" sz="1300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436853" y="2456190"/>
                  <a:ext cx="584928" cy="29238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타원 2"/>
          <p:cNvSpPr/>
          <p:nvPr/>
        </p:nvSpPr>
        <p:spPr>
          <a:xfrm>
            <a:off x="1927299" y="3724123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/>
          <p:cNvCxnSpPr/>
          <p:nvPr/>
        </p:nvCxnSpPr>
        <p:spPr>
          <a:xfrm flipH="1" flipV="1">
            <a:off x="1104318" y="2991292"/>
            <a:ext cx="1883506" cy="171574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42358" y="2640750"/>
                <a:ext cx="1080120" cy="664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l-GR" altLang="ko-KR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sSub>
                            <m:sSubPr>
                              <m:ctrlPr>
                                <a:rPr lang="el-GR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58" y="2640750"/>
                <a:ext cx="1080120" cy="664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084168" y="1843660"/>
                <a:ext cx="3312368" cy="692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접선에서의 기울기를 구하고 </a:t>
                </a:r>
                <a:endParaRPr lang="en-US" altLang="ko-KR" sz="130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endParaRPr lang="en-US" altLang="ko-KR" sz="130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그 반대방향</a:t>
                </a:r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(-) </a:t>
                </a:r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으로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300" i="1" smtClean="0">
                            <a:latin typeface="Cambria Math" panose="02040503050406030204" pitchFamily="18" charset="0"/>
                            <a:ea typeface="a옛날목욕탕L" panose="02020600000000000000" pitchFamily="18" charset="-127"/>
                          </a:rPr>
                        </m:ctrlPr>
                      </m:sSubPr>
                      <m:e>
                        <m:r>
                          <a:rPr lang="en-US" altLang="ko-KR" sz="1300" b="0" i="1" smtClean="0">
                            <a:latin typeface="Cambria Math" panose="02040503050406030204" pitchFamily="18" charset="0"/>
                            <a:ea typeface="a옛날목욕탕L" panose="02020600000000000000" pitchFamily="18" charset="-127"/>
                          </a:rPr>
                          <m:t>𝑤</m:t>
                        </m:r>
                      </m:e>
                      <m:sub>
                        <m:r>
                          <a:rPr lang="en-US" altLang="ko-KR" sz="1300" b="0" i="1" smtClean="0">
                            <a:latin typeface="Cambria Math" panose="02040503050406030204" pitchFamily="18" charset="0"/>
                            <a:ea typeface="a옛날목욕탕L" panose="02020600000000000000" pitchFamily="18" charset="-127"/>
                          </a:rPr>
                          <m:t>1</m:t>
                        </m:r>
                      </m:sub>
                    </m:sSub>
                    <m:r>
                      <a:rPr lang="ko-KR" altLang="en-US" sz="1300" i="1">
                        <a:latin typeface="Cambria Math" panose="02040503050406030204" pitchFamily="18" charset="0"/>
                        <a:ea typeface="a옛날목욕탕L" panose="02020600000000000000" pitchFamily="18" charset="-127"/>
                      </a:rPr>
                      <m:t>을</m:t>
                    </m:r>
                  </m:oMath>
                </a14:m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 이동한다</a:t>
                </a:r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. </a:t>
                </a:r>
                <a:endParaRPr lang="ko-KR" altLang="en-US" sz="130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1843660"/>
                <a:ext cx="3312368" cy="692497"/>
              </a:xfrm>
              <a:prstGeom prst="rect">
                <a:avLst/>
              </a:prstGeom>
              <a:blipFill>
                <a:blip r:embed="rId7"/>
                <a:stretch>
                  <a:fillRect l="-184" t="-877" b="-61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타원 23"/>
          <p:cNvSpPr/>
          <p:nvPr/>
        </p:nvSpPr>
        <p:spPr>
          <a:xfrm>
            <a:off x="4283968" y="329183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endCxn id="3" idx="6"/>
          </p:cNvCxnSpPr>
          <p:nvPr/>
        </p:nvCxnSpPr>
        <p:spPr>
          <a:xfrm flipH="1">
            <a:off x="2143323" y="3435846"/>
            <a:ext cx="2068637" cy="39628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4068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971600" y="-540060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01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경사하강법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20" y="1131590"/>
            <a:ext cx="9289032" cy="3888432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7308304" y="166056"/>
            <a:ext cx="1656184" cy="357489"/>
            <a:chOff x="5580112" y="356955"/>
            <a:chExt cx="1656184" cy="357489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R </a:t>
              </a: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교육 세미나 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  <a:p>
              <a:pPr marL="0" indent="0" algn="ctr">
                <a:buNone/>
              </a:pPr>
              <a:r>
                <a:rPr lang="en-US" altLang="ko-KR" sz="900" dirty="0">
                  <a:solidFill>
                    <a:schemeClr val="bg1"/>
                  </a:solidFill>
                </a:rPr>
                <a:t>Gradient Descent</a:t>
              </a:r>
            </a:p>
            <a:p>
              <a:pPr marL="0" indent="0" algn="dist">
                <a:spcBef>
                  <a:spcPts val="0"/>
                </a:spcBef>
                <a:buNone/>
              </a:pPr>
              <a:endParaRPr lang="ko-KR" altLang="en-US" sz="9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8215339" y="4943445"/>
            <a:ext cx="928661" cy="200073"/>
            <a:chOff x="8215339" y="4943445"/>
            <a:chExt cx="928661" cy="200073"/>
          </a:xfrm>
        </p:grpSpPr>
        <p:pic>
          <p:nvPicPr>
            <p:cNvPr id="12" name="Picture 2" descr="C:\Users\SHIN\Desktop\copyright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15339" y="4970161"/>
              <a:ext cx="500066" cy="173357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8667588" y="4943445"/>
              <a:ext cx="4764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err="1">
                  <a:solidFill>
                    <a:schemeClr val="bg1">
                      <a:lumMod val="65000"/>
                    </a:schemeClr>
                  </a:solidFill>
                </a:rPr>
                <a:t>ToBig’s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67544" y="915723"/>
            <a:ext cx="4608512" cy="3758815"/>
            <a:chOff x="4436853" y="1491215"/>
            <a:chExt cx="3024336" cy="3059011"/>
          </a:xfrm>
        </p:grpSpPr>
        <p:sp>
          <p:nvSpPr>
            <p:cNvPr id="43" name="원호 42"/>
            <p:cNvSpPr/>
            <p:nvPr/>
          </p:nvSpPr>
          <p:spPr>
            <a:xfrm rot="5648607">
              <a:off x="4778475" y="1889477"/>
              <a:ext cx="2758974" cy="1962449"/>
            </a:xfrm>
            <a:prstGeom prst="arc">
              <a:avLst>
                <a:gd name="adj1" fmla="val 16200000"/>
                <a:gd name="adj2" fmla="val 4838490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5021781" y="2571750"/>
              <a:ext cx="2439408" cy="1807126"/>
              <a:chOff x="5021781" y="3110716"/>
              <a:chExt cx="2016224" cy="1268160"/>
            </a:xfrm>
          </p:grpSpPr>
          <p:cxnSp>
            <p:nvCxnSpPr>
              <p:cNvPr id="45" name="직선 화살표 연결선 44"/>
              <p:cNvCxnSpPr/>
              <p:nvPr/>
            </p:nvCxnSpPr>
            <p:spPr>
              <a:xfrm flipV="1">
                <a:off x="5021781" y="4335746"/>
                <a:ext cx="201622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/>
              <p:cNvCxnSpPr/>
              <p:nvPr/>
            </p:nvCxnSpPr>
            <p:spPr>
              <a:xfrm flipV="1">
                <a:off x="5056286" y="3110716"/>
                <a:ext cx="0" cy="126816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7139948" y="4312274"/>
                  <a:ext cx="224893" cy="2379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3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3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300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9948" y="4312274"/>
                  <a:ext cx="224893" cy="23795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 flipH="1">
                  <a:off x="4436853" y="2456190"/>
                  <a:ext cx="58492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𝑐𝑜𝑠𝑡</m:t>
                        </m:r>
                      </m:oMath>
                    </m:oMathPara>
                  </a14:m>
                  <a:endParaRPr lang="ko-KR" altLang="en-US" sz="1300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436853" y="2456190"/>
                  <a:ext cx="584928" cy="29238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타원 2"/>
          <p:cNvSpPr/>
          <p:nvPr/>
        </p:nvSpPr>
        <p:spPr>
          <a:xfrm>
            <a:off x="1927299" y="3724123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/>
          <p:cNvCxnSpPr/>
          <p:nvPr/>
        </p:nvCxnSpPr>
        <p:spPr>
          <a:xfrm flipV="1">
            <a:off x="2596265" y="3609068"/>
            <a:ext cx="2229448" cy="108163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572000" y="3339162"/>
                <a:ext cx="1080120" cy="664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l-GR" altLang="ko-KR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sSub>
                            <m:sSubPr>
                              <m:ctrlPr>
                                <a:rPr lang="el-GR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339162"/>
                <a:ext cx="1080120" cy="664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084168" y="1843660"/>
                <a:ext cx="3312368" cy="692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접선에서의 기울기를 구하고 </a:t>
                </a:r>
                <a:endParaRPr lang="en-US" altLang="ko-KR" sz="130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endParaRPr lang="en-US" altLang="ko-KR" sz="130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그 반대방향</a:t>
                </a:r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(-) </a:t>
                </a:r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으로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300" i="1" smtClean="0">
                            <a:latin typeface="Cambria Math" panose="02040503050406030204" pitchFamily="18" charset="0"/>
                            <a:ea typeface="a옛날목욕탕L" panose="02020600000000000000" pitchFamily="18" charset="-127"/>
                          </a:rPr>
                        </m:ctrlPr>
                      </m:sSubPr>
                      <m:e>
                        <m:r>
                          <a:rPr lang="en-US" altLang="ko-KR" sz="1300" b="0" i="1" smtClean="0">
                            <a:latin typeface="Cambria Math" panose="02040503050406030204" pitchFamily="18" charset="0"/>
                            <a:ea typeface="a옛날목욕탕L" panose="02020600000000000000" pitchFamily="18" charset="-127"/>
                          </a:rPr>
                          <m:t>𝑤</m:t>
                        </m:r>
                      </m:e>
                      <m:sub>
                        <m:r>
                          <a:rPr lang="en-US" altLang="ko-KR" sz="1300" b="0" i="1" smtClean="0">
                            <a:latin typeface="Cambria Math" panose="02040503050406030204" pitchFamily="18" charset="0"/>
                            <a:ea typeface="a옛날목욕탕L" panose="02020600000000000000" pitchFamily="18" charset="-127"/>
                          </a:rPr>
                          <m:t>1</m:t>
                        </m:r>
                      </m:sub>
                    </m:sSub>
                    <m:r>
                      <a:rPr lang="ko-KR" altLang="en-US" sz="1300" i="1">
                        <a:latin typeface="Cambria Math" panose="02040503050406030204" pitchFamily="18" charset="0"/>
                        <a:ea typeface="a옛날목욕탕L" panose="02020600000000000000" pitchFamily="18" charset="-127"/>
                      </a:rPr>
                      <m:t>을</m:t>
                    </m:r>
                  </m:oMath>
                </a14:m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 이동한다</a:t>
                </a:r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. </a:t>
                </a:r>
                <a:endParaRPr lang="ko-KR" altLang="en-US" sz="130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1843660"/>
                <a:ext cx="3312368" cy="692497"/>
              </a:xfrm>
              <a:prstGeom prst="rect">
                <a:avLst/>
              </a:prstGeom>
              <a:blipFill>
                <a:blip r:embed="rId7"/>
                <a:stretch>
                  <a:fillRect l="-184" t="-877" b="-61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타원 23"/>
          <p:cNvSpPr/>
          <p:nvPr/>
        </p:nvSpPr>
        <p:spPr>
          <a:xfrm>
            <a:off x="4283968" y="329183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endCxn id="3" idx="6"/>
          </p:cNvCxnSpPr>
          <p:nvPr/>
        </p:nvCxnSpPr>
        <p:spPr>
          <a:xfrm flipH="1">
            <a:off x="2143323" y="3435846"/>
            <a:ext cx="2068637" cy="39628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3444734" y="4082435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2260880" y="3876130"/>
            <a:ext cx="1062456" cy="3049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9722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971600" y="-540060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01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경사하강법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20" y="1131590"/>
            <a:ext cx="9289032" cy="3888432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7308304" y="166056"/>
            <a:ext cx="1656184" cy="357489"/>
            <a:chOff x="5580112" y="356955"/>
            <a:chExt cx="1656184" cy="357489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R </a:t>
              </a: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교육 세미나 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  <a:p>
              <a:pPr marL="0" indent="0" algn="ctr">
                <a:buNone/>
              </a:pPr>
              <a:r>
                <a:rPr lang="en-US" altLang="ko-KR" sz="900" dirty="0">
                  <a:solidFill>
                    <a:schemeClr val="bg1"/>
                  </a:solidFill>
                </a:rPr>
                <a:t>Gradient Descent</a:t>
              </a:r>
            </a:p>
            <a:p>
              <a:pPr marL="0" indent="0" algn="dist">
                <a:spcBef>
                  <a:spcPts val="0"/>
                </a:spcBef>
                <a:buNone/>
              </a:pPr>
              <a:endParaRPr lang="ko-KR" altLang="en-US" sz="9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8215339" y="4943445"/>
            <a:ext cx="928661" cy="200073"/>
            <a:chOff x="8215339" y="4943445"/>
            <a:chExt cx="928661" cy="200073"/>
          </a:xfrm>
        </p:grpSpPr>
        <p:pic>
          <p:nvPicPr>
            <p:cNvPr id="12" name="Picture 2" descr="C:\Users\SHIN\Desktop\copyright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15339" y="4970161"/>
              <a:ext cx="500066" cy="173357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8667588" y="4943445"/>
              <a:ext cx="4764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err="1">
                  <a:solidFill>
                    <a:schemeClr val="bg1">
                      <a:lumMod val="65000"/>
                    </a:schemeClr>
                  </a:solidFill>
                </a:rPr>
                <a:t>ToBig’s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67544" y="915723"/>
            <a:ext cx="4608512" cy="3758815"/>
            <a:chOff x="4436853" y="1491215"/>
            <a:chExt cx="3024336" cy="3059011"/>
          </a:xfrm>
        </p:grpSpPr>
        <p:sp>
          <p:nvSpPr>
            <p:cNvPr id="43" name="원호 42"/>
            <p:cNvSpPr/>
            <p:nvPr/>
          </p:nvSpPr>
          <p:spPr>
            <a:xfrm rot="5648607">
              <a:off x="4778475" y="1889477"/>
              <a:ext cx="2758974" cy="1962449"/>
            </a:xfrm>
            <a:prstGeom prst="arc">
              <a:avLst>
                <a:gd name="adj1" fmla="val 16200000"/>
                <a:gd name="adj2" fmla="val 4838490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5021781" y="2571750"/>
              <a:ext cx="2439408" cy="1807126"/>
              <a:chOff x="5021781" y="3110716"/>
              <a:chExt cx="2016224" cy="1268160"/>
            </a:xfrm>
          </p:grpSpPr>
          <p:cxnSp>
            <p:nvCxnSpPr>
              <p:cNvPr id="45" name="직선 화살표 연결선 44"/>
              <p:cNvCxnSpPr/>
              <p:nvPr/>
            </p:nvCxnSpPr>
            <p:spPr>
              <a:xfrm flipV="1">
                <a:off x="5021781" y="4335746"/>
                <a:ext cx="201622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/>
              <p:cNvCxnSpPr/>
              <p:nvPr/>
            </p:nvCxnSpPr>
            <p:spPr>
              <a:xfrm flipV="1">
                <a:off x="5056286" y="3110716"/>
                <a:ext cx="0" cy="126816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7139948" y="4312274"/>
                  <a:ext cx="224893" cy="2379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3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3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300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9948" y="4312274"/>
                  <a:ext cx="224893" cy="23795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 flipH="1">
                  <a:off x="4436853" y="2456190"/>
                  <a:ext cx="58492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𝑐𝑜𝑠𝑡</m:t>
                        </m:r>
                      </m:oMath>
                    </m:oMathPara>
                  </a14:m>
                  <a:endParaRPr lang="ko-KR" altLang="en-US" sz="1300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436853" y="2456190"/>
                  <a:ext cx="584928" cy="29238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타원 2"/>
          <p:cNvSpPr/>
          <p:nvPr/>
        </p:nvSpPr>
        <p:spPr>
          <a:xfrm>
            <a:off x="1927299" y="3724123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391980" y="1645351"/>
                <a:ext cx="3312368" cy="1045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500" i="1" smtClean="0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</m:ctrlPr>
                        </m:sSubPr>
                        <m:e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sz="1500" b="0" i="1" smtClean="0">
                          <a:latin typeface="Cambria Math" panose="02040503050406030204" pitchFamily="18" charset="0"/>
                          <a:ea typeface="a옛날목욕탕L" panose="02020600000000000000" pitchFamily="18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sz="1500" i="1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</m:ctrlPr>
                        </m:sSubPr>
                        <m:e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sz="1500" b="0" i="1" smtClean="0">
                          <a:latin typeface="Cambria Math" panose="02040503050406030204" pitchFamily="18" charset="0"/>
                          <a:ea typeface="a옛날목욕탕L" panose="02020600000000000000" pitchFamily="18" charset="-127"/>
                        </a:rPr>
                        <m:t>−</m:t>
                      </m:r>
                      <m:r>
                        <a:rPr lang="ko-KR" altLang="en-US" sz="1500" b="0" i="1" smtClean="0">
                          <a:latin typeface="Cambria Math" panose="02040503050406030204" pitchFamily="18" charset="0"/>
                          <a:ea typeface="a옛날목욕탕L" panose="02020600000000000000" pitchFamily="18" charset="-127"/>
                        </a:rPr>
                        <m:t>𝛼</m:t>
                      </m:r>
                      <m:f>
                        <m:fPr>
                          <m:ctrlPr>
                            <a:rPr lang="en-US" altLang="ko-KR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5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l-GR" altLang="ko-KR" sz="1500" i="1">
                              <a:latin typeface="Cambria Math" panose="02040503050406030204" pitchFamily="18" charset="0"/>
                            </a:rPr>
                            <m:t>ⅆ</m:t>
                          </m:r>
                          <m:sSub>
                            <m:sSubPr>
                              <m:ctrlPr>
                                <a:rPr lang="el-GR" altLang="ko-KR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sz="1500" dirty="0">
                  <a:latin typeface="a옛날목욕탕L" panose="02020600000000000000" pitchFamily="18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500" i="1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</m:ctrlPr>
                        </m:sSubPr>
                        <m:e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sz="1500" i="1">
                          <a:latin typeface="Cambria Math" panose="02040503050406030204" pitchFamily="18" charset="0"/>
                          <a:ea typeface="a옛날목욕탕L" panose="02020600000000000000" pitchFamily="18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sz="1500" i="1" smtClean="0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</m:ctrlPr>
                        </m:sSubPr>
                        <m:e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sz="1500" i="1">
                          <a:latin typeface="Cambria Math" panose="02040503050406030204" pitchFamily="18" charset="0"/>
                          <a:ea typeface="a옛날목욕탕L" panose="02020600000000000000" pitchFamily="18" charset="-127"/>
                        </a:rPr>
                        <m:t>−</m:t>
                      </m:r>
                      <m:r>
                        <a:rPr lang="ko-KR" altLang="en-US" sz="1500" i="1">
                          <a:latin typeface="Cambria Math" panose="02040503050406030204" pitchFamily="18" charset="0"/>
                          <a:ea typeface="a옛날목욕탕L" panose="02020600000000000000" pitchFamily="18" charset="-127"/>
                        </a:rPr>
                        <m:t>𝛼</m:t>
                      </m:r>
                      <m:f>
                        <m:fPr>
                          <m:ctrlPr>
                            <a:rPr lang="en-US" altLang="ko-KR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5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l-GR" altLang="ko-KR" sz="1500" i="1">
                              <a:latin typeface="Cambria Math" panose="02040503050406030204" pitchFamily="18" charset="0"/>
                            </a:rPr>
                            <m:t>ⅆ</m:t>
                          </m:r>
                          <m:sSub>
                            <m:sSubPr>
                              <m:ctrlPr>
                                <a:rPr lang="el-GR" altLang="ko-KR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150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1980" y="1645351"/>
                <a:ext cx="3312368" cy="10455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타원 23"/>
          <p:cNvSpPr/>
          <p:nvPr/>
        </p:nvSpPr>
        <p:spPr>
          <a:xfrm>
            <a:off x="4283968" y="329183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endCxn id="3" idx="6"/>
          </p:cNvCxnSpPr>
          <p:nvPr/>
        </p:nvCxnSpPr>
        <p:spPr>
          <a:xfrm flipH="1">
            <a:off x="2143323" y="3435846"/>
            <a:ext cx="2068637" cy="39628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3444734" y="4082435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2260880" y="3876130"/>
            <a:ext cx="1062456" cy="3049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2845465" y="4179437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3115430" y="4236151"/>
            <a:ext cx="325463" cy="1038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364088" y="3075806"/>
                <a:ext cx="381642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30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는 </a:t>
                </a:r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learning rate</a:t>
                </a:r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로 이동정도를 나타냄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075806"/>
                <a:ext cx="3816424" cy="292388"/>
              </a:xfrm>
              <a:prstGeom prst="rect">
                <a:avLst/>
              </a:prstGeom>
              <a:blipFill>
                <a:blip r:embed="rId7"/>
                <a:stretch>
                  <a:fillRect t="-2083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62489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971600" y="-540060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01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경사하강법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20" y="1131590"/>
            <a:ext cx="9289032" cy="3888432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7308304" y="166056"/>
            <a:ext cx="1656184" cy="357489"/>
            <a:chOff x="5580112" y="356955"/>
            <a:chExt cx="1656184" cy="357489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R </a:t>
              </a: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교육 세미나 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  <a:p>
              <a:pPr marL="0" indent="0" algn="ctr">
                <a:buNone/>
              </a:pPr>
              <a:r>
                <a:rPr lang="en-US" altLang="ko-KR" sz="900" dirty="0">
                  <a:solidFill>
                    <a:schemeClr val="bg1"/>
                  </a:solidFill>
                </a:rPr>
                <a:t>Gradient Descent</a:t>
              </a:r>
            </a:p>
            <a:p>
              <a:pPr marL="0" indent="0" algn="dist">
                <a:spcBef>
                  <a:spcPts val="0"/>
                </a:spcBef>
                <a:buNone/>
              </a:pPr>
              <a:endParaRPr lang="ko-KR" altLang="en-US" sz="9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8215339" y="4943445"/>
            <a:ext cx="928661" cy="200073"/>
            <a:chOff x="8215339" y="4943445"/>
            <a:chExt cx="928661" cy="200073"/>
          </a:xfrm>
        </p:grpSpPr>
        <p:pic>
          <p:nvPicPr>
            <p:cNvPr id="12" name="Picture 2" descr="C:\Users\SHIN\Desktop\copyright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15339" y="4970161"/>
              <a:ext cx="500066" cy="173357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8667588" y="4943445"/>
              <a:ext cx="4764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err="1">
                  <a:solidFill>
                    <a:schemeClr val="bg1">
                      <a:lumMod val="65000"/>
                    </a:schemeClr>
                  </a:solidFill>
                </a:rPr>
                <a:t>ToBig’s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67544" y="915723"/>
            <a:ext cx="4608512" cy="3758815"/>
            <a:chOff x="4436853" y="1491215"/>
            <a:chExt cx="3024336" cy="3059011"/>
          </a:xfrm>
        </p:grpSpPr>
        <p:sp>
          <p:nvSpPr>
            <p:cNvPr id="43" name="원호 42"/>
            <p:cNvSpPr/>
            <p:nvPr/>
          </p:nvSpPr>
          <p:spPr>
            <a:xfrm rot="5648607">
              <a:off x="4778475" y="1889477"/>
              <a:ext cx="2758974" cy="1962449"/>
            </a:xfrm>
            <a:prstGeom prst="arc">
              <a:avLst>
                <a:gd name="adj1" fmla="val 16200000"/>
                <a:gd name="adj2" fmla="val 4838490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5021781" y="2571750"/>
              <a:ext cx="2439408" cy="1807126"/>
              <a:chOff x="5021781" y="3110716"/>
              <a:chExt cx="2016224" cy="1268160"/>
            </a:xfrm>
          </p:grpSpPr>
          <p:cxnSp>
            <p:nvCxnSpPr>
              <p:cNvPr id="45" name="직선 화살표 연결선 44"/>
              <p:cNvCxnSpPr/>
              <p:nvPr/>
            </p:nvCxnSpPr>
            <p:spPr>
              <a:xfrm flipV="1">
                <a:off x="5021781" y="4335746"/>
                <a:ext cx="201622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/>
              <p:cNvCxnSpPr/>
              <p:nvPr/>
            </p:nvCxnSpPr>
            <p:spPr>
              <a:xfrm flipV="1">
                <a:off x="5056286" y="3110716"/>
                <a:ext cx="0" cy="126816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7139948" y="4312274"/>
                  <a:ext cx="224893" cy="2379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3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3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300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9948" y="4312274"/>
                  <a:ext cx="224893" cy="23795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 flipH="1">
                  <a:off x="4436853" y="2456190"/>
                  <a:ext cx="58492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𝑐𝑜𝑠𝑡</m:t>
                        </m:r>
                      </m:oMath>
                    </m:oMathPara>
                  </a14:m>
                  <a:endParaRPr lang="ko-KR" altLang="en-US" sz="1300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436853" y="2456190"/>
                  <a:ext cx="584928" cy="29238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타원 2"/>
          <p:cNvSpPr/>
          <p:nvPr/>
        </p:nvSpPr>
        <p:spPr>
          <a:xfrm>
            <a:off x="3909769" y="375832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391980" y="1645351"/>
                <a:ext cx="3312368" cy="1045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500" i="1" smtClean="0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</m:ctrlPr>
                        </m:sSubPr>
                        <m:e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sz="1500" b="0" i="1" smtClean="0">
                          <a:latin typeface="Cambria Math" panose="02040503050406030204" pitchFamily="18" charset="0"/>
                          <a:ea typeface="a옛날목욕탕L" panose="02020600000000000000" pitchFamily="18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sz="1500" i="1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</m:ctrlPr>
                        </m:sSubPr>
                        <m:e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sz="1500" b="0" i="1" smtClean="0">
                          <a:latin typeface="Cambria Math" panose="02040503050406030204" pitchFamily="18" charset="0"/>
                          <a:ea typeface="a옛날목욕탕L" panose="02020600000000000000" pitchFamily="18" charset="-127"/>
                        </a:rPr>
                        <m:t>−</m:t>
                      </m:r>
                      <m:r>
                        <a:rPr lang="ko-KR" altLang="en-US" sz="1500" b="0" i="1" smtClean="0">
                          <a:latin typeface="Cambria Math" panose="02040503050406030204" pitchFamily="18" charset="0"/>
                          <a:ea typeface="a옛날목욕탕L" panose="02020600000000000000" pitchFamily="18" charset="-127"/>
                        </a:rPr>
                        <m:t>𝛼</m:t>
                      </m:r>
                      <m:f>
                        <m:fPr>
                          <m:ctrlPr>
                            <a:rPr lang="en-US" altLang="ko-KR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5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l-GR" altLang="ko-KR" sz="1500" i="1">
                              <a:latin typeface="Cambria Math" panose="02040503050406030204" pitchFamily="18" charset="0"/>
                            </a:rPr>
                            <m:t>ⅆ</m:t>
                          </m:r>
                          <m:sSub>
                            <m:sSubPr>
                              <m:ctrlPr>
                                <a:rPr lang="el-GR" altLang="ko-KR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sz="1500" dirty="0">
                  <a:latin typeface="a옛날목욕탕L" panose="02020600000000000000" pitchFamily="18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500" i="1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</m:ctrlPr>
                        </m:sSubPr>
                        <m:e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sz="1500" i="1">
                          <a:latin typeface="Cambria Math" panose="02040503050406030204" pitchFamily="18" charset="0"/>
                          <a:ea typeface="a옛날목욕탕L" panose="02020600000000000000" pitchFamily="18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sz="1500" i="1" smtClean="0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</m:ctrlPr>
                        </m:sSubPr>
                        <m:e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sz="1500" i="1">
                          <a:latin typeface="Cambria Math" panose="02040503050406030204" pitchFamily="18" charset="0"/>
                          <a:ea typeface="a옛날목욕탕L" panose="02020600000000000000" pitchFamily="18" charset="-127"/>
                        </a:rPr>
                        <m:t>−</m:t>
                      </m:r>
                      <m:r>
                        <a:rPr lang="ko-KR" altLang="en-US" sz="1500" i="1">
                          <a:latin typeface="Cambria Math" panose="02040503050406030204" pitchFamily="18" charset="0"/>
                          <a:ea typeface="a옛날목욕탕L" panose="02020600000000000000" pitchFamily="18" charset="-127"/>
                        </a:rPr>
                        <m:t>𝛼</m:t>
                      </m:r>
                      <m:f>
                        <m:fPr>
                          <m:ctrlPr>
                            <a:rPr lang="en-US" altLang="ko-KR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5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l-GR" altLang="ko-KR" sz="1500" i="1">
                              <a:latin typeface="Cambria Math" panose="02040503050406030204" pitchFamily="18" charset="0"/>
                            </a:rPr>
                            <m:t>ⅆ</m:t>
                          </m:r>
                          <m:sSub>
                            <m:sSubPr>
                              <m:ctrlPr>
                                <a:rPr lang="el-GR" altLang="ko-KR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150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1980" y="1645351"/>
                <a:ext cx="3312368" cy="10455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타원 23"/>
          <p:cNvSpPr/>
          <p:nvPr/>
        </p:nvSpPr>
        <p:spPr>
          <a:xfrm>
            <a:off x="4283968" y="329183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3444734" y="4082435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845465" y="4179437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3115430" y="4236151"/>
            <a:ext cx="325463" cy="1038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364088" y="3075806"/>
                <a:ext cx="3816424" cy="1692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30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는 </a:t>
                </a:r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learning rate</a:t>
                </a:r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로 이동정도를 나타냄</a:t>
                </a:r>
                <a:endParaRPr lang="en-US" altLang="ko-KR" sz="130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endParaRPr lang="en-US" altLang="ko-KR" sz="130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만약 </a:t>
                </a:r>
                <a14:m>
                  <m:oMath xmlns:m="http://schemas.openxmlformats.org/officeDocument/2006/math">
                    <m:r>
                      <a:rPr lang="ko-KR" altLang="en-US" sz="13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가 작다면 조금씩 이동하면서 최소점을 </a:t>
                </a:r>
                <a:endParaRPr lang="en-US" altLang="ko-KR" sz="130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endParaRPr lang="en-US" altLang="ko-KR" sz="130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찾아가는 방법이다</a:t>
                </a:r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. </a:t>
                </a:r>
              </a:p>
              <a:p>
                <a:endParaRPr lang="en-US" altLang="ko-KR" sz="130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결국 </a:t>
                </a:r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Gradient Descent</a:t>
                </a:r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는 조금씩 </a:t>
                </a:r>
                <a:r>
                  <a:rPr lang="ko-KR" altLang="en-US" sz="1300" dirty="0" err="1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조금씩</a:t>
                </a:r>
                <a:r>
                  <a:rPr lang="ko-KR" altLang="en-US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 미분을 이용하여 정답을 찾아가는 과정 </a:t>
                </a:r>
                <a:r>
                  <a:rPr lang="en-US" altLang="ko-KR" sz="13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	</a:t>
                </a:r>
                <a:endParaRPr lang="ko-KR" altLang="en-US" sz="130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075806"/>
                <a:ext cx="3816424" cy="1692771"/>
              </a:xfrm>
              <a:prstGeom prst="rect">
                <a:avLst/>
              </a:prstGeom>
              <a:blipFill>
                <a:blip r:embed="rId7"/>
                <a:stretch>
                  <a:fillRect l="-319" t="-361" b="-25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직선 화살표 연결선 31"/>
          <p:cNvCxnSpPr>
            <a:endCxn id="25" idx="7"/>
          </p:cNvCxnSpPr>
          <p:nvPr/>
        </p:nvCxnSpPr>
        <p:spPr>
          <a:xfrm flipH="1">
            <a:off x="3629122" y="3974348"/>
            <a:ext cx="280647" cy="1397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4" idx="3"/>
            <a:endCxn id="3" idx="7"/>
          </p:cNvCxnSpPr>
          <p:nvPr/>
        </p:nvCxnSpPr>
        <p:spPr>
          <a:xfrm flipH="1">
            <a:off x="4094157" y="3476218"/>
            <a:ext cx="221447" cy="3137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9995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6364757" y="-39834"/>
            <a:ext cx="2815755" cy="3314733"/>
            <a:chOff x="2627961" y="627534"/>
            <a:chExt cx="2815755" cy="3314733"/>
          </a:xfrm>
        </p:grpSpPr>
        <p:sp>
          <p:nvSpPr>
            <p:cNvPr id="4" name="직사각형 3"/>
            <p:cNvSpPr/>
            <p:nvPr/>
          </p:nvSpPr>
          <p:spPr>
            <a:xfrm>
              <a:off x="2995444" y="627534"/>
              <a:ext cx="2448272" cy="22322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다리꼴 4"/>
            <p:cNvSpPr/>
            <p:nvPr/>
          </p:nvSpPr>
          <p:spPr>
            <a:xfrm rot="12492502">
              <a:off x="2627961" y="2574115"/>
              <a:ext cx="720080" cy="1368152"/>
            </a:xfrm>
            <a:prstGeom prst="trapezoid">
              <a:avLst>
                <a:gd name="adj" fmla="val 36043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제목 1"/>
          <p:cNvSpPr txBox="1">
            <a:spLocks/>
          </p:cNvSpPr>
          <p:nvPr/>
        </p:nvSpPr>
        <p:spPr>
          <a:xfrm>
            <a:off x="6649464" y="29071"/>
            <a:ext cx="2603056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600" spc="-3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Q&amp;A</a:t>
            </a:r>
            <a:endParaRPr lang="ko-KR" altLang="en-US" sz="6600" spc="-3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463581" y="1817808"/>
            <a:ext cx="5215038" cy="2446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66400" spc="-15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R</a:t>
            </a:r>
            <a:endParaRPr lang="ko-KR" altLang="en-US" sz="1600" spc="-150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1619672" y="950887"/>
            <a:ext cx="3357481" cy="6127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고생하셨습니다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석</a:t>
            </a:r>
          </a:p>
        </p:txBody>
      </p:sp>
    </p:spTree>
    <p:extLst>
      <p:ext uri="{BB962C8B-B14F-4D97-AF65-F5344CB8AC3E}">
        <p14:creationId xmlns:p14="http://schemas.microsoft.com/office/powerpoint/2010/main" val="2952023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971600" y="-540060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01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 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회귀분석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– 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모두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2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년차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20" y="1131590"/>
            <a:ext cx="9289032" cy="360040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1213480" y="2285998"/>
            <a:ext cx="7077080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600" spc="-1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6804248" y="2571750"/>
            <a:ext cx="0" cy="288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7308304" y="166056"/>
            <a:ext cx="1656184" cy="357489"/>
            <a:chOff x="5580112" y="356955"/>
            <a:chExt cx="1656184" cy="357489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R </a:t>
              </a: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교육 세미나 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회귀분석 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- Regression</a:t>
              </a: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제목 1"/>
          <p:cNvSpPr txBox="1">
            <a:spLocks/>
          </p:cNvSpPr>
          <p:nvPr/>
        </p:nvSpPr>
        <p:spPr>
          <a:xfrm>
            <a:off x="-1793278" y="1332029"/>
            <a:ext cx="564075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옛날목욕탕M" pitchFamily="18" charset="-127"/>
                <a:ea typeface="a옛날목욕탕M" pitchFamily="18" charset="-127"/>
              </a:rPr>
              <a:t>회귀분석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8215339" y="4943445"/>
            <a:ext cx="928661" cy="200073"/>
            <a:chOff x="8215339" y="4943445"/>
            <a:chExt cx="928661" cy="200073"/>
          </a:xfrm>
        </p:grpSpPr>
        <p:pic>
          <p:nvPicPr>
            <p:cNvPr id="12" name="Picture 2" descr="C:\Users\SHIN\Desktop\copyright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15339" y="4970161"/>
              <a:ext cx="500066" cy="173357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8667588" y="4943445"/>
              <a:ext cx="4764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err="1">
                  <a:solidFill>
                    <a:schemeClr val="bg1">
                      <a:lumMod val="65000"/>
                    </a:schemeClr>
                  </a:solidFill>
                </a:rPr>
                <a:t>ToBig’s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56168" y="2074659"/>
            <a:ext cx="1918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a typeface="a옛날목욕탕L"/>
              </a:rPr>
              <a:t>회귀분석</a:t>
            </a:r>
            <a:r>
              <a:rPr lang="en-US" altLang="ko-KR" b="1" dirty="0">
                <a:ea typeface="a옛날목욕탕L"/>
              </a:rPr>
              <a:t>?</a:t>
            </a:r>
          </a:p>
          <a:p>
            <a:endParaRPr lang="ko-KR" altLang="en-US" b="1" dirty="0">
              <a:ea typeface="a옛날목욕탕L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855183"/>
            <a:ext cx="792088" cy="0"/>
          </a:xfrm>
          <a:prstGeom prst="line">
            <a:avLst/>
          </a:prstGeom>
          <a:ln w="666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별: 꼭짓점 5개 7"/>
          <p:cNvSpPr/>
          <p:nvPr/>
        </p:nvSpPr>
        <p:spPr>
          <a:xfrm>
            <a:off x="4197704" y="488256"/>
            <a:ext cx="324036" cy="233784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915816" y="1938758"/>
            <a:ext cx="4122236" cy="2319390"/>
            <a:chOff x="5257575" y="2568397"/>
            <a:chExt cx="2016224" cy="1271513"/>
          </a:xfrm>
        </p:grpSpPr>
        <p:cxnSp>
          <p:nvCxnSpPr>
            <p:cNvPr id="27" name="직선 화살표 연결선 26"/>
            <p:cNvCxnSpPr/>
            <p:nvPr/>
          </p:nvCxnSpPr>
          <p:spPr>
            <a:xfrm flipV="1">
              <a:off x="5257575" y="3796780"/>
              <a:ext cx="20162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V="1">
              <a:off x="5292080" y="2571750"/>
              <a:ext cx="0" cy="12681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타원 33"/>
            <p:cNvSpPr/>
            <p:nvPr/>
          </p:nvSpPr>
          <p:spPr>
            <a:xfrm>
              <a:off x="5724129" y="3231938"/>
              <a:ext cx="144016" cy="158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6621985" y="2770187"/>
              <a:ext cx="144016" cy="158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타원 32"/>
            <p:cNvSpPr/>
            <p:nvPr/>
          </p:nvSpPr>
          <p:spPr>
            <a:xfrm>
              <a:off x="5941478" y="3240865"/>
              <a:ext cx="144016" cy="158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5819787" y="2951695"/>
              <a:ext cx="144016" cy="158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6228542" y="3050347"/>
              <a:ext cx="144016" cy="158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6066915" y="2881881"/>
              <a:ext cx="144016" cy="158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6379923" y="2854053"/>
              <a:ext cx="144016" cy="158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/>
            <p:cNvSpPr/>
            <p:nvPr/>
          </p:nvSpPr>
          <p:spPr>
            <a:xfrm>
              <a:off x="6661801" y="2568397"/>
              <a:ext cx="144016" cy="158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0" name="직선 연결선 9"/>
          <p:cNvCxnSpPr/>
          <p:nvPr/>
        </p:nvCxnSpPr>
        <p:spPr>
          <a:xfrm flipV="1">
            <a:off x="3056911" y="1878350"/>
            <a:ext cx="3747337" cy="184552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95535" y="2748053"/>
                <a:ext cx="223573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ko-KR" b="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endParaRPr lang="en-US" altLang="ko-KR" i="1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(</a:t>
                </a:r>
                <a:r>
                  <a:rPr lang="ko-KR" altLang="en-US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입실론</a:t>
                </a:r>
                <a:r>
                  <a:rPr lang="en-US" altLang="ko-KR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)</a:t>
                </a:r>
                <a:r>
                  <a:rPr lang="ko-KR" altLang="en-US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은 직선이 </a:t>
                </a:r>
                <a:endParaRPr lang="en-US" altLang="ko-KR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r>
                  <a:rPr lang="ko-KR" altLang="en-US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설명하지 못하는 부분</a:t>
                </a:r>
                <a:endParaRPr lang="en-US" altLang="ko-KR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endParaRPr lang="en-US" altLang="ko-KR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ea typeface="a옛날목욕탕L" panose="02020600000000000000" pitchFamily="18" charset="-127"/>
                      </a:rPr>
                      <m:t>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a옛날목욕탕L" panose="02020600000000000000" pitchFamily="18" charset="-127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a옛날목욕탕L" panose="02020600000000000000" pitchFamily="18" charset="-127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a옛날목욕탕L" panose="02020600000000000000" pitchFamily="18" charset="-127"/>
                      </a:rPr>
                      <m:t>(0,1)</m:t>
                    </m:r>
                  </m:oMath>
                </a14:m>
                <a:r>
                  <a:rPr lang="ko-KR" altLang="en-US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5" y="2748053"/>
                <a:ext cx="2235737" cy="1754326"/>
              </a:xfrm>
              <a:prstGeom prst="rect">
                <a:avLst/>
              </a:prstGeom>
              <a:blipFill>
                <a:blip r:embed="rId4"/>
                <a:stretch>
                  <a:fillRect l="-2452" b="-20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04874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기존기수</a:t>
            </a:r>
            <a:r>
              <a:rPr lang="en-US" altLang="ko-KR" dirty="0"/>
              <a:t>-</a:t>
            </a:r>
            <a:r>
              <a:rPr lang="ko-KR" altLang="en-US" dirty="0"/>
              <a:t>과제설명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5539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5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몸무게를 </a:t>
            </a:r>
            <a:r>
              <a:rPr lang="en-US" altLang="ko-KR" sz="285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Y</a:t>
            </a:r>
            <a:r>
              <a:rPr lang="ko-KR" altLang="en-US" sz="285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로 두고 회귀분석을 진행하면 됩니다</a:t>
            </a:r>
            <a:r>
              <a:rPr lang="en-US" altLang="ko-KR" sz="285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en-US" sz="285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69219"/>
            <a:ext cx="8334876" cy="326350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데이터는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2015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년 한국인 인체 측정데이터 입니다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 </a:t>
            </a:r>
          </a:p>
          <a:p>
            <a:pPr marL="0" indent="0">
              <a:buNone/>
            </a:pP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Nrow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= 6413, </a:t>
            </a:r>
            <a:r>
              <a:rPr lang="en-US" altLang="ko-KR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Ncol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= 135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입니다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 </a:t>
            </a:r>
          </a:p>
          <a:p>
            <a:pPr marL="0" indent="0">
              <a:buNone/>
            </a:pP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몸무게를 예측하는데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134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가지의 변수가 있으면 충분하겠죠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? </a:t>
            </a:r>
            <a:r>
              <a:rPr lang="ko-KR" altLang="en-US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ㅎㅎ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분석방법은 회귀분석이 토대가 되는 방법들은 모두 가능합니다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 </a:t>
            </a:r>
          </a:p>
          <a:p>
            <a:pPr marL="0" indent="0">
              <a:buNone/>
            </a:pPr>
            <a:r>
              <a:rPr lang="ko-KR" altLang="en-US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예를들어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단순회귀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PCA, </a:t>
            </a:r>
            <a:r>
              <a:rPr lang="ko-KR" altLang="en-US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릿지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라쏘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회귀나무 등등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... 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55590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변수 특이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69219"/>
            <a:ext cx="8334876" cy="3263504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성별로 가지고 있는 변수의 종류가 같지 않습니다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 </a:t>
            </a:r>
          </a:p>
          <a:p>
            <a:pPr marL="0" indent="0">
              <a:buNone/>
            </a:pP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남자는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젖꼭지사이수평길이여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젖가슴아래둘레여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목옆젖꼭지길이여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목밑둘레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여자는 목둘레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</a:p>
          <a:p>
            <a:pPr marL="0" indent="0">
              <a:buNone/>
            </a:pP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indent="0">
              <a:buNone/>
            </a:pPr>
            <a:r>
              <a:rPr lang="ko-KR" altLang="en-US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를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제거해주어야 합니다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indent="0">
              <a:buNone/>
            </a:pP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#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남 여 데이터 셋을 따로 만들어도 됩니다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   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남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:3191  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여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:3222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52396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736" y="273844"/>
            <a:ext cx="7602528" cy="466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0479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/>
              <a:t>기 과제설명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car.csv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는 </a:t>
            </a:r>
            <a:r>
              <a:rPr lang="ko-KR" altLang="en-US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투빅스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선배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…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누군가가 네이버 자동차 페이지를 크롤링해서 모은 데이터 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set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입니다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 </a:t>
            </a:r>
          </a:p>
          <a:p>
            <a:pPr marL="0" indent="0">
              <a:buNone/>
            </a:pP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indent="0">
              <a:buNone/>
            </a:pP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변수는 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12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가지 이고 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indent="0">
              <a:buNone/>
            </a:pP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indent="0">
              <a:buNone/>
            </a:pP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가격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(price)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를 회귀분석을 통해 잘 설명하면 됩니다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 </a:t>
            </a:r>
          </a:p>
          <a:p>
            <a:pPr marL="0" indent="0">
              <a:buNone/>
            </a:pP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indent="0">
              <a:buNone/>
            </a:pP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자세한 설명은 텍스트 파일을 첨부했으니까 읽어주세요</a:t>
            </a:r>
            <a:r>
              <a:rPr lang="en-US" altLang="ko-KR" sz="16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1995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971600" y="-540060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01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 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회귀분석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– 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모두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2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년차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20" y="1131590"/>
            <a:ext cx="9289032" cy="360040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1213480" y="2285998"/>
            <a:ext cx="7077080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600" spc="-1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6804248" y="2571750"/>
            <a:ext cx="0" cy="288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7308304" y="166056"/>
            <a:ext cx="1656184" cy="357489"/>
            <a:chOff x="5580112" y="356955"/>
            <a:chExt cx="1656184" cy="357489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R </a:t>
              </a: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교육 세미나 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회귀분석 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- Regression</a:t>
              </a: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제목 1"/>
          <p:cNvSpPr txBox="1">
            <a:spLocks/>
          </p:cNvSpPr>
          <p:nvPr/>
        </p:nvSpPr>
        <p:spPr>
          <a:xfrm>
            <a:off x="-1793278" y="1332029"/>
            <a:ext cx="564075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옛날목욕탕M" pitchFamily="18" charset="-127"/>
                <a:ea typeface="a옛날목욕탕M" pitchFamily="18" charset="-127"/>
              </a:rPr>
              <a:t>회귀분석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8215339" y="4943445"/>
            <a:ext cx="928661" cy="200073"/>
            <a:chOff x="8215339" y="4943445"/>
            <a:chExt cx="928661" cy="200073"/>
          </a:xfrm>
        </p:grpSpPr>
        <p:pic>
          <p:nvPicPr>
            <p:cNvPr id="12" name="Picture 2" descr="C:\Users\SHIN\Desktop\copyright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15339" y="4970161"/>
              <a:ext cx="500066" cy="173357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8667588" y="4943445"/>
              <a:ext cx="4764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err="1">
                  <a:solidFill>
                    <a:schemeClr val="bg1">
                      <a:lumMod val="65000"/>
                    </a:schemeClr>
                  </a:solidFill>
                </a:rPr>
                <a:t>ToBig’s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56168" y="2074659"/>
            <a:ext cx="1918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a typeface="a옛날목욕탕L"/>
              </a:rPr>
              <a:t>회귀분석</a:t>
            </a:r>
            <a:r>
              <a:rPr lang="en-US" altLang="ko-KR" b="1" dirty="0">
                <a:ea typeface="a옛날목욕탕L"/>
              </a:rPr>
              <a:t>?</a:t>
            </a:r>
          </a:p>
          <a:p>
            <a:endParaRPr lang="ko-KR" altLang="en-US" b="1" dirty="0">
              <a:ea typeface="a옛날목욕탕L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855183"/>
            <a:ext cx="792088" cy="0"/>
          </a:xfrm>
          <a:prstGeom prst="line">
            <a:avLst/>
          </a:prstGeom>
          <a:ln w="666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별: 꼭짓점 5개 7"/>
          <p:cNvSpPr/>
          <p:nvPr/>
        </p:nvSpPr>
        <p:spPr>
          <a:xfrm>
            <a:off x="4197704" y="488256"/>
            <a:ext cx="324036" cy="233784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915816" y="1938758"/>
            <a:ext cx="4122236" cy="2319390"/>
            <a:chOff x="5257575" y="2568397"/>
            <a:chExt cx="2016224" cy="1271513"/>
          </a:xfrm>
        </p:grpSpPr>
        <p:cxnSp>
          <p:nvCxnSpPr>
            <p:cNvPr id="27" name="직선 화살표 연결선 26"/>
            <p:cNvCxnSpPr/>
            <p:nvPr/>
          </p:nvCxnSpPr>
          <p:spPr>
            <a:xfrm flipV="1">
              <a:off x="5257575" y="3796780"/>
              <a:ext cx="20162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V="1">
              <a:off x="5292080" y="2571750"/>
              <a:ext cx="0" cy="12681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타원 33"/>
            <p:cNvSpPr/>
            <p:nvPr/>
          </p:nvSpPr>
          <p:spPr>
            <a:xfrm>
              <a:off x="5724129" y="3231938"/>
              <a:ext cx="144016" cy="158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6621985" y="2770187"/>
              <a:ext cx="144016" cy="158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타원 32"/>
            <p:cNvSpPr/>
            <p:nvPr/>
          </p:nvSpPr>
          <p:spPr>
            <a:xfrm>
              <a:off x="5941478" y="3240865"/>
              <a:ext cx="144016" cy="158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5819787" y="2951695"/>
              <a:ext cx="144016" cy="158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6228542" y="3050347"/>
              <a:ext cx="144016" cy="158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6066915" y="2881881"/>
              <a:ext cx="144016" cy="158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6379923" y="2854053"/>
              <a:ext cx="144016" cy="158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/>
            <p:cNvSpPr/>
            <p:nvPr/>
          </p:nvSpPr>
          <p:spPr>
            <a:xfrm>
              <a:off x="6661801" y="2568397"/>
              <a:ext cx="144016" cy="158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0" name="직선 연결선 9"/>
          <p:cNvCxnSpPr/>
          <p:nvPr/>
        </p:nvCxnSpPr>
        <p:spPr>
          <a:xfrm flipV="1">
            <a:off x="3056911" y="1878350"/>
            <a:ext cx="3747337" cy="184552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6633214" y="1734238"/>
            <a:ext cx="294445" cy="2882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" name="직선 연결선 41"/>
          <p:cNvCxnSpPr/>
          <p:nvPr/>
        </p:nvCxnSpPr>
        <p:spPr>
          <a:xfrm>
            <a:off x="6780437" y="2022463"/>
            <a:ext cx="34732" cy="2157011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95535" y="2748053"/>
                <a:ext cx="2235737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ko-KR" b="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endParaRPr lang="en-US" altLang="ko-KR" i="1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(</a:t>
                </a:r>
                <a:r>
                  <a:rPr lang="ko-KR" altLang="en-US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입실론</a:t>
                </a:r>
                <a:r>
                  <a:rPr lang="en-US" altLang="ko-KR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)</a:t>
                </a:r>
                <a:r>
                  <a:rPr lang="ko-KR" altLang="en-US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은 직선이 </a:t>
                </a:r>
                <a:endParaRPr lang="en-US" altLang="ko-KR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r>
                  <a:rPr lang="ko-KR" altLang="en-US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설명하지 못하는 부분</a:t>
                </a:r>
                <a:endParaRPr lang="en-US" altLang="ko-KR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endParaRPr lang="en-US" altLang="ko-KR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a옛날목욕탕L" panose="02020600000000000000" pitchFamily="18" charset="-127"/>
                      </a:rPr>
                      <m:t>𝜀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a옛날목욕탕L" panose="02020600000000000000" pitchFamily="18" charset="-127"/>
                      </a:rPr>
                      <m:t>~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a옛날목욕탕L" panose="02020600000000000000" pitchFamily="18" charset="-127"/>
                      </a:rPr>
                      <m:t>𝑁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a옛날목욕탕L" panose="02020600000000000000" pitchFamily="18" charset="-127"/>
                      </a:rPr>
                      <m:t>(0,1)</m:t>
                    </m:r>
                  </m:oMath>
                </a14:m>
                <a:r>
                  <a:rPr lang="ko-KR" altLang="en-US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 </a:t>
                </a:r>
              </a:p>
              <a:p>
                <a:r>
                  <a:rPr lang="ko-KR" altLang="en-US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 </a:t>
                </a: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5" y="2748053"/>
                <a:ext cx="2235737" cy="2031325"/>
              </a:xfrm>
              <a:prstGeom prst="rect">
                <a:avLst/>
              </a:prstGeom>
              <a:blipFill>
                <a:blip r:embed="rId4"/>
                <a:stretch>
                  <a:fillRect l="-24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8936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971600" y="-540060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01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 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회귀분석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– 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모두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2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년차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20" y="1131590"/>
            <a:ext cx="9289032" cy="360040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1213480" y="2285998"/>
            <a:ext cx="7077080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600" spc="-1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6804248" y="2571750"/>
            <a:ext cx="0" cy="288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7308304" y="166056"/>
            <a:ext cx="1656184" cy="357489"/>
            <a:chOff x="5580112" y="356955"/>
            <a:chExt cx="1656184" cy="357489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R </a:t>
              </a: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교육 세미나 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회귀분석 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- Regression</a:t>
              </a: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제목 1"/>
          <p:cNvSpPr txBox="1">
            <a:spLocks/>
          </p:cNvSpPr>
          <p:nvPr/>
        </p:nvSpPr>
        <p:spPr>
          <a:xfrm>
            <a:off x="-1793278" y="1332029"/>
            <a:ext cx="564075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옛날목욕탕M" pitchFamily="18" charset="-127"/>
                <a:ea typeface="a옛날목욕탕M" pitchFamily="18" charset="-127"/>
              </a:rPr>
              <a:t>회귀분석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8215339" y="4943445"/>
            <a:ext cx="928661" cy="200073"/>
            <a:chOff x="8215339" y="4943445"/>
            <a:chExt cx="928661" cy="200073"/>
          </a:xfrm>
        </p:grpSpPr>
        <p:pic>
          <p:nvPicPr>
            <p:cNvPr id="12" name="Picture 2" descr="C:\Users\SHIN\Desktop\copyright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15339" y="4970161"/>
              <a:ext cx="500066" cy="173357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8667588" y="4943445"/>
              <a:ext cx="4764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err="1">
                  <a:solidFill>
                    <a:schemeClr val="bg1">
                      <a:lumMod val="65000"/>
                    </a:schemeClr>
                  </a:solidFill>
                </a:rPr>
                <a:t>ToBig’s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56168" y="2074659"/>
            <a:ext cx="1918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a typeface="a옛날목욕탕L"/>
              </a:rPr>
              <a:t>회귀분석</a:t>
            </a:r>
            <a:r>
              <a:rPr lang="en-US" altLang="ko-KR" b="1" dirty="0">
                <a:ea typeface="a옛날목욕탕L"/>
              </a:rPr>
              <a:t>?</a:t>
            </a:r>
          </a:p>
          <a:p>
            <a:endParaRPr lang="ko-KR" altLang="en-US" b="1" dirty="0">
              <a:ea typeface="a옛날목욕탕L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855183"/>
            <a:ext cx="792088" cy="0"/>
          </a:xfrm>
          <a:prstGeom prst="line">
            <a:avLst/>
          </a:prstGeom>
          <a:ln w="666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별: 꼭짓점 5개 7"/>
          <p:cNvSpPr/>
          <p:nvPr/>
        </p:nvSpPr>
        <p:spPr>
          <a:xfrm>
            <a:off x="4197704" y="488256"/>
            <a:ext cx="324036" cy="233784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915816" y="1938758"/>
            <a:ext cx="4122236" cy="2319390"/>
            <a:chOff x="5257575" y="2568397"/>
            <a:chExt cx="2016224" cy="1271513"/>
          </a:xfrm>
        </p:grpSpPr>
        <p:cxnSp>
          <p:nvCxnSpPr>
            <p:cNvPr id="27" name="직선 화살표 연결선 26"/>
            <p:cNvCxnSpPr/>
            <p:nvPr/>
          </p:nvCxnSpPr>
          <p:spPr>
            <a:xfrm flipV="1">
              <a:off x="5257575" y="3796780"/>
              <a:ext cx="20162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V="1">
              <a:off x="5292080" y="2571750"/>
              <a:ext cx="0" cy="12681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타원 33"/>
            <p:cNvSpPr/>
            <p:nvPr/>
          </p:nvSpPr>
          <p:spPr>
            <a:xfrm>
              <a:off x="5724129" y="3231938"/>
              <a:ext cx="144016" cy="158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6621985" y="2770187"/>
              <a:ext cx="144016" cy="158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타원 32"/>
            <p:cNvSpPr/>
            <p:nvPr/>
          </p:nvSpPr>
          <p:spPr>
            <a:xfrm>
              <a:off x="5941478" y="3240865"/>
              <a:ext cx="144016" cy="158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5819787" y="2951695"/>
              <a:ext cx="144016" cy="158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6228542" y="3050347"/>
              <a:ext cx="144016" cy="158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6066915" y="2881881"/>
              <a:ext cx="144016" cy="158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6379923" y="2854053"/>
              <a:ext cx="144016" cy="158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/>
            <p:cNvSpPr/>
            <p:nvPr/>
          </p:nvSpPr>
          <p:spPr>
            <a:xfrm>
              <a:off x="6661801" y="2568397"/>
              <a:ext cx="144016" cy="158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0" name="직선 연결선 9"/>
          <p:cNvCxnSpPr/>
          <p:nvPr/>
        </p:nvCxnSpPr>
        <p:spPr>
          <a:xfrm flipV="1">
            <a:off x="3056911" y="1878350"/>
            <a:ext cx="3747337" cy="184552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원호 2"/>
          <p:cNvSpPr/>
          <p:nvPr/>
        </p:nvSpPr>
        <p:spPr>
          <a:xfrm rot="6650272">
            <a:off x="1382961" y="-2743357"/>
            <a:ext cx="4865910" cy="5362385"/>
          </a:xfrm>
          <a:prstGeom prst="arc">
            <a:avLst>
              <a:gd name="adj1" fmla="val 17043897"/>
              <a:gd name="adj2" fmla="val 20207697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원호 31"/>
          <p:cNvSpPr/>
          <p:nvPr/>
        </p:nvSpPr>
        <p:spPr>
          <a:xfrm rot="16636712">
            <a:off x="4634550" y="2346653"/>
            <a:ext cx="4865910" cy="5362385"/>
          </a:xfrm>
          <a:prstGeom prst="arc">
            <a:avLst>
              <a:gd name="adj1" fmla="val 17548210"/>
              <a:gd name="adj2" fmla="val 20563482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95535" y="2748053"/>
                <a:ext cx="2235737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ko-KR" b="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endParaRPr lang="en-US" altLang="ko-KR" i="1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(</a:t>
                </a:r>
                <a:r>
                  <a:rPr lang="ko-KR" altLang="en-US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입실론</a:t>
                </a:r>
                <a:r>
                  <a:rPr lang="en-US" altLang="ko-KR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)</a:t>
                </a:r>
                <a:r>
                  <a:rPr lang="ko-KR" altLang="en-US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은 직선이 </a:t>
                </a:r>
                <a:endParaRPr lang="en-US" altLang="ko-KR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r>
                  <a:rPr lang="ko-KR" altLang="en-US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설명하지 못하는 부분</a:t>
                </a:r>
                <a:endParaRPr lang="en-US" altLang="ko-KR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endParaRPr lang="en-US" altLang="ko-KR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a옛날목욕탕L" panose="02020600000000000000" pitchFamily="18" charset="-127"/>
                      </a:rPr>
                      <m:t>𝜀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a옛날목욕탕L" panose="02020600000000000000" pitchFamily="18" charset="-127"/>
                      </a:rPr>
                      <m:t>~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a옛날목욕탕L" panose="02020600000000000000" pitchFamily="18" charset="-127"/>
                      </a:rPr>
                      <m:t>𝑁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a옛날목욕탕L" panose="02020600000000000000" pitchFamily="18" charset="-127"/>
                      </a:rPr>
                      <m:t>(0,1)</m:t>
                    </m:r>
                  </m:oMath>
                </a14:m>
                <a:r>
                  <a:rPr lang="ko-KR" altLang="en-US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 </a:t>
                </a:r>
              </a:p>
              <a:p>
                <a:r>
                  <a:rPr lang="ko-KR" altLang="en-US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 </a:t>
                </a: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5" y="2748053"/>
                <a:ext cx="2235737" cy="2031325"/>
              </a:xfrm>
              <a:prstGeom prst="rect">
                <a:avLst/>
              </a:prstGeom>
              <a:blipFill>
                <a:blip r:embed="rId4"/>
                <a:stretch>
                  <a:fillRect l="-24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6122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971600" y="-540060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02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en-US" altLang="ko-KR" sz="16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preliminary- 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상관관계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20" y="1067405"/>
            <a:ext cx="9289032" cy="3838572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7308304" y="166056"/>
            <a:ext cx="1656184" cy="357489"/>
            <a:chOff x="5580112" y="356955"/>
            <a:chExt cx="1656184" cy="357489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R </a:t>
              </a: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교육 세미나 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회귀분석 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- Regression</a:t>
              </a: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8215339" y="4943445"/>
            <a:ext cx="928661" cy="200073"/>
            <a:chOff x="8215339" y="4943445"/>
            <a:chExt cx="928661" cy="200073"/>
          </a:xfrm>
        </p:grpSpPr>
        <p:pic>
          <p:nvPicPr>
            <p:cNvPr id="12" name="Picture 2" descr="C:\Users\SHIN\Desktop\copyright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15339" y="4970161"/>
              <a:ext cx="500066" cy="173357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8667588" y="4943445"/>
              <a:ext cx="4764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err="1">
                  <a:solidFill>
                    <a:schemeClr val="bg1">
                      <a:lumMod val="65000"/>
                    </a:schemeClr>
                  </a:solidFill>
                </a:rPr>
                <a:t>ToBig’s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627783" y="1090354"/>
            <a:ext cx="44644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회귀분석을 알기 전에 상관관계를 알아야 한다</a:t>
            </a:r>
            <a:r>
              <a:rPr lang="en-US" altLang="ko-KR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endParaRPr lang="en-US" altLang="ko-KR" sz="15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일단 </a:t>
            </a:r>
            <a:r>
              <a:rPr lang="en-US" altLang="ko-KR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r>
              <a:rPr lang="ko-KR" altLang="en-US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개의 변수 </a:t>
            </a:r>
            <a:r>
              <a:rPr lang="en-US" altLang="ko-KR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x y </a:t>
            </a:r>
            <a:r>
              <a:rPr lang="ko-KR" altLang="en-US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가 있을 때</a:t>
            </a:r>
            <a:r>
              <a:rPr lang="en-US" altLang="ko-KR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</a:p>
          <a:p>
            <a:r>
              <a:rPr lang="ko-KR" altLang="en-US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 두 변수가 서로 어떠한 관계에 있는지</a:t>
            </a:r>
            <a:r>
              <a:rPr lang="en-US" altLang="ko-KR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endParaRPr lang="en-US" altLang="ko-KR" sz="15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15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예를들어</a:t>
            </a:r>
            <a:r>
              <a:rPr lang="ko-KR" altLang="en-US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endParaRPr lang="en-US" altLang="ko-KR" sz="15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키</a:t>
            </a:r>
            <a:r>
              <a:rPr lang="en-US" altLang="ko-KR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(X)</a:t>
            </a:r>
            <a:r>
              <a:rPr lang="ko-KR" altLang="en-US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가 클수록</a:t>
            </a:r>
            <a:r>
              <a:rPr lang="en-US" altLang="ko-KR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몸무게</a:t>
            </a:r>
            <a:r>
              <a:rPr lang="en-US" altLang="ko-KR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(Y)</a:t>
            </a:r>
            <a:r>
              <a:rPr lang="ko-KR" altLang="en-US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가 커지는지</a:t>
            </a:r>
            <a:r>
              <a:rPr lang="en-US" altLang="ko-KR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?</a:t>
            </a:r>
          </a:p>
          <a:p>
            <a:endParaRPr lang="en-US" altLang="ko-KR" sz="15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교육</a:t>
            </a:r>
            <a:r>
              <a:rPr lang="en-US" altLang="ko-KR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(X)</a:t>
            </a:r>
            <a:r>
              <a:rPr lang="ko-KR" altLang="en-US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을 많이 받을수록</a:t>
            </a:r>
            <a:r>
              <a:rPr lang="en-US" altLang="ko-KR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소득</a:t>
            </a:r>
            <a:r>
              <a:rPr lang="en-US" altLang="ko-KR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(Y)</a:t>
            </a:r>
            <a:r>
              <a:rPr lang="ko-KR" altLang="en-US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 높아지는지</a:t>
            </a:r>
            <a:r>
              <a:rPr lang="en-US" altLang="ko-KR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?</a:t>
            </a:r>
          </a:p>
          <a:p>
            <a:endParaRPr lang="en-US" altLang="ko-KR" sz="15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광고</a:t>
            </a:r>
            <a:r>
              <a:rPr lang="en-US" altLang="ko-KR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(X)</a:t>
            </a:r>
            <a:r>
              <a:rPr lang="ko-KR" altLang="en-US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를 많이 할 수록</a:t>
            </a:r>
            <a:r>
              <a:rPr lang="en-US" altLang="ko-KR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판매량</a:t>
            </a:r>
            <a:r>
              <a:rPr lang="en-US" altLang="ko-KR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(Y)</a:t>
            </a:r>
            <a:r>
              <a:rPr lang="ko-KR" altLang="en-US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 커지는지</a:t>
            </a:r>
            <a:r>
              <a:rPr lang="en-US" altLang="ko-KR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?</a:t>
            </a:r>
          </a:p>
          <a:p>
            <a:endParaRPr lang="en-US" altLang="ko-KR" sz="15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PPT</a:t>
            </a:r>
            <a:r>
              <a:rPr lang="ko-KR" altLang="en-US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페이지 수</a:t>
            </a:r>
            <a:r>
              <a:rPr lang="en-US" altLang="ko-KR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(X)</a:t>
            </a:r>
            <a:r>
              <a:rPr lang="ko-KR" altLang="en-US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가 많을수록 이해</a:t>
            </a:r>
            <a:r>
              <a:rPr lang="en-US" altLang="ko-KR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(Y)</a:t>
            </a:r>
            <a:r>
              <a:rPr lang="ko-KR" altLang="en-US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가 잘되는지</a:t>
            </a:r>
            <a:r>
              <a:rPr lang="en-US" altLang="ko-KR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?</a:t>
            </a:r>
          </a:p>
          <a:p>
            <a:endParaRPr lang="en-US" altLang="ko-KR" sz="15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두 변수가 서로 어떠한 관계에 있는지를 </a:t>
            </a:r>
            <a:endParaRPr lang="en-US" altLang="ko-KR" sz="15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파악하는 과정이 필요하다</a:t>
            </a:r>
            <a:r>
              <a:rPr lang="en-US" altLang="ko-KR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 </a:t>
            </a:r>
            <a:r>
              <a:rPr lang="en-US" altLang="ko-KR" sz="1500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Why?</a:t>
            </a:r>
            <a:endParaRPr lang="ko-KR" altLang="en-US" sz="1500" dirty="0">
              <a:solidFill>
                <a:srgbClr val="FF00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514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971600" y="-540060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02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en-US" altLang="ko-KR" sz="16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preliminary- 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상관관계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20" y="1067405"/>
            <a:ext cx="9289032" cy="3838572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7308304" y="166056"/>
            <a:ext cx="1656184" cy="357489"/>
            <a:chOff x="5580112" y="356955"/>
            <a:chExt cx="1656184" cy="357489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R </a:t>
              </a: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교육 세미나 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회귀분석 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- Regression</a:t>
              </a: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8215339" y="4943445"/>
            <a:ext cx="928661" cy="200073"/>
            <a:chOff x="8215339" y="4943445"/>
            <a:chExt cx="928661" cy="200073"/>
          </a:xfrm>
        </p:grpSpPr>
        <p:pic>
          <p:nvPicPr>
            <p:cNvPr id="12" name="Picture 2" descr="C:\Users\SHIN\Desktop\copyright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15339" y="4970161"/>
              <a:ext cx="500066" cy="173357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8667588" y="4943445"/>
              <a:ext cx="4764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err="1">
                  <a:solidFill>
                    <a:schemeClr val="bg1">
                      <a:lumMod val="65000"/>
                    </a:schemeClr>
                  </a:solidFill>
                </a:rPr>
                <a:t>ToBig’s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627783" y="1090354"/>
            <a:ext cx="44644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회귀분석을 알기 전에 상관관계를 알아야 한다</a:t>
            </a:r>
            <a:r>
              <a:rPr lang="en-US" altLang="ko-KR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endParaRPr lang="en-US" altLang="ko-KR" sz="15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일단 </a:t>
            </a:r>
            <a:r>
              <a:rPr lang="en-US" altLang="ko-KR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r>
              <a:rPr lang="ko-KR" altLang="en-US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개의 변수 </a:t>
            </a:r>
            <a:r>
              <a:rPr lang="en-US" altLang="ko-KR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x y </a:t>
            </a:r>
            <a:r>
              <a:rPr lang="ko-KR" altLang="en-US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가 있을 때</a:t>
            </a:r>
            <a:r>
              <a:rPr lang="en-US" altLang="ko-KR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</a:p>
          <a:p>
            <a:r>
              <a:rPr lang="ko-KR" altLang="en-US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 두 변수가 서로 어떠한 관계에 있는지</a:t>
            </a:r>
            <a:r>
              <a:rPr lang="en-US" altLang="ko-KR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endParaRPr lang="en-US" altLang="ko-KR" sz="15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15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예를들어</a:t>
            </a:r>
            <a:r>
              <a:rPr lang="ko-KR" altLang="en-US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endParaRPr lang="en-US" altLang="ko-KR" sz="15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1500" dirty="0">
                <a:highlight>
                  <a:srgbClr val="FF0000"/>
                </a:highlight>
                <a:latin typeface="a옛날목욕탕L" panose="02020600000000000000" pitchFamily="18" charset="-127"/>
                <a:ea typeface="a옛날목욕탕L" panose="02020600000000000000" pitchFamily="18" charset="-127"/>
              </a:rPr>
              <a:t>키</a:t>
            </a:r>
            <a:r>
              <a:rPr lang="en-US" altLang="ko-KR" sz="1500" dirty="0">
                <a:highlight>
                  <a:srgbClr val="FF0000"/>
                </a:highlight>
                <a:latin typeface="a옛날목욕탕L" panose="02020600000000000000" pitchFamily="18" charset="-127"/>
                <a:ea typeface="a옛날목욕탕L" panose="02020600000000000000" pitchFamily="18" charset="-127"/>
              </a:rPr>
              <a:t>(X) </a:t>
            </a:r>
            <a:r>
              <a:rPr lang="ko-KR" altLang="en-US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가 클수록</a:t>
            </a:r>
            <a:r>
              <a:rPr lang="en-US" altLang="ko-KR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500" dirty="0">
                <a:highlight>
                  <a:srgbClr val="FF0000"/>
                </a:highlight>
                <a:latin typeface="a옛날목욕탕L" panose="02020600000000000000" pitchFamily="18" charset="-127"/>
                <a:ea typeface="a옛날목욕탕L" panose="02020600000000000000" pitchFamily="18" charset="-127"/>
              </a:rPr>
              <a:t>몸무게</a:t>
            </a:r>
            <a:r>
              <a:rPr lang="en-US" altLang="ko-KR" sz="1500" dirty="0">
                <a:highlight>
                  <a:srgbClr val="FF0000"/>
                </a:highlight>
                <a:latin typeface="a옛날목욕탕L" panose="02020600000000000000" pitchFamily="18" charset="-127"/>
                <a:ea typeface="a옛날목욕탕L" panose="02020600000000000000" pitchFamily="18" charset="-127"/>
              </a:rPr>
              <a:t>(Y)</a:t>
            </a:r>
            <a:r>
              <a:rPr lang="ko-KR" altLang="en-US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가 커지는지</a:t>
            </a:r>
            <a:r>
              <a:rPr lang="en-US" altLang="ko-KR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?</a:t>
            </a:r>
          </a:p>
          <a:p>
            <a:endParaRPr lang="en-US" altLang="ko-KR" sz="15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1500" dirty="0">
                <a:highlight>
                  <a:srgbClr val="FF0000"/>
                </a:highlight>
                <a:latin typeface="a옛날목욕탕L" panose="02020600000000000000" pitchFamily="18" charset="-127"/>
                <a:ea typeface="a옛날목욕탕L" panose="02020600000000000000" pitchFamily="18" charset="-127"/>
              </a:rPr>
              <a:t>교육</a:t>
            </a:r>
            <a:r>
              <a:rPr lang="en-US" altLang="ko-KR" sz="1500" dirty="0">
                <a:highlight>
                  <a:srgbClr val="FF0000"/>
                </a:highlight>
                <a:latin typeface="a옛날목욕탕L" panose="02020600000000000000" pitchFamily="18" charset="-127"/>
                <a:ea typeface="a옛날목욕탕L" panose="02020600000000000000" pitchFamily="18" charset="-127"/>
              </a:rPr>
              <a:t>(X)</a:t>
            </a:r>
            <a:r>
              <a:rPr lang="ko-KR" altLang="en-US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을 많이 받을수록</a:t>
            </a:r>
            <a:r>
              <a:rPr lang="en-US" altLang="ko-KR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500" dirty="0">
                <a:highlight>
                  <a:srgbClr val="FF0000"/>
                </a:highlight>
                <a:latin typeface="a옛날목욕탕L" panose="02020600000000000000" pitchFamily="18" charset="-127"/>
                <a:ea typeface="a옛날목욕탕L" panose="02020600000000000000" pitchFamily="18" charset="-127"/>
              </a:rPr>
              <a:t>소득</a:t>
            </a:r>
            <a:r>
              <a:rPr lang="en-US" altLang="ko-KR" sz="1500" dirty="0">
                <a:highlight>
                  <a:srgbClr val="FF0000"/>
                </a:highlight>
                <a:latin typeface="a옛날목욕탕L" panose="02020600000000000000" pitchFamily="18" charset="-127"/>
                <a:ea typeface="a옛날목욕탕L" panose="02020600000000000000" pitchFamily="18" charset="-127"/>
              </a:rPr>
              <a:t>(Y)</a:t>
            </a:r>
            <a:r>
              <a:rPr lang="ko-KR" altLang="en-US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 높아지는지</a:t>
            </a:r>
            <a:r>
              <a:rPr lang="en-US" altLang="ko-KR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?</a:t>
            </a:r>
          </a:p>
          <a:p>
            <a:endParaRPr lang="en-US" altLang="ko-KR" sz="15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1500" dirty="0">
                <a:highlight>
                  <a:srgbClr val="FF0000"/>
                </a:highlight>
                <a:latin typeface="a옛날목욕탕L" panose="02020600000000000000" pitchFamily="18" charset="-127"/>
                <a:ea typeface="a옛날목욕탕L" panose="02020600000000000000" pitchFamily="18" charset="-127"/>
              </a:rPr>
              <a:t>광고</a:t>
            </a:r>
            <a:r>
              <a:rPr lang="en-US" altLang="ko-KR" sz="1500" dirty="0">
                <a:highlight>
                  <a:srgbClr val="FF0000"/>
                </a:highlight>
                <a:latin typeface="a옛날목욕탕L" panose="02020600000000000000" pitchFamily="18" charset="-127"/>
                <a:ea typeface="a옛날목욕탕L" panose="02020600000000000000" pitchFamily="18" charset="-127"/>
              </a:rPr>
              <a:t>(X)</a:t>
            </a:r>
            <a:r>
              <a:rPr lang="ko-KR" altLang="en-US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를 많이 할 수록</a:t>
            </a:r>
            <a:r>
              <a:rPr lang="en-US" altLang="ko-KR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500" dirty="0">
                <a:highlight>
                  <a:srgbClr val="FF0000"/>
                </a:highlight>
                <a:latin typeface="a옛날목욕탕L" panose="02020600000000000000" pitchFamily="18" charset="-127"/>
                <a:ea typeface="a옛날목욕탕L" panose="02020600000000000000" pitchFamily="18" charset="-127"/>
              </a:rPr>
              <a:t>판매량</a:t>
            </a:r>
            <a:r>
              <a:rPr lang="en-US" altLang="ko-KR" sz="1500" dirty="0">
                <a:highlight>
                  <a:srgbClr val="FF0000"/>
                </a:highlight>
                <a:latin typeface="a옛날목욕탕L" panose="02020600000000000000" pitchFamily="18" charset="-127"/>
                <a:ea typeface="a옛날목욕탕L" panose="02020600000000000000" pitchFamily="18" charset="-127"/>
              </a:rPr>
              <a:t>(Y)</a:t>
            </a:r>
            <a:r>
              <a:rPr lang="ko-KR" altLang="en-US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 커지는지</a:t>
            </a:r>
            <a:r>
              <a:rPr lang="en-US" altLang="ko-KR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?</a:t>
            </a:r>
          </a:p>
          <a:p>
            <a:endParaRPr lang="en-US" altLang="ko-KR" sz="15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500" dirty="0">
                <a:highlight>
                  <a:srgbClr val="FF0000"/>
                </a:highlight>
                <a:latin typeface="a옛날목욕탕L" panose="02020600000000000000" pitchFamily="18" charset="-127"/>
                <a:ea typeface="a옛날목욕탕L" panose="02020600000000000000" pitchFamily="18" charset="-127"/>
              </a:rPr>
              <a:t>PPT</a:t>
            </a:r>
            <a:r>
              <a:rPr lang="ko-KR" altLang="en-US" sz="1500" dirty="0">
                <a:highlight>
                  <a:srgbClr val="FF0000"/>
                </a:highlight>
                <a:latin typeface="a옛날목욕탕L" panose="02020600000000000000" pitchFamily="18" charset="-127"/>
                <a:ea typeface="a옛날목욕탕L" panose="02020600000000000000" pitchFamily="18" charset="-127"/>
              </a:rPr>
              <a:t>페이지 수</a:t>
            </a:r>
            <a:r>
              <a:rPr lang="en-US" altLang="ko-KR" sz="1500" dirty="0">
                <a:highlight>
                  <a:srgbClr val="FF0000"/>
                </a:highlight>
                <a:latin typeface="a옛날목욕탕L" panose="02020600000000000000" pitchFamily="18" charset="-127"/>
                <a:ea typeface="a옛날목욕탕L" panose="02020600000000000000" pitchFamily="18" charset="-127"/>
              </a:rPr>
              <a:t>(X)</a:t>
            </a:r>
            <a:r>
              <a:rPr lang="ko-KR" altLang="en-US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가 많을수록 이해</a:t>
            </a:r>
            <a:r>
              <a:rPr lang="en-US" altLang="ko-KR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(Y)</a:t>
            </a:r>
            <a:r>
              <a:rPr lang="ko-KR" altLang="en-US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가 잘되는지</a:t>
            </a:r>
            <a:r>
              <a:rPr lang="en-US" altLang="ko-KR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?</a:t>
            </a:r>
          </a:p>
          <a:p>
            <a:endParaRPr lang="en-US" altLang="ko-KR" sz="15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두 변수가 서로 어떠한 관계에 있는지를 </a:t>
            </a:r>
            <a:endParaRPr lang="en-US" altLang="ko-KR" sz="15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파악하는 과정이 필요하다</a:t>
            </a:r>
            <a:r>
              <a:rPr lang="en-US" altLang="ko-KR" sz="1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 </a:t>
            </a:r>
            <a:r>
              <a:rPr lang="en-US" altLang="ko-KR" sz="1500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Why?</a:t>
            </a:r>
            <a:endParaRPr lang="ko-KR" altLang="en-US" sz="1500" dirty="0">
              <a:solidFill>
                <a:srgbClr val="FF00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1520" y="2499742"/>
            <a:ext cx="1944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highlight>
                  <a:srgbClr val="FF0000"/>
                </a:highlight>
                <a:latin typeface="a옛날목욕탕L" panose="02020600000000000000" pitchFamily="18" charset="-127"/>
                <a:ea typeface="a옛날목욕탕L" panose="02020600000000000000" pitchFamily="18" charset="-127"/>
              </a:rPr>
              <a:t>연속형</a:t>
            </a:r>
          </a:p>
        </p:txBody>
      </p:sp>
    </p:spTree>
    <p:extLst>
      <p:ext uri="{BB962C8B-B14F-4D97-AF65-F5344CB8AC3E}">
        <p14:creationId xmlns:p14="http://schemas.microsoft.com/office/powerpoint/2010/main" val="1092174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7085</TotalTime>
  <Words>4556</Words>
  <Application>Microsoft Office PowerPoint</Application>
  <PresentationFormat>화면 슬라이드 쇼(16:9)</PresentationFormat>
  <Paragraphs>885</Paragraphs>
  <Slides>54</Slides>
  <Notes>43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54</vt:i4>
      </vt:variant>
    </vt:vector>
  </HeadingPairs>
  <TitlesOfParts>
    <vt:vector size="66" baseType="lpstr">
      <vt:lpstr>a옛날목욕탕L</vt:lpstr>
      <vt:lpstr>맑은 고딕</vt:lpstr>
      <vt:lpstr>Arial</vt:lpstr>
      <vt:lpstr>a옛날목욕탕B</vt:lpstr>
      <vt:lpstr>Yoon 윤고딕 540_TT</vt:lpstr>
      <vt:lpstr>Wingdings</vt:lpstr>
      <vt:lpstr>a옛날목욕탕M</vt:lpstr>
      <vt:lpstr>-윤고딕330</vt:lpstr>
      <vt:lpstr>Cambria Math</vt:lpstr>
      <vt:lpstr>Office 테마</vt:lpstr>
      <vt:lpstr>수식</vt:lpstr>
      <vt:lpstr>Equation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기존기수-과제설명</vt:lpstr>
      <vt:lpstr>몸무게를 Y로 두고 회귀분석을 진행하면 됩니다.</vt:lpstr>
      <vt:lpstr>변수 특이 사항</vt:lpstr>
      <vt:lpstr>PowerPoint 프레젠테이션</vt:lpstr>
      <vt:lpstr>8기 과제설명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 깔끔하게만 만들면 된다</dc:title>
  <dc:creator>Chunil</dc:creator>
  <cp:lastModifiedBy>xp102</cp:lastModifiedBy>
  <cp:revision>200</cp:revision>
  <dcterms:created xsi:type="dcterms:W3CDTF">2014-05-09T00:22:11Z</dcterms:created>
  <dcterms:modified xsi:type="dcterms:W3CDTF">2017-07-18T15:03:08Z</dcterms:modified>
</cp:coreProperties>
</file>