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87" r:id="rId4"/>
    <p:sldId id="296" r:id="rId5"/>
    <p:sldId id="297" r:id="rId6"/>
    <p:sldId id="289" r:id="rId7"/>
    <p:sldId id="290" r:id="rId8"/>
    <p:sldId id="295" r:id="rId9"/>
    <p:sldId id="291" r:id="rId10"/>
    <p:sldId id="293" r:id="rId11"/>
    <p:sldId id="294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878F-F874-4C87-85AC-E2D5EB2988A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335E6-1B6C-49BC-9500-E05B20C1B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1i5yhwOz8&amp;feature=related" TargetMode="External"/><Relationship Id="rId3" Type="http://schemas.openxmlformats.org/officeDocument/2006/relationships/image" Target="../media/image29.png"/><Relationship Id="rId7" Type="http://schemas.openxmlformats.org/officeDocument/2006/relationships/hyperlink" Target="https://www.youtube.com/watch?v=SuDWatyl0KY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kr/url?sa=i&amp;rct=j&amp;q=&amp;esrc=s&amp;frm=1&amp;source=images&amp;cd=&amp;cad=rja&amp;docid=Qc47flXuJcMLnM&amp;tbnid=B-REgHBzJI0WmM:&amp;ved=0CAUQjRw&amp;url=http://onbao.com/news.php?mode%3Dview%26num%3D22491&amp;ei=s-w2UsjtPMvCkQWXy4G4Cw&amp;bvm=bv.52164340,d.dGI&amp;psig=AFQjCNHmZrZl5tDFlHvSDjpQUT2NfP3NLA&amp;ust=13794176157663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.kr/url?sa=i&amp;rct=j&amp;q=%EB%B2%A0%EB%A5%B4%EC%82%AC%EC%9D%B4%EC%9C%A0+%EA%B6%81%EC%A0%84&amp;source=images&amp;cd=&amp;cad=rja&amp;docid=fbsYgpOGxcIyfM&amp;tbnid=nuqu46dbUkzEHM:&amp;ved=0CAUQjRw&amp;url=http://blog.daum.net/_blog/hdn/ArticleContentsView.do?blogid=0AwPF&amp;articleno=2379703&amp;looping=0&amp;longOpen=&amp;ei=5LxCUZoK6J6IB4PzgYAK&amp;bvm=bv.43828540,d.aGc&amp;psig=AFQjCNGie06C9WogAzERvN9c6ffOMb4GEA&amp;ust=136341459355631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7280" y="758952"/>
            <a:ext cx="10058400" cy="3231157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ea typeface="굴림" charset="-127"/>
              </a:rPr>
              <a:t>민주주의 의의와 역사적 전개</a:t>
            </a:r>
            <a:r>
              <a:rPr lang="en-US" altLang="ko-KR" sz="5400" dirty="0" smtClean="0">
                <a:ea typeface="굴림" charset="-127"/>
              </a:rPr>
              <a:t>(</a:t>
            </a:r>
            <a:r>
              <a:rPr lang="en-US" altLang="ko-KR" sz="5400" dirty="0" smtClean="0"/>
              <a:t>Ⅰ</a:t>
            </a:r>
            <a:r>
              <a:rPr lang="en-US" altLang="ko-KR" sz="5400" dirty="0" smtClean="0">
                <a:ea typeface="굴림" charset="-127"/>
              </a:rPr>
              <a:t>)</a:t>
            </a:r>
            <a:endParaRPr lang="en-US" altLang="ko-KR" sz="5400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7279" y="4430684"/>
            <a:ext cx="10158153" cy="202830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 dirty="0" smtClean="0"/>
              <a:t>○ 민주주의의 의의</a:t>
            </a:r>
            <a:endParaRPr lang="en-US" altLang="ko-KR" sz="3200" dirty="0" smtClean="0"/>
          </a:p>
          <a:p>
            <a:r>
              <a:rPr lang="ko-KR" altLang="en-US" sz="3200" dirty="0" smtClean="0">
                <a:latin typeface="+mn-ea"/>
              </a:rPr>
              <a:t>○ </a:t>
            </a:r>
            <a:r>
              <a:rPr lang="ko-KR" altLang="en-US" sz="3200" dirty="0" smtClean="0"/>
              <a:t>민주주의의 가치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가치 상대주의와 가치 절대주의</a:t>
            </a:r>
            <a:r>
              <a:rPr lang="en-US" altLang="ko-KR" sz="3200" dirty="0" smtClean="0"/>
              <a:t>)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○ </a:t>
            </a:r>
            <a:r>
              <a:rPr lang="ko-KR" altLang="en-US" sz="3200" dirty="0" smtClean="0">
                <a:latin typeface="+mn-ea"/>
              </a:rPr>
              <a:t>민주주의의 역사적 전개 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ko-KR" altLang="en-US" sz="3200" dirty="0" smtClean="0">
                <a:latin typeface="+mn-ea"/>
              </a:rPr>
              <a:t>제</a:t>
            </a:r>
            <a:r>
              <a:rPr lang="en-US" altLang="ko-KR" sz="3200" dirty="0">
                <a:latin typeface="+mn-ea"/>
              </a:rPr>
              <a:t>2</a:t>
            </a:r>
            <a:r>
              <a:rPr lang="ko-KR" altLang="en-US" sz="3200" dirty="0">
                <a:latin typeface="+mn-ea"/>
              </a:rPr>
              <a:t>차 세계대전의 발발과 방어적 </a:t>
            </a:r>
            <a:r>
              <a:rPr lang="ko-KR" altLang="en-US" sz="3200" dirty="0" smtClean="0">
                <a:latin typeface="+mn-ea"/>
              </a:rPr>
              <a:t>민주주의</a:t>
            </a:r>
            <a:endParaRPr lang="en-US" altLang="ko-KR" sz="3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79" y="92553"/>
            <a:ext cx="10058400" cy="80777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민주주의의 역사적 전개</a:t>
            </a:r>
            <a:r>
              <a:rPr lang="en-US" altLang="ko-KR" sz="4400" dirty="0"/>
              <a:t>(</a:t>
            </a:r>
            <a:r>
              <a:rPr lang="ko-KR" altLang="en-US" sz="4400" dirty="0"/>
              <a:t>현대</a:t>
            </a:r>
            <a:r>
              <a:rPr lang="en-US" altLang="ko-KR" sz="4400" dirty="0"/>
              <a:t>)</a:t>
            </a:r>
            <a:endParaRPr lang="en-US" altLang="ko-KR" sz="44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093215"/>
            <a:ext cx="10750551" cy="46164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ea typeface="굴림" charset="-127"/>
              </a:rPr>
              <a:t>독일의 특수성 </a:t>
            </a:r>
            <a:endParaRPr lang="ko-KR" altLang="en-US" sz="32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53" y="1770333"/>
            <a:ext cx="2450080" cy="23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92" y="1562154"/>
            <a:ext cx="3771900" cy="211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55" y="4072712"/>
            <a:ext cx="32243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https://encrypted-tbn2.gstatic.com/images?q=tbn:ANd9GcRfKSVnrqE9Kuxsbd0AFsII54YARh_OsKldtxNZmp5GixPc5V81-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21" y="1448062"/>
            <a:ext cx="2064000" cy="23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53" y="4182431"/>
            <a:ext cx="2438400" cy="23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436201" y="6378694"/>
            <a:ext cx="2276363" cy="369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바이마르 공화국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53044" y="3580686"/>
            <a:ext cx="3946870" cy="5099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ea typeface="굴림" charset="-127"/>
                <a:hlinkClick r:id="rId7"/>
              </a:rPr>
              <a:t>프랑스</a:t>
            </a:r>
            <a:r>
              <a:rPr lang="en-US" altLang="ko-KR" b="1" dirty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•</a:t>
            </a:r>
            <a:r>
              <a:rPr lang="ko-KR" altLang="en-US" b="1" dirty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벨기에 </a:t>
            </a:r>
            <a:r>
              <a:rPr lang="ko-KR" altLang="en-US" b="1" dirty="0" smtClean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군의 </a:t>
            </a:r>
            <a:r>
              <a:rPr lang="ko-KR" altLang="en-US" b="1" dirty="0" err="1" smtClean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루르</a:t>
            </a:r>
            <a:r>
              <a:rPr lang="ko-KR" altLang="en-US" b="1" dirty="0" smtClean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Franklin Gothic Book"/>
                <a:ea typeface="굴림" charset="-127"/>
                <a:hlinkClick r:id="rId7"/>
              </a:rPr>
              <a:t>지방 점령</a:t>
            </a:r>
            <a:endParaRPr lang="ko-KR" altLang="en-US" b="1" dirty="0">
              <a:solidFill>
                <a:srgbClr val="002060"/>
              </a:solidFill>
              <a:ea typeface="굴림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9170" y="6235396"/>
            <a:ext cx="3840744" cy="5079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굴림" charset="-127"/>
                <a:hlinkClick r:id="rId8"/>
              </a:rPr>
              <a:t>열강</a:t>
            </a:r>
            <a:r>
              <a:rPr lang="en-US" altLang="ko-KR" b="1" dirty="0">
                <a:solidFill>
                  <a:schemeClr val="tx1"/>
                </a:solidFill>
                <a:ea typeface="굴림" charset="-127"/>
                <a:hlinkClick r:id="rId8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ea typeface="굴림" charset="-127"/>
                <a:hlinkClick r:id="rId8"/>
              </a:rPr>
              <a:t>프랑스</a:t>
            </a:r>
            <a:r>
              <a:rPr lang="en-US" altLang="ko-KR" b="1" dirty="0">
                <a:solidFill>
                  <a:schemeClr val="tx1"/>
                </a:solidFill>
                <a:ea typeface="굴림" charset="-127"/>
                <a:hlinkClick r:id="rId8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ea typeface="굴림" charset="-127"/>
                <a:hlinkClick r:id="rId8"/>
              </a:rPr>
              <a:t>의 배상금지급요구</a:t>
            </a:r>
            <a:endParaRPr lang="ko-KR" altLang="en-US" b="1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35025" y="3835650"/>
            <a:ext cx="2223487" cy="964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치솟는 물가로 인한 불만의 급증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9438"/>
            <a:ext cx="10058400" cy="838142"/>
          </a:xfrm>
        </p:spPr>
        <p:txBody>
          <a:bodyPr/>
          <a:lstStyle/>
          <a:p>
            <a:r>
              <a:rPr lang="ko-KR" altLang="en-US" sz="3600" dirty="0"/>
              <a:t>민주주의의 역사적 전개</a:t>
            </a:r>
            <a:r>
              <a:rPr lang="en-US" altLang="ko-KR" sz="3600" dirty="0"/>
              <a:t>(</a:t>
            </a:r>
            <a:r>
              <a:rPr lang="ko-KR" altLang="en-US" sz="3600" dirty="0"/>
              <a:t>현대</a:t>
            </a:r>
            <a:r>
              <a:rPr lang="en-US" altLang="ko-KR" sz="3600" dirty="0"/>
              <a:t>)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3" y="1268760"/>
            <a:ext cx="10750551" cy="5400000"/>
          </a:xfrm>
        </p:spPr>
        <p:txBody>
          <a:bodyPr/>
          <a:lstStyle/>
          <a:p>
            <a:r>
              <a:rPr lang="ko-KR" altLang="en-US" sz="2800" dirty="0"/>
              <a:t>○ </a:t>
            </a:r>
            <a:r>
              <a:rPr lang="ko-KR" altLang="en-US" sz="2700" dirty="0" smtClean="0">
                <a:ea typeface="굴림" charset="-127"/>
              </a:rPr>
              <a:t>바이마르 공화국의 붕괴 </a:t>
            </a:r>
            <a:endParaRPr lang="ko-KR" altLang="en-US" sz="27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0" y="1903442"/>
            <a:ext cx="3973115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52" y="2801400"/>
            <a:ext cx="2614020" cy="200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6" y="4402298"/>
            <a:ext cx="1768057" cy="17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오른쪽 화살표 22"/>
          <p:cNvSpPr/>
          <p:nvPr/>
        </p:nvSpPr>
        <p:spPr bwMode="auto">
          <a:xfrm>
            <a:off x="4306683" y="4999671"/>
            <a:ext cx="165802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050" name="Picture 2" descr="히틀러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39" y="2910338"/>
            <a:ext cx="1725602" cy="18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349" y="1328669"/>
            <a:ext cx="2048687" cy="15985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111" y="1279208"/>
            <a:ext cx="2198713" cy="1601784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845795" y="6253463"/>
            <a:ext cx="1036297" cy="350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 슈미트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33413" y="4439890"/>
            <a:ext cx="1596246" cy="1695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결단주의</a:t>
            </a:r>
            <a:endParaRPr lang="en-US" altLang="ko-KR" sz="2400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비상시에 지도자의 정치적 결단을 강조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36000" y="3885060"/>
            <a:ext cx="2414652" cy="4719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국민의 선택은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3830" y="4946152"/>
            <a:ext cx="3501192" cy="536847"/>
          </a:xfrm>
          <a:prstGeom prst="roundRect">
            <a:avLst/>
          </a:prstGeom>
          <a:solidFill>
            <a:schemeClr val="tx2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사회주의 노동당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(Nazis)?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90053" y="5725346"/>
            <a:ext cx="5748745" cy="505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 국민의 선택은 민주주의 원리에 반하는 것인가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4749734" y="1961809"/>
            <a:ext cx="915486" cy="366431"/>
          </a:xfrm>
          <a:prstGeom prst="rightArrow">
            <a:avLst>
              <a:gd name="adj1" fmla="val 40402"/>
              <a:gd name="adj2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717565" y="3379061"/>
            <a:ext cx="915486" cy="366431"/>
          </a:xfrm>
          <a:prstGeom prst="rightArrow">
            <a:avLst>
              <a:gd name="adj1" fmla="val 40402"/>
              <a:gd name="adj2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67678" y="1911071"/>
            <a:ext cx="1611871" cy="473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의회민주주의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94560" y="3413187"/>
            <a:ext cx="2039908" cy="4825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결단력의 지도자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2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0364" y="2111433"/>
            <a:ext cx="8101641" cy="26290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만일 민주주의의 원리에 따라 선출된 자가 민주주의 원리에 반하는 결정을 내린다면 통제할 수 있을 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>
              <a:buFont typeface="Wingdings" panose="05000000000000000000" pitchFamily="2" charset="2"/>
              <a:buChar char="u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방어적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민주주의와 관련된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결정례인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통합진보당 관련 헌법재판소의 결정문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헌재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2014. 12. 19. 2013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헌다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찾아 이를 읽은 후 자신의 생각을 정리해 오시기 바랍니다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819" y="286603"/>
            <a:ext cx="2804805" cy="2372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99" y="4279094"/>
            <a:ext cx="2867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3780" y="350103"/>
            <a:ext cx="10058400" cy="8055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민주주의의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1205840"/>
            <a:ext cx="10058400" cy="4023360"/>
          </a:xfrm>
        </p:spPr>
        <p:txBody>
          <a:bodyPr/>
          <a:lstStyle/>
          <a:p>
            <a:r>
              <a:rPr lang="ko-KR" altLang="en-US" sz="2400" dirty="0"/>
              <a:t>○ 민주주의의 </a:t>
            </a:r>
            <a:r>
              <a:rPr lang="ko-KR" altLang="en-US" sz="2400" dirty="0" smtClean="0"/>
              <a:t>의사 결정방식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0398" y="1836338"/>
            <a:ext cx="3072000" cy="202436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Democracy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Demos+Kratos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민중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en-US" dirty="0" smtClean="0">
                <a:solidFill>
                  <a:schemeClr val="tx1"/>
                </a:solidFill>
              </a:rPr>
              <a:t>지배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국민의 자기 지배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치자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ko-KR" altLang="en-US" dirty="0" smtClean="0">
                <a:solidFill>
                  <a:schemeClr val="tx1"/>
                </a:solidFill>
              </a:rPr>
              <a:t>피치자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070947" y="1845743"/>
            <a:ext cx="3072000" cy="202436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민주주의의 본질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공동의 과제에 대한 결정을 구성원 모두의 의사의 합치에 의할 때 정당화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3552398" y="4834850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47339" y="4198992"/>
            <a:ext cx="3072000" cy="1872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국가 의사의 결정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공동체의 과제에 대하여 공동체의 구성원이 따라야 하는 결정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894553" y="4287328"/>
            <a:ext cx="3504000" cy="1872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국민적 합의의 결정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</a:rPr>
              <a:t>가장 바람직한 방식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전원의사의 일치 </a:t>
            </a:r>
            <a:r>
              <a:rPr lang="ko-KR" altLang="en-US" dirty="0" smtClean="0">
                <a:solidFill>
                  <a:schemeClr val="tx1"/>
                </a:solidFill>
              </a:rPr>
              <a:t>합의</a:t>
            </a:r>
            <a:r>
              <a:rPr lang="en-US" altLang="ko-KR" dirty="0" smtClean="0">
                <a:solidFill>
                  <a:schemeClr val="tx1"/>
                </a:solidFill>
              </a:rPr>
              <a:t>·</a:t>
            </a:r>
            <a:r>
              <a:rPr lang="ko-KR" altLang="en-US" dirty="0" smtClean="0">
                <a:solidFill>
                  <a:schemeClr val="tx1"/>
                </a:solidFill>
              </a:rPr>
              <a:t>도출을 위한 기술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다수결의 방식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653866" y="2567262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453316" y="5135096"/>
            <a:ext cx="3361573" cy="7593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FF0000"/>
                </a:solidFill>
              </a:rPr>
              <a:t>민주주의의 방식이 항상 바람직하고 좋은 것인가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 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pic>
        <p:nvPicPr>
          <p:cNvPr id="23556" name="Picture 4" descr="http://onbao.com/files/news/200908/20090828125109_bde710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53" y="2627187"/>
            <a:ext cx="3494293" cy="21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955" y="345312"/>
            <a:ext cx="2842905" cy="188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6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697"/>
          </a:xfrm>
        </p:spPr>
        <p:txBody>
          <a:bodyPr/>
          <a:lstStyle/>
          <a:p>
            <a:r>
              <a:rPr lang="ko-KR" altLang="en-US" dirty="0" smtClean="0"/>
              <a:t>민주주의의 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059500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민주주의의 </a:t>
            </a:r>
            <a:r>
              <a:rPr lang="ko-KR" altLang="en-US" sz="2400" dirty="0" smtClean="0"/>
              <a:t>의사 결정방식과 관련한 사상적 근거는</a:t>
            </a:r>
            <a:r>
              <a:rPr lang="en-US" altLang="ko-KR" sz="2400" dirty="0" smtClean="0"/>
              <a:t>? </a:t>
            </a:r>
          </a:p>
          <a:p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11200" y="1697613"/>
            <a:ext cx="4204004" cy="91922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민주주의에서의 의사결정방식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</a:rPr>
              <a:t>다수결 방식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600906" y="1617225"/>
            <a:ext cx="2880320" cy="108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가치 상대주의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r>
              <a:rPr lang="en-US" altLang="ko-KR" dirty="0" smtClean="0"/>
              <a:t>or </a:t>
            </a:r>
            <a:endParaRPr lang="en-US" altLang="ko-KR" dirty="0"/>
          </a:p>
          <a:p>
            <a:pPr algn="ctr"/>
            <a:r>
              <a:rPr lang="ko-KR" altLang="en-US" dirty="0" smtClean="0"/>
              <a:t>가치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절대주의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</a:p>
        </p:txBody>
      </p:sp>
      <p:sp>
        <p:nvSpPr>
          <p:cNvPr id="10" name="오른쪽 화살표 9"/>
          <p:cNvSpPr/>
          <p:nvPr/>
        </p:nvSpPr>
        <p:spPr bwMode="auto">
          <a:xfrm>
            <a:off x="5075433" y="1914909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815412" y="4572744"/>
            <a:ext cx="10657185" cy="108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 (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절대적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) </a:t>
            </a:r>
            <a:r>
              <a:rPr lang="ko-KR" altLang="en-US" sz="2000" dirty="0" smtClean="0">
                <a:solidFill>
                  <a:schemeClr val="tx1"/>
                </a:solidFill>
              </a:rPr>
              <a:t>가치 절대주의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시간과 공간을 초월하고 불변하는 절대적 </a:t>
            </a:r>
            <a:r>
              <a:rPr lang="ko-KR" altLang="en-US" sz="2000" dirty="0" smtClean="0">
                <a:solidFill>
                  <a:schemeClr val="tx1"/>
                </a:solidFill>
              </a:rPr>
              <a:t>가치가 </a:t>
            </a:r>
            <a:r>
              <a:rPr lang="ko-KR" altLang="en-US" sz="2000" dirty="0">
                <a:solidFill>
                  <a:schemeClr val="tx1"/>
                </a:solidFill>
              </a:rPr>
              <a:t>존재하므로 가치판단의 절대적 기준이 </a:t>
            </a:r>
            <a:r>
              <a:rPr lang="ko-KR" altLang="en-US" sz="2000" dirty="0" smtClean="0">
                <a:solidFill>
                  <a:schemeClr val="tx1"/>
                </a:solidFill>
              </a:rPr>
              <a:t>존재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180707" y="5806937"/>
            <a:ext cx="7076181" cy="42439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가치상대주의 혹은 가치 절대주의 중 무엇이 민주주의 원리와  상응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39" y="128984"/>
            <a:ext cx="2023137" cy="173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48" y="1874195"/>
            <a:ext cx="2076723" cy="19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 bwMode="auto">
          <a:xfrm>
            <a:off x="697133" y="2819865"/>
            <a:ext cx="9893110" cy="162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sz="2000" dirty="0" smtClean="0">
                <a:solidFill>
                  <a:schemeClr val="tx1"/>
                </a:solidFill>
              </a:rPr>
              <a:t>가치 상대주의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가치중립주의</a:t>
            </a:r>
            <a:r>
              <a:rPr lang="en-US" altLang="ko-KR" sz="2000" dirty="0" smtClean="0">
                <a:solidFill>
                  <a:schemeClr val="tx1"/>
                </a:solidFill>
              </a:rPr>
              <a:t>) </a:t>
            </a:r>
            <a:r>
              <a:rPr lang="en-US" altLang="ko-KR" sz="20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chemeClr val="tx1"/>
                </a:solidFill>
                <a:sym typeface="Wingdings" pitchFamily="2" charset="2"/>
              </a:rPr>
              <a:t>사상의 자유시장 이론</a:t>
            </a:r>
            <a:r>
              <a:rPr lang="ko-KR" altLang="en-US" sz="2000" dirty="0">
                <a:solidFill>
                  <a:schemeClr val="tx1"/>
                </a:solidFill>
              </a:rPr>
              <a:t/>
            </a:r>
            <a:br>
              <a:rPr lang="ko-KR" altLang="en-US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모든 가치는 동등한 서열에 </a:t>
            </a:r>
            <a:r>
              <a:rPr lang="ko-KR" altLang="en-US" sz="2000" dirty="0" smtClean="0">
                <a:solidFill>
                  <a:schemeClr val="tx1"/>
                </a:solidFill>
              </a:rPr>
              <a:t>있을 뿐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어떤 가치가 어떤 가치보다 </a:t>
            </a:r>
            <a:r>
              <a:rPr lang="ko-KR" altLang="en-US" sz="2000" dirty="0" smtClean="0">
                <a:solidFill>
                  <a:schemeClr val="tx1"/>
                </a:solidFill>
              </a:rPr>
              <a:t>우월하다고 할 수 없음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가치판단이나 평가는 시대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지역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문화 나아가 인종 등에 따라 달라질 수 있기 때문에 절대적 가치나 가치판단의 절대적 기준은 존재하지 않음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 rot="19327386">
            <a:off x="10913363" y="1190498"/>
            <a:ext cx="484632" cy="8534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73" y="5529835"/>
            <a:ext cx="1983822" cy="142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6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50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민주주의의 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126398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민주주의의 </a:t>
            </a:r>
            <a:r>
              <a:rPr lang="ko-KR" altLang="en-US" sz="2400" dirty="0" smtClean="0"/>
              <a:t>의사 결정방식과 관련한 사상적 근거 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536331" y="5340564"/>
            <a:ext cx="2688000" cy="73883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현재의 가치는 미래의 가치를 구속할 수 없다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604829" y="2782573"/>
            <a:ext cx="7461230" cy="108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가치 상대주의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가치판단이나 평가는 시대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지역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문화 나아가 인종 등에 따라 달라질 수 있기 때문에 절대적 가치나 가치판단의 절대적 기준은 존재하지 않음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 rot="5400000">
            <a:off x="2168976" y="4333627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28" y="4412905"/>
            <a:ext cx="2004339" cy="1697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16" y="4428115"/>
            <a:ext cx="2857500" cy="160020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308296" y="1754715"/>
            <a:ext cx="3481654" cy="87414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민주주의에서의 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 결정 방식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다수결 방식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70298" y="1603717"/>
            <a:ext cx="2795761" cy="104838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가치 상대주의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가치 절대주의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307561" y="1978029"/>
            <a:ext cx="658258" cy="38509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50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민주주의의 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126398"/>
            <a:ext cx="10972800" cy="4953000"/>
          </a:xfrm>
        </p:spPr>
        <p:txBody>
          <a:bodyPr/>
          <a:lstStyle/>
          <a:p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76" y="2685815"/>
            <a:ext cx="2832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6" y="2700140"/>
            <a:ext cx="2429405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26" y="5023192"/>
            <a:ext cx="3619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17" y="2914960"/>
            <a:ext cx="3200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96" y="2767322"/>
            <a:ext cx="2768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1685418" y="1465578"/>
            <a:ext cx="7268778" cy="96256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민주주의는 자유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평등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정의라는 가치를 추구하면서도 개인의 개성신장과 행복추구를 위하여 어떤 개별적인 가치도 다른 가치를 일방적으로 지배할 수 없다는 가치 상대주의에 기반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78486" y="1060860"/>
            <a:ext cx="300720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민주주의와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가치 상대주의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380" y="303213"/>
            <a:ext cx="10058400" cy="801687"/>
          </a:xfrm>
        </p:spPr>
        <p:txBody>
          <a:bodyPr/>
          <a:lstStyle/>
          <a:p>
            <a:r>
              <a:rPr lang="ko-KR" altLang="en-US" dirty="0" smtClean="0"/>
              <a:t>민주주의의 역사적 전개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37" y="1159025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비스마르크의 </a:t>
            </a:r>
            <a:r>
              <a:rPr lang="ko-KR" altLang="en-US" sz="2400" dirty="0" smtClean="0"/>
              <a:t>세력균형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정책과 </a:t>
            </a:r>
            <a:r>
              <a:rPr lang="ko-KR" altLang="en-US" sz="2400" dirty="0" err="1" smtClean="0"/>
              <a:t>빌헬름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세의 팽창정책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○ 제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세계대전의 발발 </a:t>
            </a:r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89" y="4985462"/>
            <a:ext cx="307911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66" y="1611021"/>
            <a:ext cx="1959834" cy="20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5112"/>
            <a:ext cx="2054585" cy="186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2802360" y="2462673"/>
            <a:ext cx="960107" cy="5790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vs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224049" y="2075573"/>
            <a:ext cx="5706951" cy="89044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비스마르크의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실각과 본격적인 팽창정책의 추구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해외시장의 획득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아프리카 진출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해군의 건설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893948" y="4123879"/>
            <a:ext cx="4128000" cy="81143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세르비아 청년</a:t>
            </a:r>
            <a:r>
              <a:rPr lang="en-US" altLang="ko-KR" sz="2000" dirty="0" smtClean="0">
                <a:solidFill>
                  <a:schemeClr val="tx1"/>
                </a:solidFill>
              </a:rPr>
              <a:t>(2</a:t>
            </a:r>
            <a:r>
              <a:rPr lang="ko-KR" altLang="en-US" sz="2000" dirty="0" smtClean="0">
                <a:solidFill>
                  <a:schemeClr val="tx1"/>
                </a:solidFill>
              </a:rPr>
              <a:t>명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이 오스트리아 황태자와 그의 비를 암살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794740" y="4037648"/>
            <a:ext cx="2611107" cy="108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오스트리아</a:t>
            </a:r>
            <a:r>
              <a:rPr lang="en-US" altLang="ko-KR" sz="20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chemeClr val="tx1"/>
                </a:solidFill>
                <a:sym typeface="Wingdings" pitchFamily="2" charset="2"/>
              </a:rPr>
              <a:t>세르비아에 대하여 선전포고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  <a:sym typeface="Wingdings" pitchFamily="2" charset="2"/>
              </a:rPr>
              <a:t>전쟁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9003898" y="4100995"/>
            <a:ext cx="2596944" cy="468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오스트리아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독일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8600993" y="5497317"/>
            <a:ext cx="3552735" cy="5151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영국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프랑스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미국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일본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59" y="5188257"/>
            <a:ext cx="2366971" cy="15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 bwMode="auto">
          <a:xfrm>
            <a:off x="9767617" y="4779903"/>
            <a:ext cx="960107" cy="5790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vs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8274726" y="4688552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>
            <a:off x="4854735" y="4367291"/>
            <a:ext cx="912000" cy="360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9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6036" y="122475"/>
            <a:ext cx="10058400" cy="881797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민주주의의 역사적 전개</a:t>
            </a:r>
            <a:r>
              <a:rPr lang="en-US" altLang="ko-KR" sz="4400" dirty="0"/>
              <a:t>(</a:t>
            </a:r>
            <a:r>
              <a:rPr lang="ko-KR" altLang="en-US" sz="4400" dirty="0"/>
              <a:t>현대</a:t>
            </a:r>
            <a:r>
              <a:rPr lang="en-US" altLang="ko-KR" sz="4400" dirty="0"/>
              <a:t>)</a:t>
            </a:r>
            <a:endParaRPr lang="en-US" altLang="ko-KR" sz="4400" dirty="0" smtClean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036" y="1054198"/>
            <a:ext cx="10750551" cy="4616450"/>
          </a:xfrm>
        </p:spPr>
        <p:txBody>
          <a:bodyPr/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ea typeface="굴림" charset="-127"/>
              </a:rPr>
              <a:t>연합국의 승리와 강화협정</a:t>
            </a:r>
            <a:r>
              <a:rPr lang="en-US" altLang="ko-KR" sz="3200" dirty="0" smtClean="0">
                <a:ea typeface="굴림" charset="-127"/>
              </a:rPr>
              <a:t> </a:t>
            </a:r>
          </a:p>
          <a:p>
            <a:pPr>
              <a:buNone/>
            </a:pPr>
            <a:r>
              <a:rPr lang="en-US" altLang="ko-KR" sz="2700" dirty="0" smtClean="0">
                <a:ea typeface="굴림" charset="-127"/>
              </a:rPr>
              <a:t>    </a:t>
            </a:r>
            <a:endParaRPr lang="ko-KR" altLang="en-US" sz="2700" dirty="0">
              <a:ea typeface="굴림" charset="-127"/>
            </a:endParaRPr>
          </a:p>
        </p:txBody>
      </p:sp>
      <p:pic>
        <p:nvPicPr>
          <p:cNvPr id="25604" name="Picture 4" descr="http://t2.gstatic.com/images?q=tbn:ANd9GcRQFwcS1a0ITgVufq39VJ-XMGNSCtM-2Brlpw4AugWI71NdKk0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54" y="1397095"/>
            <a:ext cx="4068026" cy="253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48" y="4825219"/>
            <a:ext cx="3639288" cy="192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26" y="4089965"/>
            <a:ext cx="3670081" cy="27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197043" y="1623377"/>
            <a:ext cx="5169516" cy="315191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독일과의 </a:t>
            </a:r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베르사이유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조약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식민지들을 양도할 것</a:t>
            </a:r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 병력을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명 이하로 제한하고 </a:t>
            </a:r>
            <a:r>
              <a:rPr lang="ko-KR" altLang="en-US" sz="1600" dirty="0" err="1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중포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전차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비행기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잠수함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전함 등의 보유를 금할 것</a:t>
            </a:r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라인 강 </a:t>
            </a:r>
            <a:r>
              <a:rPr lang="ko-KR" altLang="en-US" sz="1600" dirty="0" err="1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좌안을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년간 </a:t>
            </a:r>
            <a:r>
              <a:rPr lang="ko-KR" altLang="en-US" sz="1600" dirty="0" err="1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피점령지로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둘 것</a:t>
            </a:r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라인 강 </a:t>
            </a:r>
            <a:r>
              <a:rPr lang="ko-KR" altLang="en-US" sz="1600" dirty="0" err="1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우안으로부터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50Km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이르는 지역을 비무장지대로 할 것</a:t>
            </a:r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영토의 약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인구의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가량을 할양할 것</a:t>
            </a:r>
            <a:endParaRPr lang="en-US" altLang="ko-KR" sz="1600" dirty="0" smtClean="0">
              <a:solidFill>
                <a:schemeClr val="bg2">
                  <a:lumMod val="1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배상금을 지불할 것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전쟁으로 인한 피해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44805"/>
            <a:ext cx="10058400" cy="818297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</a:rPr>
              <a:t>민주주의의 역사적 전개</a:t>
            </a:r>
            <a:r>
              <a:rPr lang="en-US" altLang="ko-KR" sz="4400" dirty="0">
                <a:solidFill>
                  <a:schemeClr val="tx1"/>
                </a:solidFill>
              </a:rPr>
              <a:t>(</a:t>
            </a:r>
            <a:r>
              <a:rPr lang="ko-KR" altLang="en-US" sz="4400" dirty="0">
                <a:solidFill>
                  <a:schemeClr val="tx1"/>
                </a:solidFill>
              </a:rPr>
              <a:t>현대</a:t>
            </a:r>
            <a:r>
              <a:rPr lang="en-US" altLang="ko-KR" sz="4400" dirty="0">
                <a:solidFill>
                  <a:schemeClr val="tx1"/>
                </a:solidFill>
              </a:rPr>
              <a:t>)</a:t>
            </a:r>
            <a:endParaRPr lang="en-US" altLang="ko-KR" sz="44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055532"/>
            <a:ext cx="10750551" cy="46164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○ </a:t>
            </a:r>
            <a:r>
              <a:rPr lang="ko-KR" altLang="en-US" sz="3200" dirty="0" smtClean="0">
                <a:ea typeface="굴림" charset="-127"/>
              </a:rPr>
              <a:t>독일의 특수성</a:t>
            </a:r>
            <a:r>
              <a:rPr lang="en-US" altLang="ko-KR" sz="3200" dirty="0" smtClean="0">
                <a:ea typeface="굴림" charset="-127"/>
              </a:rPr>
              <a:t>(</a:t>
            </a:r>
            <a:r>
              <a:rPr lang="ko-KR" altLang="en-US" sz="3200" dirty="0" smtClean="0">
                <a:ea typeface="굴림" charset="-127"/>
              </a:rPr>
              <a:t>프랑스와의 관계</a:t>
            </a:r>
            <a:r>
              <a:rPr lang="en-US" altLang="ko-KR" sz="3200" dirty="0" smtClean="0">
                <a:ea typeface="굴림" charset="-127"/>
              </a:rPr>
              <a:t>)</a:t>
            </a:r>
            <a:r>
              <a:rPr lang="ko-KR" altLang="en-US" sz="3200" dirty="0" smtClean="0">
                <a:ea typeface="굴림" charset="-127"/>
              </a:rPr>
              <a:t> </a:t>
            </a:r>
            <a:endParaRPr lang="ko-KR" altLang="en-US" sz="3200" dirty="0">
              <a:ea typeface="굴림" charset="-127"/>
            </a:endParaRPr>
          </a:p>
        </p:txBody>
      </p:sp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676" name="Picture 4" descr="http://t2.gstatic.com/images?q=tbn:ANd9GcStZRqgtHNjZ2VxfgCisi4P7oaCjm4ZVGn7JLWUI8kB9oYJ-A-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05" y="1541350"/>
            <a:ext cx="2794934" cy="187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2" y="4230310"/>
            <a:ext cx="3086100" cy="23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 descr="data:image/jpeg;base64,/9j/4AAQSkZJRgABAQAAAQABAAD/2wCEAAkGBhQSERMUEhQWFRUWGSAaFxcXGBsaHRsYGxwdGhwcGhsdHyYfHiAjGxoYHy8gIycpLCwsHx8xNTAqNSYsLCkBCQoKDgwOGg8PGjAkHyQqKiwsKTAvLCwwLSwsLCwsLCwsLCwsLCwsLCwsLCwsLCwsLCwsLCwsLCwsLCwsLCksKf/AABEIALcBEwMBIgACEQEDEQH/xAAcAAACAgMBAQAAAAAAAAAAAAAEBQMGAAECBwj/xABAEAACAQIEBQIDBQYFAwQDAAABAhEDIQAEEjEFEyJBUQZhMnGBFCNCkaEHM1JiscEVctHh8CSC8RZDU5I0Y5P/xAAaAQADAQEBAQAAAAAAAAAAAAACAwQBBQAG/8QALxEAAgIBAwMDAgUEAwAAAAAAAQIAEQMSITEEE0EiUWEUkSMycYGhQrHw8QXB0f/aAAwDAQACEQMRAD8AteWpSbaifbBiuQROqTaZj8r/AK4F4fRM6gV2up7j8+2Da1UX1RI7SO/tJG0GZ77Y6mTTxOUlmE5XjK0wZMsZ8/lt3/tiPLV2YnWTH4bR7wbCNx8/OAXzoDMVUFu0/wBiSN4PtgKhxpXnReCb6ekWnvJiPI+pwICqaMqskRlxGtUIGiTB7kCAdyfafIMWwBSpwxLjU0zLedrf67++F/E+MFQNJUd2vE+89/lGOH4x9ytUWC6S3yJAO02gzPj3wBIbiLYER/SDMSFUtHgeTHywdlMu6Nq5gXyB39j2t5wFlqgWSInvHfuP+b4GzHHOrSIvsJi/zJ/2xrgKN4WMajvLC3GaYYguBHxT2j3xxnOOoICkyfY7e5tB8dsVZFLOGkjSe4m5N7mPyM4Op5Y6pAkGfiH9z29sKAPtKaC8xoOK6xCgmCDP9y22JEqE/wAt7d/me+OaKAQDH6Rv2GMZrwIjz/pbG1UyxCFnYH/lsTorC8T9P7Yho5mxgW2PiPYgYnOaOwA/W364wm5mmT6mIgr+oj9MDlj2t7X/AKnHC5yAQB9TEfljn7ZrB6fr/r4wsoCZtmR1cyfHa9h/tiFELEAEA+T/AKd8SfZmJliAPAv+pOISSh6ZMfIe0HfB8CK87x3lqcACdXntiV86oBEie8f3wHlapg/nMfpjVbiSIR5mNv8Am+MK2Y3iTJnpjSp03Gxj6H++O0r2lj8oM/8APlhXW4i/g6T7H9ItjinVad7fSYx7T8QC0OzGbEwJ/MfPAZrDuP8An1/rjrltuRPy2/vjdKnIgj6n/aMNCCJJJnLVgBb853xW/WmdehlHqLPYEidQVjBYeSAdsW2hlYXsP64R+s6VMZR1eW1FVAjuSDPtEEzhOUDeoeO9QEXcBzfOpBxKhpKqCelewLfibyRafO+HXIO4bYeTiXh/BUVVWmyhAIRQCQE7RLbRiXNZekhGtokwNhJP1wCAATzH1GBgkEdV/r/fHbVm9iPl9bxidssgEq0/rf8AXAdZYj8V/wDnj/nfFAAqLJ3mVNRJ/wBca+zHyfp/5xEK0bk/IY5Gebbb6nB6FIuYTJzlt+o/87b46FMdz/X/AJ4wO2amZJ2v8vfGUq87bxIvH/BgHUAbTVJhRU+cZiLlk3gfmP8AXGYRob2jLErtTMsqjRIIN+1/zvgHN8bFQiKkEEkxILD+Ez2Nr+2BeP8AHelympbTqjUUcSdQaYiBtijU+KGTqkFuohmME7iQBeZMW7Yx2o7HaMw4wVuWPiXrDqdSAabdjNryJIsQSAe22AM5nQyGozkdlXVqJsC0yDE+PEH2wJm6WoidLSIOjVbeDBv/AA37Wk98D5Og7MKSLJmV1TG1hO0b9R27YQWJMtXGtVC8lwyrUJbTFMMCxJnp/lBMX2sLYs2c4ktHLvRUBtcnVqBsLyQLzpAEDxgb7OnKqIp0GO5sAfw9iYNtwe99sVXMM9Fo1MUIPxD4kbxYRKhhIH0GGKxUGjBZA5qXFvWeiisfERF5tM2tBmCDjXpmhUdmNUjpudUkgGbAwBJF5JtEYrTUS1WlYuxposDUYKjQfazKTHeT4xauFKVUKT1TJtYbWLexuGwePINi0ztaRtLjkU7L28b/AFPfzhxRmNIE/nhZw/pQK2mSdhEgCZJi3v7TvtgteJAQQy6Ly0gz26RBBuInFoIrbmSMpZt+I0TpEFRP9ccPHdYG1j5+dvzxBlc+jAQwj5mf1vjeYrbj+sW98CaHM8FJO0nq1xGkdtvFh3abf1wKcpuSf9sDZbWWJJlfwzY/128YM1AG++NVdpjnfacU6LWgtHzjEyUmg7/1xrKZskyRANr/APicSPWBkKxk3gAWA/8ABwLCzMW/eDtlok6iJ8MR59we+Jkyom1/z/XAOazmmIY2IDT0mD89hgfPcX0adGppMDRcaj/EZsL9/GBJVYS4yzQzM5tjVWkIKm50z/Ud/wC2JtJ2CsT3Ii/vtvt+V5wr4RRfU3UCx2AEBB85vcz+VsWCjB9zsfn+mAU6t4WX07Cb+yF4gAHvt9f+DExyukQBeLTjOaEi4n5gWudsdVq839vl/XHrN0Jm1WYOtKpcudPtIn9MQtm9JsPr5/59MRZ17ze3hoH13wDU4oqgyII7C5jz8sPVfeL54jPLZozEW3jCnjzmoyT8IqItwPiNRAd5BgMo/PEaepxBlGB/Dt9LfP8ALAmezaxRAfV95SDHuWerqYgGP4BheZDpMPFswjbhlMilTAQqdPUvwhSDBGmxAsSI7R2vhfxelzc3lFZoKc1wBBBICrB3/jN8E5euOX8LQmoFVMyUZgxU7gkgkA2sLiMBHiKHNNUNRIoUhqaQI1NN46YOgCf5oxzsPcFjJsPEryKhOpeY7fLsPw44qZY2uAD22/3wv4n6nyzIyirJJW0VF6Swk6tO0XnfE1XjeXN+cg/7gcXoUJ5kDKa4ndTLHsL95nHXIjcfXFc4p63RR9wutokM1lHjwT5tiv0ePZpkDIaigEsQkQxdmY/hZhvESRAEHyD58amhvPJhZhcvz5f+X8h/bCXh2RrNmswXZTSDKtMXsQoLWO3xrf8ALFYzfEapVi71Wi4Dswv4AMD+mD+DcSq0qLVVHOljzNw2oTdT/wC4sdPYiBbCD1KHnaUDpnANS6/Zm8fqcZiq/wDrqr2oiPdr4zD++vvEdhpVq4KKHIflmxY0nghoj4iN5NxO2J+GemKea1VgXdgIp0mpyAVJBhp6vaxAIvvg71fwwNRZXe8iwpgubm5vqINwCo87wYC9B1oNXKmqeoaihVpDAAMIGkgQWBZCDdL2kiigHV7RqWARBfUnDRRLchSEakXYHoCPqgrEmBqEBIHYXAwr4JRpA80g61nSqtpvEmSRHte2LR664XWWjTdqrnXU5Qpl3YQZKadZ1t8IsRIvc4Q8b4JToZWmTIZiupSBvEkN/piXI4R/1nTw42y47Hjn5m0qNUSrUI0obB56Q3gNcbiJgSYwv4hk3TTUqEVLAzrDRe1raVtBF9+2GWX4quYcUtfKpqAZHwiP4VAiZjf88I+MGmzE0idAsS0C5Mzp1RALN9IwztsKeKGbHuvmNOFvKUKumRTqMjGJPUFZSAfJNc/n4w04RnmGYq05YLLFRAv5FrbjaBvjeVyhpoUpaKqFVZSxZQVDPTYnqBXT9pm3tAxwOH5gBTRTVL62IIk9igLNqZb9xIIN4xQoZPTp2Bi2yY29StRI4h6cUd3amARSEt0iXKToAbuF3JggTHvhhleJJrFhIuAYGpDaVuNQm0iNjtE4QVchnGAmkEK7MHUFTGwbUNJjxfB+WyVRo11NRn7xXqUg6GAdY1MW7ARA1RcDcM7hxk1EABl3Ma8M44vPp021KGIBJI6ZWSGJO8FSImZ23xma4s1SoukLoU7agxtsWUat/JH57YT/AGNqVYPRrjUC3XTWQBEGbkAgGCASfzEzZmooGk1AB/DC3kRsxJ/KLxiTNmZ3HtLcSrpu7jmp6gEg8xwe/S23sDH6A4mzHqlUVWJZoIsyspuYtIuYv+c4rwZuhBV6ewMAAWG+skne5xqp9qVlRQxBELpFQkhdpCkycV5MtKL/AIiFxDISFrb38y15j1fKxCrI3KyQPaemfocCv6ro8sB67VIIEAF2HYQZne15vG+wr7ZaqVIekSTaDSdBPuSysPzHbBuRFSeumyhbBQ5gyDsb7W8YnLht7InuycZ4EZ0fUFGry16jSBGqrU7MTpPXp+7N4Ow9sdesM59mCKrMpcgo0EyPdgSJG99xthHxHJOjc1aZIg6jIaI7kLG3cyTgWrmwSi6kZdV0OrRaJB6gZJ7iIwpqO1zwBJtRHOS4ulIKgr1GsZb7y8XJYqDA8L/phtlPVy0lX7wtJjSQQALRGrS1/AnCPNZQGHQQTOqk/VoJ2IeV6De5uNjusrMxVNNx0KpJGsgn4GkG872FzEYNlKC1grpc+qXWt6upklzt2LSCB22E/Q/rjKnqkuR16Rv8BAPuZBP1+mKzVyioNQGWZvC8sGT7l9+5ItucZl1g3Zb+Wa58SCwn2G+HdzQBY3i9AbdRcsf+L3N9wd0MW/miJv27YX1s+AY6ySSBCN/XTbvGE9PMMrFatROYQIhm0kAWGorH/wBSbRjdXh/45BdhpJCZjteJF5ABO2DGZzZQTRix3TMIxGfFwJgTc6jfubUztYT/ADexwsznFFmmVYErU1EBWgBUYfigTIPjEumnUtRqk2n4WcibRpDBVWbyWO5sIxBXy551EK7t+8kkDYU3IYHUZMsB2+uBytlI3sQsRx6ubk+WqpVpHmVKuiTINOpG52hSBu1tXcTg7hWZFMVFoso1Dp103BEIGKQveH7D2jpGFAYAVAzENrKgFR3ud4MkTYjHb64UU2li7mJVZClVnqZQIKKQZt74Rk6f5JMBM/rO1QurmFCBTU1BSo/d1DvER0rvJ3/XAefWmrIOdoLWLMkACQJ6oESZIviepweq2z0YaAYrAAMSGWPAL9I0jpLCRF8R/wDpivV0F2pCZAJq0rRe5UNdiBZZj2wkYPgx6sLsstTvLVlJDB7DzSI1R7JqEAXBtuMD/wCI0FBbmO0knSqNYFj3ZlEd9P0ww4T6RqpUKK6FO7ipTPbcKAXkEAX7EnHPE6GYpgrToiBIFQ1EJJF9UGpIG8CB8sEOm23JnmYa/TREVVqmXqlQazveSoplV8gFDqHYmSx2IHbBC8QXQqivVQaZ5dOmyoRLG4AgzIt2/PAiLVIDHVJM9RBt2AGqFkR58YgytByEYrRcFEjVokfdox8T1McH9JvvcBuoCAmgYzFSkb8yJuAaLbG4/EO3tjWBNVcWVqCr2BSmf1xmFHpj8xH1iyyZbMEhWWooBBCqRsRb4pETpA1SB8PkYr/DOFlOKV0KOS+rSWRwra5sbFGQyfiMWEXE4b8PdChppdAxAMMrDUBsZBuBtEGLg485zeezIM1KlZlViupmd1LJuBqJDWm1/fzhzjQOI/D+MSSZ6hxvh6DkUwtNaQgsiFUCNTIYSdQ1FhqEW7mYEGt8VyNXP6BpVfvCBDSoAsxn8RJ27RfELUqCoajqGGkNJckmQDpiIA7RvbC3Ieva3TToUqShmAQFSYJsFABA99j+uIX1udajceTOxi04U0OdjEknLVqiCQLrYSD7xA8YaenuBNVo1GOojYoVsVIuwJuSD2GLScuDUBqUuY8mKlRHCWvqBEKizOn4ybGL4aUeKNUCrl2UViCAhQvqIGohGChGMd5XcSg7k2RyFVPEWMWIMWY8/p/uVXJM5QM8wQ9IkGQXNNisNNpKU/rGI6+ao02DJVesPK27CJZyQCJg7+JtiKtwetQr0ufQqAkhwaoIJVDJI7WVT0xIUtbabr6D4TXp1vvcvS5UlUaqqh2TaVJGoqQT57ecXayx4nLydLjVbbcCVSlxhKZWqgZDIStTJ1Ky/EpXpBUyDqEQYBE6sEcJyWWZzTaqIMgQjkG8DU2gAC0kCbEeBhf6x4eaWZrI5BCP0iFHSwLr0gBVAFiAASZwoSpyxqksYmSYjvb3MD6ThBanJPMvXCDjpDQl7ztI0CiAU9LprJUSSy6dQLE64AMgdMeLE4FyWRy9UEsSy7qCxVlJG8iI3MMBB95gc5TigqDWFcVEAJKSR02qGNJ6YLH4tIgbYMz+QcsKlMFJWWmkQsfxROk7wQD79zGLlLMLWTZMBRbDQR+DKzaVrCZiSXJ376QdrYKXgTU4IrrUQGTpmSfAUebXufYYg4bw5a6kTVQi2jmLp2MdUEqIEEQx33O544RlssFqVHKsDtScVbmYDOiKZgEADa87YoGRLNLvEdtwLLbfpCK+SUpeE7ySAxH1MDHeWKqmkAH2n+8T9Y+uBTn9Z1BdCmLarAACB1dRj++DsrxtKeylj82I+cd/nGMGMNuxiDn07KsrfF+MOh0hFpjcjUG1Ta0gD64T8PzwpvNRA0zpGoAyR5Fx2+G+PQK3rYiwRWPfXqIBjYKWiO+4x3Q9S03pxUWjDWI5UrGw1KDf6n6jAtgvYN/aWY+sXGLKfv8A5xPP+FpmAxFMK0AkC1hawG5UmOncGLr8WC87RzQqJUqU2pFRM6Kh+ZJ0yAAT3/TDj1Nn6dY0qY0ikJJZEFFAy/hDdUXAMTMhYw59PcdSlRQVqlXWzayOZMK3wp8WyrpkeT7YYMZ4uCc6D16eZWMjn2qnShL/AMx+FRvPSIuO1zGGhyRIMMZgibm/k7CPY+2LLXehWg/9OEN5dGVpJvJpup7C5E73vGF9f0yKjqKbIEN1qc5nBA8LypSLi79+948qaPzC4nJmLisewi5OHLR1urIW0HVzIJ99BSoD9CDv9MLa3HYIJBKi7CTBQwWA+KCQqtCkR7XxYKvpytRqKEDONy1ImbnYkqNM+fY97FJm/TOXY6iuZTq6h0MD5CkhYP5hZgY84LbDabhyIpJyRjWzGWdyzgEAb6/N9RVlUntcGROE2a4XRWqtNKjFytQVDrkrppFSQNRAve4/rex5fL8PSSmVBMaRzHNW52MMSoMncDtgetxjKtmVZMtT5dLL1Ay9J16npIu4JgC153GEMmSt2j1z4VNqsh1tVdi9QSHYiLxITeRJhZtbe3uBmdJWkCWAcMdWkdep3fSNSwDBMlTI8DBq+pEptUdcnl165RyikqIAIVtMjvH9PIFPiNZqQp0j8VNbJYXRWMQIux+cEiSMFpZfSHihnxm20fE2XaDFPeSAARKzBMASADba0TvjKqUmP7kEuLgkrBA6lj4gRvYXBBxBwHiBIZMwuqobgqzDW0hTcC7GdJIgmWF4sSubUMGBOrYSTcrOkSGmbm8/nLT5epKGNbpRk3+0jp06FSkrIGb7suArCYWdQKhephpI3JiMJFzPNpqUlmYfBzGBE28MWH+QyPBOHtXPoCTDwQQS/T8Uqyw733JiDcKbWGOa2kqQE6bsEd4QOYBhRIXxaAZNjOMbqyfFQx0BbjeK6uYApPqJqELsJAWxFw3Wbjc/KBtjvM5+mjaWR4UBS1hLAAWtcf7YK4mOaT00nOnT0v1KLEAKHWIIEWIgDtbHOa4jochlqyQy2Y05UkzYGYgkTECRfuFr1LWPMa3QCqqS5bM0CoMj/wDmx7+QsH6YzExrCp1NQrkkC5qZi4AgfCYNgLjf3xrD/qh7RH0I945yYbW3SgBCmBqUQLdvYqNzvis+tK4eiQd6VQL+7jST8SkzcFWRgd/IG5L4h6ppUTRqMtQAoRK8phAAOnUHuZCiTA+eEnEuPCsudUABaiqwGsNFRdMNK2EgX+WB6ijREDpdSHSwibNZnnCgqkNCBeomCSdIJEbAkfphp6ey9cBqtKpRS+lrLrjc6AVLediuxuMccM4LCxUp1A9xLuKSz2GkIzERe+9/AwxymeUvqp5daZXVT1K5UamDLJgBrgt1TawIjCS3FeJfyLY+JZKXpvLiqQ1OqzISHL2RwEgMBqDrJh5JadgfDUcuiuXdcqKIDa6hKHVTEQQWi4hiZ1SYsMApXHZdTaCXNNNV9KloZoJMqCSLElj3wLmswjnSaVQoILMwOkEmFDbW2ICz8PaCMCOqy1QG0S3R429RaF8W9Vvmab0zEMGQqU1BTqI3YNMdMEQZWfbEuR4izfZSajmlVVQUSzCo1PUAbQQXB2O5gjCirw/XUcqhO0VKVI6Cw1K23cAj8R6lm045bg1UrRQCry0GiPhstfWrmSsQhiBeQY07l4zggeOZL9PRo7i4dxjO5KvUC5qlmajIzKGEC0xBOmQDY7/piHh+dylBg1DIqCdnYiqYsNza4P8AXbC/imWrMyrpVSWlFlVVgFgAtrAAJDEgMTJxLU4K+khn5bGBepS07RBli12Ztm82tfxzLQuF9O5GkNtGB9ZZkjl06ahNJXSgsFMT0j3iwN5OJfTWZJphKj8sUoWSbCD0x1DddJsLyRit8PpBVH3lLUQ2ocxTBBENpgyohjAEnvG4kOXULyxVYhlPMZKRWSp1CAwiSuuIINhGMGZFo7wT0bEV4jT1f6bNJDmVsysDrpwCQTAIJJA3G8QQLxhZTzhqZU1SF1I4kn8XSR2nT7D5wRIGOzxJRGrmsQt+ZUADA7lqY1MwuZBPc4HrZhNMUFRQxh7ElD3lnJYA3hgAD7ndWTIHa1EuxYGXHocw7J8RolNVUOCoCvp6pJ/Ept0nuPIkSrCJP8aywNlzDL40qFsN9YcGD8o+eFOW4qtXTQir3CMKhUkwY1JF5I6QLgd/LJ/TWYoimKlXQ7dSqWAeAwEFXqhhN9ge3wzGKEzMFqpLl6RNVj7Tr/FqAaGo13BsGCoYMxbrgibzHfHC8Uom6isADIkU7jvcOSb+FPywOKbMVD1MypPimq/xDfm+Y3EiPfEtKjJAL1mFhJamDIv+Euf/ALWwtupJFGEnSAGwDIqPEaJApkjQqgE1WNz7gKIJYkxPexjEqZemwmkwYkAjSRER31dY77gm+GlLh1KASWYzcvXDfmEamJAv3wTSpKjSi0UYSCRyyx/lkHWDHlj3nGp1HgiY/SckGI1ysEyG3tNpg/O+Oqdd9QUEntpED3uflMge2Hj0Hpy9TSp3UTTJUeygkknbf/QC5itHU/KZogKxQ2mYIBnsCfcR2OLWxEC1PM5+2qmnPDONV+auXpVupvw6tRLXvM/y6YO3TYYbcL4jmGc01cFz0mBARhJNknUTYSLSCDcRhNk6iqwJo0rydQphJNlN1ibG/tHjDKhxZWqQNcAGYhwYMTqdjEXF57RGJBmKtvL16YMlyd/VLafvERwp+MECdI1XkSZABExhbmeL1ec1ZKellyy6dWl1KCuhkd9lIJMQQfGCDm9Je60yB0nrpnSFVQDqYqIGpYiLC1yMBrmGao9TqlVpHoamxGupVfsqr8ftI7NeMFk6oHYCAvQkC5qj6tqvQemdDEl3hWOolixiPaPBNsOfseTIjQxYADU+mJWBIiSdu5xXqOXUArUWTL6NaEwAxBMJq1EE2kHf5RKtVA7utWkSQVZKgdSFY21FuWGN/iKz0LckTjwz4r1MLi/o8tFQYXmclkDVXUj06s6vu3bSygQwZBMA9yoF79jhVxDOONdKiQnd65pln0EyArMWKDaBbuTe+B8rTpOXarHMUgKUrJUZlBbp06isxFwATtE3wLVSrNRQtRD3sZjlrMnpHc+TNhOAzZbYhABLukxaAO6b/tCuGZBBBVwahUFqrlXcz4LEgCZ2BOIKvC+YTNe+xhdRA+bQv/1XG6OdYL1FlI6KbCmYOpUbZRJILMBq2lbRJxLVarANNiq0/j5mklF7sW3ZTIBAJMgAhTGJlxeWJ/aWv1ZGyp/MgTIINKO6vHw6gdUf5lIKn2vgijlyvwkMoI+7qgVE89wCPnBxy+feow0vTanTZXd2JGnSffrMtB6VJuZjSTjcVlcEpSZ5kspMAFV0mL6TCsIuRvcGcH9OLsN/E99YSKbH9j/6BLIOK0qnU/NRjugdwB2gDVt4xmKvlM84QAmD3nU1/nPffGY93XG1j7RY6fEwvSfvK9m+OUqpWUYkGQRUbwIteI8i+GFD1CBstRiRY86oY8ySZv7TiwcP9HZR1Wq9eaxINOSqALHSmlwQ3gxe+xsTDmf2XaVphao5pgFWZVpgHdrgEgSABAw4YdQ9Jkh6hFNPYikcfJYA9Kwek1XEkmYkISYJJ7x5vgg8VAbWQCYHUGe5NwBNAmxjcQT2ODcz+zukNKf4ivMB6xphVU3lb9fgREn8sOch+y8JW0mtNILq5jKoqF7woEnSqjql9+wtgew899ThI3MQjiewZD5K8wSvuQMswn6mPOORxOmqrpCsSN30uSGO5Y0ZiFWLfLDtv2RGKtUVn1DUaVNSrEiLa6hKqJMkgAgDuTiet6FyeVoAZmupzBWNLVGpoXO2lwNTBFm1yQNhOM7TCEM+CV3K5pCzmo9wAN3AEAQBoamPc9sdVssSpdaJK7lzRrsIPctzCseDOLLkfQuXrZWqcoHetpAV8yGSnMwzp0zJAYDVMWkee+F/s4JywqHOFK4J0PQfVTWLRqADG+5UgDsPI9gmaepxAbSo5HM7DSF1SoJUohBEEEsSDMHdhEHeLF53gmZKF0o9JkE06NFwO3SQuoiSBIYn9cNuF/tAq5esaHEBDrbmgTsbFlAh1NyKii4bveLknGYUPQSm3MFqlOCHPySC0fIkX2wSYQSFJoxeTqmxjUF2+88xXVSUI4qSoulRq1EdgNhETF2N/fE+Wy7kEplmLzIdDz1Dj+YWHgyfbHoZ9SmojIyU6mpYNMy2rsVuIuRENEybzhXk+J5egBUo0RSqEEsCHfQ0wQpO3g6AR74Y3S0aiB/yS1ZEi9H8C5oZvuquXeDpaFancj4YdSQLdp+eH+S9F0MijNRpu7GZIAL9yAq2HcCBYwJ2EVzKcarq1dpLK81kCnXqRj1iNOoaWMxGx/IIftTdOhU2m1xbvuSZGCRFX0jxCdsuT1AGjH2czeY5nMo8M5jdq1QEODcQFcAgT/MBpI94r1fhGfra6lWiKagknmuQCTNlQk2Jgf8AjE1H9qBgSzod/vEDj6MrE/SCbi2DqHres5b76kU/CaZlgCPxAARHe35Y86jyZiZMibhTK5S9OZk6HWjALWYK7RBhSBqhhaYEkeL4c5D0fXKGo5Sn1CBpE99W8yBYTJO5I7YPy/qbMNLagAo+Lq72ECCJPywnzfqHMmxqVE3npBMXEElf1BGFdnGDuY1urzcVHdb0oKP77MaUUDVpRgTI6otYdpAPjpOF3FfVa0SEy1ILoB+9detTs1zcW3Nr9hip1sw7ghncgEka23v2mx7kidifOJeHZxXdPtJ+7a3MAXUAthMqxgkESCD5sBD0CYxqAkzNkzGmbaS/4uW6n1BjBAmY/mMd4gR498djLSdTAmfH/O2O+I8NpiqRTcsFMFiAZM3EnxN9vliE5LTpLyUZQy6rAg3sdMGJjffFFs4u+YttK+LkdfijUmVm6V2iFInf8Woi3gDvtOODx9QZ7nuGUaiNjBUrquQRqi2GYrZa61KepSIYnQxHupBUqRaG3BjHWV4PwthpNbMK20vov5FgVv4IPsMS5OmN2JVh6tQKfac5KvqOtRVCaYFTRqFwxJJVgqjpjqiLHvIFSuhNY61086iCY0mVWozEzLD3MnY3xaeH+mcvXFcZfTyVKgKARdVDSzAB2GpidIK3G/gTgXB3H+I0AdbU2AUoigvCKXCiIUuIkTvPnE79PKU6kUYDRNJqDuKhV05jIEqo2oa2IGhwTBi5kT5xHlgTDk1mLouptKGO9vuzAudmwIn7O6kUzIGouqEK1mpsVAYQAA8Eg+2J+Hegc8zQDyWMkq7ydEgahZhvtIm42jGHCSOJ45gOGnfD8tUqs2llguwCvTJZiLSI1Akj8IMwDbfCzP0Wo85SqSo0lkiI5dObyIsL4s+Q9DVaDE5jMfdgg6dQvc6hqkBQZAnSSZ7ROEfqWtFXNrQbUFkMEeSQlBZ1CQxAYE6trb9sF2Cq2YIzh30gwKuFSlYAk02a+w/9tCJmYZFPvuMLa9elTSsyIXKaVc1DcBkNlEEhRBElyfhiNsNeN8TU1mUpSqGNJ1KVbs5Gqm69yf8AfC3OLS1D/p1I6SwVqwmVVrDmERJt8hhYPzHLjY8Sb0tlqNZaqVKBWyt0syyJtDnUY23BGx6bnB3EmAbk06aoCU+HUGCsQgkEmSsONUA9jOAjxRKZVkoAs1IKSXYyjAPGkyLbD2wVmM7TFWlUKNKogs0A7VAAoW8E749r9RIjUxMANpJk83U0KVmDcdKHe/e+Mwup8apIqK1JCQq31L/CN5Ez595xrC9RjbA8QzKULaVqQukEhht+pn384PpVjSWA3SbaAZWdwwU2BsYK338HFd4ewckuCVW7mzdN7CPMEW9/GCcxxsvJFN1RB0kLKgm2kxvtce3tjodLgCt3G+05f/IZSy9vFx5Md1OJVRTJMqpsBMBgLXjcDaNu0Y6/xslBMNGwLECw83iMJa+cqn7PFPUdAZKYBcGQYGmBqJYHb6GQMSVM1QHSeZlyQ2oMuvQ4H4gYYqTIBJkWxecjHacpOitbHjxLbw3NVatWgqMTRBOohwjKVVjpZZlSWCwTIPYmbRn1MLyWqAPppmt0mVj3hTDC8CQd+2KhwzLq32gECaoVEZShWn1aiWMgXggAi+ph8zHzLFdOaccyYpquscsAfCKbAKARuADNjIsMRK769Tce0sPSo2LbY8/EuH+PsQVbXLbhnDCPdSu31xy/Fwq6VqwLyAqqNvJDARvaMUuk7qvU4VL9BgrPveJuNrjBr8JYBXqppW2kqCyFomA20jwwJHnFfdCcicxcDP6lNiM+J8HOcVaJLVKlMWcrqZQwBGswJVrEAkTuO+K1leH5/Is2lHAYxpIVqdXSJjQ3S23xRbzOGeX44tMpTNKpEkqee6JYTZqZVWMH/e2LVlPXQ1FVK01/jeSGPuAZjt3PaMBk0ZR4lmLJkwDT49jIeAcQzdSkXWkykGGR0NZDYX0t/wBQg8FTVH9iK3G6oZ3q5dqgF3BqI9MANcrKGooC6j2IIuAJYMKPqw6kCLTZmYKuh4lvGknf2IwzPq1R8YA7EDcn/bbCewynYze+jDdZUOK8KqZ6tRr5WrSblSoy7jS4DRr1FZBBEeFtY3xVs9w7PZYla9GpUpzAFUCqI2WHltJjxpvj0nK1skukUKVNCCY+EEFjcSVaJ8YPzGbrG+sou2kEH6k6V/L+uM7BY2Y7H1ITYbieZ8B4X9oDGll2TyFYPT9pSowO387RGGGa9LlRqKXGxoGLXuaNW1yZIRoI84sXqIq2oqipVcD7wqpBiw1COrY++ErDYhjq3J2k/wCXtHzb6YL6MEbxjdeSaEr9as2pRmHCBrqSGAn+UwIPtqn54b8Oyg1hSgZH/ErMCWg/jVWF/wCYH6G+CBmy9QUn1VEdWMMSYhSZjSQbwMJeI8Mo5cs9LUlYiQiatIOqF0m5C/FI1Ra5xM2kHt8t4jkXJk9ZFLNKiHMFUNZkFRQlRampF1BVPMCjS0aztpIgi8RjsqFqOnNbnalGlXMNqMGRYCACSxuJUEG4EnB8wtYV2Q8hlhnCO4WopEOWpjVcDcoDcgwJwZWyFVKNOolPXTcKxpBVV/gkyEphyLXPNMSZ9muxQhDsa/maETmrEBq6VADEgwNDSyhg3wKGkSQSQp1TIK+I2USrlQxZgUlBtAHNYSBuhglCNj0yAUxs5tqjkkVWDHlUl1KiMTp1BtRupsYc6SY3FsFtnENOnRqAHXqUq1QrVQpAIcqLE6lIsdXcE76cpAAbyL/SK7AFkGV7MOSNRcIQZlZK6jExq6lMnYMfAUdoKdQ6ehFefiZBuI7yJEg3nD7hmWWkrvKVDrim7hqekjcNpbyxJGx23wu4rmAjLTehQ5uluZpcKrWJWRqUqyH/ACzIEHbCsTd1qHiY2BlUFhFT51goAXSdE6RIYauuJ+TDfwMOODNmfs7VqVfS4qVWfrdXYDQoXp+IyBv5Hyxqvw5NKis5plOgnRq+7pgBgwp/iMghr23jHWSXQlOooDU0q1wpNRE1dSssliAB0zJPj548HBZR8x3aKAmvFQnhXqfMUlVDUDRMaiZBJkmCBeZPa5OHFH1rmAdXKQzuALn3ks1/0ntitPlX5pOkhKhlGZ0VdImRrJCDTBkbm284Jp8Pd1XlaXLAvZj00wYE6hp1MdRCGTYXvOKtYVbPE5z4SWND9paE/aDAU/fKSCRqVHRotZwQQJBHw2x5nxnMrU4jWrKYDVSSQdNiTMHpsRO/g4tFTMcui9F3UOrSwlpp1GAZekNpZTpYEgBokHbFWzNNmqLTRWd3qBiFEg3vYQY1AgExCgWvJmZy6kV52lmDCcWRWJ2reOMzxmrzC1PMuw1ES5pEQB2DEn9Bgep6rqDoBkx0/uSBAgb0/l3/AKYI4lw0U5qZhwsyug6Q15gkWa/sDBthHVTLq3WDPZDTIY992FrfP2xGB7zplk/pAhqcRzCkFqSuggS1Gg1vmEkW/m+oxscYcldSURYLL0VNhAix/wCbWwkrigwhXCHsugkEf5gO/nAKZdjAW4JsRsY7Y2h7TFqe38KzyJQpDSidCnSEkCQDYkG153xmPOa1DRpVZ06FiKamxQHfQfONYLuRBx2ZZeMcW5lRaTRUDSLkqHaJkxpkdJEHbUbYQpzuYywMwisx5ZcFZMqWFMEwbkSASN/fEdDiubktkqiVVYhmy4GrSwg/uKpLmGuGSSbXFgBRx6iemtl3pVFkTRZrSdRBp1NTDz+8G53xdlzepttiK/T5kvTLopCdxLLmTmG4etF6JpZctqATrI0gvGgmZMM2mwG8jEfAuHHM0ScwiUVpr01KlF3aoSzNsBLRqPWZAJAAMHCjNtSzH2ZqVZBygysCTRfSzalCmoeXuzD95f64Fy2TzFOqDUpZhUUEIyKGBFxGokoQdiFI+e2AGT8MC6qMKWxI8mPa3EXq5hadEaaSfBSqaAhVTDsqrTWm0/FIVj72MT5fjSKKtA6GYAwHIIBksCjUyRB1E6W9uobYXZL1BpyqIU6TVdWIAFQABHXRUjWCDzCbT1d74Z8NqTk80aeZ5HKEkOwYVBUB6Z0gqxZTcXOo7TgmcZAvg8TNBS7FiJs/xLLFqheiYEBIfTy3i/mRrtpsLYsuTrOmVZ8pVYAJ10yrAPYEMojVTNjZZU+bk4r3o7h65yto0BnsZYvCIphmdUgG0WMX+WJPVXFKq5h6FeslRFBQNS+B1YX+FpJJAkMSQbG0Ysy4sZOgnauYhS1+kftIaHqKo1SorE8uq+qrTYFunVO09JvYiJJ8wDzXzWVdXLByA/TSLnlsgPSJ3VyliTIPzuQX9SVW6EqVFUKFjmOzELcXmAI7Cw+eJ+HcObM1adJWYuYkljCj4ixPgASY9r+Y8vUJp9I8VLcfTswLP73LH6QpVqn2nNIo/wCnpslFQfhdhcibsUp6je5nyYEGSzIheZUk2lVvfySL/TDvj3ExRonL5apUp8ocuVCwzRTJFQATBV1WRsZt3xS6eW1LqmA5kDYiN18mGBF+2k9xjOjJvWfMi6lFO3AEtlL1MlP4TTp9/h6jH+Yk/lGJa3q+pUBCMSP8p799sVKjSpoQ4ufxGJP9IBib27YK+3N8CC5El6kaQPaJA2kGDBkdxHTJb4nM7af0kmPVz4YdTkX8bH2BBnGn4mqgdDVG7Ajc/QW/PAtCqwo0qhZRzQWVADr07Kb3hoLe3c4h/wAUg2LKNjU0yFnvG7HvpEk4WudStxvYcNpreEHM1OajCly6qo0Ko1EhiBBUr2BM9iO2IOIcVSoU56FXTZqNTQwBjsQbb/CE37Yi4zSAcdepRy15hME6hq19tM2MWAge+BKnF6ika4qqphecizfYaiTp/wC0kY4bPeQuJ9LjxgYwrDxGtXM065aMxMMzKKgOqmHgkFiKgKhgILaSIAuMM6dJjlOWvKqCmVKIja7F6mqNBDqQrKbBT+WKxTq0S7mohTYMEIZddmtM2ImwIFsd5bh1Jyg51NkmDIKWMEfy2jcHAlrNkwewAfTGXFc/WcBHirUDg6Kjy1RU1No6tMkFR07kE2MY7po+Yy7PmA/ONQsHXSSdEkKSpIQAgLp95vcEY5fMIKih3qoBqKk81T9EbpIOzRIN7Yjq8eqUrcujDEGIKEyBaBF4m5wzu2u3MXocbeJ1ms2c5y1QrljOvmKktcSC/LN4uQwRb33k4npolSiaQzBcKChqLl21aLRpp6xUswYsYid5m6jLcVSnE0GABAhaoPYj4WRux3kG4uMc8LeglNlbm3aQrIhAH/cyjebyTv74JWA3HIglHojxHeUytGlVyj01JL1zTq81YLagy7XBUj8JUECN8MuLZFQ9EU0CIodytNQxDgIqvTQyGaRuQdMmRio0cyi1tVLMCmso5VlqLJXvCqROn3I/UFx6iz1OuV5VSgaYYn95TE6wdXS7L3CGLRJ3wDD1qw9oK3W8F9S0OUg112qBoK9zr6gQahm4liTvcA9yd8D4nyiamWNRqKWdngwTBCsAevYmSDAbYd40oVgiUQitSDO5+CpJYTB0M2w8R2gjE3DKb0kWr9nakwLak5dQBhvfWWLA2226hecOvTgptzfvDFNl42r7wKpnKj6kcNrr/AlgUVn1SNYAUGQFloGpvEGDJ0qzUaiZIK5djzXpmKhpAhQh1QDTmRpkyRJHfDX1Bmq4WnzMvlqFSsQSFplXCpPxBmIAYSpFhcjFXz9YiGVVpjV8VO19+nwLX02t2x4ZbYARLIyrvvDa/pSsrURm0dDWbRTJDBlIAABLgLp279sM/UXpdoWq/wB1UFIczZkLpCsdeo3MiwmSRiHiHrdm5R+7fltqIYErzANwQAwJg7MfecT08wM3l6VbM1Aop1mA5aiXOhGVVLd9eo3mBsCcLZWV6MYj7WRKJnMvpqadLL/KRJAjvtb+0YdcZ4auVUISXLKCjxpnVY2J7AEXI3HkYPdhU5lfm0lZwKaBqgLqDKvKk6yYEADUYO5uccZiklPLVtVanW5qgI19R0wRqDfDECZJg7nbGadiYQVSx0nmWShxpKVOkhqKCtNLcyqIlFP4XA79hjMV7ifAlq1NZrssqlgBaEUd2HjGYnI35lXbJ8fzKXWqw7EncnzYmT2PvHyw/qepm5dOW59jNOuFqaYi6vIqKO3SVix2GIePem6uupUp0XFIvpWQd2bpAOxuTtOA6OSUU2FUVgyiVAAAI1Q2otdQNxAgkGTsR0smMqTficbG9j9T/gha5nJ1JmlWosdjRYVVnv0VNLAd/wB59cGZXIwZoZ2mhJsGNSg28i5Gg/MPGKhXpwSOxNpvP12OGtes/Jpr8O7Ke5EAEn67e2EEeKjxt6j4loq1+JlSgrPWUEEhK1OvBvBCh2I3xqiM+hP3NYAgBgKD3AMiRp0tF7Q25xUqDzMnYGekGYvF/JwRlc2w3iBcgeO8C0WnGeoEERlBgDLXS5jEnM0HJ7krymAPclgoPtI+mAs3w3LaV0FywswAUjfuQLNFhcj6YWcTzGmq4RdKsSQDBKg3AmfEH644fi7ghlYgj+pj+kYEuTGCrGmP6QQUGo1Ay3D6lCudMTokQVPa2q5FgMWP0TmOSjZgqtDLg6F/irVCYGt92VdzEAHt0k4qfAKzVaiUyjVGa7ERqCkiWDH5G+wIA3gErjvFjUCIARQo/CANIB7kCSCBJgRa+BZZvcLbR3wnIVcwcwNI5wbmspJHNDqdRVhKzCoQJ0nyIjG8uKC0KVNKdTVUk6mq0V61/h1khYB0hfxWvYHCfgvGKtEasuwI3tpDCPYgqb+18FJxuhXdTWWCN0ChVuQTCgBlNu5ddxpg2oTMG9LGhdwX6eiTztJBl9Xw5evUMyCKrkDpj/26I7Wtf3xI+QdmSmcqlOkW6qlc1lVFNzHNqCe5jYk4X+peLFiVWo1QE2ZmYqFOygTE7dhGDeAURlcpVzbxzKnRR1adtpvFpIvtAE4DKxA23icWDz4jY5hGqSxy7ArpCj7M7ikoJQ6FWobAAgEbE7HfXEEFYQtXpXaQw6iDDLOhI0mLwP6YWUvW1enQpIOU6quli4ZrAiVLagYXYRcgibicD5HNCqWNNVEEmGZiBfdAQRINiBc4bgx21Pt/3F5cpVfSAT7+06XO1EqVadXRVRVJnTqgBTYGl1qIsdJ0jxfEb5PLuW0sKfcSwqKp8KyXjv1II2nCbjlR6WZDcyddMglFItFwJA284Cp0ZK1B1+wPV+Q/rhGTHTGpZ02XWnz5lhfhNRabkrrU1AdVNlYEAMsgrNpO/b6YhQgDTKse/cX7amEzHbviDN8XJKmlppMohoBBa4+IagZF7wN9hg3J8eq1HC1bBR8bgOD2vIk9u5+WEkMJSH95ssy06Uzc2MQ0XIBMeL4ZUc+xphWZoHZtTiZtOoj9B2wHmOLpSJSpTpsodtJAOmV6SQCSsEXEqY3GCco9OqpKc0xvywKkA7TAQqN9zG+Ao+IVgiQ03di3TSqFqgQW06mhoI0wJMkXF7Yw8BcGor5ZqbkhW+9UdTbQGJ1CxuLe4xrJ5anqvUNMcy7QR0kb2UgR4JGLJlONvOn7cKgN4SnSq9yYBqFD4tBH1wQ2EVkLIfTKln+G2ArJWpmIDGmGUkbhAQNXYypPzwBSylJSsVOkhgSVggkWJCkk3ti2eoM6Xq0nFKqeWCdT09BJO46emDpJuZvvGFdX1WxJ/wCnoi1yyyZ+U/2PzwSnaoILkA1FNPhYYvBQ2lWBJk++r+hBwy4a9WgTVoLRdyogVGEqdpVdakNFoI+UY3V9S0qqMtTLUdZU6XCwdUeBf8jgzL8SyWimtaiXYrLOrMOxMlQwX628zON0zxYkbrF9fiGcNUPrrI1SwVXcKCB0qL+BHcm5m5wqzvEKsnmIS56yXQEEgQGvIPiNvbFnq8HyteTl6ugxOl3/ABEADS0xeRa87Cb4Ay2VzP3qqK2qk0GCSwmdwu/4Pz374zV4ghkIiylxJtAZqWXqahJJpIgBJGwQLNzH9ccf4ySopGhQ5bPqhS4AeN7VbGB2w1p8NzbA6qTsDvrTUS3eQ1+3y2vgfN8NqUuXzkC6ngEBVhrwfEWPfB3cz0DaAvxWgo0HLKI8VKlz5vVP6DGqvEcrUbqyrEwAdNdVBgR/8ZMx598OK3pyoJLU6Ti8kMhM+14FwbYif0+wCty6IAE/vKIDLf4iaqzPkR+hgtRBgacdVcU53M0atRqjUszLGT1of1OXk4zBWZrU6bFHy6hhuPvD77jMR+WMxmv4hhE9/wCZceN1Ptubo0VUsmW66koNBa2lR7RYn3Mb4J4rlWrZtMsUopT6K1bQAF0AkU1dhe+k2J2FsKslxGxfSzhrHQT2taL+9vph1wP1OlWoF5FQsTA1oZZhYFhAkAAm+3kY+hbF6bnySZWvg0Ij9VekMhQpstGlVq5is4Wl1sQGInoUDqAMWk7iT2NJ49lXLqgy+hgsQpLOdJ0y6SSrHwQojssSfa83lgeIU8xmKtMLl0ilRkMQzKNTtpkrtAt39sa9R8Yo08lm2QU6VaurAcshXdypAnSNbNfYjv7zjmFCRYE6gyitDNZM8V4L6UrVsuWSnUaXC7BQInd3hB1biZ2jDbiXoenl6lFDmKRdzNRHMckABjzWRnUCxvMnx2xe6fAc5kcrlgKwy9NbstKnUqVJIM6mWm6iJtKgTuWtjzxaj1q1esnNq62OljTFV2tqJZAApJCqGMWJAIwoitveWKST8CLOPZRKdZoIrKbrVWQGAOkx9bD+2wgydDmVERQNTEASY+vy7zt74n4pwsJyw1SsRBDcykyKt56ZY/hh/n38S5nPUcvahLnbmMAJ9woJC9+7GO4Fil00xuMltyYyz3FaeVpGjQaWf95UEgkHcL4XuARJ3gGBivUc4VaFMqYBGxj++FlbMFmLEkncnEhr6jIEY1MdDcRzNbUJa+H0adSsiM4pKwZVc2CnT0lri2qMScb4a1FiKsmPhIMkxeQ34lvv4jAXDOFNVCa5Vf4iAZA3tP0w2yWb0asuz81G6RPUqsFYqwYjUpBEb7HbE5SNGQg1BvT/AAds1WFOSF3qGfhTuZ8na+HvE64zDtp5emmpWlTZZGnZbx0iRqsDc+2JMrwt6eTVKLqrVTNd+8bctZ20zc+ZwvyWVNJymtY8NpAIgxEqServ8sVYsLH8RuPEj6jqlDaFMUiqgOmrbVAEkEBvwsStu94vpafGJ6WYYWVAsWGogRF+w8bxhzS4lVWVVlDn4ytchQABAiXiCBPw2nbYE1MhBYilsbqDMm19U3j5zcTGKlxk7SR8gG8qHGU1Uw/MTUougJJvuRYWwno1o+E6WHg/63x6lw7jL0SBTAUnYHTNvmTJ+mLNwXi9Sv01MsjajpdiIA9nkQbXH9MMz9KWXbxBxdZp2niJzjG1W4PeJvtc7+18Mcnly/wkhezNOm4MSdB32gXPbHv3DvTOUos706VMO/xFFtHggWjbtgo5WkaiNBL/AITpMhe8MRIBjsRiDse5lf1224nz1DlXEsCoDAMjAm4Uj8nTEuTSpSTXp06zCyCWPuBAMAgiRfftj2L1/V5KZfMI5VqddWg/wFWpkAeCSvjBPHstRWj9qp5Ra9dgAh5Rqu3cSdDECB8R2tfHu34jB1JqwJ4TncmdOsalcEioNLKRbUrEC4lZ+oPtifh9ZyrgqX0qWdjTRgFGzFokC63k7m0mcegcXpZ2kVzVcrRWoPs4sCyagTTqGf5plYGkMQsSTiPLfsvrVVp1a7URULdSAALYwCzUoZqhIksIA6vJxnbF1N7+1zzg8QqUraVIKghgCtmVSCII7E7xtvhmvqHVRU81y5UW5oK6piCrp0/mfrhrS9D5mqz0aVEc2iLpUcU2FFizITHxSRpsbW8zhY37Oc7TWqXyz01pqSTzJ1RaEA1FicAEsbiH3+AWgFX1OTqV6agzB+6o9u0hQZ95nDhM1yNDaab+CaVZWUKJvGjVHnC3O8Iq1UFZEqOukNUK09Wm5DSAojrDWmR3GOMnlMx01jTMT0DQ01Iu2kdwFlWI2wAT4hDIBtcsKeoqTsvTSc7jqamQdrE0ifbftjirxNadWq2h6bPBAWpsIYRPTa8KQbQcS8F/ZSalNs1VzCUcuo1U2Gli9MXBLOVVbQJbvMjvhbnsrRaKaoy8wOq1DVosGqqfu/3KgAgnQf8AN33wXbobwO6jGqh+a42Wgs9ZdJ1CacgHTp/DVj4Zv9d74UZmtSbQeYDB/wDiYfpDdu0/TCXKVxQqKytJgg/vEIkkRIhpG0gj9MZxB/tHMq6jrEGNTPKAQYZgDK2JHiT2x7eGCo308fvG5Ihhz6YEizCqt9gYKwCP0/XEYqf/ALaRgQDzb+0agIHsLf3T8I4waLNqJmIAemlQbzEVAwX6Yjz2bqkK4Yw2r4RADDcaYtAgwLbbYypozrV1H9cKxBZkmFmKlHsoHn2xrFUOeq/xH88bw8B/aI14THPpr1U2XbSXbl6tTKqgz7Am98WjJeua9WuwouEBEA1AhNNdQv1Bvlbz4xS+GcGDSzSY2EXnf6Qt8WDLZagKehnpjVcktED5+5ta+OrhTI6Wfy+04+bGgOoj1GemZfi2VoKBXritVqGWIUNBMGOnSq2EkXk++IuJDIVayM4rVDTE0kUkAtvqIB1TIF5EfrjzygmUplY++YmYUFvpBMLG95298XjhmVGToc00hl2cgBqgUsJMDSCRf8VrAXNsFoq7MmIqivMtVPP5ioLpXJfZUqJTKiCJknVA8+Y+LA/pbgSZT7pGbpmKYYaqhN2ZqkAkA2A6RaYJOEdL1DFJqhDgGAzkjXVaw09AnRJAAWJk3xYMsmXpGnTKI1RwWOoagoAlixmFA2uTHmcJfEOfsIWPK4FfcxpxzLUszS0VqNOsisCQtQlkInqsAZ7EDeTvisP+z7htWjphTRptqsagqq2kKZY9RWFW2mLAjaS9oepEzJ5dHXWEwaiOaNMEdlcdTD/LOK7xv0PnKlRn107nd6zsFAuJLCY+pPtiYYxfq2lJyEj07yqeqP2X5ZWLZRnZCuomFdFBsAHaoskbkHt7wMecZ7I8lwA9N9r021LcAxqt5x7PR9N5/KIKiZjL6ZlRTqGDvNmVVbxuO9+xrXEOI5cFmbJUDWZiHnUFJa8hSYUNJJiDvc74Psat13jk6gjYiVEcXb7PoJjwIvp3s3gm2NZLOnn01YnS1RdjBgsZJMH+Je+LvwzgYzVOpSpU0pF16mB1AdQYiGYuY0gaQYidzBwpT9kmZJZjWy6MD1I9RlIAMAjpiDYyD7QDYTv0xXYyodSr7VUs7VEpakG20z0yIn9Qd+84V57Ja9j0+52F9pHvi38W9LakXl1ULBYe4Ku25IBuhYmZEgntjyvj4q0GIiQJUkMxv4jsRGKtWhABOUmPVmO86zcqwdmkEaYJBuBB6Yi+DuB8cpMLp10gTILS9JRcEEfEgIHnQT2QYr2UrAqwKksR0kzAIuAPBPk+Md5PivKKmnp1iSWYdSsO4J+tzsPOMQ7St1I2qXOtVUxBQhhqQ1FBDAzefoR9MRf4hmqKQl6U/DTNr3PTEj/MNvljjLcQFcK0KEb8GkAI4EvSAMwCJqp7SPiVphp56jKUqAqO5JDi4CxtACsTMzYzE2wffrmI7TD8sZj1VXo6GSu0EHSSAYFpVla4ZZFvkRY4f8C/aYR/+Y+8BSumSe5gmPpit54hYV1pPTb4gXk22ZDJGtD5g7g9oruc4YwcEDLqPiR9SkMJsYcn8mBvPgHBaw5oiGgvbie06ctxGm4C1mDi9T4SYIICEmNwPYHv4dcHzapTNPltRWkdK6pgqLAqe4mRPeJ748v4D6iFMTmOIGF/AuimPEAqp8jYYtPAeM5LL3SrUAJJ0vWqsJPhXaIN9x+WE5MNmxDDkAj5j/1Lk/tmUr0VCuzA6YcWYXU+x1AYVeiaFU0KQzdNqNVQVhhpJYd1jsRNgb3Pc4JX1nlaroq5ikGaYAbUzadwAhJt3nD+sKcF209pJsbbeML0lTM12pUyg+pM99k4zlK0gpWpik5+THf6FD2+Eb2xfBxAayCIH8R7nwMBgLVJZHRu8QCZ9jJA+mBs5mXieUUHYuV+L5Ek74JcYLUYp8vpBX/cr/pviH2fiXEKDGxq84D+WppLRJ8ut/ZrYu5zAa6LzNxa1vF7YoGZo5anmftVapXNWAhFOidOkgr1b+V6gwHSPfD/AIV6kDp0OAvghEInvBYn9MF2uahPmG3yIh9KZajWXNcMzYlcvXOga2U6WJZLgg2DDv4wo41+ySqpb7LQowbIftNXUPDQVA6THT1SPyPoua4hlaTrVrcpDUinziAJP4UZ4sT2BIwaa6sRpO2+8jCSNR3EYMmndZ5B6a9ArxCq9V2dKbi+hwHSsIDgoyGRqkzI3AOxwFnv2c8RytZnVBWp0wX1qygMgJkMGIJJTdRJiwJtF34blDkuI1wtaiKOZOtVNQa1e5IKGDBl4a4su2Ltks/rs2na/UDhYxmjHNnph8z57q/swzNZFzGTC1qNRtg8ugPZ1IAtsWGraRY46y3pPNZMlc3R5dF9K8wqr01cdKVCRqETYzB6iY2xffSmd/w7P5jIkjlsTUoxeVgsAP8AsBFrDlxMsMXKslLP0qtBjKOkEXG+xHyIBB9hjwxaluY+bt5P1nih9YCkTTzNCiayEhy9CjMg9yUkwIE3nyd8Zi95ThvE6KCkcrSr8vpFVmpguoMKYLyOmIBvEYzA639pXSnyJ5rlPTOYzLEJCU7kS5PTtBO7d7kYE4x6Zr0wymCEG4IsTf2JkHxbGYzHayYwMdCcJc7Nk3iHI5o0agYC67TcA+bEf1/PBNTjtdnZ2qOWbdpufHe0e2MxmOWuQjYToqAeRHfF/W+Yr0UokqqKZ6BpLQ0qXI3ixFoB7E7VwZurN37ETJ2Pn29sZjMVAGtVxWkXp8S/+hPV2ZV1y9IcxioWkrxpQmercXgHzPti85f9lL1XL5nN1zrMskwSd91YqPERtjMZgMj7AxOga42416DyyUUFPLLWcEAvUqMrwJ3dSC1rRIGKzxz9m9WoutaZ0EXQV9Ue4L9Q/wAupsZjMAmVhGMgG4ldybU8qDzqlQGRv1fKCJgYueU9SCpT0VX1LHSTTLEW3DFg2NYzFopn01ED8uryYNmsqyoXy7K5vF3U9zF8ea8U4uoZ1JdWmGGlN/Mi/wCv0xmMx7NtH9JiViYjQS0nYm3vBBg/ljdTLaiYuTde0f8AjGYzHNLGdIKBDODZ9qDQxIRviiCV0dSuo2DKZYe8g2JBc8arVNIWowV0YNpkknX0tpIEACZAJ8Y3jMafyxLbOCJM/Ds1Qofa2KGlK9eqWIeWgBlNpMEEGe2Cstwqvm6TOaKCio1a0CK6E/EwUsFO3UABPYWGMxmDVfNxWR7FkCV/NcOqo5UwCDewO3/cYBEbYCzfNUkPVYAWgf8Ak4zGY8Ca5jsZ1Vc5yXHq1BvuqrJI+IEg22+GD9JwbW9UZupf7QSCbgloHf598bxmPbrW/M3LjQ8iNeHeucxQQAUqL6T1O6lnJ8yz2t2FsXfh37VMnVQDMUjr7nQBbzKyfHfGsZhmonmQPiXxG2V47lWg5fMZmlewksh9irdvqD74MfiVInU4o1jtLI9Npt+Ia8ZjMVLiDSPK5Q0JHX4hEo2VplCIZHCnVBt1A3jcSlsd0PUOVGpWy5F+rQZnteWXGsZguwhW4IzvqqEHRWJr5Sll61RF6VqUSKh8AVme0eYPfzjWZ9RtQRXzuXFCSAQhSqATJ9u3tjMZiEqFfSJcrFkszkcNynEtNSlV+8SBTqJTKNTg6oUmO/8AUjucNqvDEpLLl203Z1VAZA+InebdsbxmF2QSBCIDDeDrxHL1BqMtP4igvFvPtjeMxmPTBP/Z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89" y="4268080"/>
            <a:ext cx="3492500" cy="229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51" y="4227366"/>
            <a:ext cx="2551425" cy="230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77" y="1500296"/>
            <a:ext cx="2547690" cy="272673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20467" y="3614930"/>
            <a:ext cx="2099796" cy="472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독일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VS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프랑스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0902" y="6019933"/>
            <a:ext cx="1786948" cy="509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 </a:t>
            </a:r>
            <a:r>
              <a:rPr lang="en-US" altLang="ko-KR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일본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1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312003"/>
            <a:ext cx="10058400" cy="945297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</a:rPr>
              <a:t>민주주의의 역사적 전개</a:t>
            </a:r>
            <a:r>
              <a:rPr lang="en-US" altLang="ko-KR" sz="4400" dirty="0" smtClean="0">
                <a:solidFill>
                  <a:schemeClr val="tx1"/>
                </a:solidFill>
              </a:rPr>
              <a:t>(</a:t>
            </a:r>
            <a:r>
              <a:rPr lang="ko-KR" altLang="en-US" sz="4400" dirty="0" smtClean="0">
                <a:solidFill>
                  <a:schemeClr val="tx1"/>
                </a:solidFill>
              </a:rPr>
              <a:t>현대</a:t>
            </a:r>
            <a:r>
              <a:rPr lang="en-US" altLang="ko-KR" sz="4400" dirty="0">
                <a:solidFill>
                  <a:schemeClr val="tx1"/>
                </a:solidFill>
              </a:rPr>
              <a:t>)</a:t>
            </a:r>
            <a:endParaRPr lang="en-US" altLang="ko-KR" sz="44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500" y="1336799"/>
            <a:ext cx="10750551" cy="4616450"/>
          </a:xfrm>
        </p:spPr>
        <p:txBody>
          <a:bodyPr/>
          <a:lstStyle/>
          <a:p>
            <a:r>
              <a:rPr lang="ko-KR" altLang="en-US" sz="2800" dirty="0"/>
              <a:t>○ </a:t>
            </a:r>
            <a:r>
              <a:rPr lang="ko-KR" altLang="en-US" sz="2800" dirty="0" err="1" smtClean="0">
                <a:ea typeface="굴림" charset="-127"/>
              </a:rPr>
              <a:t>베르사이유</a:t>
            </a:r>
            <a:r>
              <a:rPr lang="ko-KR" altLang="en-US" sz="2800" dirty="0" smtClean="0">
                <a:ea typeface="굴림" charset="-127"/>
              </a:rPr>
              <a:t> 체제에 대한 불만 </a:t>
            </a:r>
            <a:endParaRPr lang="en-US" altLang="ko-KR" sz="28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700" dirty="0">
                <a:ea typeface="굴림" charset="-127"/>
              </a:rPr>
              <a:t> </a:t>
            </a:r>
            <a:endParaRPr lang="ko-KR" altLang="en-US" sz="2700" dirty="0">
              <a:ea typeface="굴림" charset="-127"/>
            </a:endParaRPr>
          </a:p>
        </p:txBody>
      </p:sp>
      <p:pic>
        <p:nvPicPr>
          <p:cNvPr id="27650" name="Picture 2" descr="http://t0.gstatic.com/images?q=tbn:ANd9GcT3XqoC-c9SK78DF0REqEhtG1Oyy3JYxbfr1Rqfgq6w6sIw_V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07" y="3677154"/>
            <a:ext cx="1867784" cy="180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QSERUUEhQUFBUVFRcVFxcUFxQXFxgYGhUXGBQUFxgXHCYeFxojHBQXHy8gJCcpLCwsFR4xNTAqNSYrLCkBCQoKBQUFDQUFDSkYEhgpKSkpKSkpKSkpKSkpKSkpKSkpKSkpKSkpKSkpKSkpKSkpKSkpKSkpKSkpKSkpKSkpKf/AABEIALMBGgMBIgACEQEDEQH/xAAcAAAABwEBAAAAAAAAAAAAAAAAAQIDBAUGBwj/xABBEAACAQIEAwYCCAMGBgMAAAABAhEAAwQSITEFQVEGEyJhcYEykQcUI0JSobHwksHRM2KCsuHxJENyosLSFSWj/8QAFAEBAAAAAAAAAAAAAAAAAAAAAP/EABQRAQAAAAAAAAAAAAAAAAAAAAD/2gAMAwEAAhEDEQA/AOVXNqi0+21Mc6AUAaOioDYUmlE0QoBFFFHQIoCIoqURRRQGgp4Cm0FO5aAIfFT986VGB1p69QQ2pJpwiiK0DdGBS1t0+tmgZW3Ti4U1f4Hshiri5lskDq5VJ9MxE1NbsPiwqnIhmdA6SOk6/p0oMk+HimytX2K4Lftn7SzcXzyyPmJHKq+7ZB2oIIWrDh41qJk1qbw7eglYjaoWEWSQatL6SPaqYEq2lBMbCKdKaOBjY0hMaRrFPjGA0ES7mmDTQU9KlXLgJmnrEUETIelMGr9wIqmxQ1oI8Uk0qiYUABpdNilZ6B9tqYIqQW0qPQHFJpRNJoDoUKOKARQijoCgSVohSzRCgO3S2pAoyaAkbWpLCotoa1MiRQQ4o8tHGtSMPYJIUCSTAA1JPIAUEvg/CHvsEQSeZOyjqTXQ+EdlbViCBL/jbUz/AHfw+2vmak9nOBjD2guhc6uep6DyGw9zzq3+r+cUBJbigbZNSFQUljFALdmqPjvYuzfBIHdvGjKIHlmA0P61orN0U7fGkig4dxvglzDvlceYI2YdRUbAnxV2DjnC1xFs230B2aJKt91gOfQ+Rrl+J4Y1m81t9GUwf9KBd1tKqLo1NXD29Kqry6mgabYUgpTjnaimgYK0pLhG1KakUDv1lutNkzSSaC0BRSSadcU2RQJoUZFJigcmimjo6BFHRkUdAUUIpUUoJQImjFKoooBRZaWBQNAiKEUqjAoE2xrU3lUTnUlTQMKnirYdi+HS7XSP7NRlPLO2g/INWd/+OuAFspjrvW17Et/w7+dwfkBHtqaDX2LcD9zS2OsQP51jcfxrEXblxLHwpoWnIqnaWY767AD51C4fw5LNyb+Jc3CZOUFVB00M7/IUHRra6UxicZbt/GygnrvTWDxBuKArT5/oawV2xau3731gF2t3CuWY8IjxMZAUHTn6SaDoGF4vYectxTBy7xr01qwf4ZGoI0I1B9K5lbwmBuObdsmzciAFa4GncZRcChj5Aia1XZfvUTu3uLeT7jidRzkHVSNQQddNYoLa7vWM7fcPIv27gHxplOn4SQPUxHyrZ4m3An9/7VX9q8Ofq9t4jI06zGukGAetBh+GYIOxDnKAJM+1ROP4a3mi2kGAfDr7xVtxHhL3QtxCFzMF6AzFROIL3K5I+0Jy5vLTT9KDJ31g+1NTU/i2Ca2+V4nKDoZGtQGQigImhRRQoCNKWk0c0BsaIChQoCNDu6FHFAijJoqFAKUtJilLQO0cUVCgEUeSlBaUq0CYonWnhbomt0EaKcA0o8tHloEZKsOGXgjhmXOBy/SodzQV1Hh3C7KYaxCKGZASSN5E60GXxnaI3FIt2sgIhtjVz2Ds5sPcPS6q+8NI/MVa4fBrkukoNFP6VTdj8ce7ZAPCHzEiZkmJjaIIFBMx/BCGFu0cq5hcuZZ1JI0kGRpIkHTNI1iKlexarfZwCQ0wumVQfMCWPnofU10K3aDCedEbABJ6UFbwZctwrtCjQelU/EuzDG6cTZktIJE65l+B08wOXy51ZYfiFtG7xm1Zjp5cqVe7V2bQLB1dVdVuKpGZMxgGB0O4oKThvZ+1fuG5dW2zt8YKnUnUkgmAZ8q1GD4MEMp4RMxy899fapFvDq0XLcHMJkcwdjT95yooG7qzpVZ2l7V4dEFk5/EYzASFIGszuBO28VZhzIJ9fzrDcUwhvW7loAMbeM7tXA1KSxJMbkCRPnQVXaHjzMy2xA7ppMc2Un+dP2eL279oI8BnIBYwI861d/slhmcO6gMxkqDGc8yaPiuCw1hIFq0n+ET+lBz3i/CjaZiHVhGhJBNR7vFFbCd2RLAiNNtZn+VXONx9tpUKhHpVDcwi7DwyfUUFZSascdwa5bUORKHZht5T0qBFAQFIenIont0DU0YNPfVIgsY/WpGG4ehIDXMoOmYjSghTUlOH3CAQuhE1JwfC0bEC01wBS0Zht5V0Cx2aQKoBkAAT1gb0HKwaFFSqAUanWioCgkKKMrSbRpwCgUoowKNKXmoFAUlhSyaQaBphRMsUtqK7QM5cxrrHHcM/1a0toSQgPtFctwZ8SjqQPma7BxFHBQIYyqAR8qBixh3HDmznxlTPXXb3qr4fhFtBQg+54tdzoxP5flVpisVGFvTyGoqo4Ez3r3eAAKgIiY0Kx+lBsML8IjnTuIQHw8tz/Sq3gGKD2xH3SVHPY07xrFlECgElmEBRqT0HlzJ201oM1xXheHtg5FPiuA5hocxIkBtCdAdTMRUnBdksCyn7MrmUAw5MfheJ0Pn+WtJs2MWdQvdCdFIRusFtd/TTlS8Fwa+waMUc8yA6grPSOQ9DzoLTBIcNltySgACn05Grt7gYCqDCcPu2ybd8qwJBV0kDaCCG1Bn9af8ArBV4G00E/Ep+lVWIZZBtqsjVlQCCxG+mmYmD7GatsY0/KqTGOVVFtsEMFthrp+dBTcY4joTudtTBB8vIVksRjrtwtmeSNBm51M4jj2+sqX8RM7czVTjle3c+0XLmM67xQEmFbMJ3OwFLxJe0RnXTrUu1iLbO5YlYXwxVFexTNoSSPOg1OD493SFSBctMJKN0+9HrVTxfC2z9raGW23wjz5jyqPbMJr0qMMSchSfDOaPOgQkdY9aReuToJpA86tDxxDg+4NlM6tK3R8UTJnTflvQRMDgjdMAgebGrrG8H1Bd1yQM3d6xpvFVGBsKSAZZmOi8vetLxa0bIUhVQ5ZBU9ORFBnb8QwUGAREiDA511jhXD/sLXi/5af5RXN+IccD22LIM9xQMw5Ab11XhZTuLWo/s05/3RQcHIoxQagDQKigKIUYoH7VOoKatCpNtKAiDFIM1KaKZciaBINLikg0rNQBlpm4aXeu6UxNBM4NazYi0OtxP8wrqHa3GNadCm+WPKud9kbObG2B/fH5Sf5V1HjqTcOYeCAJHI0FdxEA4C5caAWUT13H9ajdnMICtzumkZQIO501qR2mXLw4kbEqAessIrMd59XVLyXAH5ry9xQabgN1bRFvUNqWBHMHcHpH6Vfvelp3gaVza728vEglEOoJI0kA6jykfrWmwvG2YKyIzowzKdAYkgyOsgj2oL/EIzDQwKawmD1OUmaqMd2iCDVXXTmrfrtVA3b7IdP8AWg2mNxJywxkj971BsYvMRrrM1geI9sHuDwiCdyf6VP7L8Rd21l25Abx16AeZ0FBvr2MJJgSSIUdTGg/18pqux6Gy2RyG8C+LlqsGPIEGpGAud0wLeO42mgOVBz8RHhG++rRsBUftWpuWkupJKRMDdGAPqdY9KDL4SwLbPdufdnJIJk8orMcSxr3nNxzJ2HlWwbvb+HMXABsVI1FZDFoqkoOXPqaBd3CMqo50DDQ8j5UxfgAEQT+lSLfF3FruTDJMgEajXlVcwNBKS2WG4EcidahuIMVY4jhp7kXg6k5srLsR0quKUCbaSY6mNaF+1lJHTpQy0TignYNwmpHiK+E9POrTBcOuX1LXboCgczqfKqJcb4QrAEDY8xQZxl0Os7UEjit20SBZDAKIObr5V2PhnZ6LNoEnS2n+UVx/GYBVFohwxuAEgfd1Gh/fKu/4S54E0+6v6Cg83PSaU1IigXmowaSBSgKCRYFTzpUHCnWpzbUDFw0gijJoHQUANNPcoFqCpm0AJJ2Ak+1A0blBWq3t9j8WwkWLkf3oX/MRS17FYsmBYYmJ0Kf1oJf0fIHx9kAbFj8lNdC7RcV7nEZSJDRI/LSsZ2YwowF5cRiXt2sqtCFs1wyNIRdfnFHxv6SmvXf+Esw50FxwGf8Awrsv50Gz7cIn1JVNxLQzISXPIamANWPkK5ffx+ELFS+IKn74W3ofJM0kf4qW/CLl+4v1m+WuMYyg5mA5mOX5Vb8aw2FwifV8On2rD7S88NcVdiF5KTtpH5UEKxwC3cQnDYq1dIBlHm03WIfTl1rV8Bw72cJZMZ1FsvcAjPbDMXDAf8xNdY8SmZBG3OeI3g8DxMVUIGYz4QIVR5CuocIurewqup0K5SoUAZ+6XOTEaghx5qgB8wrMf2tswQrqeWhHsP30rGcUxa3DmJUdJP8AMCrLg3DfHiFZCchtXNdQFYhSZj4iHBB6FutW+E4BZHdhrSklFz6EnVQDcBmZB1IHXzFBjLGEDEQHcnZVAUHyDNvp5VsOHWO5UgAqqiLjKfCtz7gLfFcE6GIIzAbwKeTB2bYtvFhc9vNmyWScwBDDxKDsCeUGR6xsR2mtqBse7EIpAVVeTNzIpYO3QA5RqRvNBfpjFNv7TwTbDeLOCM2YMGVNSQVYEdBO1VnHe0FtbFxA2d3nLkzACfCCSyggBRPmTp5ZK/xRrjE5iJ3uP4nbplGwqJmVTo1yesxQavsrZxd9WS3aLKW8VzwrBgaFnYBtI0matMZ9GbaM7qhJ8US8ewGvtPpWIwnarFWDNjEXbfXUEH/qBEH3BrTcO+mPFKIvW7V4fiANt/mun5UDPEvo1xdqSireXraaT/C0E+01mLuDdWyurIw1IdSp+RArq3DPpUwd3+0z2G10cZl1/vLWimxibcfZX0MaHK6+375UHn9zR90YB68q61xD6L8K5m3nst0Bzp/C2vsGrM8S+jfE2wSht3gPwnI38L6fImgxKLvSGGlam32AxrD+wP8AHZH/AJ1BxvY7GWvjw93rKLnHztyKDPZaXbNO3sOymGBU9CCD8jQt4VyhYKSo3PSgXZw50Y7TuK9B4Nfs01PwL+grz5gGJcKJ1O1ehbAOVfQfpQecTSYpZFFQEtKoqLNQPW3inWxFRQaOge76gbtMhaKYoHZrefRdw2bly8y6KoVWP4ifFHnEfOsAr13Hstw7usHZWIJQMf8AqbUk/MUEjGXlX4tiQB5sZgfvrWS472yXC3u7tAklRmZTsx1K6+UH3q641iovQNRYtPfb/q+FP5kVz7sxw/61i8zahZuN68p9/wBKCu47w85jdueE3PEtv7wHVuk9Kh4C25fLa0J0MaR6mtD2js95iTEkTlX0GmkDaZNN4O/cV1s2oUswHgAzmeZPLeg0vAeBWsBh3xeLbX7o+8x5ADfUjn0rCYvGvfuPcI1uNmgch91R6CtZ2nxHf4vCYTwshdWdFJPPLlZ92OQH+KtSj4a0jMBbtqAF8GTNI0I+LNy00AOYamaDmuH7KYq4AVsvr5RV/wBnlxOGJsZRcVjmZEYZlMrm8UeGQqgjcgab1Y4/jd28fCz27R+7MsRpEnTKNJjfU661O4TxLuRCqmXTl7+LST6UEbh/Zq7Y7+/cOfPaVSlvlDIRnzQSPBpoIgGY3qsZ20FoFBZuZxcusDdIUKHZyoUAEkLnMa8/IRvLGLVlVrbKJkA5Yg/gKiMvPyOv92a7iODRxrZXUDMrAAg+oPtqhmKDlWP4pcukFsi5RACCNMxY8zqSZqEqcz/v61vsT2DtOZDG1Ow0Mac4JBG3wxofasrxDs9dtHk4MkZfi0MGV35cpHnqKCHYeSSelMu00kuYI9v9KTyoEMKANKakUClbernshgDexdu2t1rGbMc1slW8KlsqxpmMRr+dUgrY9hbK27d7FGc9s5E8pTxHca+MD50HSeHs1hSr3b18aZTdyZlA81QZvenjxtR+LTlHnz0qhvXWggu0g2bZ1My05j6n+VMWlzB2L3NMQFAV3gLmsKF32i4xPrQaYcWE7NE9G578qWOMp0c/4W/pWdvqiqxh/C9piM906EWsw+KYm6dPKkhUU5VXXO9qWLNqrF7JMkzMEHqD0FBe4hLV7w3bTXEOhV1crrppmGh85EVw3FWmS7dtjMoV2WCeQYgAxoT511a3ikRc6IBAV4gElCpME9cocTO9oHc0z2l4Kj3kvBEJdIYkblYyt/Cy/Kg5vwa2Vuo0bHSdq71bfQbbCubcU4WqFM0k5gRGgGtbhMToPSg4S1R2an2FR2FAoNRNSZo5oADTqU2KWDQORpSCtCaE0D/DbQa9bU7F0B9CwmvQHeAexI+TCvPlowQRuCCPXlWrxv0iYlwcmW2TGYjWTlgkTtO/tQXfbbiHdd6g/tL5BPlaQQo9yTT30R2QfrJgfCok8hLSP30rAYrE3LjZ7rl3YbtqdPhFdC+imzmTFKDBKoR6ktH6UGd45jDnfuwFjRmO8kxA+fKl8IwH2umkBiWJ8R5A/ntT+M4bmY59ALgBjyJGg/f8qteCcMe497KPF3ZCAcp/ck+WlBgsZjz9cd7OYEHIkb7ZYH57Vd8M4XkAZvFcO53y+Q/rTPZrgmQd5cHjMwD90SQT5MSPYetX2QUEZ3gfl+/3ypxMVTN1aZAJOgJjoCf0oJQxLD4WI9CRPyqxsccYEd541BHL4d/EAoEnUadJ61BwHC7txioWMoBbNIgHbSJMzoOfvVsvZ0Cc5uwN8vdgg+YYyPTX15UEsYxmErBysx3kOhHOTvtM80b8VQDgGOkSsxluEkqNiAxAKga6mYg6aVKwfBxbeVd9QdDIgg5RmyxMamP9aTibwW8yysj7pBZtRDElTGvmdOutBQ8a7PIRmbIpIWAx0MjwxcBnUDSZn3gUWK7JsAcuaOsB1+a6ge1bTiFwZIYJEMSzGBsOurH44AO5Gh1FY3HdqxbzLhgJYEM5VRHKUA0UxzAnpA0oKXifDbmHYLdXKSoYeakSD1HoQDUMUd++zsWclidySST7mkigMHUVtOzCf/XYjqXcj/CloR5/2h+XlWLXf2radjsYoshDGuIZG65b1pUDemYdeQ50F7j8SD37j8FjELvyk899XFQuJYsquLCz4XtXhv8AC3+yUWBxOa1bUiT3eJw56HuwXX5eH5VDN/Muu13h5PqbL/y7k/Og0ONv5jiFXnbR1Hr3kexPdD3FQ8RiSEuspJgW74PUqchn1Fh/4/Om8FjlDWWMS2Hsz5jvMOCf/wA/+6ol28O5I01wlyfQYcsvL8Tke/yC0wrjORAjvLiEafCt+y6j+G6496T2g4l3WCw5ZiDIXTnlQA+2lN4K7F5uY+sXh5GPqiH/ALj+VUXb3GzbwtoGctsufVjE/NWoBje1YcqCNFIq/XtjbjeuY56X3xoFmmWpZakGgbo6I0KBQNLpulg0BigKWBR93QPIm1JjWKftHSkhPECdhrQPYgaDp5ciK330SXvt7qT8dkH+F1/9qwLHmK1X0X4zJjrfRw9v5rI/MCg1VvhH2pDGYLa9CDv61adksNlvXSfwKF9okUvG2ct9o6z/ABD/AHoWB3Z8O8z6naPlpQZztVwz6vfLj+yvNI6LcO49G39Z6iq7B4V7k5VJ6kDTyk7CujcQwFvF2CpEq408j68iD+k1n+FWoQ2WWHsHK0HJM7XRBBho1M6FSOVBTYXs/cd4dSiwZbQyZACzOhlh6AzyrSLa7tkVM9sBlWFAyCSATma3JPUzvUi0VQhYY7NqSZdlghQdToJjUAsOkVRcX4/h7JY3LpMhmRbZR4/CoynKo13hjpyoLC1dAhi4kIEJCiW7tnykAQqkhgddNoioaWbiHNd7q0hbwMwytpr/AGjlVLaToD71iuJfSHdLA4dRYgEZgSWM85eWHoCBrtWZvY24/wATsffSg6PjO1WHsZ/tSz5vhtmFPUi4B/4kafLNcS+kNmkWbSqCNC/iYGIzA6Q3mADWXMUhjQO4/it28Zu3HeBAkkwOmvKokUunGsEIrcmJHPSI/qKCORRgUcUKBK8/SnLF5kYFSVYagjQjzB5UlW1oHyoLPC9pbyPbaQ/d3HuQw0YuAHDRBIIX2k0WH7QOi2wFQ90l62MwJlbuaQwmDGdo/Oaq4pUUEzEcadgAQBFhbAjN8KsCG3+Lwjy8qXc4/dOfYZxlMDZdfswPw/npvULQbb/pRqJOnzoJq9pL42eCWZyYElmuLcZv4kX20qvv32cy7Mx2liSdNhJoXUgmkUBUKBoqCQ1qgbOlPgUTvpQRHtUXd1JApDrQNZKNVpdLAoEoakIaZy0paCRb1mgkyZHLQUSXMvvRGD94igQJXnpWs7OcGv2rdvHFIspdR82YSVzQSB/haspk8zV1hu09z6k+FMFQZRiYKTOaNNdzz+8aDsnGRF0EbZd/fT9RVS1wgkHYazV6+G7zC2mHxd2jevgEj99Kobjzr7Ggm8N4qLb+L4W38j+L9/yp7tNwctkxFoA3LWpGniQ/Euug02PIgHlrSXbfTlt5eVX3Z7isgW33+7/6/wBPl0oOV8a7e33LLaBsiWDEFu8PIq5JO0RG2+lZUsSZMk9Sda6Z9InYbxHEWF3+NRz8x5/rtvE8zoE0GoM1EX1oCNIJq84F2Uv4sF7SjIrBSzEASeQnc1C4pgHwmINu4Edkyt+O2wIDA8pBB20oLjgXA1XDnEXFNxm8Nq2BmzScuYAGWaSAANfGD5ifi782bd37HKrMrWxnzLmyMuGZSNLk241BUQu3NzAY3vsJZZYJtMCyItskFHBhVkFWNtCQdpAHmGsXxbPZzL3CO943UtlVJKqjDJe0IbENEiRqWnTMRQZ/jPCwEFxA2mlwZcoRtAVImVYEwRrvyINUgNaTjbBLJE3FZ3LZGfMqyQWQ6iTJ1MHVBO4NZoUC0bWnVFMU81AgnXSgPKlqtIDUB5aft6U0g5mjLeVAV7WfL9Kae3EedOjeTSLzax00/OgboqOioJ7U2aFCgXborgoUKBomjoUKACnrfxe9ChQSsSutJa0OlFQoGrx2qw7MWg2LtK2oNxZGvI6bUVCg7n2exDPZJYknM2p9aruK2wLrACBofyH9TQoUETL/AE/M1FQ/Cef+1HQoNfgWz2EL+LMgzSBrI1muHdt8KtvFsEGWcxMdRcdZ9YUUKFBnWNFRUKDcdgca62MQoMAQ0QPijf8AKsdxe+z37jMZOZtfQwKKhQSOz+KZLyBTo7qjAgEFWYKwIII2JE76nrV9xDEsowzAw3eXRIgGItARG0SYPI6jWhQoMxxrS/dUfCl24ijoocgD5Aa76VDWioUCl3p/nQoUDb70BvQoUCjRzpQoUATcUyx1PrQoUCTR0KFB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48" y="3677154"/>
            <a:ext cx="2105215" cy="180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http://t2.gstatic.com/images?q=tbn:ANd9GcSPjzNvcP2oiicaGrs5mPAUgRnOyiXTLu4i-b-a83g4UN_TLrM-x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7" y="3612388"/>
            <a:ext cx="3622924" cy="18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68" y="475043"/>
            <a:ext cx="2850970" cy="241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242525" y="2282096"/>
            <a:ext cx="1506482" cy="6222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영토적 요구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822190" y="2416959"/>
            <a:ext cx="670582" cy="308193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7034" y="1999883"/>
            <a:ext cx="3000777" cy="114234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대공황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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유럽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경제적 패권의 상실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무역둔화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63774" y="2624008"/>
            <a:ext cx="2245891" cy="3959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월스트리트의 장세 폭락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35435" y="5617123"/>
            <a:ext cx="1579928" cy="3361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이탈리아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13662" y="5651378"/>
            <a:ext cx="1656185" cy="3361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스페인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68146" y="5485338"/>
            <a:ext cx="1156740" cy="4359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독일</a:t>
            </a:r>
            <a:endParaRPr lang="en-US" altLang="ko-KR" sz="1400" dirty="0" smtClean="0">
              <a:solidFill>
                <a:schemeClr val="bg2">
                  <a:lumMod val="1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26387" y="5494216"/>
            <a:ext cx="1298058" cy="3621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배상금 문제</a:t>
            </a:r>
            <a:endParaRPr lang="ko-KR" alt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1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1274</TotalTime>
  <Words>565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HY견고딕</vt:lpstr>
      <vt:lpstr>굴림</vt:lpstr>
      <vt:lpstr>나눔스퀘어</vt:lpstr>
      <vt:lpstr>나눔스퀘어 Bold</vt:lpstr>
      <vt:lpstr>나눔스퀘어 ExtraBold</vt:lpstr>
      <vt:lpstr>맑은 고딕</vt:lpstr>
      <vt:lpstr>Calibri</vt:lpstr>
      <vt:lpstr>Calibri Light</vt:lpstr>
      <vt:lpstr>Franklin Gothic Book</vt:lpstr>
      <vt:lpstr>Times New Roman</vt:lpstr>
      <vt:lpstr>Wingdings</vt:lpstr>
      <vt:lpstr>추억</vt:lpstr>
      <vt:lpstr>민주주의 의의와 역사적 전개(Ⅰ)</vt:lpstr>
      <vt:lpstr>민주주의의 의의</vt:lpstr>
      <vt:lpstr>민주주의의 가치</vt:lpstr>
      <vt:lpstr>민주주의의 가치</vt:lpstr>
      <vt:lpstr>민주주의의 가치</vt:lpstr>
      <vt:lpstr>민주주의의 역사적 전개(현대)</vt:lpstr>
      <vt:lpstr>민주주의의 역사적 전개(현대)</vt:lpstr>
      <vt:lpstr>민주주의의 역사적 전개(현대)</vt:lpstr>
      <vt:lpstr>민주주의의 역사적 전개(현대)</vt:lpstr>
      <vt:lpstr>민주주의의 역사적 전개(현대)</vt:lpstr>
      <vt:lpstr>민주주의의 역사적 전개(현대)</vt:lpstr>
      <vt:lpstr>생각해보기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김용훈</cp:lastModifiedBy>
  <cp:revision>68</cp:revision>
  <dcterms:created xsi:type="dcterms:W3CDTF">2015-05-01T10:34:08Z</dcterms:created>
  <dcterms:modified xsi:type="dcterms:W3CDTF">2021-03-15T13:38:24Z</dcterms:modified>
</cp:coreProperties>
</file>