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34" r:id="rId2"/>
    <p:sldId id="335" r:id="rId3"/>
    <p:sldId id="336" r:id="rId4"/>
    <p:sldId id="337" r:id="rId5"/>
    <p:sldId id="338" r:id="rId6"/>
    <p:sldId id="339" r:id="rId7"/>
    <p:sldId id="3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7C530-7157-4D4F-8465-1E58902EDE12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51474-FDE1-4189-9BBD-1701C2AD7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5520" y="4142060"/>
            <a:ext cx="10203792" cy="144016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민주주의의 사상적 연원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</a:rPr>
              <a:t>홉스와</a:t>
            </a:r>
            <a:r>
              <a:rPr lang="ko-KR" altLang="en-US" dirty="0" smtClean="0">
                <a:solidFill>
                  <a:schemeClr val="tx1"/>
                </a:solidFill>
              </a:rPr>
              <a:t> 로크 및 루소의 사회계약설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0240" y="3074030"/>
            <a:ext cx="8534400" cy="75895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민주주의를 만든 사상가들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7" y="500725"/>
            <a:ext cx="3963630" cy="230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5" y="418440"/>
            <a:ext cx="2184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911" y="418440"/>
            <a:ext cx="2387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5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4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국가의 등장과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통치의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1124744"/>
            <a:ext cx="10972800" cy="5544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국가의 등장에 따른 문제의 제기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ko-KR" sz="2400" dirty="0"/>
              <a:t>—</a:t>
            </a:r>
            <a:r>
              <a:rPr lang="en-US" altLang="ko-KR" sz="2400" dirty="0" smtClean="0"/>
              <a:t>—</a:t>
            </a:r>
            <a:r>
              <a:rPr lang="ko-KR" altLang="ko-KR" sz="2400" dirty="0" smtClean="0"/>
              <a:t>—</a:t>
            </a:r>
            <a:r>
              <a:rPr lang="en-US" altLang="ko-KR" sz="2400" dirty="0"/>
              <a:t>— </a:t>
            </a:r>
            <a:r>
              <a:rPr lang="ko-KR" altLang="en-US" sz="2400" dirty="0" smtClean="0"/>
              <a:t>의 문제</a:t>
            </a:r>
            <a:r>
              <a:rPr lang="en-US" altLang="ko-KR" sz="2400" dirty="0" smtClean="0"/>
              <a:t>? 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16" y="1637378"/>
            <a:ext cx="4227477" cy="232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6" y="1650798"/>
            <a:ext cx="5625185" cy="23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200373" y="5040424"/>
            <a:ext cx="3264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국민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항구적인 주민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01021" y="5072388"/>
            <a:ext cx="3264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일정한 영역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603877" y="5072388"/>
            <a:ext cx="2535631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  부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00373" y="4124863"/>
            <a:ext cx="6666147" cy="79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일정한 영역과 주민을 다스리는 배타적인 국가조직과 국가권력을 가지고 있는 공동체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997" y="155607"/>
            <a:ext cx="3009900" cy="1752600"/>
          </a:xfrm>
          <a:prstGeom prst="rect">
            <a:avLst/>
          </a:prstGeom>
        </p:spPr>
      </p:pic>
      <p:sp>
        <p:nvSpPr>
          <p:cNvPr id="10" name="왼쪽으로 구부러진 화살표 9"/>
          <p:cNvSpPr/>
          <p:nvPr/>
        </p:nvSpPr>
        <p:spPr>
          <a:xfrm>
            <a:off x="10651829" y="1506574"/>
            <a:ext cx="97536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7738145" y="4290493"/>
            <a:ext cx="130454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91559" y="4210113"/>
            <a:ext cx="2535631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  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95" y="290964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국가의 등장에 따른 문제제기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472" y="1113184"/>
            <a:ext cx="10972800" cy="476402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통치의 문제 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34" y="931409"/>
            <a:ext cx="32893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943872" y="4434253"/>
            <a:ext cx="24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소수 통치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516779" y="4434253"/>
            <a:ext cx="3072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국민 전체의 통치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43872" y="5674673"/>
            <a:ext cx="24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       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69607" y="5674673"/>
            <a:ext cx="24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          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83824" y="5676853"/>
            <a:ext cx="24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         )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914908" y="4977216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9793819" y="4959208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07" y="2448290"/>
            <a:ext cx="2489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269607" y="4416853"/>
            <a:ext cx="2496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인 통치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AutoShape 5" descr="data:image/jpeg;base64,/9j/4AAQSkZJRgABAQAAAQABAAD/2wCEAAkGBhQSERQUExQWFRQWGBwYGBgYGBseHBsdGB4YHR0cGhwYHCYeHB0jHRwcHy8gIygpLCwsFx4xNTAqNSYrLCkBCQoKDgwOGg8PGiwkHyQsLCwsLCktLCwsLCwpLCwsLCwqLCwsLCwsLCwsLCwsLCwsLCwsLCwsLCwsLCwsLCwpLP/AABEIAKABPAMBIgACEQEDEQH/xAAcAAACAwEBAQEAAAAAAAAAAAAEBgIDBQEHAAj/xABEEAACAQIEAwUGAwcCBQIHAAABAhEDIQAEEjEFQVEGImFxgRMykaGx8EJSwQcUI2Jy0eEzghUkkrLxU+JDY3OzwsPS/8QAGgEAAwEBAQEAAAAAAAAAAAAAAQIDBAAFBv/EACsRAAICAgICAQMEAQUAAAAAAAABAhEDIRIxE0FRBCJhFDJxgfEjQrHR8P/aAAwDAQACEQMRAD8AVmyPRj8P/djqcJZp0ss9Db9TjSKxy++m+NLL0AALCbTY6p6Xx5UvqJousUDC/dSg76mIvzHhPLE8mAFYhokm3IXMYM4nmCG0FSOZmQYO3pjPymXZlYorEKSTAJA3iYxSMnKNyEap0iYcMBPT6R/bFTUyJUEQDtzho2PS3XpgyjwesgBKEAi2395xfleBVnqKANM2LEiI9DjrV1YrTM56jaBqUwQYIIPWJvMW+WCcnUDqC3I9LePqZn/b54a8r2Vhwsk01EsWG95MeZtF7YxuJcKQOVy5lTJ03sZE6Z94bXExtgLq2NOPGqMyplDAZwVDSV8V5fIWwDRrDcbm0EeAP1BHwx6Fkeyjg0hU0uFWXkbG8KJmYBj0xVxnsPScn2f8IkWi4mRsCbbcjtyxRJ1tCSilVMQsnlyzKijU5JAWxkGbg/E+mKq9Fg2l41A3O45Tt92w1cF7G1R7Ryb0wQug3ZiTfrEXjcz540uHdjtFAPXXS9RvdtKLYEyLgwJiemCpfcFY04cr3YkULSBJmVItFuYnz+eNPh+bouF0srOoAO9vKeXjiNPs9UZ4CgqTAJYX5XHIm041ch2YIqvUcnSCaSkH3rrsT+EGBMdemDzi3o5Y24tvVHaRO335Y7WzmgM0EqATAiYt16SMSqppYruRtcX5b2xXxXgT1MuSFLOWGgT1nfwJt6T5rKXpBxxtpM7l6q1EV0uDe/zkdRt6YGzvE1pSzG4iFE3B/wDE4vyfCDRy/fcWEhVA3k3k8pmOZxXm+ylfMBQsKpEsxmNJAiPzNtbx3GOkNBJvfRW2aDKGXZoPnOOUHE/e2Ds/wI0VQB1Iay6iBJH5dpEdMW5fsqzZarVZu8AfZqu0rJktHW1o88daSYnG5HMjnUYkKwJUwRzHp8vTFwoiWBvsR6z9+uFjh1CrRrNUcS7JcMYO8ztzMbjrtvhmpIzSw2MEX8Dv0x1pU2Fx24o7VNhYefpv99cWgeEAb+O8H5Y+p5diBEEHmCCDvzGLqeRYm0Dwk7fDfA8kfkXiztJe8R0ny9MFu0b4+XLkDkOZ33OPqmR9qNBYAN3Z87frjucWwcGD5filOpqCurEC4Bv6Y+qGRjEynBWoZtO7ohtBkAhlJOqB4jnvcY1uJ5/RUEIoUgN3ZkCbSCSDy6dcVW1aElHi6YLxBxCz+bAyePWfnjRzeWIIup9Np5/fXEaeQMe8vwPjianFBlB0UuO5yk4HpkR1Ox85n1xo1OHk21D4YpTgzagddgfy/wCYx3lh8kvHL4BYifA4ozREmQbGf0+sY2TwQyTqN7+7gfMcF1SNZmLwo/X7sMReaCG8UjIVSSLiABH6XwWKRFQk7bDxkeWL8xlaNFfaVqmgGBsLm5EAAknc26Yvypo1110qhdZiQRYjkQRIPniTyLvdFFBgz2EHnjMVACxO+r75+GN88MAH4z6jnjL4pVoUFBqhgpMdY9AZjynfCrNF6SY/jkB5fNapO0RP1/TE3uf8jGpS4XTAlVsRPvGCOXPEKmTpg3X64R51fTH8boxdLyqgFtdkiSZ6Hx/z0OGM8IanpZ2AjvEC+07nbl44yOGcQKV1LWBBtAEEA2BnwHqfDGrX46ty82YHaZHLbbc41NY/7KRhkTVoWu07VDWUhToIAWPxSfrJG/6428hwCpQpBWIPtDI03iQJBJHhy6Y5m8wKgRlmzEiDEafIGDttfGl2W7QL+7xWqd7U2mQxMTYExf1vbHXjkuN0M45Mf31f8F1emRcg3Ejy8MG5DKEDVaSNuk/r4YX63F3qVApPdEi8QCOkDV6Hw88bv/HKYUKHB5bN/bC4oY+bbf8AAk4ziqo1EpM8hSthcQfgY+g6YyRwZxmKf8NmVLAnoB4kxyt4YNynaukGCSqKL6pMGREm0z8ccz/ammZVKigbTN/Ejz+mNEljnTsROcE1XZo0M+oqGmTcXHnuZ5COl8LnbjUAoUmHt5NJIG03HlMYvynEaOtP4iAT3iWHmdzudsE5jilAuH9rTJPUjuwN789oHng5GpKr9gxfa7a9HRxD2KUgoks0spkNPl5R54Xv2i8VrD2QBqUpHdgwNUtOqNzp02Pj44Nz/GKQroyVEPvBiCIAIEXNyZEk/TEuN57L1Agq1qThDqIFRJZgJULfqSJPTxxz+Uw42npxAuztQhkZl95ZHTVA1ERaB3reWMzO8XrDOez9p3NTLoIQBT3wmmDMkxcm8/BjymT1lHdgLFlAaEUD3QCLETEzvtinM8Mp0sx+9VHGoLpCcgYgE9IEj1wslXXseFNNNGJXY6hsHUggAbggRsJJggRzkYZqmXqMFkaC66bHuKOkAbxN55keOB6ecygcN7WkxMajrXvNIh4JsQZ22HliWb4uLw6QI0w63PLY7DePDDKNEZPVUUpRV1rKynRTMPUMdO9EmA4HITAblfEO0fbVKGWD06ZqapWBOlYGztERHSZnFvA+N0npVTUsiO5i0lVVOXMmMLPE+PU837XLUaSIKaak0v3YTVqFl3Orl44RuRWEIu70C5au2eCVhJYOVctspgGJ2ACyQLeF5GGrjvEjTyIWjLBYSoTN5BkkrIB1EEibYUOG66VM0xCe0SWFQwLrqkzaYnxw1cD4rRzeUpakJKFqLqFOkmEaYWwB7p/qJw0op3QmN8XbXsy+FZum+VJqhncsRUqKD3RPd1HbaD4AjAueoVUpVEkOsCCCNUSCVK77A8uRxq8d4tlMui5eoNAAOhQhKKTF2ItIseZGq++CMrUyuSFP95I9q4NtJJUMIUNA7luZjfwwWrVMCf38kYX7PawV6ybagrqOVtQPhNx9jB3H+M1aNTuyIIIE2YWMAASehnxxuZDh9GpNOiuik93iQx6qTM76iY5BRNiMW5zswrQ7zFJix6nQbA9RpjE5QfJMtCcG230dpZ5HWVP1B63BEj1xTV4zSpEa2AuBMEgE7aiBC+uM/iHFaVPMUvaKQGOnUCPdI0yRcwrR8/XM7V5dxU0spC1EWJ2LBF1eoM7YRY96Ala3odM9wgCq1VmLMVgJEBYiTqBmTBwu56svtPaDvRIK6pFtpO9uYjli3g/GWdgKrkkqd+WmAQDzsCfieeC+yvAlctXqDUSxieRsS3Q6Ra/6Y2NapGRPdsxuDO38RSSYaQIMKDyB6SNvPGzQqYOzOSQUjTprCiW6FjbmPAQPTpjmQzcqpQaQonlztuNz54zvF8lnO266Ks0jCmWKwAs3F7dBucL+T4hUq130Qo9mwF+7P4d/G/lO++Gx8gakupZZGkkg7Rym3rsfTGLS4WgVFUR7Rgq9Te7eQF/hhVjd0FuPH8mBwThz08zRu2ttSvLMxeze8xOmQQGgC07nDfm6L07stuo29cDcMyyDNswYsVYIgMmAwgt4kxHxwwZ6udBCm7c+g5+vLAli5q5dkp5FGVRQncb4f7QU6isytSDGxHukDVuCAYG/QnbGd2FOr2ygMzs2smZBEAb/AKneRhvrZ6ll6QZwIappUc2sRHlH6dcDfvKHTSy9MUjUvUIXTpVd9hudgehnmMLHFS4tjPJq6OVavIiCN8IPbHJMahJUlG2Mk3/LEwNp2v8AHDrmXoislOnd6gggLaQWIaefMc5jwxr5qnTRQNAYowKW/EBAI/mucJjwuE79BWZULeWrFKVPWpp91VAqaQ1gBtOKM0gZp/TGlxBRUHsZ11KhIZhspFyf9si3hi/M8CLt7+hVAVQRJIAF/UzgP6e3cSmLIr+4W6OVf2hKBmMREb3HPkDjd4bl0cjUJ1GIIuBMsCORtp8L4wK3aRgg9kkB2EkGCGuYuLidpEdcHdn2qnW76gRplmPlMkgCfAcgMX0nVf4GfNx5N/56HVaKOGAC3BUwNhFhbYX2wJRyNKjSFOmq9wEzEmbyZPMn5YXuHdr1TM1AV0o0Lr5KRZNRFhN5mPOMH9p8zUy+V/hsTJ0lhZu8DEQDufEbDFk4uLlRnkpqShYNxGjRo02qOHYky2mJGrYLPnMY4eC1PZGqj03pxOpWG3qBjJrZV6tOhSqPGY7/ALQNEaQGKGFMMbRI3M22OB6xqURRoh9KHUHOptLhgx9zYQZ6mYxF44TdSWuk0XUpVaf3VbT/AAFd7m0/fliLVCNvv5YFrZkpVNNlKMBqAMbEyNibDaDBGnEXrmJ6c56f+MYsmPhLj2a8cucVKi9Kp9d/p4Yk2YaDtgUMWJInQR3WJ6kgiRaRA+IxxnPTbCSjugbCHBINhhd4qZqUp/MPqMadTMczMbYyeLt/Ep3vP6jF8CqaJz/aenZrOKwqBCAxnwEC+3K5A2tqwu9pPZVBTSnJqT3p94QDMnz5C1sZWTzv/MoSDpV9yDfVYm/x+GNDKJqqmpFtRUDqWkx6C3ocei4K7MHll0mLFPL6SbCZPTfEoH5R8Bgzi1Kmj9ypr1d42iJv68vjgajk3cM6qSqbmRAnYSYk+GMT29nqrSIZbJGrVWmqgliABaPGTyHM+AwwdnuwRNdnrt/y9PmCQXNu4OYgn6Rva79ndJDVqVHIkAKoP8+oOQLGy2kbavHDpmM1qr01UdxZdl/M1io85E/7cXhHVmfLkpuKEzj3Y16bn2V0iRqgkNchI/ETHwn1oo9iqlOhLNFSVLoLCmHgQzE95xIJA28TE+hcSzDIqhYNWq4Ckj3epE/y29cZPGcoDRq05MKsTPvu5lieu4+xgPGlfwTWeTSQm8V7NCmxWqx9jTALESDUYknSAZ6RPIX54L4f2eq51AaZCpb2hYkDyETIUbDxHjjVbODOhqT0/wDTXusTAkqLk8iYnwA8MMOUzaIxpUwAiBFWObNOo+iqPs4EYfI0s71S2ef18tmitR6SVZVyipT1TPfJ93fSdzffC9wHN1fbFfaVe8G9oC7Ak89V9569Yx+gm0qYFoHLzM/PCb2q4XQD+2TTTeo+mo3L8I1N03B8fnh5rjFpE1NSdsWR2ZrZmPY3v/EdyAoJAMsTcwBPOwwX2gp1aTUtdZ6isNSVGJksIg6SO7qBkCSY3jDHxbN0cvSRSdNFVDMCe+8nZgDsYkibgEC0xjduuJrVOXSxl/a89WggAFwVEFt4A/CeoxNJKNWPKUnVi12dr1c1nQjVTB1nURqsFM2tuPrj0LhFarTZsuqs1NJBL92LzM3tBmBJvjzzsS8cRBHIVLco0nHppzAp03q1O4G5Emw9byTy8NsalHkk7ISlxdULnantHVGlaR0lQ06QDPepgGGBIsThfyPF83bTUAHjTUD1tizP1CzMxBEiwYRYGnvN8QySlheB6ff2MZs2Rp0mUhHV0E1e1ueYFWqrpuCPZpf4ASMfJ2hzUFtaTGnUaSyAfyn8Pp4YDosxsB9cXmmDT2BPPp92xHyv5GaS9Inw/j1elqKsnegmac7bEd4ARgur2lzSxek0zvTO3/XtfGKXgxA8fsDBNdIgWO8GB1xzySX+4VpXuJHiOer1npsxQGmQVCggSCDeSeYn44JbtPV1tqSkzGxJV9gdoFSI8I6YCZeludsD1FP5t/PHKcvk7T1xNHK9oaiVWq6abMRYlW7u9l73Qx5YvftjVLajTpzBj3rT0vvH1xj+xbafDFLg8v0webrs7hG/2mtT7WtTbUKVPVAUGXhVHIDa5uTuZxaO2FY39ih/3sP0xhAGBP38sTTWBb/tn9MK8kl1Q8YQfob2ylJai5EoW9oikVF0hkYAmdpiVDb8/IY2OzvAzQarTqN7SnUE3FpAg2nmIuOmMTP5WqM8lZP9IleYtpGm4Nx1gYdsv3iGnl9RjbCKbd+v+CeWbpJPvv8AkUOO/s7DyMu4STJpuWg8z3hN/Ejlhm4tkNWXioDAKyid4kyNIEfzQZ8LxiviGdVCb7IxjnIBt4WBwFS7Qe0zJpwRDFPWmFYn4VPlhnFcWl7Ic5Wm/Rzh/BddXXUohAtpJDMwH4STsNiYmdp3xrplqLV9QCtUC6YgSikCwG4DYubMLIBbfYdYufvwwudmst7HNZ6rVI11Kkre3s+8VieZJII5aMLCKglEaUpZLkzCzPYbMtTeohpU21Qoce8omDKDunaLGYvFsC5rK+wenSeGM0vaOC0OtTSrqoA2Eutr90Hc29CzdU1qTFDuGhhtMGAD4Hn1HhgDgvDaVVaFVqLK1AFKQczMR3zBhpInUed/HA4LST6LLM7cpdf+oB7Q8NpZOg9WggXSCzreGVQfwEi887ETvjyzJ9py9SGBi5NxJABMC1setftHy+vI1Ao1VGhBH8zLbyESeUTPPA/ZjsllaGX9mKS1na1WqVHebmqk3Cg7Acrm5w8oQldk8U3FW9nlWZ7SaGKlYG4G5g+e/O+OvmqdXLM+lvaBjDaogADcc/vxx6T2zyTP+7ZKilPTmC4qN7P/AEqaaCSgEAEajcgySMWL+z/I09CrSYwTILE6yYHfPMDoIF/MYXxxVNdlvMvfR4/keKEVaZlmCupI8FIPMxj0bs1xBM1VpZakGDUw7PIJESRqJFriI2u0Y52t7IUEGqjl1Qhb+zkb9VvMW+OI5OsOEmuaZWrKK7hhc6LAahtzt4zg8k2Tko8U/ZpZT9nYatVfMM2gtopqo0kkm7HeRO20zhE4hmwtWplKFRqqmpCFYAdhYHzm1jBjxw3cP/ac+bZKVHL/AMUsWqPUeKaLYaieQ2HiYAknGd2q7N0eH1qddfeHeAN6ZJDQZ1SCDtveN8BQWkyvld3f9Gnnuza5NaFWnULaGOtSJJ7o9oygD3VW1/zRPUzhvaJH1VTWoo9Sya2AAImNSgkrfrawvcEjrxahxLL0ko5haWc0sPZHVDAgM6mxBHdkMLiD54C7B8HRKGYzFdFq3ZKSOAwJSzEahuzELPRcBRpsE2pRTbN7JcUarmEMgmmICAg991684NvCMW8b4yiUnC3dHU94ArpHc1MJGzR43Xxx55x7girU9oabU0puVqtSUIO6eSxAJHe1RHeG+PTuzeSyq5CFpNTp1190kmpUH5iZJ7wAjwNonHJWtM5pQdtCPlOLVHeo704pHSSoUhbq4YFhsSre7O/nh77H0FALQRB0qDBPKTPMm14G22Lc7lmp5RxSprSVV7qRN2Inu8zc3JueXVQ/ZJx+pXWotVg2ggg840sSD5GIPngpcf6Ef3ttHovEAWZSL2ZbfzQfX3cJPaHNgI4qCARbncERcbgxv4Yb89mNJpdC8T6Ff/ywkdsm9pqAAgaj3R+UGNx+YjCSkrAkKWeyj1kLGoxA9xSZhVJUm/jMAWAB9NnMZD+Iz61ew0hSWgd3TJPPSBbYADrbM4g8VtBMCmlOmfCU0t8HafU4hmuO0QndqLrkSBNtQOq+1j6Hocc030G/kj2d4iKGbNQnT74kxzB64Yq/aUVG1O6sRZQWWF6tBa7cvKeuEU5hCxh1NzzH6qME1KJHvKR0kf8AtxTaWxWuTGziWZRx3GDwp1MCDcshJYjrHzxTw8gAKd4/v9/HGTkSVpg/mLA8pA0eHUYNytcb7kiLFPpq/TGLNb2jRFaoIo1QyLcyDf1nridGpZwNrcvHEcpV0LdX63R45zcKQMcTOJeStyLSBEeeIU/gLSJFbtJMR05xAxdVpc9xGPkEiJt9+mK3e5vaBt6f+MB2KkRFO4jn08vv4YHqbknqfQDB6KQYiwvJ8d98DVKQH397/rjkw1spK2Yzytimoqgxf/PW+Cavun5/ZxS62BN7bdLc+cRfBGRUyWAEHe/h93xTonn9+mJl4F7WO1/v/OKloeXzwUP0NVPMks4dyR7RgqEjlyAO/O0HYbWwRmu1jLCjWFPduhMH+otqiLQBa+J1sqk5hGAM1QwkTOpdYjwF8ZWZdVZVUa2vBLEgWvKgaTAvJNo52GN8FRidNm1xniyVH1Jf+EQy7XaCL3mQd+WrGfwuv7TiJgj367k/16VH/wBvANPNFWqA3aUJB6hlkegYL/twX2OyWitXqt7sKgHMs4FRvhI/6sPYqSHHP8NVqtGp3tS9DAMAkah4eGCM7wtahUnuweQu29p9T132viilW74ZjeCbnry+GCkqF11DnZfK9/Uj5YRpOzuUlRU1ICnVFMS2kgCecHmdz5+G2BOB/vQQNVCooAEOZaOR7vunaZ5csZ/Be1FOo1chlIR1VQJkwktYiZBJG3LGlmuIe1RwYRQADJIJk7TaBa/gcCkmM26aoLOTSuoaoZUyBBgkeBW/w6YpyvAfZVjVWrUVSLUjEeMk3iduY64q4dxJloUyFkPLLe4DszLPMiCLRzwYmp7m0RJ6mYjyAJt1PUHDaArXXTBsxlarV6XcmlJLsGuCJIGneCQBieZr1FqqopD2RMFgwkTzIPKekmMEJSg3j4YB4mofUCbKpsLb2AkX9BExjkF/kA4/xNCoelTNV/duwVTfnqjUJtuN52xj5nsy9cM9SkRUrE2DgwpETtAAk9Rfe4GG6tRWqFpuoYSB3oMx4bWjl44zuLcfWnVC7KWKd1QZIANyNoj6WwN32c+LjSRjdkuxK5LLv7XQ9VmLFwJCqBAjVzFzqi0mOpT+0PD0elV9m0qCCDpgW1MYAJ7oAJk3tsMNHGeOV6Sj94ehlvaC1JjrqQYuwAZUHmfQwcLvHe0FFctXVa6V6tddB0ajpuCWLsL6gTsFjTtfD7bs6ti32BcjP0iH0GKgDRMFkddpHWPXHquby7DLU2hiiCSUAYxPfYwyxcTIB5xyOPLuwqoc4ivJDK6yFJgsIBMbKOZ5Y91zshKVBIAMFiPCBHnJHoMHKrKddiZ2wqaOFtmqFRtNV1UK2lwyt3Dq16h+E7HaPLCBS/aJngIGYItpsqAwI2IWRtvOP0FVyVM0ghRDTAspUaQBt3SIEfLCF2+yVIcOzjLTpq2ukAVpoCv8QCFKi3dAPrh1S0TUk/Qo0f2tZv2fs6uiqLd4rDWIIlgb3HPA3ZLtimVzdWs1I+xrTqppplSZjSzMLDU1j4dAcKkTiQW0eODSKJfB7TnP2h5KslMJV0HWGhxGnvTcqSLDxwPxLPU4Z6VRGWYlWBFyLSPCZx47Tp39D93wVl8/UWytpG50qvTpAn1xCWBPpg2jc9v7WsxYx7Q7n+YrBPrB9MZmb7OvTALMoJYrpvIgA3tHOPTE6HE0IIdWcmIKqqkRPJTB9RjRXOe20AszBCPfUho23Ehth42w3GcX9oL+RYjEhbmfji5qRBgg/DFbjGizmGZCuVDEM2rugXMXN5v0xfT7R1x+IEbQwkfPFOTpfw6h6Bf+9f8AOBAuA0n2L+TcodowPfppMbosc/Ajl9cFU+09I2YVFHg7n5NqG3hy2wuafvyx2MT8MH6GumNy5miwsYv+JKc7+AVvH44vQLfS623hnWIMfmZflhJCxET1sfE46lRgbM3oxGEf069MKk/aHbNZn2Sl3ZgoMWZHvtEFQScY47VS0Mvd6kSfUA/TGWK7VIBM6RPeZR05kifrc442TYkA7GYMiDH8wtHjtgx+mgl9ztiucr0htGctH8NpHJxtv+KMRNXnocehI+KkjFXY2hVzP8BdEU5bU4kBTFiANpm8/jjeI2e1nCqOTAIV+8fBQfAQQ3xxll9PvQ3lS7Mes6mBMHzj64gEH5o9MQXNqyyNccwYaIjeQTuYF8cFDUTpNOJjaPqcT4JdleTZucLpezH8RiwYgAk7e/Ivy7yY0cxUWlLROw8+iDzaPWMA0aDFZUEsrKbG8XmJ32FvDwgi8TrLKmCL2DdFBLvz2Ejpfnti+J2kyGRfcDIWkMTGupv10sAzc7FipH9JxNuLZmi5VF1IjHTKyCNpMdYxSKjGpT6oEtt3mIdtuQYgf7ca5SR0wmbL42hoQsEft5mJl6SA/wBJ5f1Ysz37Q61Wk1ML7MtuyXYA7xL2848uuLDTHUfHEKuVBFwPgMJ+p/A3iAOz/F6GVIIpNqPvszPffZdOkfGT1xsce7W5etS7n+pI7pVYIkbkGYttN4jnjLq8MU/hHwj6Rit+Fp+Kw++p/TFFnixXBm9Q7fE+woqjqvcpvWYIDpsC0KSB1gbYc1zqBQtNkNu6ocEmCPG+98eQvwdOTaT0II+YwK2TcHuuQfO3zxXlF9C1R7ZpbSCWAESW6eR2wqntZSrV/wB3y2qoYJNQe6CPm1+n0GPPgtUAiVZTuCLHzA3wTwri75YlqaKhYDVpCnbazC2/IjBUfyFjvxDidSl3UDiuQqUBpmJZZYg/hj3mI52wn53tIzVHlSKxYnUrd0sVC3UyCLT6nGhwjtzocmoSxcy7sWDc/dWfZgiwm0gXwQnDOGw1SczmKhvpACgHpbu+BJJHhjkmuwCp2hyOqgaop6AaaPaInUJuNhdwAR+HnGFVljzw9douJ5isjUaVBKVNoBmNZCGQsgWUdBbCsOz9Q809SZ/7cXx3Wwc4x9ml+zridPL55atW6hHESBJMQCTbHrOe7WvUQNllph5mKuoowg7NSJIIMbiOvLHjNDszUJ3T4t//ADjYyFTNZeSioQN4RDt1Kw3xwJoVyT6Zvn9sVeWpVqFNSCVYLqkRvu/zxztN2toV+H1KSVF1uyMVhpkMrG5JGwj0GELiFR8xWerpHfM90GLAC0+WBihBvY45wvY8aRYtPH3syOWOasXC8ReeWDtFVspYY6BHwj44vAPSfO+JNTsbEfMf3HzwvJBplFJTJ/pb6HEkNtRZt4sfCcSajadx1H39ccK/w4i+on5RhxKsJp5qnBBDsTFyRbyi/wA8d/dNSkrcC0E+vLF2ZqOKrgVVEMwgk2gkRdeW2CsjTrVXWagYA3AqDbnAUz15YDF6BckJp1bTZdj/ADr59MArSv6Y1eIZIUzVC2DaSAZncTv44zqdaDdVYGLH9OmO3Vo5NeyWjyP38cVskGDgoVl5JHnB+cTixMsSJVdxyPLxEfXCqbXaGcL6dgDLiWQ4dUrVVp0lLOZt4DcknYDrgg5Zj+H5x+n6YcOzlEZTJPmIHtaraV8FBgD/AKgzHyXpgTzKMbXYPG72MvZP9k1KmhqZh/aVXSF9mYWnqWJUkd5t+8RA6c8ZHF/2bZgNUIdHGpVpWMwebAzoABJIEidhyxhZDt/mstVZ1fWjGWpt7p2krzX03gEg49e4dmzmKNKoUNI1VDGmx74F4sL33mxAPI7M02k2tkZTlF0ZnZ3gdHKUCtOSQQajgS1RxyA6DkNgDvcko/bjihq1Fp6FRR1BLW2BciPRRH8xx6Jm+KLQanTqaU1khIRtBiIUmIBjCN27yRLe2DSswyG2m8T4wbH0POcL7M7diTXindhH6HltileIL/6hHgD6+HM47xKodOk3BGx8L26bcsY3tV/IPj/jD8U+zVilJRPVcjUEgE7k26wp/v8ALA3FYMsw7oXvdNAPuj+sgIPAOcRzrimvtG/Btv8Aj7piOcX9MZ3GOPUqxFEsVQQW7pEkbAkidvAAY87BK4FckG5AvA6xesZuYZz5kgD5M2GIoPLxBxncNyCK7uhXS0aYM2gE77yRjVqJEb7YxZ8nKdo0wjUdlQM8/Q4gEI2t8x9+mLe6OUjHah6SMT5jKIOS0XG3T/GIVHUjff0+eL4nwPyPpjlSkG/CA3gfv7GKxkBoC0gixM9PuJ+OK/Zi8SPCP0tHzwQ9Ai/yx1wOg6Ec/Mf4xZSJOPyCGiPXr93+WO+zWOZHU/3AP0GCfZnpK8+uO/uwmQbHnIB9eRjxw/MXiAnIqROkefP6x622xRU4GQZptpPw+Y/TG5+6+X6/5x32Ec/vyxyzSQrijFGYzFL3gHUdQD9Ib44nQ4tSYlWXR5yV9CLj4euNZKMXn9R8Dt6YrzXDqbDvKAfzD+/98Vj9QvZKUCOXyIH8RSCNxBB5jmN8AZrh9Rqj6wa1KSRTVykDlaIb44l/wxqTEoxE/l+yG8r4OynHgSFrAL/ONv8AcN187jyxXyXtCcUjLr5ymD7OnQcNEBX0oPmQIHpgZeylQgtUI1tsoNh6ixPyHjvhurZAOIKrUQ3gwfVT+oxl5rglQAijVqKL9wsPkxk+hw6yHV8CZxPIezYqPe2jp974DqUiNxh8yNPJ0gQ4enWIhvaSzdTBA06SekYw+JZQVm/5dG0c3YQp/pvf0J9MVjkT0G2uzCp1dpmIv/fFpME8x1GPszw8098cyVaCZNiOfOIA+X0x0oKrRaGT0fW5SD5f4xbS0gEsCfIgb+hj0+WO+1CjUVJBiBMbzeYvtt44tXM02F0ZfJp+pGFVjvshqos5ZhUGoljBU7knmBjYyXDMvp9ojagpnvkiCL3ASPHcjFdPhdEoHEMDO5ddrXgmMcF6bQoSkBqhf/ikGBvBKg8+cEDnhJTvSEdLbCqWR/eUqOO7cAL0CgH5zOMKplI2Mi4BHON46gddpnG5keGvUoMVuNcMsxPdW+xBN9jawxqZHLZZVh+60XFWzR4ciPBbeGKKajozNt7FBqdsQpgi6mDhl4n+7BQKAknYwdPoTd/JZnGVV4a6xKlZ2DCDHU+J6YqpxkKpSj2DvnSSNRNzeLxc7DwECPDDb2uplaFCioIRbTIkkAiDaOp9RhayfCzUqqoBN9RgbKveY+gBx6VU4PSdaVXMprUiqVQmIKwO8AwLe6xgW2BxizxUZxrpb/6NmLJzTbF7sh+zmvVanWqxTo+8FcAl4uvc/KTG5EjbecPea4W1FPaU9Ferqmq9VQalRZuENgkcgLWHnjXzFaAigR/p/qY+WMr98Ir6GbulYFvxDUx+Wr4Rizn6Mc3bPP8ANIKjsW1oWYkKSe40kxB2OzAx+Ijz18xmf3jLhz3pXvjxFifvceQwd2k4VRaRVemjAHTLOrA8oNxBPIkehwu5GsaaMoMlTuOYa8/XwsdsK3omhN43lyjMvSY8jcfLGIVw28fp67C55ReFvYx0nCnWTSYO+NEHaNEHo9MzlNWC6twdStzUi4I8fDGPxfgjZh1apURYEd1CCem7Y0QWJ1PIHh8sE0FDNMeuPnYzlj2mem4Ji8exSgiKreo/scQfsvVUkLVmNu8w3w2CkZJ2GOtlZM/fqcP+qye2TeNCvkeH1i2lnqKR4yPQ43Mtl2Uf6jGPzHkcfaWDHUIHLnOLKRBaSfXlgTyuQ0cdHRSJMD0xb+7npf7+GILWYsdMQP0xca7ESbGOWFsYo0WkiOWB3S/SOeLmJMSb/fTHKyHVuD5cvTlhk2AlTojcN/nzxxAdR7pKjcj6jEXrWEDf7ti7L2YTscGxaLRQ5TIG1v77Yj7MqTIE/fTF9XMBRMf5nHUErJExheTF4lDUgB/bEqaWMX8MfU0Grn5YJXumPv645yoVoAaidwLfl/xiutw9agnTB6zf164LcQ0jbmP7HFwoGZHwx3Np6F4oX8nmWyrQTqpE7b6fFf1GGdKatBEEESCAYIN5FsA57h4MyLHcHFXAXNJzQa6nv0p5c2X6nzDdcao5VNfkRxoMznCVcQw8iAZB8CBKnxGMvPNXQKmlaknu1CdJkmwbZZ8ZAPnhqCnp87f9uI18mGUhlBBsRyI+GK8yZ57xvhlWNVfSAsnQvPSJhm5bcp88LzZimf8A4RWelT+6HDr2qyNREqA1ZTQxTWoJhQAUDAghgDMnVIvuCMIYxqxzbiUhBM0Eq0TTCstaAZBDIetroOuCqNTJKCSmYYjYFlA+KwcZSKcTqUYBOB7LOBoJnDmHRdISiIAprzj8x3ODOIG6xt7NB8NZtHS2MvhHvp/UPrym3LGnnzAp+KD6HByLjJJHn25W2b/ZRQaDTvraP+lMa78NR1AYah4nbxBsQfEYWuzHEAA6Hk08vxD/ANuG3L1ZFoxLI3Fh42ZlPgb5YlqCq686ZADD+l4n0M/HAfEO0aMQnsnZjYowgjnBiT8rzhqprPj6f4xTn+GU6gGtASLzcGxmNSwR8cIpJu2D+Qj9nvCYR6lSmE9qNIQgyKYmZLiTqNogCF8cNeZ4aradCwQVII5AP7Q/E3PW3TAXCqwqBxJFwx6aYUaR02iPHFeeztZq60yPZoxXZpLAm+qAIsNgT540ck4gi2jnFahFUCbSn1A+/PGRnSFfW1tclCOWxUnzDfXB2eQ1aukHvNUHoARf0AJxHN8UpJWp1DLFfaezRdy2oqOcRpm5sLeGJ97/ACdRHjWXSoqawJIOghgJMCYMmRHWfd22x57nmplitMy6gyUDHba1IGTPOw8cG/tD4+z+xU91m1OVXZEPdA/mZ41EnlpAAkytmmAyqXJpuoK6rgHmpExY/Ig88VS9hULK2y2reWeR3eg/mYEYBzlDU3fEkCLsJ59TgjO0FAiI9B/c4yXQT7vzxZKzlEfCCb7jwtgqmk+C4oXz9Ov64vW0Tb754+ckeyEACN7bAYmqE2BxWBYc8SDkWxKxDrqDyn6+mK3ogABV7w6nbreb+WPnrXsCT8sdQnmDPpGCtDHHGhPO3SMU1vdBU87/AH1GLq1EtfY7C84CXLRvqHU7D78TisUgFtBwR/j+9scYmd7dMcBi088dYRI5+HLz6Yc4rKCQMX3kR88fJp6f3P8AbHWpW3OA2K0X1XGkD8X2cfCRI5eWB6Z8yBtiaZgEAjn+nXCUAsP2cW0Kc2O/3tgdKhJiLHwwh8Z7RZj94qhazoFdlUKxUQpI2Bg7c8Ww4XmbS0LLR6SiXviySNseYUe1Wap7VQwaGIZVNz1tM+uNGh+0KuPep0n9GX6NGKz+hy+qE5o9CaoGvEHnjPzyQBUHvUzrB8rkGPDC9kf2jKzKr0iuohdSvMSYmCothuZS408iCvxtjNKE8UlyQHT6NOnMtdTB5g/3xGqSegHriunIva58cRr1AqtUaQqAsY6AScbSBXxbhIrUXpkAhha5EEbH75E48pz/AA406hAVlQgMpcXIIBsYAMGRIHLDVW/afchaFtgS9/CQFt5ThQzfEGquXc3M+QkkwOgvjTjjJfwOm0VicdrMQt4vP388RnpjmYbuDwJ/TF6QylLey7J8o3kfXBuZzOrR4Aj4GMZ2Vf64m1XvAdP1M4eStmJBOVrsFYgkd4fGGjDHwLjVgGuRhdpAik3mv/7Mcp1iDY4aUFJCSb9HpeVqgiRHoRggrNg2n788JvDeJtAufLG0KsgkGD4n/OMrxUxVks1xxqtllIpIHlgWY8gNhAI5zef7418hxJ6maY1AIp0vaE6SpBIgAhjb3ifTCtwylVzFT2Q35xso5kmbfDDnxfgr1Kn8PSquoFQmxKpsPGJP/jbnFoaLsEHERQovmI1VKrezor1JmPQmWPgoxj8OZdShoY6THiPE/wA73MbhbYv43QarmadNR3KVNjc91AxALt0kAgC5M4I/d6dPUyzHMtuQLknpbkLC2Ek6SKJWzzbtrndede86Aqnz95vmxxmK7Oy00/EQACV0ybflgYHzWZ9o71Du7FviZAxGnl2gODEGxvuPECPnjao1FWNF7J5kk7knzERgRx4j79cGcRrBqrstgzFo6Tc/M/TAZOGj0P0x7TNAWXfywZlkEzJJ8+uAqeVi/M7x05/3wq1+1dZXcIEWCQJBNhPOfDHgwwvK3xPRlNIecxWAaPvrioV73B9fv7thIbtrWKEFUDcnAMj0JIwPS7V5gG9UnzVSPph/0GT8CeWJ6JrHIxtvjqsZucJFHtrV2KUn9GU/WMEJ27jeiR4h5+q4X9HlXoPkiNrIdR1NYffp1+GJI07COU4U17cU+dOp6FcTPbulEClUjzX/AD4fDHfpcvwd5F8mpxvNJQT2jElSQoUDdoNieQtvfGJV7ewo0UQD4tIjltBxn9oe0wzFNKaoVCvqlnB5ERYeOF8P4434Pplw/wBRbJynvQ1Dt2596kp8mI+o/XBtHt0kf6Lx4MD9cJHtMR1Yq/pMT9CeR/I+DtxRAINOrP8As/vimp22T/0nPgWUD5AzhKWqccOB+jxfAPKxvqdvWHu0kH9TM3yEYW6+a1szkXZix6SxkxgMDEwcWx4YY/2oVzk+y72x8MQmccGJ0xigjZdk1/i0v/qJ/wBwx7NQmSxE8seO5ATXoj/5tP8A7lx7RVy5ZGCsBIIUjlIsbX3vjB9VDlKLfoKeiX76AYO/9S/q2F3tT20p01akiiq7AqwPugHkY3woca7I18qup9DrN2W8E/mBUET1xih74McUXuxlH2XknnjoXFftvDEw3n8sXOpk0GO5kd3444jjqfhiGaa0C9pwwFqyCPaMXZeO+x3+kyMCjHUc3+P38TirRnNqi/8ACaw95fpU6YrWOn364ll6R9gbj3k5jmKpx8tFo2J8r/TCo6S0ToVStxPxww8Iz6OyitKU575EyB4AX+AxjcL4e1aqtOSkzuOgJsLSfhh44L2BVTqqvqUH3SAknoTLGPKDjpOK7INDv2d/dhT/AOW0FJuVMyf5ibk+e2KeP8TFIyxNh3VEQSZ3nfpGLMrrQaVpIirtBAHp/eMZDdoMrXbvUyHUwKrUmZDG+moqkRPWBiEraHQH/wANzDk709ZDsTEtbcwbADYefU4ze09ZqQ9ihZ3IJe8haaRqYg7TdfjjZ4l2op5dLVEqk/6aUu85/lhfdHntfwGEujkcwtLN5nMiKlSmwAJvDapt+EXWAb2xNQ9lI9ikmdqGJOqB+IA7eY2xY3ElNnpJH8g0n4Aj6jFdMnYAk9AJ+mJ/8Hqk95Sg/m3+G/0xeTh70b6daLszl10oRZSDpI2MG8zcMJuDyI5EEgGgp5/TF+acKFWTCyQPExJNtzA+AwD+8HljoKT6ZOTiv3I//9k="/>
          <p:cNvSpPr>
            <a:spLocks noChangeAspect="1" noChangeArrowheads="1"/>
          </p:cNvSpPr>
          <p:nvPr/>
        </p:nvSpPr>
        <p:spPr bwMode="auto">
          <a:xfrm>
            <a:off x="101600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96" y="2892853"/>
            <a:ext cx="4013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아래쪽 화살표 19"/>
          <p:cNvSpPr/>
          <p:nvPr/>
        </p:nvSpPr>
        <p:spPr bwMode="auto">
          <a:xfrm>
            <a:off x="2316389" y="4992853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3837" y="1750986"/>
            <a:ext cx="3927295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국민을 어떻게 통치할 것인가</a:t>
            </a:r>
            <a:r>
              <a:rPr lang="en-US" altLang="ko-KR" sz="2000" dirty="0" smtClean="0">
                <a:solidFill>
                  <a:schemeClr val="tx1"/>
                </a:solidFill>
              </a:rPr>
              <a:t>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대각선 줄무늬 21"/>
          <p:cNvSpPr/>
          <p:nvPr/>
        </p:nvSpPr>
        <p:spPr>
          <a:xfrm rot="1020000">
            <a:off x="4431437" y="1370187"/>
            <a:ext cx="480000" cy="6120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79" y="940468"/>
            <a:ext cx="3283903" cy="1563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98" y="2528400"/>
            <a:ext cx="3568691" cy="17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1272" y="218133"/>
            <a:ext cx="10972800" cy="609600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민주주의의 일반적 도입과 민주주의의 개념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3618" y="909301"/>
            <a:ext cx="10972800" cy="4926206"/>
          </a:xfrm>
        </p:spPr>
        <p:txBody>
          <a:bodyPr/>
          <a:lstStyle/>
          <a:p>
            <a:r>
              <a:rPr lang="ko-KR" altLang="en-US" sz="2400" dirty="0" smtClean="0"/>
              <a:t>민주주의의 일반화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민주주의 개념 정의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120386" y="2927477"/>
            <a:ext cx="3552395" cy="146525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Democracy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Demons  + </a:t>
            </a:r>
            <a:r>
              <a:rPr lang="en-US" altLang="ko-KR" dirty="0" err="1" smtClean="0">
                <a:solidFill>
                  <a:schemeClr val="tx1"/>
                </a:solidFill>
              </a:rPr>
              <a:t>Kratein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kratos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민중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2000" dirty="0" smtClean="0">
                <a:solidFill>
                  <a:schemeClr val="tx1"/>
                </a:solidFill>
              </a:rPr>
              <a:t>지배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10916" y="4871311"/>
            <a:ext cx="10465163" cy="187220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정치적 다원 주의로서의 민주주의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Char char="à"/>
              <a:tabLst/>
            </a:pPr>
            <a:r>
              <a:rPr lang="ko-KR" altLang="en-US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모든 국민이 치자를 자유롭게 선택할 수 있음 </a:t>
            </a:r>
            <a:endParaRPr lang="en-US" altLang="ko-KR" sz="2000" dirty="0" smtClean="0">
              <a:solidFill>
                <a:schemeClr val="bg1"/>
              </a:solidFill>
              <a:latin typeface="Times New Roman" charset="0"/>
              <a:sym typeface="Wingdings" pitchFamily="2" charset="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Char char="à"/>
              <a:tabLst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sym typeface="Wingdings" pitchFamily="2" charset="2"/>
              </a:rPr>
              <a:t>정치집단의 다원성과 시민과 시민단체의 자유 </a:t>
            </a:r>
            <a:endParaRPr lang="en-US" altLang="ko-KR" sz="2000" dirty="0">
              <a:solidFill>
                <a:schemeClr val="bg1"/>
              </a:solidFill>
              <a:latin typeface="Times New Roman" charset="0"/>
              <a:sym typeface="Wingdings" pitchFamily="2" charset="2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Char char="à"/>
              <a:tabLst/>
            </a:pPr>
            <a:r>
              <a:rPr lang="ko-KR" altLang="en-US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다수결 원리</a:t>
            </a:r>
            <a:r>
              <a:rPr lang="en-US" altLang="ko-KR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(majority</a:t>
            </a:r>
            <a:r>
              <a:rPr lang="ko-KR" altLang="en-US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rule) : </a:t>
            </a:r>
            <a:r>
              <a:rPr lang="ko-KR" altLang="en-US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과반수의</a:t>
            </a:r>
            <a:r>
              <a:rPr lang="en-US" altLang="ko-KR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Times New Roman" charset="0"/>
                <a:sym typeface="Wingdings" pitchFamily="2" charset="2"/>
              </a:rPr>
              <a:t>의사를 전체의사로 의제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4884807" y="3478667"/>
            <a:ext cx="1852405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3735761" y="4002692"/>
            <a:ext cx="646176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117685" y="3007989"/>
            <a:ext cx="3072000" cy="187220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민주주의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국민의 자기 지배 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치자 </a:t>
            </a:r>
            <a:r>
              <a:rPr lang="en-US" altLang="ko-KR" sz="2000" dirty="0" smtClean="0">
                <a:solidFill>
                  <a:schemeClr val="tx1"/>
                </a:solidFill>
              </a:rPr>
              <a:t>= </a:t>
            </a:r>
            <a:r>
              <a:rPr lang="ko-KR" altLang="en-US" sz="2000" dirty="0" smtClean="0">
                <a:solidFill>
                  <a:schemeClr val="tx1"/>
                </a:solidFill>
              </a:rPr>
              <a:t>피치자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자동성의 원리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1275204">
            <a:off x="6512098" y="4196326"/>
            <a:ext cx="646176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81" y="795539"/>
            <a:ext cx="2944316" cy="218720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56" y="3914161"/>
            <a:ext cx="2683225" cy="213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4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고대 그리스의 민주주의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1124744"/>
            <a:ext cx="10972800" cy="55440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(         ) </a:t>
            </a:r>
            <a:r>
              <a:rPr lang="ko-KR" altLang="en-US" sz="2400" dirty="0" smtClean="0"/>
              <a:t>민주주의의 요람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8404"/>
            <a:ext cx="4696997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47861" y="1138616"/>
            <a:ext cx="3591733" cy="1004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정치적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사회적으로 독립된 도시 </a:t>
            </a:r>
            <a:r>
              <a:rPr lang="ko-KR" altLang="en-US" dirty="0" smtClean="0">
                <a:solidFill>
                  <a:schemeClr val="tx1"/>
                </a:solidFill>
              </a:rPr>
              <a:t>국가인 </a:t>
            </a:r>
            <a:r>
              <a:rPr lang="ko-KR" altLang="en-US" dirty="0">
                <a:solidFill>
                  <a:schemeClr val="tx1"/>
                </a:solidFill>
              </a:rPr>
              <a:t>폴리스</a:t>
            </a:r>
            <a:r>
              <a:rPr lang="en-US" altLang="ko-KR" dirty="0">
                <a:solidFill>
                  <a:schemeClr val="tx1"/>
                </a:solidFill>
              </a:rPr>
              <a:t>(Polis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의 등장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0" y="4726328"/>
            <a:ext cx="4320480" cy="173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4614231"/>
            <a:ext cx="3838844" cy="212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5054017" y="3344799"/>
            <a:ext cx="3179419" cy="8333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ffectLst/>
              </a:rPr>
              <a:t>평등을 기초로 전 시민이 모인 집회에서 나라일 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630" y="4221089"/>
            <a:ext cx="2445940" cy="193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아래쪽 화살표 11"/>
          <p:cNvSpPr/>
          <p:nvPr/>
        </p:nvSpPr>
        <p:spPr bwMode="auto">
          <a:xfrm>
            <a:off x="6228952" y="2262534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60558" y="6006771"/>
            <a:ext cx="2148081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민주주의 도입의 역사적 배경은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630" y="1863476"/>
            <a:ext cx="2886075" cy="15811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33436" y="3444626"/>
            <a:ext cx="3886286" cy="6969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민회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40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일에 한 번씩 개최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71" y="104490"/>
            <a:ext cx="2430324" cy="19368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549053" y="150608"/>
            <a:ext cx="1419225" cy="501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프닉스</a:t>
            </a:r>
            <a:r>
              <a:rPr lang="ko-KR" altLang="en-US" dirty="0" smtClean="0"/>
              <a:t> 언덕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4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국가의 등장에 따른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135252"/>
            <a:ext cx="11260832" cy="5400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국가는 무슨 근거로 국민을 다스릴 수 있나</a:t>
            </a:r>
            <a:r>
              <a:rPr lang="en-US" altLang="ko-KR" sz="2800" dirty="0" smtClean="0"/>
              <a:t>? </a:t>
            </a:r>
            <a:r>
              <a:rPr lang="en-US" altLang="ko-KR" sz="2800" dirty="0" smtClean="0">
                <a:sym typeface="Wingdings" pitchFamily="2" charset="2"/>
              </a:rPr>
              <a:t> </a:t>
            </a:r>
            <a:r>
              <a:rPr lang="ko-KR" altLang="en-US" sz="2800" dirty="0" smtClean="0"/>
              <a:t>국가권력의 근거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42122" y="2019950"/>
            <a:ext cx="2496000" cy="5134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왕권신수설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92534" y="2019950"/>
            <a:ext cx="24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국 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92534" y="4040000"/>
            <a:ext cx="24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국  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2017446" y="2993830"/>
            <a:ext cx="646176" cy="68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" name="위쪽/아래쪽 화살표 5"/>
          <p:cNvSpPr/>
          <p:nvPr/>
        </p:nvSpPr>
        <p:spPr>
          <a:xfrm>
            <a:off x="6385352" y="3559558"/>
            <a:ext cx="409540" cy="895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42122" y="4473150"/>
            <a:ext cx="2496000" cy="576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사회계약설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1921" y="6149916"/>
            <a:ext cx="240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홉  </a:t>
            </a:r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63397" y="6146568"/>
            <a:ext cx="240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71631" y="6146568"/>
            <a:ext cx="240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루</a:t>
            </a:r>
            <a:r>
              <a:rPr lang="ko-KR" altLang="en-US" dirty="0" smtClean="0">
                <a:solidFill>
                  <a:schemeClr val="tx1"/>
                </a:solidFill>
              </a:rPr>
              <a:t> 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12" y="1765749"/>
            <a:ext cx="2635985" cy="19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4070122" y="2748059"/>
            <a:ext cx="5040000" cy="68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왕권은 신으로부터 부여 받은 것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78" y="3810016"/>
            <a:ext cx="3644429" cy="161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633837" y="5163034"/>
            <a:ext cx="8913965" cy="8280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국가가 </a:t>
            </a:r>
            <a:r>
              <a:rPr lang="ko-KR" altLang="en-US" sz="2000" dirty="0"/>
              <a:t>발생하기 이전의 </a:t>
            </a:r>
            <a:r>
              <a:rPr lang="ko-KR" altLang="en-US" sz="2000" dirty="0" smtClean="0"/>
              <a:t>상태인 자연상태에서 국민들이 </a:t>
            </a:r>
            <a:r>
              <a:rPr lang="ko-KR" altLang="en-US" sz="2000" dirty="0"/>
              <a:t>상호간 동의나 </a:t>
            </a:r>
            <a:r>
              <a:rPr lang="ko-KR" altLang="en-US" sz="2000" dirty="0" smtClean="0"/>
              <a:t>합의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계약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의해 국가 상태로 이행하게 된다는 </a:t>
            </a:r>
            <a:r>
              <a:rPr lang="ko-KR" altLang="en-US" sz="2000" dirty="0" smtClean="0"/>
              <a:t>것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53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5" y="397687"/>
            <a:ext cx="8911687" cy="926016"/>
          </a:xfrm>
        </p:spPr>
        <p:txBody>
          <a:bodyPr/>
          <a:lstStyle/>
          <a:p>
            <a:r>
              <a:rPr lang="ko-KR" altLang="en-US" dirty="0" smtClean="0"/>
              <a:t>각 사상가들의 핵심적인 주장사항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661955"/>
              </p:ext>
            </p:extLst>
          </p:nvPr>
        </p:nvGraphicFramePr>
        <p:xfrm>
          <a:off x="1166949" y="1236615"/>
          <a:ext cx="10781212" cy="26604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6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9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3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사상가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홉스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로크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루소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76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주장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주권을 획득하는 방법은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사람들이 다른 사람들로부터 보호해준다는 약속을 받고서 어떤 사람이나 집단에 자발적으로 복종하기로 동의하는 것이다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700" dirty="0" err="1" smtClean="0">
                          <a:solidFill>
                            <a:schemeClr val="tx1"/>
                          </a:solidFill>
                        </a:rPr>
                        <a:t>리바이어던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부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장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).  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입법부는 국가 최고 권력일 뿐만 아니라 공동체로부터 권력을 위임 받은 사람들의 수중에 있는 변경할 수 없고 성스러운 권력이다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입법부는 법률제정권을 다른 사람들에게 이전할 수 없다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통치론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, 11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영국의 인민들은 자유롭다고 생각하지만 그것은 큰 잘못이다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.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그들이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자유인인 것은 의원을 선출할 때뿐이며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일단 의원을 선출하면 노예로 혹은 아무것도 아닌 존재로 전락하고 마는 것이다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…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인민은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대표자를 갖는 순간 자유롭지 못하다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사회계약론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, 3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권 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15</a:t>
                      </a:r>
                      <a:r>
                        <a:rPr lang="ko-KR" altLang="en-US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장</a:t>
                      </a:r>
                      <a:r>
                        <a:rPr lang="en-US" altLang="ko-KR" sz="170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 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3" y="3702870"/>
            <a:ext cx="1953703" cy="182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5" y="3702871"/>
            <a:ext cx="1695665" cy="176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664" y="3678612"/>
            <a:ext cx="1561701" cy="18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42328" y="5239575"/>
            <a:ext cx="1869067" cy="4534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생각해 보기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18161" y="5693038"/>
            <a:ext cx="10655529" cy="9715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O </a:t>
            </a:r>
            <a:r>
              <a:rPr lang="ko-KR" altLang="en-US" dirty="0" smtClean="0">
                <a:solidFill>
                  <a:schemeClr val="tx1"/>
                </a:solidFill>
              </a:rPr>
              <a:t>각 사상가들이 옹호한 바람직한 정치형태는 무엇일 까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 </a:t>
            </a:r>
            <a:r>
              <a:rPr lang="ko-KR" altLang="en-US" dirty="0" smtClean="0"/>
              <a:t>우리의 </a:t>
            </a:r>
            <a:r>
              <a:rPr lang="ko-KR" altLang="en-US" dirty="0"/>
              <a:t>민주주의의 현 상황을 고려한다면 </a:t>
            </a:r>
            <a:r>
              <a:rPr lang="ko-KR" altLang="en-US" dirty="0" err="1"/>
              <a:t>홉스</a:t>
            </a:r>
            <a:r>
              <a:rPr lang="en-US" altLang="ko-KR" dirty="0"/>
              <a:t>, </a:t>
            </a:r>
            <a:r>
              <a:rPr lang="ko-KR" altLang="en-US" dirty="0"/>
              <a:t>로크 그리고 루소의 사회계약론 중 </a:t>
            </a:r>
            <a:r>
              <a:rPr lang="ko-KR" altLang="en-US" dirty="0" err="1"/>
              <a:t>적용가능한</a:t>
            </a:r>
            <a:r>
              <a:rPr lang="ko-KR" altLang="en-US" dirty="0"/>
              <a:t> 사회계약론은 무엇인지 나아가 어떻게 적용할 수 있을 </a:t>
            </a:r>
            <a:r>
              <a:rPr lang="ko-KR" altLang="en-US" dirty="0" smtClean="0"/>
              <a:t>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2418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3163</TotalTime>
  <Words>362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HY중고딕</vt:lpstr>
      <vt:lpstr>맑은 고딕</vt:lpstr>
      <vt:lpstr>Arial</vt:lpstr>
      <vt:lpstr>Century Gothic</vt:lpstr>
      <vt:lpstr>Times New Roman</vt:lpstr>
      <vt:lpstr>Wingdings</vt:lpstr>
      <vt:lpstr>Wingdings 3</vt:lpstr>
      <vt:lpstr>줄기</vt:lpstr>
      <vt:lpstr>민주주의의 사상적 연원  – 홉스와 로크 및 루소의 사회계약설 </vt:lpstr>
      <vt:lpstr>국가의 등장과 통치의 문제</vt:lpstr>
      <vt:lpstr>국가의 등장에 따른 문제제기</vt:lpstr>
      <vt:lpstr>민주주의의 일반적 도입과 민주주의의 개념</vt:lpstr>
      <vt:lpstr>고대 그리스의 민주주의</vt:lpstr>
      <vt:lpstr>국가의 등장에 따른 문제</vt:lpstr>
      <vt:lpstr>각 사상가들의 핵심적인 주장사항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기본권의 개념, 범위 및  법적 성격</dc:title>
  <dc:creator>Kimyonghoon</dc:creator>
  <cp:lastModifiedBy>sec</cp:lastModifiedBy>
  <cp:revision>86</cp:revision>
  <dcterms:created xsi:type="dcterms:W3CDTF">2015-05-02T06:15:27Z</dcterms:created>
  <dcterms:modified xsi:type="dcterms:W3CDTF">2021-03-08T23:53:25Z</dcterms:modified>
</cp:coreProperties>
</file>