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7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1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7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hyperlink" Target="http://blog.naver.com/PostView.nhn?blogId=umh0090&amp;logNo=13013786341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://www.google.co.kr/url?sa=i&amp;rct=j&amp;q=&amp;esrc=s&amp;source=images&amp;cd=&amp;cad=rja&amp;uact=8&amp;docid=hyNqLwwLzCYsIM&amp;tbnid=T5BBzgnDeN5-QM:&amp;ved=0CAUQjRw&amp;url=http://www.ohmynews.com/NWS_Web/view/at_pg.aspx?cntn_cd%3DA0000411801&amp;ei=eEt7U4TICoaMkwX-wYC4CA&amp;psig=AFQjCNEaiWCUQHhinAEvdy73TJogUIOtTQ&amp;ust=1400675538633149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9631" y="1955292"/>
            <a:ext cx="11204538" cy="1946148"/>
          </a:xfrm>
        </p:spPr>
        <p:txBody>
          <a:bodyPr>
            <a:normAutofit/>
          </a:bodyPr>
          <a:lstStyle/>
          <a:p>
            <a:r>
              <a:rPr lang="ko-KR" altLang="en-US" sz="5500" dirty="0"/>
              <a:t>법치주의의 헌법적 의의와 의미</a:t>
            </a:r>
            <a:r>
              <a:rPr lang="en-US" altLang="ko-KR" sz="5500" dirty="0"/>
              <a:t>(Ⅰ) </a:t>
            </a:r>
            <a:endParaRPr lang="ko-KR" altLang="en-US" sz="5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9532" y="4432150"/>
            <a:ext cx="10001320" cy="212064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 </a:t>
            </a:r>
            <a:r>
              <a:rPr lang="ko-KR" altLang="en-US" sz="3200" dirty="0" smtClean="0"/>
              <a:t>법치주의의 등장 배경과 전개 양상</a:t>
            </a:r>
            <a:endParaRPr lang="en-US" altLang="ko-KR" sz="3200" dirty="0" smtClean="0"/>
          </a:p>
          <a:p>
            <a:r>
              <a:rPr lang="en-US" altLang="ko-KR" sz="3200" dirty="0" smtClean="0"/>
              <a:t>(       ) </a:t>
            </a:r>
            <a:r>
              <a:rPr lang="ko-KR" altLang="en-US" sz="3200" dirty="0" smtClean="0"/>
              <a:t>법치주의에서 </a:t>
            </a:r>
            <a:r>
              <a:rPr lang="en-US" altLang="ko-KR" sz="3200" dirty="0" smtClean="0"/>
              <a:t>(        )</a:t>
            </a:r>
            <a:r>
              <a:rPr lang="ko-KR" altLang="en-US" sz="3200" dirty="0" smtClean="0"/>
              <a:t> 법치주의로  </a:t>
            </a:r>
            <a:endParaRPr lang="en-US" altLang="ko-KR" sz="3200" dirty="0"/>
          </a:p>
          <a:p>
            <a:r>
              <a:rPr lang="en-US" altLang="ko-KR" sz="3200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37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00" y="311753"/>
            <a:ext cx="8534400" cy="6858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ko-KR" altLang="en-US" dirty="0" smtClean="0"/>
              <a:t>법치주의의 등장</a:t>
            </a:r>
            <a:r>
              <a:rPr lang="en-US" altLang="ko-KR" dirty="0"/>
              <a:t> </a:t>
            </a:r>
            <a:r>
              <a:rPr lang="ko-KR" altLang="en-US" dirty="0" smtClean="0"/>
              <a:t>배경 </a:t>
            </a:r>
            <a:r>
              <a:rPr lang="en-US" altLang="ko-KR" dirty="0"/>
              <a:t>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000" y="1328258"/>
            <a:ext cx="11280000" cy="52920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91477" y="1194474"/>
            <a:ext cx="5012040" cy="46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군주주권 시대</a:t>
            </a:r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</a:rPr>
              <a:t>인치주의</a:t>
            </a:r>
            <a:r>
              <a:rPr lang="en-US" altLang="ko-KR" sz="2000" dirty="0" smtClean="0">
                <a:solidFill>
                  <a:schemeClr val="tx1"/>
                </a:solidFill>
              </a:rPr>
              <a:t>(Rule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of Man)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523" y="1638622"/>
            <a:ext cx="3507819" cy="136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18" y="1669804"/>
            <a:ext cx="3567272" cy="142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595837" y="3079290"/>
            <a:ext cx="1833181" cy="4150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통치의 임의성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11366" y="2988105"/>
            <a:ext cx="1893705" cy="415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처벌의 임의성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60680" y="3286802"/>
            <a:ext cx="2058830" cy="46039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BRAVE HEART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AutoShape 7" descr="data:image/jpeg;base64,/9j/4AAQSkZJRgABAQAAAQABAAD/2wCEAAkGBhISERQTExQWFBUVGBwaGBcYGBcXGBgYFxgVFRgXFxgYHCYeGhwjGxcaHy8gIycpLCwsGB4xNTAqNSYrLCkBCQoKDgwOGg8PGiokHyIqLCksLC0sLCwsLCwsLCwsLCkpLCwsLCksLCwsLCwpLCkpLCwsLCksLCwsLCkpKSwsLP/AABEIALcBEwMBIgACEQEDEQH/xAAbAAABBQEBAAAAAAAAAAAAAAAFAAIDBAYBB//EAEEQAAECBAQDBgQEBAUCBwAAAAECEQADITEEBRJBBlFhEyJxgZGhMrHB8CNC0eEHFFJiFTNykvEkohZDU3OCstL/xAAaAQADAQEBAQAAAAAAAAAAAAACAwQBBQAG/8QAKhEAAgICAQMEAgICAwAAAAAAAQIAEQMhEgQxQRMiUWEycRSBBTMjQ6H/2gAMAwEAAhEDEQA/APO1CscKYeVVhil9IRHBZ1Ih4vEZVHNUYYQFG5ZUaRElo4DE+HQSYAmhHLeR6E6JewiVEsI84S1AREpTwqyZecaJ+4947EaVR1So2LE4lVTvTw5Q9E1g2ohxUOQHtUeUREwndvvmfrG3JnFdo5hX9TEO8TtEREaJi45xR6xJIm3ERPCTMrGkXGJ7WBEJIXqDEO3tDtLWMQpBBe0ThQMSsT4ndx0w3JEhqvHEmr+kJSqQ0CsDsxra0JKgPXnEWJsk7ufpV4mK2DxBJxiXKVI1AkEMQ+oA0HiKN5xoB7iTdSyqoE5JnkFj6/fSLbxQxKgictBoAoprdgWHyfzi6hAA36G5FLNuCWr4x5x2PzB6bqqBVu06oUjglCO6FDZ2uBcEj4SLuIjEwnYwvfidAZcTeY9o4tTQ2Y4al7fvEmGw2ouSw5lwHZ2oDt7kRh1AbMglLETyC+9PJtqRBMDy3847iu8TRun68oYl9B8DFifiJyMo5lh8iUQaw4mEYSkRTc4Rj9YDRJMEVX6RZFSXgWnhHoJaFCQgNvCgJlGRKN4jMPVeGQyxG9+04YcBD0SCYmTLCb16QJaOx4WbZjJUjyicTmoL84apRUQOsWBJA2eEsw8ykH0tLK0xFa7xxKIknivkI4kxgOowb3OJMIiOkQjHrhRqhEuHlO2/l4RGoRey5HdJ6/vAZGpbgEXOrkAAn7tAwiDCk7ecCig2jMLzwHxI2jglxLojoTzh/KeC7hHL2WnQtSQRYq9CAdzUXGxh2IwvZq0u45j4T4EXiioUgphc5QUhM0EtToBRgBtv6xHkVl9y7lwfhIDJJsHH7tEuGwK10SlRryLcmJ2gzKOHQCULQkEJYpV3gxueof0iKZnkiXK0Sy6xqqAbkprqdmZIEJGZm0qmF/IgTNJWgqS4JBajEO3PeK2TJJnI7wFRUhwK3I3iGdN1KifLcQlEwKU7B7Fi7Fi8XcSuM/NSPI3NwTH8QydOIUWPerZthVudI5gsyKU6VVDityBy8O8TDs3zATlhQTpYMzu7W+cVAlukagvGA0UFIbks1OATIUsq1IWTUEsFgqL3/qfl0i9PytLK7MMX72r8QhviZxQPvGHmPe3WLMrNp6HKZqw/I8zqI8zET9I5Nq0o9X5EPzssUpbkgWBVpYBywKmtDsZNky0LloL6XCKuQCkJFNh3fQiMzicfNm0mTFLDux50r7CO4H4gPLyjf4zAWzXGDIGYaoSUIaIezYK84vYqRpUpLgsfiFiNiIrL+Ew9WuU5EWrHxB6ZcIprHUqZolBiomp81WpAZcOO8SQlpaPXBqJJMchwbp6wo3UG5GRDDMAhi1xxKY0iUIQK1JhOMICGWh4gJSHMkkHvDxi+5ihh0gqEFkotE+Y7m9zBuIuPCOSxE2LTUfe8NRSCG1EaBEUteOARKVOLxGpcZNkUxWwgnlye75/QQMA3gvlqu63X6CE9SfZPVLE6SxH3y/eAaixpGjnU+/OAcyXbwhXTPCQCRaTeE0TJtDkyaeEP51Nb27kBNYrTRWCuGkJWplcqX2/WKmZYNSFlN2+XWGY8g5cYeQck1KaLxLp9IYkVi0kQ5jUXjS53CYEzFaQW6naHYjLtNi/Vj40ibAjvh/v6HzgjOlOtlAnS/IMmhc9fCI2zFX+o4IsES8MdJYJsWNXelq/SJV4YO5FCW5lmdyGtURanTCksAzcgbOLfrEiMQzhqFwAdgTzHhAnIfyEICtQdJRLKSVuwsx7x8rtEeJw7FhYjzHjBNUhGo6QHFerkODU1HTrFfEyXL/lIp+8amT3T3HUG9mdo4CpJB++f0i0EXhihenSKOYOpnp6uGp8kTJQmJZ1VYMdJfvBTbOxHnAaYe6YvZBiyiYUBgJgKKh/ip9YdnuHCVUDONTcnJp5NE2M8cnA/1D5Wp/UANaJUJEdKGjiSYvacEyVukPm3++QiMKh8y4+9h+sLqYZE3SFEkdg4HEwfNlkXjiRFudN1NenTa1omnoSl9Qp0vGnJWpQqWLEoAw9oSmJoC0Ty5QoSdINjRi12ePE0Nxi7jsGQFD72gloq0QS8EO0Gg0B3apLgdOUFMGvU6RpZqvzceu9esc/qMm7EpRLEEYq4iMJO0W8bL7/3aIkiu0NRrUQwI3sCIhUmJ1S6u5hqhvBcp4iRFMEsvSybmp+giklDxbRMZLcjCc/uWhBJoQhMmAkU+2gdNRuKtD8Ks6777+ENRNA1eNonRSpoTcZj0y9/toZOWACeURJmneGTprsndX1hyob3HPVXKysYXCkkBrOOUXFZomakarilNxEczKWKO8lQWQKGoNiLdI0CcAhMiktxZ6GrsG3eDysmqk+MsDuZ/GYNKACHqaeEQBVIs4glig/lJbpXeIpUh/OGqx4+6VIOXaW8vwRUQRYOST4GjesTzZxFNRZOx32Pyith8R2RJdiRvye526ecO7VK6/FzI3qSfC8TMCW+oerqWp8/VpaoG1r1+UVdDqIDMfH2ESSlpBq7V235esMLklvkz0HpGLQsCeK3OqKO0S5ZLhzV2hTqakm771DtYEVhiUAUPmXqNo7NlI1d0k7152g63BPtkEtfOOTOkPCDvDpdIb2lKqSt1IkSF60lNxUeIMWsWpakgzBcFtizu5G1Yu5VOSJqVEkAEOQHIDjbeDfF6QtCC5LuC7BQcgsfAUEIOS2FyLISjTCqFY4VQZyzDIU7mxrXSEgXJ5m0D5+DKllIS6qFg7Ndz5ViwOLqQ5cZPuErCpaJjLJUTyDnwt9IklyCmY2zXba3q9I3eb5bKGHQEoSAC2oMPhDuC25H7mF5cvE6gY8d95h0LQ1XeFFrDmWEgKAJq7hzUk3aFG+pC9I/UG5fhFzlGWhKlKrRPLn4RdxvC+MTLJXKLIBJIrYe8bD+H+XhBK1JdRbyeDHEQKpM6WAklSR8ZYJDl970Ea+QD3RSEk8BPI8OoNVRHMbePrHcJOchOyXLgV51ghOkASm7jtSjm/eJILGIstw5CTslwVEM/IPyqY8WUqTKSCpAkkrECg+HcnbygumYG1A0tYMwO4fY08o0X+DSf5EzlJ1qIUUrA06QkMD5s3vFTg3AyVSZupC5kwFIOnYAJLJLXuSKxE6hhDGSpk8ditanIbrd4UjDFQukABw5ZwLwf4nwapbsn4RqrcAuCkm2z84P8G4eUqSUqQgimpKj3W/9QA38objJK0J5slTAYlPZqKV0LAeLgEF4L5XwdiMQgLlpGjYqLBT7pu/jBvNMrC8T2ZSkhU0Mkq1MlQUQpK+XcBAejtG8lJ0ywKOlIBANvTlD8Yu+UVkzEAVPGs3ySfIWmXMSAV2q4ZxvtE2EyCepBLEj8rAlyWBAYbO5Z41P8QsvLia6WSSABfSW7yq78gzQa4eDSbnUkPpFbiqfWFv+XGeZ/aDPNkYNaVA6Sas6e8KXAPQGK6sApc2YDqSRs1RvXlSNRm+ICcXNSoppcrBCAanvJeoFmBG8Bc9lBC3oe6FFgUhlXABLgUo8Ap39w1PiVMLla+z1qoDZ92qRe7WiHFZeuW0095GoBJFGNwDyP6RtMrA7eQAANUqiiTpKk6iHTd738oo8aETJ5TqQQwbT0U1XJcgkx5XJ7wiSTxEDZljmmS3FdWqobS4YDwJqYmnoUgBRLp1lq1cgC3IxVz59MohiAOVdrnlTyi7iJ6OzCF90TEpKTdrgk+LeojCmhUNbNgyhmE7WErAZyRS53t4w1MoijVhknFS9QALmwJtVhQNyeL8xCdZR3lqTSjbbBw8E3tIWV4iB2hPgGVqXOdMtSlIIQFh3UNNK2Fy27CBvFUvs8UUhIdLBTUDkAkeTxNwn26J7S00XssatJDlwKV7pDcgYXEeXrTiZiZjMdStTElizUBcMIZYuQciMhMpiWTYE+A94cnCkpKg5Av5xayDF6FsBrKklmU1gFDnVovyZSRIWCohOtQcCpCWAo25f0iHLlKNU6QzcuwkuQcNS50l1LPaTASkAiiUK0uDs5oT1beM5mOXLlzlMk6E6e8kEptQk9Y2vCWaSyg4cr74coS35TUl+pct0jO8QStOMUJqSEByEv3TuCKbxUr0b8SE8vVo97g7sSpQAuogDzjuYZcqSrStnZ6Fx8os/z0tL6ZfqQqz76Y7xLPTqSWCWS3jvXrtCQ7lwKnYbIUq+0oyMLqolyp0ux+HWSEDxJpGqweU9otSVlkIYEEtrVfvF+RHhGSyXPjImhWgqSnU4cOdQABNLhqeXns8qQThTM196Y5d3CSQQASKDuj/tENyIV3OHlzHISZZVw3LVL1fhobv6UMFEB3fkLF23inw9JkpCiHOslJI7yqAG6a232gvxBiEJwRmMiqEgkXVpq2oHnsXsWjP8MYlXYlZLF0vYaQQU6n6attoFxxGooMSKMLY7ChSZsvQoI7NwVD8w/uNDQXDh94yeNxa5uhJLpQnvJs4fTrb8xFjGkxeZEJmlX9AS77KBUSCX6+pjO4ecDLILBKiylWoz+5gVbViMUWCDLEjhmUtIWCtlVFjTxhRSmZwlJYAkDkogekKGe6LsTcZfORJKNSgkK26AOCaRbzzDifIWZOlaiCGBDKBoWL3HWPGMzzqbOmFalEU2JpagtBLh/iSbIUnUuguklnBG/r5mKTgISpCuX3WJ6Phv4eYabLSoqUklIcIbSFOxodXzgV/4QXLxP8smYCk6VnUGKkAu92JBADU+cajgbOO3lLUlJ0hTOee4ryMVOK8aJOOwk+pFZRA5LdyfWGeirILhnO3eV83ROmj+VlDSRVWkgakENVO4Je0AuGMNNlT5kpSO+FJUAFJSa6klVQaANRntG/xYCZ8pYGllKSqgqlYIAJZ/iAMYnj9UzCY6Vik0CqXIcgOQQDycjnWFDABCOcxcX4JYnsHPb93ULUTpKa3JTq8oKcLZesgdp3FIRpWlSHKrMFC1WdusO4zzDRh0zez1OpCpZcNLIKVJXZ7d1rd6C+PxgXIRiJYAfQSNtK2DFrs8AU4jl8Q1yljxlHCZQv8Am1KmHVLQNQ+FnbupLbJSHo14tJ4gw65i5aVo1JSdyelxTf8AePO+KeNFzBoS5Vq1rKCUsNJAQyaaUghzckjlGYk5suTMTNSCkhgxDg7mpvDkU8bHmKd6em8T1fMckXiTL7VYQjSzgVUTUhnvQnygYEqkzUy1KUjQfiRQlGk94Au9iWilkvFBzBMyRMIlzPjlEamJBU6QaMGPzitj8yDISVqKpajVVFsQRpKrFjXnWJcy8CAJdhPqrYlPGpBxU2WV6hMLoXuqque9bdBDMHgjNWZQLksFKJrpSOZLMSYtHh/ElImiWVJUl0kEHTu43BMVcLiZYKkKcMfjSqoJvGnt9xqqPmHcz/ADpHfQ6gouNJdSQkVr9HgXnytM5EwLdM0BaC1CKKIbYvtEGL7MkpVOmADmCTuLO28UcyzpKpEuVUlBOlRFQCb25AQGJBPOChsSTOZJCUE3Ps4EVMYNRR/7YHgzmO4zEKUkOSbEejRApboHSHKpUUZSUBN/U7LSHT/qH6R6PkHCBK1LmJKXPdJFWBbujYkC5jzzJpBXNDbHUN2CO8VeCQNXgCN42HEHHLp7LDKLaGVM7wLv3gkGz/1X5QZUFrMnIyMeOPzCScLIRi0KlTkMkq1jugCldSrFio2IvGnC8JNWgKMozBQCizUOBvShvyjznhbFAzAlSQQK6iH+Ip1JILhj13DbxFjsyKJoXLZKgrWdJpqqQkEflSaUu8JGSm41MbpCzcb7CbfE8GSVqVMljQo6gABpQX38W3BYnpGJxc0DXKeoWo33JYhrULiNHmmeiZh5c+UtQlktNQCrShYB0uQe6C216GM8nApUtSysd0alNVTBidR6Gj9YLNjV2DVMw8sSc2M13CPCYlkTZgGsA6bFnuXHpBLN+Gpc6chS0hekFkFx0oQaB1OfaM4rjVaJiJZJC5JUhaHSBMIZlK1JJsknu2foIN5TxKhZK1kalEpZyydAKqPsQDXeHLwACyN2yEnJM5xZwUmRLVOlvpBSCipFXSVOS4q14zGYpSqWgvVRUCOTM3zj0jPczlzpUxImJLSySkEF6JUx5VA9+Ued5thTLRLSealJs5SRLv1cKhOSuY4/M6PTZi6U5meYuw525naPRsulTEyES5qQlTMQXD1pblHmmLmEM1yaeL0941/CWLmnEy5cxTjUKrUVK1aQsggk/wBTH2h2bGXANzm5MgVis0/GUkS8E/ZghFzbSmiQgDfvHxvHmkniCYknQAEl3TsXDRtv4hcRApVhgasCpLKqSSbg7OC/9njHmwWQWr+gI94djxoZM2Ruwm+VmYxWEBSAmYnQFoHMd0XvRj/8oqTMAVpZStNm/t2P/EBuGUTO27vwkHV9PN6wQ4hzYJdCfWrvYxz8oIy+mn7P1L+nIOPm8EKwyXNSa3rHYrJmqMKOhwb6khZfuVCWSDu9PnDzMqdNuv1iOaaANClGlfAdYeZGO02f8M+IFSMV2Klfhznq9EqSCpJAfe3mI0vH07VhjMdvxU6X2ZJH/wCo8uw+IMtaFBNUkEObkH5RvOMsT2+Aw01LgTFggbF0qG/9JceUJyA6MYo8Ta5ljjMy3tk1V2cuYGv3dCy3kCIXFuWpxmBXWye0QWeqRqHWr6fOKvCaVqwKZZS+l0GoDh1AU2obHlGgwk0BGg6O6NLAkAFPdZlVNG6VMapBuEVImUzKZ2uVIRTtFSJRSlw5omtTy5QYyLBaMAmXMUFaZZ1EVAFV3/tDB+YipPkoRLICEqMtB0BTBhUhL7fKggViM/WnLsUVSwg6CEgKB+PuOwJZntSEDIORB8xoWhyE8omzXUo1Gp7XI5GIEVLEt1cez+EIrv1i1gsAZgLU/psxLtuesV6QbiKZzqPyWetE1ExA1aS+9R1bb9Y9Y4Yy7DzpCZhSCrnUkkOFEvS+xEeVScGuTMLjUyiKEhxWtDHofBUsS5EwatRR+IxVbWPgu21+cTZSt2JRi9RBxmwzSehEpRUpKUipNg3L75R47KmGfilhJGlSjW3df2tBPijikz0hCUmWknv1cqaz+HSKeXZXoSmYakmoIYMR08XhTtose5laYuPmayVlAUAF6UgJJU6X7o3Jc/rGBzGWEzVJAYBRbwHvHoeW48IKpqlGYjSU6mJSBsliK8qxhs8niZiZiwoKBUe8E6AbNRhzAhHTalBUsCDKiVnSkcqe5grkmSTMQ4QUU2UpKTXdiQW6wE1NfeNTlXGHYI0CUgkWURU7kKN9veKmGtT3qt4l3MOG1YeTqcHUrSrSSCzPpKraaEsOjkxmMZMANGvv+sHF4ifiUh1OFEKWSzJUVhKKAAqd2ZLnxizmXBgwqETZxmTQraWgp00DajNtXmAYBEJ93xNx5iBx8yTgvDETda0vLKCCod5jRQs7M12pD5cvTilLXKlqSpaiBMWlICSSXSCoVq7F6A03gZOzZbdnIBkIDE1BUogAFSiGue81IlK5OJmOsiQo3KnVLKrUaqfE0hQVuXiv/Y848je468XNJnHFZSkgScPNw1NaUE6gDR3DJJNmYmC2V8W4FSEpSdI0gaSkhharioAr5Rk8HwricSrs6IlpYuNKkl/hI0llUt4VjX5TwDhsOwJM1bvqUA5alrMxZoox8yJzMvBNd5ic44bm/wA1MEslZChUkOoqOrSdgefJo3nDPCqJMlD1mGswliHLgpFG0hyBe94LowqHOmWCQfiLX36kxYMmoJVQbC2/OGrj7kxDZLFQLnWT91QSEntClBB00TqOoghi9Tcm0Yv+IaWn6TyBQzNpIAIbaqf+Y2+NzBUzESpaUsh9RXzp3Aw2Zz5Rmf4rrSkSW0lZC0tYsdBCj0DGvUwgoNkfMo6XJwccvieW4mekTPhBAUknqxcj6Rs8mlaZknS4SZySuzDUAokvslQJd2jE46UlIGl3q7lJqz0I8W8oMSs5IlhNe8EsUllAp0ghzT+q/OKGW1keVryE/MK5tj/86YJgWmYVdwpI06To1OR+UbRhp0wFT86n3tGhxCpehaSVAgfmU5PwmjDnquLERnFK+cHiAAiWm3ylCUYYadJKg5PMmu0DsHhDNXMmHvplVYkczcXIgXgJ7IbUQPGw294vYELCvwzc/DsQxv4OS3SIFw8GY33M6nqc1FCVSHJLXJPqYUXRl3+o9WIfrbeFDfUUeYHB/iAJ1x4D5RySKktHF3hSwXbnFx7TmL3hKfK1pB0sQKF3dumxjZ4iTMVlEqUEa1oU5YOoDUVUIG4PpGFw80hQ9/8AnaNnhONVYaXh2AYKZbUFmsaC/secTOzChKeIOxCfB8vEqkqecqWXIKdLHUndTh3r7Rfk8WIQFzZqqBbBq1SlKWrYlnpygblGb6iuZ2qpoUpnIAUBpSAlfMiofwjJ5hP1SZwcf5wU3koX8YkQ8shHxPPobm9wuLGMkTFtpYL32CaO3NveMNjuIirCqlFNVBNXpcEk+kaL+H8/8CeCaAH3QQYwONoopeg+xD1xKXP1AXIQsolW0X8Ji2SBQNV35bRQU8JEp4tZeQoxaOUNwyvNEMKlRvSCWTZrMCZwT3EqlnUNzpBIrtGWRLqTyg3gp2lB/vSQG2JibJjVRLUd8p+pCgOoUJ5+EeocL4/CBH4yEoYD/MTqcMzhwY87ylYRNKiNQqG8faPQ8vzDBqQlSkkMACgy0qJSNkkn4d/KJcjNzHEdpbwtLNn9QpiTgFoUmXMTL1bpSrS9z3W0inSPM8zy7spigGVV0lLlwLKAGxJbxEbOXikdtOZJXKUpwgfEkgNqTs+zdICzpkqXMfDlSikN30tUGgSXNXbu8xC/VvYA/qbjTdWZVy3DSzo1SQfgImp1Eg6gCVCxDuCDZjEuPwMpCVIOFCiXaYFrcqL2SKO9g3KI05lNC1LCGKttBSHLubUdy/N4cvHziQooIAYoZJS2k93SQHcQsl7sStsHzUt8Mq7JWGCrrckGmlbjR/2oURyJjZcYZ0mXhlhSSdfdB/Ka0848yzPNdKwrRoUlYLuQQLmlu8Ty2jf4+cJ+DUks+nU4oaOp7XhvqHGLbzOeVrICfE86mYwFTsQ/j4/SPSuDciwv8sFqQmYpQJK1AGlXAJsPCPKZWKKgAzk2ruTTbm0emInTsHgUghBKEtRakite8Ckg1O20NDcNxvVdT6i8VMM5MqXIM2WlQCEq7odwlKu8w6OowTnSe2KWWpDKc6TU0IFeQcH0jC8N40rkKmKqSXJ6mrty2jU5fmLkJFCqr+9ebQSZd8TOcy+ZogQBEGLU6dNn/Z/aIhPYP0inisXpDkl+X3vFL5QFigu5SVMAx8uvdEuao8vyAegoOVecD88ytGLWVrXo0F9R0FO5Evpd97xfkYUGcFLUxUlQHMBQBPoGEZfi5C5cwSgWQUpVoA0gFRU/dBYlgK/rESueP9y/DjGRgvmp5zj0BS1aauS1AH5ltotYPCOkEBNlDSrbSC6r9AIbOR+MQ27eSix9h7xyXigJigKADT4kzEufT5RaByFSPNWNzUKHsSoyBpQC2qYQCR+VmU4DMKiM7meAVKmrQbA0J3gj/JA4pKS2lavbUX9Ir51NKlOokqo71qzP6pPrG4wF0IlmsWZUw07S5YHZj97EPB/DakylTGq1Hp8QYn0MZzCB1Ac402YKIkhA/NQj73ifqTRAEs6QGifiUv8AHlcgKUFSwagfwhRVxSgFkAUFL8g0KB9JI71cnzB8dUmoahvHDt5fKJJo+/KLjOWohvBDCnSVJNWJGtg+46B/nFzinLkqlJVIlEIRVemri4JHIOzxlhKN7xpsyzibLw4CSClQbS3MNX29IicMrrxNyrGVZTy1Fwkfwl13e9zpp/8AX3gXmJKVT0/3fV4ucITTrKXuAWpcUivn8oiYvmSDfdjGKOOdgfMU28YhLhHHFKZoFlAv5bxncUxWvxPtBnh0DSp7lx7QBmjvKbmYZi/2NBcUgka5dgN/YQ5SWtvv4XMSFLCtz8thEa1V8B5dYsiJySl36mDeIQAlIGw+TQHkix5/tBgrCwnqB67xLmvvOz0ItWX6lzIkJcawfiuKkbORyvHomFOClJJMxKkoqlKmKxazlzAfhDCYfs0qUoIIcElTVFoOn+UQrX2qCXfuqBV5VvHOb3N2uUsKHDcyvEOey0YrVLBCFJD2oRS3WKGHnJUtZBe0x2Fw4t5OOphnE+IE+aVB2NnuwflAbCzlIJY1IZ/An9YP01ZSRqG2NloTeYLiBExTqCylZCa3ckPQHmfn5Bs24t1FRQns1nuagEuwO5elg1IDDqffkX+cUpkhlEbHaNxY60TNydOygNCnEwQpSFiYJilJGo+AZJPXTpi5k+cLOHUkqJUEkeIYt7fKAXYub323J5+8Ecsy6YnUokJ1d0JdlU6eseyIPTAJ8xRQqY3g3B68XJDagklR6BIP1IjQfxEzxgJCbm9bClT6RBwbhewkzsWs3CkoD6TpSpzfmoDyEZ4yVz5pWsHUouXoGFvSkMLBm+hJShM1/D6ymQg/2epZmbc7eUHcqlKTVTh28UggO526+kVcjw4ShClEskMlNyz38evWL+KngAk90P8ADuXr+kJNXfmL4kmhL6MUGIT5Nzs8UFYkrUxNB9nzhYaSQnWo6SaoG4P9Vi8VlK1TAhHTUvm9SkVavtGMSdGZx3LMrE6sTKHwgrISNykIJUfB1CMjxFjzNxM5eqmtk/6UukNGnzLN04dK10E1iiULKSFKIUogmoLAu1h1jBCYXB8z1N4YdKBOl/j8Zs5D2gVZJnTDuCfYRTlgh18yAfEV+kFkJGmYq5UlZ9S0DkoPYPcFbx0F0s4mX3ZCfuEs0LYpJSKgWexaB3EEtpqhtqp0BZTe8W8x1JnImbqYsefKOcQoeas8yGv/AEC3P4T7QQ9piz7rMoZbKBnDYO/yjRYxDqRyck+Qd4C5CHmHoB84O44gS1Kaun0o0QdS3/MJ1OlWsNwKmVqq9326x2LUjCskeHIxyD1AgNKfp8oeRWOolvu1IL4ThXEzkCahAUn/AFJf0MVuwHec9BBiGt0MF88R/wBOg7d3lA7+QVqIZmcX3F4nzRREsIPNIHlT5whtsDca34mScLEiYoihAHsqt4ZxEo9odufiwhcOzGmnoH+n1jnEReZTm3oIE/77mf8AXH5EpgD1rAycsAq8T84t4OdolEm7U8XgWz1hyL7mMU50J0kkw+aQAecPSQGo43f3tFdQcgbQ+AouS4dO3pBvA4cADUW6xUwcivzgrJli5EQ5cl6n0XQdNS82h/BYBKkoJWhKRzd+tP2grmmIwwlCXIJWtwSdLAD/AGiM3Jl0f0i5hZYAUeree58ojVADuXti3ZMrzMCKq5D3LwHxmXkSxMAofiHK7Hwo0GcTigJZJ5E+QoPnE2TS+1kFHxPSlvAnasFZG4GdqWjMtJU5F2i7luVqnzWBASzqc2Skerm1IgzLBGRMMsc6HmL06XHlHZKiCrS6SQxYmo+zDmBqxAB5gKIcwktddCkaRUAoXVt30v7x2eosolnNQEIWSfAlFB5wMlTyAGJAA5n0jszHLB7qlDz+UJonuY/0q3NJjp8oYRCJWpR1oKk6FAsSNX9turUi2rESJaUqSgpUAASoFQ71T3UuTblGWwuKmatWpQbqfrEmKziYsvqPrGcK7RH8a/Opq054HDzEpT/bJm6qVbvJdh0inO4ok6gWWshnJSsCj1AIcioLEbGMyrMJhutX+4v6xJ/ik1m1qL8yT848EruZ7+GJosfnq5spa5ZZL6CopU41AKCQhnDOXPURqcsw4QlKZa5RYXJGot0FvSPNUYqYEkaiEzFAqAapFOTj9hEUyapakISwslI6k6a9a3Mago7gZOiHGwZseIeEcVMX2xWhazZIcMA5CQSGJar0eMmjCE/GlqXcfYghk/EGKwquzKlKSkkFKyebHSbhtmpEOe4lEyaZqNSQupB2JYkjoSfaGNx8RuFciji/bwYLw2CQgKBJqNIAaxcEvuavHMkkIX/08091BVYsanW9q1iwpIKSfzJYjw3gJicSZOK1Cg/5qYYjFhUg63AmNeaiHJuXGZizh1hR0kdmE6Aq4I7ymewinxxJMmelABYJFy5N3r5QVwmYdriULq/dT5EgFvUw3+LK09pIG4QX8HDRuJiz0ZzMo4rqYnCY0oU6W8D4wWwuPM0dmaaqOH8YBJEF+Gw2IQTs59AYozY1I5V2i8WRh7b1NhhuDMStCVApIIo6gC1hCjTy86QwcV6s8KOd6n3KObfE8ewJdaQd6esbXLM4CcOQNg30eMOCEqB2ofk8Epcw6CB4fOLs68qk2EyXDq7wb+r794ixyXBHh7N+kORMCdJYggj9fOFicUKsHfmIUBuV+gxu5WysHWWO3tD81SyiXDginNh+8QFJSHDh9+m7RAUkfr+sOCgtyuIYFRxiUCoB7Cw5eMNJHPyhISokcidqxZkZWomgpuTT2hhcLswUwvkNKJTmKMT4LBk9eQg/hslljmT1iUSwksB9PaEt1AOhOvg/xhVrcyPCYNg/tF7DyH6/IQ2X2abgnptE/wDPpbl4cuZiMmzOzXEcVEmUkAML26DnFabiGAA8P1MOGKcEkbU/eBEjPBLnjtJYWBsSQxFQ/MHlBKvKJy5VxC2mnyjhNWJAM06JL1/rUxBASNgdzGgOEweHfQVMkOypq9AalUuw8QPKPPcy4wxE34VaQLNT/mKUrXMLqJU3MmG0VXc5Tc+pyX4m1zjEy56kqT+IoJAJajObeEUxJAppDe8CDiFIDBRtzMcGMWfzFvEwmj8zqY8XAcQYeRITuw9IYpMtFgCfCBf+KTSKrJ945/iK3Dq3+u8ejeDQgqagmoIarMIjXoqdPqBEOLzUqWdISB0DCnLlFVeOUA9/KPVM46uW1FBLhLxxE5/yC/tFEZosj8vpEiMymAXHpHuMILqXu3SP/LHsfZojmzAoWAILggMaeA+3ipiccaNdq033hqM0X0p0j1ETxS+8OLzha6TgicOo0LDW/ESH9XiVUiSoApEyUo/lcLQfDUxgScWooclqDzJihi8Us3UW8aR4G4n0eOx2hLHYXQt9Q1NYtXoQKDxjN8RSvh7yXFwCSQC1y3SH4nGiWnmo2Gzc4D4ieVVJd/SKsGM3yM5vX9QnD0xuaXhSaVzpY6j2VEX8Q8b2mNWNpYCLb1JrvcekLg2ehE9JWsBIsTR1Gun13gLm04rnzFKuVqJ/3GGIlZSZx3a1ErpEEsiLTkdT9DA1B6tzgrkbdsh+cMzH2H9RafkJtkWuIUDcRi9KiHt+kKPnOBnV5TGrZutPlE8nH6aN9iFCj6SgRuctGIIIhKRmKGD3PQmsSfzaCafKFCiF0AM+mx52IFyRK0m1x0jnZpOwPlChQttDUosN3E7gglK7XDP4xenynsPOOwoEkkbhooXtGpmrTsIRxqjQpBhQoCOnUyip2DdH9xHZmHSn4iTChRsAmMm4OasOAEh6VilM4eUSSVl9nr478yYUKGIxHaSZEGTTSXC5Aw75r06xfkZaAN2HUfpChRhck7jcSBF1HqytHX1/aOnKBzLeIhQoyaDHDLUna27x2Vl6B+U+Lg/SFCj1zxJimZajZ/vyiscnSSBX1/aFCjCxgEmpOnIBS4838omlZaBqSBVrlqe0KFHgxmFyBIZmRSk3UaRWmpw6C7mjbEj0aFCgu8A5GqRT81k7OrxDbxVVxCEpAShHiU19YUKGY0UncRkzNUHY/Hdqp1gdG+UUzh0naOQopGjQkbAPtgIpUplkBL0oKXf7eEnDILOSN6eJhQoY3aSpjUubEkmIlAP3idhaK8iaytSaMQ27M0dhQSixuZ1FDsJKuetRdRUSbnVChQozgIu5/9k="/>
          <p:cNvSpPr>
            <a:spLocks noChangeAspect="1" noChangeArrowheads="1"/>
          </p:cNvSpPr>
          <p:nvPr/>
        </p:nvSpPr>
        <p:spPr bwMode="auto">
          <a:xfrm>
            <a:off x="101600" y="-1539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93" y="4220339"/>
            <a:ext cx="2182561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747" y="4220339"/>
            <a:ext cx="2495941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179" y="4156373"/>
            <a:ext cx="2372621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1038302" y="6135653"/>
            <a:ext cx="2297888" cy="3876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영국의 명예혁명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81264" y="6064785"/>
            <a:ext cx="2410561" cy="4495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프랑스 대혁명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694053" y="6087673"/>
            <a:ext cx="2429348" cy="3876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미국의 독립혁명</a:t>
            </a:r>
            <a:endParaRPr lang="ko-KR" altLang="en-US" dirty="0"/>
          </a:p>
        </p:txBody>
      </p:sp>
      <p:sp>
        <p:nvSpPr>
          <p:cNvPr id="4" name="AutoShape 2" descr="data:image/jpeg;base64,/9j/4AAQSkZJRgABAQAAAQABAAD/2wCEAAkGBhQSERUUEhQVFRQUFRQVGBUXFxcVFxcXFBgYFBQXFBQXHCYeFxokHBUVHy8gJCcpLCwsFR4xNTAqNSYrLCkBCQoKDgwOGg8PGikcHBwpLCwpKSkpLCksKSksKSkpKSksKSk0KSkpKSkpKSkpKSksKSwpLCkpLCwpKSk1LCwsLP/AABEIAKkBKQMBIgACEQEDEQH/xAAcAAAABwEBAAAAAAAAAAAAAAABAgMEBQYHAAj/xABNEAABAwIDBAUHCAcGAwkAAAABAAIRAyEEEjEFQVFhBgcicYETMpGTobHSI0JSVHKzwdEUFyUzYuHwFTQ1U5Kic4LxFiRDRGODo7LC/8QAGQEAAwEBAQAAAAAAAAAAAAAAAQIDBAAF/8QAJREAAgIBAwUBAQEBAQAAAAAAAAECESEDEjEEE0FRcSIyYQUU/9oADAMBAAIRAxEAPwCU6d9PsZhsfVo0auVjfJ5Rkpu86mxxu5pJuSoKj1oY+e1X/wDjoiP9iHrLwxdtPEd1HXj5GnoqvQpy4A2J0Ok8Q7mvP1ZyTdM36MISSxkuFPrC2iAXOryN0UqOvA9ixQs6xsdbNiO/5KjYc+wqvjcQWMyg3zC8QLcExbjXNaQIgkkiPed6jHU1GuTXWkl/Kv4XFvWjjSS3y99006Pp/doa3WTtAG1cREwKdI+3JZUtjA+AAQ8mOX9aJvjce5hLKZygSC4Wc7cSTuTJ6jeGzPLtwVyRca3WptBnn4gN/h8lRLvFuS3imtTrf2j82uAOJpUZ/wDoqJKVabBaP0uWZtyk+Ei70etraRP94HqqPwJR/WttIH9+PVUfgVMwYvKc129ozxKlLUlfJo09ONW0WtnWttKP7wPVUfgSTutraQ/8wPVUfgVVDYSVUybb1y1JeznCPhFrf1ubT3YhvqqPwIWdb20j/wCOPVUfgVMMyjMbNk3cl7FWkvRdB1s7T+sD1VH4Eb9bG0vrDfVUfgVNAhdEJO5L2Nsh6Lj+traX+ePVUfgXHrZ2l9YHqqPwKpHiiBy7uS9nOEF4Lf8Ara2l9YHqqPwLj1s7S+sD1VH4FTS1HFPejvl7Bsj6Lh+tnaR0xA7/ACVH4EV3W1tP6wPVUfgVUDQgfCHdl7O7cfRah1t7T+sD1VH4EP629p/WB6qj8CqEICU3cl7OenH0W89bu0/88eqo/AuHW7tL6wPVUfgVPJRQjvl7F2R9F1HW1tKP7wPVUfgQnra2lf8A7wPVUfgVMQhdvl7Bsj6LgOtraf8Anj1VH4EYdbO0v88eqo/Aqcgldvl7Dsj6LketnaX1geqo/AuHWztL6wPVUfgVRaFzgjvl7F2R9Fu/W1tL6wPVUfgQ/rZ2l9YHqqPwKmusi670d0vYHGPouh62NpRPlx6qj8CTPW5tKP7wPU0fgVToumWnfp37l1SgY0uNRy4ob2vIyhH0XvZXWtjy+n5SsHNztzN8nSGZsiRIbIkbwta/7SH6K874Kkc7CBYFsnxW3LRoytOxOoiotJLwUHrHMbVxB3RR+6Yq8XyQ4AujzjujlvJU31m/4vWB0ij9zTUY11rLPNJtoSEnGmiNx7TY6/luMpDDkFwzab08xlMkT9Hl80/z/BM6dLMQ0an3LOsKjfiT3Il9mYPt+UNmkHKNLaTG7f6VWMce277R96ulEZYHAAezcqVtG1R/2j71bSVcmLXnueBtKUpOsQk0Zjr96syMSSw7IYOcpxWEvd3lINd2R4pauy/Df+axN5PVi/zQ3P5pE70u6nA5pFzuKMWCvQBCNTG7egbddTum8E6oUdB3LqjUEoKhiISWEJm5pB2IXYuuP6/NMc4WmEfJm1J5pElQeYQDEX5JiK26UDa5CZRRNzfBMMqgolRMaVYEyn2aVKcaL6c75CBAAlg1c0qZcIWIuRKPRCimKxOUdgQEIQITCUCSgBXOC4FcE6UIKAIQURAjkEIxF0XKmAwUpTrEEGTZJtHoS2GbJ7lz4H01cqJqj8pleHEkObmbymzhy3eK2BYhgSRUbGhcAe6Vt6r06qL+idYqkvhm3WnP9r1v/Z+5pqPbuUn1mt/a9fuo/c01EM5lLNZMyeDqozcu5EwuGyvm3hz1tuShpjUlCHzp3qbiiim0qHrnxdU3aP7x/wBoqyuqlVfHHtu7yngTY3QhEJQs1CowIlmCWT/F79ykcRRAAIi7f+qjGPlrW8DdSOKE0xE7t5KwT5PS08jR4G7RNnMkpy1lkV41jxXId4Yg5u5C0IlUlDTKcm8sXeOSb1nQE4JsmOLqWQisgk6RG1nklPth7JOIqZZjmmD9Va+iOJFJ7WkAh7g23nAkwDzuQtOpJxjgz6MFOeRfb3QE0aXlaRLg0S4HXmRyVRc1bPjNqGmfJQySPnugcNBrpGqy3pJQDa7oyibwzzb8J0UdDVlLDNHU6MYZiRlLUJ7ScOKZNThi0SVoxxdMf0xxP9filXNnckGm2iO2dyxs3rIZ7Em4JQgorgigNAFqSJSmZEJTIVgEoNEJRWhMKDK4GEJfGiTJTADASgKLnRC5GhXQeU6oCB3prRbJhPWMJMBJNmvpoXkcYITUbG5zfetuWTYWl5MBsDMYLnRoJFlrK0aDuJn/AOgqmvhnPWcf2vX7qP3LFB51L9ajo2vX7qP3LFW210JcmFD1ztyOHqKq4knuQ06hS0EknVLKuY0/KO7ypsVpE71B43z3d6aIBsUNEdoIEDXQZTMC5H9F0KTbXaWxP9dyghihwXYfFlrp46jks8tJs1R1UibdyRAPz7kRtQOAI0KElQqjVyhKqAe9IsKUciSnFDVXaJniU5JTXFOsngsk58DIm/irt0XxdNtamXua1rQXmTALgIb6DdUV5up/Y1LO4QCY4QfYU+tG0DpZVI0etjqWJJgNcGgAyA4H5zTB111We9LWsFchgiIBjSeSs9Wqabi9zp7JvGU2+a73+lULaGKzvJO8rP08P1/hr6zUWyqyIxZK0XJBhSrDeFtZ5aJFhKXYE2o6JxKyTRthLAYhHARAjlIUAeB4pCqlSdUi5OhGElEcUMIrmqiEOBXSuyrphMLQVzEAsjOekyURR/s/Dl35mwHeSpjDspMuA554+a3wm5UFhq5AiUq+oTqVGayer0847VRYDtAucAMgBLRAMmJFp0WsSsPwX7xn2m+9bitXTqov6ef/ANB3qL4Zj1sH9rV+6j9yxVYHVWjraP7Wr91H7liqUoy5PPFGhLBNs6OHJQivlNVFYs9o/wBbk+8pqo/EXcUUcJAoChhAUTgiVp05SYCd4di4Aei5zNLjeE68oHCQfDeEaiwkHhHBIVaJBkCOfFSlBSyW09Vxx4FJQMPuQNM9+8fiEAN1GqNV3kM5iZYpqfeUlNcRoUYPIs+CMqi6c4DEvYexPgup4Y1HBoFyYV46N9Hm02ue4Zmt/wBxmGgfaMeHetMmqyZYtp2iu4iriHU8zg4NM9p1ge4KAqOJV76XVuwGggxc2iTvy8pKpZopYJLgacnLkTpJVsIoahJTipDug4b08aVF0yl2VrqM4XkrGdYJEPSgTOnUThpkLO1Rqi7BLUiWSlg3ek31AihqEiEVxXOKScFREZMGUCAFcnQjClFQlA5MhA9M3S9N8pqDonNEapJGrQY/wDvlGfab71uKw3A/vGfab71uav0/8sn139r4Zf1tn9rV+6j9zTVQlW7rbP7Wr91H7liqDV0uTCCChzoiEIBOJTSq66cuTV+qKAAAiEJZrCV36MULQaYiE4oVkIwXE+xOKez273ewpXNIOxsdUas6oHnkPwSlLBM3u9hShwNP6Y/3BSerEZaUiMcYNrIxB1TqvgmxZwSBZFihKSfBXTTTpjdzoTes5LVdEfZeGzOzESGkQPpOPmj8fBPBeTtR+Ca6M7Ee5zQ273ibfNZeZ5kD0SrdtPEtZFNkAUgXE8XGzZi3E94CW2Vs84WjmdGd4DjfkSLA6WAjhHFQO125aRAABeTUiwidBbkYjkfEt2RKntfHF7ze0n+aji46JwWlzjYW3aK09G9hE569dgyU2mpJ3kebPLkmclEaiuO2e6Wt3uAI433JDF7OfTDXOHZdMO3GNYV06SUaVVzTRzOeWjMIyhpjMACBrBPGwXN2KX0W0iZiXtEgNbMwS7hManep91D9t1ZT8FhQ+BMOJEDjqpV2wGZDDnlw4AZec3m34qf2P0DqOeM0MaDcSCTHA6K4UehrBqWgzqTIuINpEFJLUd4DFR8mNGWuIOoTtr1oe3egdB7TkcBVAsRLgY3GLeKouO6N4mgJqUnBv0h2h7EbUgxltY3eDCRc1KMdZFclRouwiTKOUQp0SeQFyBxXFMKA4oiOSiooVhC5PKYv4JoQndO7WnhZdPgpov8AQ+wI+UZ9pvvW5LDsEPlGfab71uSp0/8AL+ndd/a+GW9bh/a9fuofcsVRBurd1uj9rV+6j9yxU8BGXJiQcrqYQBqFAKR1QIhCNKMKR4SpyZVIKHf1/NC16P5B3BGZhncFNtDKwKYkpzTb3+lPdlbCrVjFNg7yYFt08U6xGwsRSEuYI4iDHfw1U5WMqsZUvH/V/JLuvqT4uB//ACjUydxaTyaCNPpC3onwSdXGuFj5Md7W/lZRkpeiqaEKjWyRmIgTuNuZUTisQA6GXTzamHOYOmHOBAAETumLQP5eCf6B5JocR23DsjgPpH8O7ktunCO1N8maU5bqTIyvSPztd/Acu9TPR7GNY5he2WtMxxJ1J5qDxTrx6e8pzhKWllR0kIv0zUsTiG4ioxtOCHy/McxIZ2XOBPmg5mku008BE9IcPnkQYEWmS0WtbfHDioLZeJe0A03EG8AwY4xwBVmw+0zUEvo3IJlrhFjMQf4RMc9FBzSKduXJWdmYFjCXVQA0EneJLd0a+AU9tLb3yfk6ZhjiRlIguIiJ3FtxA4i+5OqmyhVOZreyWxnIbAySWFx3jQGJ9CrNTFNp1g55BFPQDeZtE7gp5mytxirZbNm9HgKIfVJblMZGunNaQ0j5hBLrC4DlObPpS3KxoP8ADHZaDx8d29VrYdHE7Rc54+RotmIBOZ+ozaFwkybiVoeCwzKDG5w1mlrNB7gT7LoSjteeRHNyEqux3upn5QsMQC0QGncQ353cV39nMDZdAgXc6BJ3m+g1TnCVq1V75a3LPYPabDd8tPnHW4iU4GGpPc5roqVGxIJuwOFjAu2ePJDIhWNobfoU2TSqAuMEZGirIBv2W8RImySw3SynVb2bjeN47xqFcz2Rla0QBrF/5qGxeysNiBmdRY5wlpIaWOBB8CDzCAbKX0h6H0qpDqEsqvBOWCWHLEzFmm6oe1NnvouyVG5Xa945Fa5VwzqZADi5oNs2o5O496DaOzKFamf0gNDQCc5gFvGHHRMnQ8dSjFJRZVj6TdEH4aXsOelYg7wDpKrTirrIbBldKBpXFyagWc5yTKMSihMKwJTzCPtHNN20SQTwSmF1PcllTQYYaJTAvJqM085vvW4rEMKPlKZ4ub6ZutvVND+WN1srlF/4Zf1tt/a1fuo/csVRNNXDrZP7WxHdR+5YqhmXS5MqDNak3VEFZ1im2ZCrGuhYVOaWoVITRreATyhhzAsUrig3Yu2sOCncDsUvpGoCCcheGjWG2JP5JHZfRGrV17I9ql8Dsd+FrObTdmDmhsTEl8ggxugT6O8Q/LdFNskrZbsJsY+RYQcjmtbBGuUD5wiHWBjQiddype2cc/EVHOmGAEBokC0NDiN8kytH2T0ip4gZHtFOoMzYOhyy2x36KgV2+RqmmbEEsk6XILDPOAFYgiH/AEUlhzOdIgACAIkjlqR7Uj+iTSlrbtJmL31ade/0KRxNUiWmxPdJkybqLO1BSLgQPpX1kTbuKajrB21ij+lteAxwfTDwXjsw4uqE9kiCCSO8JptaqSczoBAAytmAAIDRPIE+JTPaW2/KZOy0Fmcci15OYH0n0lNcTiZaI0i51MnUd/5BdteA2NSS50/1CmsEQCDAMaSOGijcFhy7TVSzWxuAHtJn3fyQmxo4RL7MptkT5wDnxf3T3KXZSp+T0At5xJkDQmSbWt3FV+lXAaDoTqeS5+PFTV+VoIAEXIANzynd3SpuNrCGTd5Yp0h6ZOjyVEkDe7efszoo7otsZ2Lrhrg4tkZiGueYLgN19+u4SdyjtqMms6DN4BmfatD6H5cDs6tiXjtP7LOJcRDB/qKrP8QSXLEjmTNBw72UWinSaIYcoAsAY3nuEwnWG2c2rme+S+CM+9n/AA5nLHFV3onWbWwNOnUh7w/OXOEkOaZDhN8/MKT6P9L2YmqaFCAWO7eZph1OSHgb2u3g/wAOl1jqx2WStWZSYwvcBJawOdALnuIa2YAGYkjQalOKb2mMtzoSibUdTbRJqgFrYMQDcEZIB3zEc4SOBrZMmZrprOIECQ05S+HH5ohpE6E23hcLfkXo0iZL2ZSHOaLhwLQSGvtxEGDpcJu7B62UoCkauDDnsfLgWZrAw12YQc7d+gI4EIfAWVzaWyXE9mIyzzzToRwj3c0wZTJ7LhpYiLHwV3dTCh9qYA2NNoLgRqYtPagwbxNt/LVBN+Rk0yDxmy2VaTmObYgiPBYV0h2O7DV3U3bjIPFp0XoQGZEXGoVE6b9H3V8M57w3y9IEy0EAtF8vavp7VSEqY9mRygKFcWrSEBrSdEvRo3vY7knTdBTgm8JZM5B3OHBFay8+1cQBqhaZFtLAJEPeSW2c0SAdZa4eBEraFjeCaCKbhrmbPputkV+m4f0n1PK+GYdbX+LV+6j9yxU5xgK49bX+LV+6j9yxU1+iMuSC4G5rk9y6UTKhAROHWDN0+pYvJVZHEe0xKjcOYKlsBRaarXO81gzHwU5lNNfo0DE9IqWHpSSC4izRcngqlhtp1vKmqXRLgcti2L6g8rTqme0gKlNlQXLqlUHQWGUtFuTt/PknmzC1rmF05RrGukLNCKRp1Z+ETezduiniXUy4+TcS8Tfz5JB/iFk46V4bOM4kPFjeQW7u9VfbxYamalNoOkd/sT2j0ia6lkrTIEB0TLY38+a0qjGxWrRZicJLrVaWZoeN4bBAJ7nAeCodWSe1J9qtP9sCnTeKbi4VBBBtDtzh4SI5jgmWBwgMudfv0ko8HckMzZz3CQ0xz/BJ1cLkF9d381ZcW+G8FXMY+T3oxlYKFcDXiL79OadOxM7+9RL+SPTcYXNLka3wSRLnkNbclOMBs55JOUwA7dYkAyJ9PoTTYeJiq2XEa3GWf91letkPFRrGsdAcXkCAIk3eYJiCToToADYlDvy0XVYG7UZxvyVTYWxziKwZxIHhvVz6fvbTZh8G0zBD3/8ALZs+JPoSux9iMw5dXqGRQIiLS9os4Cf4o4KpbSxLq1d1Z2rnSeQ4CVGUnN2cklg0XojWZRouqGOyC434CYhNep3CB9WtXPnuc4nlnOax8fYoXGV3U8Ll0e8DKAfO9HnA6Ed6a7Cx+Iwgd5LMHWzNgyBx0ta8paxQzNG2xtdpeM1U+RpvfVc512gF3ZBI+Y3dw8FNbX6U08Mxud0TAHO26FnWA24WNLXguBB7OWZBm191yiYljsU8lwjKBGpDWGOzHt8DyXbb5FLLi+sh1vIj5zZJbMtB7TdREjQ7ik8T0/xTmxTY0HibqLwvR/IRnlrHjsuglvI5mzwiCE42yRg6TqpLHsEAWjOTo2xsdSeQXVE4gtu9YeMoOZnqBxzh7WiW2AI3G7TJsZBI5JTB9aWMqGKdIO0Jklxg2MgCTHJZ7tXFPr1HVHmXH+gBwCleimKr0agdTpeVboWxMhO4qjjZsFtHOWvMA6OaP60ui7Wo3eHEdpp8RoiYHabnUXZsOaIibhozb7FpMpjiNo5q7GjMQ+1rwSCQSOEiJ5hZxjFauEy1XtOjHOHoMIKtC2kqV27Qy4mr/wARyjw43g24WKvd5HToQo4YpZ9PekTXJ3oWVplM4vli74vAY3jQd/4Iw5d6RrVh42SefhqjsYN9Fi2fXykN+bUIc3kZuPStkWI7GqAkMcbghzeRBEjxC25U6dUn9Bry3NP/AAy/rc/xXEd1D7lipr9Fc+tv/FcR3UfuWKngjei+SIzIQEparThJQicDRcn1GruhMJS1Nx3IMKwTWGd8g/8A9OpTf4PDmH25UJr5tJHDVN9mv/esM9uk7ndhbUB/2H0pSk+NxUKyyzdpMcipa4KSxNMPAsQRbQ6Ln4g8Citrnh7UUINxgzxgdxT6llaI7RvrCbGueaP5bl7UXbOwIbUdItpv/BQlQ+xTtYhw0sojE0wCQPFPHCFYiBZFYuncjxGipXgF+Qpbf+ty0Po9UAotcAZA7QF3Q0aNH4LPAbgrVurrAB7XViDlbEfRJ4KOrhZHiyO6X7UeKhplppUwRkBHZMb3RvN+5QFDFyXNAYQRclocRzadxV56eNFSk8FnmgODzGUzMgGZBFrGNRqsuwFYBzgEkFaGbLr0cjPBccoBN7xaw5Cdw4q3OxYo16eLgEVGspup5cznAHM57eBbvngBrrluH2o6m6RodR+KuGE20fJtcx3bc4OaxxzWIOYiII0B3AxohKLR1l/29sWniaba9A3glzSIJbobRZwM2PDkonZ9KtRBptDMpM3Y1xPCSbkC8cJKX6G9IfK1nNeGg5GgC8S0lrg2RpAbrwVo2thsp7IABvPPXVcn4ZN4GOEwuWmHVXEucJyRlaAbRkZAOvzpmQACTCzzrYxJNWjS+axjjG4FziDAFvmkT6LQtKwtcVKgA82me0fp1XD25Wye9w5LKOsTEh2Mc0asaxv/ADAZne1x8VwUVrYWGzVmh3HT3LTdh7H8mbCzrtPvHeqJ0bwJc4uGrYWm7GNTObt8nlaWj5wdJzTuIjLHiuYwrj2vbQqmoWxIbTiQYcAAHT86c2m6FW9j1T5do8PerB0xqD9HDTqXtP8ApuD7Aq/st8VWu7h+Ci2MuCh9NXFuNrN/i94BUJn5q09ZWzwMQ2vTOanWYDIuJA/KFTWgTda4pONk3JphqhvyRqda3chqm10gRyTrKFeGHc7MbI7WwYNjxQUSPyXYiPFd5oPix3s18VqYB+cPet9XnzZTD5akd2dvvXoJW00qEk2zOOtvAVP7TrOyOyuFLK6DDopMBg74II8FTBg3/RPoXoHpt+8b9lVpc4IFmRVMI8jzCkf7PqfQd6Fsa5dsR24xw7Pf9B3oS1PBPgdk+ha6uXbEduMywDC2owkENmHW+a4Frp8CVzKThFitNQpHoq7G7jqjMn0ydxSYw7uBWorly0kDezLjRdaxR2U3bwtOXLuyg7zMK1E7gVEvwNQnzHX5LZUCK00gbmYuNnVJ8x3oRxs6p9B3oWyrkzggKRjJ2VUjzCrHsPpVjcPTFFrAWAkjMIAm5krQ1yD001TDuKVtV9TFACtiWNB+YxpgHdLj53Hd+Ipx2dVY8w0mCRIFiOK2dAhHSUfIZTsyHDYN5cM7HQYExYX1IkSIVq6Ptb2s7203MLXMLpDSWRlE6xaO4lXRCFz00wKbK9hOlDGucX0jMhwyHSwByyBuGmYa74vd6nWHQdQZNQZzqIJyxaXSIGvExzUSuS9hB3hKnSSmc48pSiDllxcCdZjLdxOs/gs6xL3PcXOlznEkniSZJ9K0lAu7K9nKZT+jmJZTJzuyzA3+kq97N6T4Zoh1Wnbff8k0QoPQXs7exjt/pJSrOaQ4Q3M3vhxAcORAB8UxpbUpAznHt/JTa5L/AOaPsPcZEdKcVh8Rg4bUZ5VhDmtFp3EC28ErMauz6k2Y70LZUCpHSURXOzGv7PqE3Y70JWpgKkRlNuS2BcmemjlKjGBs+ruY70IRs+pN2OjuWzLkdiFsyjZ+DeKtPsmA9u7mt3ylQVLzh3hXdNGO3gMnZ//Z"/>
          <p:cNvSpPr>
            <a:spLocks noChangeAspect="1" noChangeArrowheads="1"/>
          </p:cNvSpPr>
          <p:nvPr/>
        </p:nvSpPr>
        <p:spPr bwMode="auto">
          <a:xfrm>
            <a:off x="0" y="-14446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994" y="366540"/>
            <a:ext cx="2537283" cy="135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14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0388" y="323312"/>
            <a:ext cx="8534400" cy="6858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ko-KR" altLang="en-US" dirty="0" smtClean="0"/>
              <a:t>법치주의의 등장</a:t>
            </a:r>
            <a:r>
              <a:rPr lang="en-US" altLang="ko-KR" dirty="0"/>
              <a:t> </a:t>
            </a:r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0629" y="1362456"/>
            <a:ext cx="11280000" cy="52920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Picture 2" descr="http://t1.gstatic.com/images?q=tbn:ANd9GcToYYEQzHMwJ_78l-SWw-Ty4Vgo1w2nPkwEGX-mLBV-oITO1wP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09" y="3389192"/>
            <a:ext cx="2479360" cy="28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20486" y="6097090"/>
            <a:ext cx="2314205" cy="440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bg1"/>
                </a:solidFill>
              </a:rPr>
              <a:t>존왕과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마그나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카르타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587" y="2236852"/>
            <a:ext cx="2608615" cy="1313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3177632" y="4074850"/>
            <a:ext cx="3713498" cy="16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그 이전까지는 국왕이나 국왕을 대신한 한 명의 총리대신이 일종의 포고령과 선포를 통하여 국가를 다스려왔으나 이때부터 왕과 귀족이 아닌 국민의 대표자들로 구성된 입법기관이 생겨난 것이다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2050" name="Picture 2" descr="http://t2.gstatic.com/images?q=tbn:ANd9GcRHP-Rf4aojabewqZJ9L7IMRW4Y7RLNPkQIXjowaoW5e7bABp2X7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860" y="2361127"/>
            <a:ext cx="2741759" cy="147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177632" y="5825751"/>
            <a:ext cx="3668372" cy="396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마리아나 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법치란 무엇인가</a:t>
            </a:r>
            <a:r>
              <a:rPr lang="en-US" altLang="ko-KR" sz="1600" dirty="0" smtClean="0"/>
              <a:t>?, 41</a:t>
            </a:r>
            <a:r>
              <a:rPr lang="ko-KR" altLang="en-US" sz="1600" dirty="0" smtClean="0"/>
              <a:t>면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8301970" y="4141988"/>
            <a:ext cx="1872000" cy="15528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법치주의의 도래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국민의 대표자에 의한 통치 </a:t>
            </a:r>
            <a:endParaRPr lang="en-US" altLang="ko-KR" dirty="0" smtClean="0"/>
          </a:p>
        </p:txBody>
      </p:sp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56" y="1791979"/>
            <a:ext cx="3492500" cy="193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50653" y="1721953"/>
            <a:ext cx="1458816" cy="47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명예혁명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90388" y="1052952"/>
            <a:ext cx="4380497" cy="548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군주주권의 종식과 국민주권의 도래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70" y="210131"/>
            <a:ext cx="1724628" cy="1819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4848043" y="1579764"/>
            <a:ext cx="4071090" cy="4724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국민주권</a:t>
            </a:r>
            <a:r>
              <a:rPr lang="en-US" altLang="ko-KR" dirty="0" smtClean="0"/>
              <a:t>(</a:t>
            </a:r>
            <a:r>
              <a:rPr lang="ko-KR" altLang="en-US" dirty="0" smtClean="0"/>
              <a:t>主權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도래는 무엇을 의미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963464" y="1579764"/>
            <a:ext cx="1987406" cy="396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국민주권 </a:t>
            </a:r>
            <a:r>
              <a:rPr lang="en-US" altLang="ko-KR" sz="1600" dirty="0" smtClean="0">
                <a:sym typeface="Wingdings" panose="05000000000000000000" pitchFamily="2" charset="2"/>
              </a:rPr>
              <a:t> ?   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9774293" y="2406846"/>
            <a:ext cx="1410542" cy="396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의회의 구성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5032963" y="3508024"/>
            <a:ext cx="1594220" cy="396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시민의 승리 </a:t>
            </a:r>
            <a:endParaRPr lang="ko-KR" altLang="en-US" sz="1600" dirty="0"/>
          </a:p>
        </p:txBody>
      </p:sp>
      <p:sp>
        <p:nvSpPr>
          <p:cNvPr id="25" name="오른쪽 화살표 24"/>
          <p:cNvSpPr/>
          <p:nvPr/>
        </p:nvSpPr>
        <p:spPr>
          <a:xfrm>
            <a:off x="6967355" y="4676103"/>
            <a:ext cx="1304544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1779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0192" y="548680"/>
            <a:ext cx="8534400" cy="6858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ko-KR" altLang="en-US" dirty="0" smtClean="0"/>
              <a:t>법치주의의 등장</a:t>
            </a:r>
            <a:r>
              <a:rPr lang="en-US" altLang="ko-KR" dirty="0"/>
              <a:t> </a:t>
            </a:r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0629" y="1362456"/>
            <a:ext cx="11280000" cy="52920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2773" y="1376791"/>
            <a:ext cx="4535127" cy="613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군주주권의 종식과 국민주권의 도래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23574" y="5213557"/>
            <a:ext cx="4224640" cy="132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자유와 재산과 관련해서 국가는 각 개인의 동의 또는 그 대표자들의 동의 없이는 제한하는 조치를 취할 수 없게 된다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로크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통치론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93</a:t>
            </a:r>
            <a:r>
              <a:rPr lang="ko-KR" altLang="en-US" dirty="0" smtClean="0">
                <a:solidFill>
                  <a:schemeClr val="tx1"/>
                </a:solidFill>
              </a:rPr>
              <a:t>면 이하</a:t>
            </a:r>
            <a:r>
              <a:rPr lang="en-US" altLang="ko-KR" dirty="0" smtClean="0">
                <a:solidFill>
                  <a:schemeClr val="tx1"/>
                </a:solidFill>
              </a:rPr>
              <a:t>).</a:t>
            </a:r>
          </a:p>
        </p:txBody>
      </p:sp>
      <p:pic>
        <p:nvPicPr>
          <p:cNvPr id="2050" name="Picture 2" descr="http://t2.gstatic.com/images?q=tbn:ANd9GcRHP-Rf4aojabewqZJ9L7IMRW4Y7RLNPkQIXjowaoW5e7bABp2X7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613" y="2059928"/>
            <a:ext cx="2608009" cy="209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72378" y="4759770"/>
            <a:ext cx="2287141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법치주의의 도래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국민의 대표자에 의한 통치 </a:t>
            </a:r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4663831" y="4116668"/>
            <a:ext cx="1626015" cy="3607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의회주권 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33" y="2205319"/>
            <a:ext cx="2580243" cy="203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897" y="1858658"/>
            <a:ext cx="2008206" cy="225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7659101" y="4019736"/>
            <a:ext cx="1553136" cy="3426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법률주권</a:t>
            </a:r>
            <a:endParaRPr lang="ko-KR" altLang="en-US" dirty="0"/>
          </a:p>
        </p:txBody>
      </p:sp>
      <p:sp>
        <p:nvSpPr>
          <p:cNvPr id="7" name="등호 6"/>
          <p:cNvSpPr/>
          <p:nvPr/>
        </p:nvSpPr>
        <p:spPr>
          <a:xfrm>
            <a:off x="3115509" y="2929405"/>
            <a:ext cx="1219200" cy="540000"/>
          </a:xfrm>
          <a:prstGeom prst="mathEqua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등호 21"/>
          <p:cNvSpPr/>
          <p:nvPr/>
        </p:nvSpPr>
        <p:spPr>
          <a:xfrm>
            <a:off x="6441751" y="2783614"/>
            <a:ext cx="1219200" cy="540000"/>
          </a:xfrm>
          <a:prstGeom prst="mathEqua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400" y="4478194"/>
            <a:ext cx="1888962" cy="16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6154972" y="6229268"/>
            <a:ext cx="4279619" cy="51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 </a:t>
            </a:r>
            <a:r>
              <a:rPr lang="ko-KR" altLang="en-US" dirty="0" smtClean="0">
                <a:solidFill>
                  <a:schemeClr val="tx1"/>
                </a:solidFill>
              </a:rPr>
              <a:t>국민의 대표자가 법을 만들면 문제</a:t>
            </a:r>
            <a:r>
              <a:rPr lang="en-US" altLang="ko-KR" dirty="0" smtClean="0">
                <a:solidFill>
                  <a:schemeClr val="tx1"/>
                </a:solidFill>
              </a:rPr>
              <a:t>?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 descr="직접민주주의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788" y="126124"/>
            <a:ext cx="3026654" cy="179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5135894" y="1391631"/>
            <a:ext cx="4824416" cy="5836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국민주권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主權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도래는 무엇을 의미</a:t>
            </a:r>
            <a:r>
              <a:rPr lang="en-US" altLang="ko-KR" sz="2000" dirty="0" smtClean="0"/>
              <a:t>? </a:t>
            </a:r>
            <a:endParaRPr lang="ko-KR" altLang="en-US" sz="2000" dirty="0"/>
          </a:p>
        </p:txBody>
      </p:sp>
      <p:sp>
        <p:nvSpPr>
          <p:cNvPr id="26" name="직사각형 25"/>
          <p:cNvSpPr/>
          <p:nvPr/>
        </p:nvSpPr>
        <p:spPr>
          <a:xfrm>
            <a:off x="1386745" y="4191060"/>
            <a:ext cx="1492690" cy="3713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국민주권 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374791" y="4574030"/>
            <a:ext cx="1839400" cy="512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법률에 의한 통치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98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9187" y="231672"/>
            <a:ext cx="8534400" cy="9360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ko-KR" altLang="en-US" dirty="0" smtClean="0"/>
              <a:t>법치주의 전개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- </a:t>
            </a:r>
            <a:r>
              <a:rPr lang="ko-KR" altLang="en-US" sz="2800" dirty="0" smtClean="0"/>
              <a:t>실질적 법치주의의 등장과 전개 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77989" y="1225404"/>
            <a:ext cx="3456989" cy="46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법치주의에 따른 부작용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98" y="3899920"/>
            <a:ext cx="3466306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046387" y="1179747"/>
            <a:ext cx="1872000" cy="51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자유위임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72062" y="5761790"/>
            <a:ext cx="2027602" cy="5592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            ) </a:t>
            </a:r>
            <a:r>
              <a:rPr lang="ko-KR" altLang="en-US" dirty="0" smtClean="0">
                <a:solidFill>
                  <a:schemeClr val="tx1"/>
                </a:solidFill>
              </a:rPr>
              <a:t>법치주의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53863" y="2167568"/>
            <a:ext cx="5664000" cy="9000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국민의 이익을 위하지 않는 국회의원을 통제할 수 있는 효과적인 방법이 존재</a:t>
            </a:r>
            <a:r>
              <a:rPr lang="en-US" altLang="ko-KR" sz="2000" dirty="0" smtClean="0">
                <a:solidFill>
                  <a:schemeClr val="tx1"/>
                </a:solidFill>
              </a:rPr>
              <a:t>?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245523" y="670604"/>
            <a:ext cx="3213550" cy="14129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</a:rPr>
              <a:t>국가기관구성권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</a:rPr>
              <a:t>☞</a:t>
            </a:r>
            <a:r>
              <a:rPr lang="en-US" altLang="ko-KR" sz="2000" dirty="0" smtClean="0">
                <a:solidFill>
                  <a:schemeClr val="tx1"/>
                </a:solidFill>
              </a:rPr>
              <a:t>              )</a:t>
            </a:r>
            <a:r>
              <a:rPr lang="ko-KR" altLang="en-US" sz="2000" dirty="0" smtClean="0">
                <a:solidFill>
                  <a:schemeClr val="tx1"/>
                </a:solidFill>
              </a:rPr>
              <a:t> ≠</a:t>
            </a:r>
            <a:endParaRPr lang="ko-KR" altLang="en-US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국가의사결정권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</a:rPr>
              <a:t>☞</a:t>
            </a:r>
            <a:r>
              <a:rPr lang="en-US" altLang="ko-KR" sz="2000" dirty="0" smtClean="0">
                <a:solidFill>
                  <a:schemeClr val="tx1"/>
                </a:solidFill>
              </a:rPr>
              <a:t>             )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6918387" y="1194710"/>
            <a:ext cx="1304544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ko-KR" altLang="en-US" sz="16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387" y="3248771"/>
            <a:ext cx="2393381" cy="1684219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7528211" y="3163398"/>
            <a:ext cx="2253007" cy="64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국민의 대표자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시민의 대표자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4" y="4104440"/>
            <a:ext cx="27622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924" y="2194476"/>
            <a:ext cx="3106323" cy="193254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29220" y="1849783"/>
            <a:ext cx="1936120" cy="5153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악한 국회의원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5837" y="5671073"/>
            <a:ext cx="5664000" cy="756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But </a:t>
            </a:r>
            <a:r>
              <a:rPr lang="ko-KR" altLang="en-US" dirty="0" smtClean="0"/>
              <a:t>법치주의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국민의 </a:t>
            </a:r>
            <a:r>
              <a:rPr lang="ko-KR" altLang="en-US" dirty="0" err="1"/>
              <a:t>권리ㆍ의무에</a:t>
            </a:r>
            <a:r>
              <a:rPr lang="ko-KR" altLang="en-US" dirty="0"/>
              <a:t> 관한 사항은 법률로써 </a:t>
            </a:r>
            <a:r>
              <a:rPr lang="ko-KR" altLang="en-US" dirty="0" smtClean="0"/>
              <a:t>정해지면 문제가 없음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0" name="오른쪽 화살표 19"/>
          <p:cNvSpPr/>
          <p:nvPr/>
        </p:nvSpPr>
        <p:spPr>
          <a:xfrm>
            <a:off x="6084336" y="5807920"/>
            <a:ext cx="944271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26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5251" y="188640"/>
            <a:ext cx="8534400" cy="9360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ko-KR" altLang="en-US" dirty="0" smtClean="0"/>
              <a:t>법치주의 전개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- </a:t>
            </a:r>
            <a:r>
              <a:rPr lang="ko-KR" altLang="en-US" sz="2800" dirty="0" smtClean="0"/>
              <a:t>실질적 법치주의의 등장과 전개 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919992" y="352679"/>
            <a:ext cx="2468634" cy="5297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법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률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을 통제할 필요</a:t>
            </a:r>
            <a:r>
              <a:rPr lang="en-US" altLang="ko-KR" dirty="0" smtClean="0">
                <a:solidFill>
                  <a:schemeClr val="tx1"/>
                </a:solidFill>
              </a:rPr>
              <a:t>?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10140" y="989383"/>
            <a:ext cx="5095325" cy="5207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그렇다면 어떠한 방식으로 통제할 수 있을 까</a:t>
            </a:r>
            <a:r>
              <a:rPr lang="en-US" altLang="ko-KR" dirty="0" smtClean="0">
                <a:solidFill>
                  <a:schemeClr val="tx1"/>
                </a:solidFill>
              </a:rPr>
              <a:t>?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415" y="1759254"/>
            <a:ext cx="2256599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747" y="4232948"/>
            <a:ext cx="1861901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아래쪽 화살표 4"/>
          <p:cNvSpPr/>
          <p:nvPr/>
        </p:nvSpPr>
        <p:spPr>
          <a:xfrm>
            <a:off x="5905879" y="3455244"/>
            <a:ext cx="646176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919992" y="6041561"/>
            <a:ext cx="3084155" cy="468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법률을 혼내는 것은</a:t>
            </a:r>
            <a:r>
              <a:rPr lang="en-US" altLang="ko-KR" sz="2000" dirty="0" smtClean="0">
                <a:solidFill>
                  <a:schemeClr val="tx1"/>
                </a:solidFill>
              </a:rPr>
              <a:t>?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559" y="4250285"/>
            <a:ext cx="2221638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728839" y="6041561"/>
            <a:ext cx="3684361" cy="5044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사랑이를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누가 혼낼 수 있을 까</a:t>
            </a:r>
            <a:r>
              <a:rPr lang="en-US" altLang="ko-KR" dirty="0" smtClean="0">
                <a:solidFill>
                  <a:schemeClr val="tx1"/>
                </a:solidFill>
              </a:rPr>
              <a:t>?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본 슈프리머시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920" y="1726762"/>
            <a:ext cx="1929645" cy="224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왼쪽 화살표 28"/>
          <p:cNvSpPr/>
          <p:nvPr/>
        </p:nvSpPr>
        <p:spPr>
          <a:xfrm>
            <a:off x="6664376" y="4852407"/>
            <a:ext cx="130454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77" y="1360146"/>
            <a:ext cx="2045898" cy="2400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442" y="4481540"/>
            <a:ext cx="3615891" cy="1552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517" y="1522968"/>
            <a:ext cx="2089099" cy="2194718"/>
          </a:xfrm>
          <a:prstGeom prst="rect">
            <a:avLst/>
          </a:prstGeom>
        </p:spPr>
      </p:pic>
      <p:sp>
        <p:nvSpPr>
          <p:cNvPr id="26" name="아래쪽 화살표 25"/>
          <p:cNvSpPr/>
          <p:nvPr/>
        </p:nvSpPr>
        <p:spPr>
          <a:xfrm>
            <a:off x="3856960" y="3587456"/>
            <a:ext cx="646176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1005058" y="3668433"/>
            <a:ext cx="646176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5251" y="188640"/>
            <a:ext cx="8534400" cy="9360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ko-KR" altLang="en-US" dirty="0" smtClean="0"/>
              <a:t>법치주의 전개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- </a:t>
            </a:r>
            <a:r>
              <a:rPr lang="ko-KR" altLang="en-US" sz="2800" dirty="0" smtClean="0"/>
              <a:t>실질적 법치주의의 등장과 전개 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1819" y="1314204"/>
            <a:ext cx="10972800" cy="47640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98643" y="1215614"/>
            <a:ext cx="11088000" cy="20944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(                  )</a:t>
            </a:r>
            <a:r>
              <a:rPr lang="ko-KR" altLang="en-US" sz="2000" dirty="0" smtClean="0">
                <a:solidFill>
                  <a:schemeClr val="tx1"/>
                </a:solidFill>
              </a:rPr>
              <a:t> 법치주의의 정립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성문헌법의 우위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 flipH="1">
            <a:off x="816619" y="2049131"/>
            <a:ext cx="10848000" cy="11257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오늘날의 법치주의는 국민의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권리ㆍ의무에</a:t>
            </a:r>
            <a:r>
              <a:rPr lang="ko-KR" altLang="en-US" sz="2000" dirty="0" smtClean="0">
                <a:solidFill>
                  <a:schemeClr val="tx1"/>
                </a:solidFill>
              </a:rPr>
              <a:t> 관한 사항은 법률로써 정해야 한다는 형식적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법치주의에 그치는 것이 아니라 그 법률의 목적과 내용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또한 기본권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보장의 헌법이념에 부합되어야 한다는 실질적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법치주의를 의미한다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</a:rPr>
              <a:t>헌재 </a:t>
            </a:r>
            <a:r>
              <a:rPr lang="en-US" altLang="ko-KR" sz="2000" dirty="0" smtClean="0">
                <a:solidFill>
                  <a:schemeClr val="tx1"/>
                </a:solidFill>
              </a:rPr>
              <a:t>1992.02.25, 90</a:t>
            </a:r>
            <a:r>
              <a:rPr lang="ko-KR" altLang="en-US" sz="2000" dirty="0" smtClean="0">
                <a:solidFill>
                  <a:schemeClr val="tx1"/>
                </a:solidFill>
              </a:rPr>
              <a:t>헌가</a:t>
            </a:r>
            <a:r>
              <a:rPr lang="en-US" altLang="ko-KR" sz="2000" dirty="0" smtClean="0">
                <a:solidFill>
                  <a:schemeClr val="tx1"/>
                </a:solidFill>
              </a:rPr>
              <a:t>69).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39" y="3970833"/>
            <a:ext cx="2334904" cy="129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왼쪽 화살표 13"/>
          <p:cNvSpPr/>
          <p:nvPr/>
        </p:nvSpPr>
        <p:spPr>
          <a:xfrm>
            <a:off x="3326907" y="4264387"/>
            <a:ext cx="1364363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4" descr="http://image.ohmynews.com/down/images/1/doomeh_362666_1%5b626251%5d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270" y="4028622"/>
            <a:ext cx="2718647" cy="136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95" y="5334287"/>
            <a:ext cx="2284848" cy="135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아래쪽 화살표 20"/>
          <p:cNvSpPr/>
          <p:nvPr/>
        </p:nvSpPr>
        <p:spPr>
          <a:xfrm>
            <a:off x="301207" y="4845083"/>
            <a:ext cx="646176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화살표 21"/>
          <p:cNvSpPr/>
          <p:nvPr/>
        </p:nvSpPr>
        <p:spPr>
          <a:xfrm>
            <a:off x="3284555" y="5692186"/>
            <a:ext cx="1406715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174" y="5453912"/>
            <a:ext cx="1752600" cy="132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1026681" y="3429837"/>
            <a:ext cx="3107998" cy="502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실질적 법치주의의 등장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845" y="3395916"/>
            <a:ext cx="2772436" cy="186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4839114" y="3413026"/>
            <a:ext cx="2422958" cy="5093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Supreme(</a:t>
            </a:r>
            <a:r>
              <a:rPr lang="ko-KR" altLang="en-US" sz="2000" dirty="0" smtClean="0">
                <a:solidFill>
                  <a:schemeClr val="tx1"/>
                </a:solidFill>
              </a:rPr>
              <a:t>無上의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006153" y="3410337"/>
            <a:ext cx="1864594" cy="6053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국민이 직접 헌법을 제정</a:t>
            </a:r>
            <a:r>
              <a:rPr lang="en-US" altLang="ko-KR" sz="1600" dirty="0" smtClean="0">
                <a:solidFill>
                  <a:schemeClr val="tx1"/>
                </a:solidFill>
                <a:latin typeface="Franklin Gothic Book"/>
              </a:rPr>
              <a:t>•</a:t>
            </a:r>
            <a:r>
              <a:rPr lang="ko-KR" altLang="en-US" sz="1600" dirty="0" smtClean="0">
                <a:solidFill>
                  <a:schemeClr val="tx1"/>
                </a:solidFill>
              </a:rPr>
              <a:t>개정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9571" y="5420655"/>
            <a:ext cx="2211019" cy="135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610" y="109885"/>
            <a:ext cx="8534400" cy="9360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4000" dirty="0" smtClean="0"/>
              <a:t>실질적 법치주의의 구체화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0543" y="1392781"/>
            <a:ext cx="10972800" cy="47640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34503" y="1138081"/>
            <a:ext cx="2667579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실질적 법치주의의 정립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성문헌법의 우위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://t1.gstatic.com/images?q=tbn:ANd9GcQ7QC2Jv78UExK1gm06gUp860ktfLAEIKVCmnTlRLTmj7TUlvQ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661" y="1087833"/>
            <a:ext cx="2613923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1" y="1898922"/>
            <a:ext cx="2595186" cy="244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609427" y="4327833"/>
            <a:ext cx="2626157" cy="63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 자신의 권리와 의무는 내가 직접 지키겠다</a:t>
            </a:r>
            <a:r>
              <a:rPr lang="en-US" altLang="ko-KR" dirty="0" smtClean="0">
                <a:solidFill>
                  <a:schemeClr val="tx1"/>
                </a:solidFill>
              </a:rPr>
              <a:t>!!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27381" y="5293996"/>
            <a:ext cx="8457593" cy="127724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ko-KR" altLang="en-US" dirty="0" smtClean="0">
                <a:solidFill>
                  <a:schemeClr val="tx1"/>
                </a:solidFill>
              </a:rPr>
              <a:t>제</a:t>
            </a:r>
            <a:r>
              <a:rPr lang="en-US" altLang="ko-KR" dirty="0">
                <a:solidFill>
                  <a:schemeClr val="tx1"/>
                </a:solidFill>
              </a:rPr>
              <a:t>72</a:t>
            </a:r>
            <a:r>
              <a:rPr lang="ko-KR" altLang="en-US" dirty="0">
                <a:solidFill>
                  <a:schemeClr val="tx1"/>
                </a:solidFill>
              </a:rPr>
              <a:t>조 대통령은 필요하다고 인정할 때에는 외교</a:t>
            </a:r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국방</a:t>
            </a:r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통일 기타 국가안위에 관한 중요정책을 국민투표에 붙일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제</a:t>
            </a:r>
            <a:r>
              <a:rPr lang="en-US" altLang="ko-KR" dirty="0">
                <a:solidFill>
                  <a:schemeClr val="tx1"/>
                </a:solidFill>
              </a:rPr>
              <a:t>130</a:t>
            </a:r>
            <a:r>
              <a:rPr lang="ko-KR" altLang="en-US" dirty="0" smtClean="0">
                <a:solidFill>
                  <a:schemeClr val="tx1"/>
                </a:solidFill>
              </a:rPr>
              <a:t>조 </a:t>
            </a:r>
            <a:r>
              <a:rPr lang="en-US" altLang="ko-KR" dirty="0" smtClean="0">
                <a:solidFill>
                  <a:schemeClr val="tx1"/>
                </a:solidFill>
              </a:rPr>
              <a:t>② </a:t>
            </a:r>
            <a:r>
              <a:rPr lang="ko-KR" altLang="en-US" dirty="0" smtClean="0">
                <a:solidFill>
                  <a:schemeClr val="tx1"/>
                </a:solidFill>
              </a:rPr>
              <a:t>헌법개정안은 </a:t>
            </a:r>
            <a:r>
              <a:rPr lang="ko-KR" altLang="en-US" dirty="0">
                <a:solidFill>
                  <a:schemeClr val="tx1"/>
                </a:solidFill>
              </a:rPr>
              <a:t>국회가 의결한 후 </a:t>
            </a:r>
            <a:r>
              <a:rPr lang="en-US" altLang="ko-KR" dirty="0">
                <a:solidFill>
                  <a:schemeClr val="tx1"/>
                </a:solidFill>
              </a:rPr>
              <a:t>30</a:t>
            </a:r>
            <a:r>
              <a:rPr lang="ko-KR" altLang="en-US" dirty="0">
                <a:solidFill>
                  <a:schemeClr val="tx1"/>
                </a:solidFill>
              </a:rPr>
              <a:t>일 이내에 국민투표에 붙여 </a:t>
            </a:r>
            <a:r>
              <a:rPr lang="ko-KR" altLang="en-US" dirty="0" smtClean="0">
                <a:solidFill>
                  <a:schemeClr val="tx1"/>
                </a:solidFill>
              </a:rPr>
              <a:t>국회의원 </a:t>
            </a:r>
            <a:r>
              <a:rPr lang="ko-KR" altLang="en-US" dirty="0" err="1" smtClean="0">
                <a:solidFill>
                  <a:schemeClr val="tx1"/>
                </a:solidFill>
              </a:rPr>
              <a:t>선거권자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과반수의 투표와 투표자 과반수의 찬성을 얻어야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atinLnBrk="1"/>
            <a:endParaRPr lang="ko-KR" altLang="en-US" sz="2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191424" y="4897996"/>
            <a:ext cx="1440000" cy="396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 smtClean="0">
                <a:solidFill>
                  <a:srgbClr val="FF0000"/>
                </a:solidFill>
              </a:rPr>
              <a:t>헌   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24706" y="3955336"/>
            <a:ext cx="3108681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나 자신의 권리와 의무의 내용은 내가 직접 정하겠다</a:t>
            </a:r>
            <a:r>
              <a:rPr lang="en-US" altLang="ko-KR" sz="1600" dirty="0" smtClean="0"/>
              <a:t>!!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584" y="1143139"/>
            <a:ext cx="2465812" cy="126428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528071" y="1642796"/>
            <a:ext cx="3055272" cy="22230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대부분의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국가에서는 인간이 이끄는 정부가 아닌 법이 이끄는 정부를 위한 또 다른 핵심 요소가 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바로 헌법이다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헌법이야말로 법 위의 법이다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535878" y="3613766"/>
            <a:ext cx="3131445" cy="34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마리아나 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법치란 무엇인가</a:t>
            </a:r>
            <a:r>
              <a:rPr lang="en-US" altLang="ko-KR" sz="1400" dirty="0" smtClean="0"/>
              <a:t>?, 48</a:t>
            </a:r>
            <a:r>
              <a:rPr lang="ko-KR" altLang="en-US" sz="1400" dirty="0" smtClean="0"/>
              <a:t>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056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7194" y="411437"/>
            <a:ext cx="10058400" cy="800075"/>
          </a:xfrm>
        </p:spPr>
        <p:txBody>
          <a:bodyPr/>
          <a:lstStyle/>
          <a:p>
            <a:r>
              <a:rPr lang="ko-KR" altLang="en-US" dirty="0"/>
              <a:t>생각해보기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7357" y="1971598"/>
            <a:ext cx="9139680" cy="40346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 latinLnBrk="0"/>
            <a:r>
              <a:rPr lang="en-US" altLang="ko-KR" sz="2400" dirty="0" smtClean="0"/>
              <a:t>[</a:t>
            </a:r>
            <a:r>
              <a:rPr lang="ko-KR" altLang="en-US" sz="2400" dirty="0"/>
              <a:t>퀴즈</a:t>
            </a:r>
            <a:r>
              <a:rPr lang="en-US" altLang="ko-KR" sz="2400" dirty="0"/>
              <a:t>] 1. </a:t>
            </a:r>
            <a:r>
              <a:rPr lang="ko-KR" altLang="en-US" sz="2400" dirty="0"/>
              <a:t>법치주의를 ‘법에 의한 통치</a:t>
            </a:r>
            <a:r>
              <a:rPr lang="en-US" altLang="ko-KR" sz="2400" dirty="0"/>
              <a:t>(Rule of Law)’</a:t>
            </a:r>
            <a:r>
              <a:rPr lang="ko-KR" altLang="en-US" sz="2400" dirty="0"/>
              <a:t>라고 할 때 법은 주어진 것인가</a:t>
            </a:r>
            <a:r>
              <a:rPr lang="en-US" altLang="ko-KR" sz="2400" dirty="0"/>
              <a:t>? </a:t>
            </a:r>
            <a:r>
              <a:rPr lang="ko-KR" altLang="en-US" sz="2400" dirty="0"/>
              <a:t>아니면 누구에 의하여 만들어지는 것인가</a:t>
            </a:r>
            <a:r>
              <a:rPr lang="en-US" altLang="ko-KR" sz="2400" dirty="0"/>
              <a:t>? </a:t>
            </a:r>
            <a:r>
              <a:rPr lang="ko-KR" altLang="en-US" sz="2400" dirty="0"/>
              <a:t>만일 후자라면 당해 법을 잘못 만들어졌을 때의 문제는</a:t>
            </a:r>
            <a:r>
              <a:rPr lang="en-US" altLang="ko-KR" sz="2400" dirty="0"/>
              <a:t>? </a:t>
            </a:r>
            <a:endParaRPr lang="ko-KR" altLang="en-US" sz="2400" dirty="0"/>
          </a:p>
          <a:p>
            <a:pPr fontAlgn="base" latinLnBrk="0"/>
            <a:r>
              <a:rPr lang="en-US" altLang="ko-KR" sz="2400" dirty="0"/>
              <a:t>2. </a:t>
            </a:r>
            <a:r>
              <a:rPr lang="ko-KR" altLang="en-US" sz="2400" dirty="0"/>
              <a:t>소크라테스는 당시 사형선고를 받은 후 ‘악법도 법이다’라는 말을 남기고 기꺼이 독배를 마셨다</a:t>
            </a:r>
            <a:r>
              <a:rPr lang="en-US" altLang="ko-KR" sz="2400" dirty="0"/>
              <a:t>. </a:t>
            </a:r>
            <a:r>
              <a:rPr lang="ko-KR" altLang="en-US" sz="2400" dirty="0"/>
              <a:t>소크라테스의 결단과 행위에 대한 본인의 생각은</a:t>
            </a:r>
            <a:r>
              <a:rPr lang="en-US" altLang="ko-KR" sz="2400" dirty="0"/>
              <a:t>? </a:t>
            </a:r>
            <a:endParaRPr lang="en-US" altLang="ko-KR" sz="2400" dirty="0" smtClean="0"/>
          </a:p>
          <a:p>
            <a:pPr fontAlgn="base" latinLnBrk="0"/>
            <a:endParaRPr lang="ko-KR" altLang="en-US" sz="2400" dirty="0"/>
          </a:p>
          <a:p>
            <a:pPr fontAlgn="base" latinLnBrk="0"/>
            <a:r>
              <a:rPr lang="en-US" altLang="ko-KR" sz="2400" dirty="0"/>
              <a:t>[</a:t>
            </a:r>
            <a:r>
              <a:rPr lang="ko-KR" altLang="en-US" sz="2400" dirty="0"/>
              <a:t>과제</a:t>
            </a:r>
            <a:r>
              <a:rPr lang="en-US" altLang="ko-KR" sz="2400" dirty="0"/>
              <a:t>] </a:t>
            </a:r>
            <a:r>
              <a:rPr lang="ko-KR" altLang="en-US" sz="2400" dirty="0"/>
              <a:t>문제가 있는 법을 통제한 사례가 있는 지 기사 혹은 자료를 통하여 </a:t>
            </a:r>
            <a:r>
              <a:rPr lang="ko-KR" altLang="en-US" sz="2400" dirty="0" smtClean="0"/>
              <a:t>알아 </a:t>
            </a:r>
            <a:r>
              <a:rPr lang="ko-KR" altLang="en-US" sz="2400" dirty="0"/>
              <a:t>보기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878" y="411437"/>
            <a:ext cx="2752725" cy="253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2951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1083</TotalTime>
  <Words>506</Words>
  <Application>Microsoft Office PowerPoint</Application>
  <PresentationFormat>와이드스크린</PresentationFormat>
  <Paragraphs>89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Calibri</vt:lpstr>
      <vt:lpstr>Calibri Light</vt:lpstr>
      <vt:lpstr>Franklin Gothic Book</vt:lpstr>
      <vt:lpstr>Wingdings</vt:lpstr>
      <vt:lpstr>추억</vt:lpstr>
      <vt:lpstr>법치주의의 헌법적 의의와 의미(Ⅰ) </vt:lpstr>
      <vt:lpstr>법치주의의 등장 배경 Ⅰ</vt:lpstr>
      <vt:lpstr>법치주의의 등장 배경</vt:lpstr>
      <vt:lpstr>법치주의의 등장 배경</vt:lpstr>
      <vt:lpstr>법치주의 전개 - 실질적 법치주의의 등장과 전개  </vt:lpstr>
      <vt:lpstr>법치주의 전개 - 실질적 법치주의의 등장과 전개  </vt:lpstr>
      <vt:lpstr>법치주의 전개 - 실질적 법치주의의 등장과 전개  </vt:lpstr>
      <vt:lpstr>실질적 법치주의의 구체화</vt:lpstr>
      <vt:lpstr>생각해보기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Kimyonghoon</dc:creator>
  <cp:lastModifiedBy>김용훈</cp:lastModifiedBy>
  <cp:revision>78</cp:revision>
  <dcterms:created xsi:type="dcterms:W3CDTF">2015-04-21T13:39:56Z</dcterms:created>
  <dcterms:modified xsi:type="dcterms:W3CDTF">2020-10-10T14:06:02Z</dcterms:modified>
</cp:coreProperties>
</file>