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97" r:id="rId2"/>
    <p:sldId id="315" r:id="rId3"/>
    <p:sldId id="298" r:id="rId4"/>
    <p:sldId id="299" r:id="rId5"/>
    <p:sldId id="300" r:id="rId6"/>
    <p:sldId id="301" r:id="rId7"/>
    <p:sldId id="317" r:id="rId8"/>
    <p:sldId id="302" r:id="rId9"/>
    <p:sldId id="304" r:id="rId10"/>
    <p:sldId id="318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1A77-2730-49AC-A527-E3317AA94C0D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5C2-8250-4CC0-9208-D3B70DB1A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frK39LmZ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s://www.youtube.com/watch?v=-i8CJphyyY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423" y="3172051"/>
            <a:ext cx="11328000" cy="669925"/>
          </a:xfrm>
        </p:spPr>
        <p:txBody>
          <a:bodyPr>
            <a:noAutofit/>
          </a:bodyPr>
          <a:lstStyle/>
          <a:p>
            <a:r>
              <a:rPr lang="ko-KR" altLang="en-US" sz="4800" dirty="0" smtClean="0">
                <a:ea typeface="굴림" charset="-127"/>
              </a:rPr>
              <a:t>우리의 헌정사와 민주주의의 전개</a:t>
            </a:r>
            <a:r>
              <a:rPr lang="en-US" altLang="ko-KR" sz="4800" dirty="0">
                <a:ea typeface="굴림" charset="-127"/>
              </a:rPr>
              <a:t>(Ⅰ)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0" y="5562600"/>
            <a:ext cx="8534400" cy="609600"/>
          </a:xfrm>
        </p:spPr>
        <p:txBody>
          <a:bodyPr/>
          <a:lstStyle/>
          <a:p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4428" y="1933707"/>
            <a:ext cx="8101641" cy="40437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우리나라 헌정사에 있어서 가장 두드러지고 있는 특징은 무엇이고 이와 관련된 장소는 어디라고 생각하시나요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</a:p>
          <a:p>
            <a:pPr fontAlgn="base"/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/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조선시대 </a:t>
            </a:r>
            <a:r>
              <a:rPr lang="ko-KR" altLang="en-US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격쟁이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민주주의 원리와 관련성이 있나요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28" y="274744"/>
            <a:ext cx="3458704" cy="29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54400" y="1828800"/>
          <a:ext cx="4944533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3707937" imgH="3669841" progId="">
                  <p:embed/>
                </p:oleObj>
              </mc:Choice>
              <mc:Fallback>
                <p:oleObj name="Image" r:id="rId3" imgW="3707937" imgH="3669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828800"/>
                        <a:ext cx="4944533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WordArt 7"/>
          <p:cNvSpPr>
            <a:spLocks noChangeArrowheads="1" noChangeShapeType="1" noTextEdit="1"/>
          </p:cNvSpPr>
          <p:nvPr/>
        </p:nvSpPr>
        <p:spPr bwMode="gray">
          <a:xfrm>
            <a:off x="2256368" y="3141664"/>
            <a:ext cx="7776633" cy="15128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8421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8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우리나라에서의 민주주의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○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우리나라에서의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민주주의를 위한 희생과 헌신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4137"/>
            <a:ext cx="2252667" cy="1513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47" y="2400936"/>
            <a:ext cx="1141149" cy="1641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" y="3965788"/>
            <a:ext cx="2219815" cy="1297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086" y="3914213"/>
            <a:ext cx="1258060" cy="1770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52" y="3991943"/>
            <a:ext cx="2966757" cy="16688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017" y="2391764"/>
            <a:ext cx="1756926" cy="205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/>
          <p:cNvSpPr/>
          <p:nvPr/>
        </p:nvSpPr>
        <p:spPr bwMode="auto">
          <a:xfrm>
            <a:off x="6917705" y="5704054"/>
            <a:ext cx="1944216" cy="4150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6.10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항쟁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78476" y="5730598"/>
            <a:ext cx="1944216" cy="4150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5.18 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민주화 운동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1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3161"/>
          </a:xfrm>
        </p:spPr>
        <p:txBody>
          <a:bodyPr/>
          <a:lstStyle/>
          <a:p>
            <a:r>
              <a:rPr lang="ko-KR" altLang="en-US" dirty="0" smtClean="0"/>
              <a:t>조선시대의 민주주의원리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○ 의문점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7" y="2362289"/>
            <a:ext cx="32893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467423" y="1200073"/>
            <a:ext cx="5206328" cy="64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조선시대에도 민주주의원리는 존재하였을 까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20000">
            <a:off x="2382157" y="1855012"/>
            <a:ext cx="480000" cy="6120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0595" y="4411416"/>
            <a:ext cx="24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  <a:hlinkClick r:id="rId3"/>
              </a:rPr>
              <a:t>1</a:t>
            </a:r>
            <a:r>
              <a:rPr lang="ko-KR" altLang="en-US" sz="2400" dirty="0" smtClean="0">
                <a:solidFill>
                  <a:schemeClr val="tx2"/>
                </a:solidFill>
                <a:hlinkClick r:id="rId3"/>
              </a:rPr>
              <a:t>인 통치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02822" y="4444691"/>
            <a:ext cx="3072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국민 전체의 통치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7017" y="5809649"/>
            <a:ext cx="24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          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18117" y="5809649"/>
            <a:ext cx="24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        )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 bwMode="auto">
          <a:xfrm>
            <a:off x="1446502" y="5070465"/>
            <a:ext cx="646176" cy="68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5506545" y="5082100"/>
            <a:ext cx="646176" cy="68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99" y="1863954"/>
            <a:ext cx="3302718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박보검 불허한다.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19" y="2366306"/>
            <a:ext cx="3641698" cy="20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박보검 불허한다.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06" y="3917837"/>
            <a:ext cx="3238746" cy="200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8245"/>
          </a:xfrm>
        </p:spPr>
        <p:txBody>
          <a:bodyPr/>
          <a:lstStyle/>
          <a:p>
            <a:r>
              <a:rPr lang="ko-KR" altLang="en-US" dirty="0" smtClean="0"/>
              <a:t>조선시대의 민주주의원리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○ 의문점 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85" y="3246873"/>
            <a:ext cx="2156490" cy="189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276" y="2268624"/>
            <a:ext cx="2405383" cy="169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04" y="1334992"/>
            <a:ext cx="3778262" cy="2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위쪽 화살표 5"/>
          <p:cNvSpPr/>
          <p:nvPr/>
        </p:nvSpPr>
        <p:spPr bwMode="auto">
          <a:xfrm rot="4167050">
            <a:off x="6012615" y="2312987"/>
            <a:ext cx="484632" cy="1588450"/>
          </a:xfrm>
          <a:prstGeom prst="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817760" y="3145533"/>
            <a:ext cx="723872" cy="49026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32" y="3840269"/>
            <a:ext cx="2997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위쪽 화살표 20"/>
          <p:cNvSpPr/>
          <p:nvPr/>
        </p:nvSpPr>
        <p:spPr bwMode="auto">
          <a:xfrm>
            <a:off x="8940495" y="2944021"/>
            <a:ext cx="416303" cy="978408"/>
          </a:xfrm>
          <a:prstGeom prst="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8786711" y="3824661"/>
            <a:ext cx="723872" cy="49026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968058" y="5597040"/>
            <a:ext cx="8929271" cy="73147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민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民</a:t>
            </a:r>
            <a:r>
              <a:rPr lang="en-US" altLang="ko-KR" b="1" dirty="0" smtClean="0">
                <a:solidFill>
                  <a:schemeClr val="tx1"/>
                </a:solidFill>
              </a:rPr>
              <a:t>): </a:t>
            </a:r>
            <a:r>
              <a:rPr lang="ko-KR" altLang="en-US" b="1" dirty="0" smtClean="0">
                <a:solidFill>
                  <a:schemeClr val="tx1"/>
                </a:solidFill>
              </a:rPr>
              <a:t>눈에 보이지 않는 사람처럼 아무 것도 모르는 많은  사람들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지배 하에 놓여진 사람들이라는 뜻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ea typeface="새굴림"/>
              </a:rPr>
              <a:t>蕂</a:t>
            </a:r>
            <a:r>
              <a:rPr lang="ko-KR" altLang="en-US" b="1" dirty="0" err="1" smtClean="0">
                <a:solidFill>
                  <a:schemeClr val="tx1"/>
                </a:solidFill>
              </a:rPr>
              <a:t>堂明保</a:t>
            </a:r>
            <a:r>
              <a:rPr lang="ko-KR" altLang="en-US" b="1" dirty="0" smtClean="0">
                <a:solidFill>
                  <a:schemeClr val="tx1"/>
                </a:solidFill>
              </a:rPr>
              <a:t> 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學硏漢和大字典</a:t>
            </a:r>
            <a:r>
              <a:rPr lang="en-US" altLang="ko-KR" b="1" dirty="0" smtClean="0">
                <a:solidFill>
                  <a:schemeClr val="tx1"/>
                </a:solidFill>
              </a:rPr>
              <a:t>, 701)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863737" y="5121285"/>
            <a:ext cx="1175866" cy="44076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신문고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51" y="4001966"/>
            <a:ext cx="270652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0448777" y="5143408"/>
            <a:ext cx="1024942" cy="4183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  <a:hlinkClick r:id="rId7"/>
              </a:rPr>
              <a:t>격    </a:t>
            </a:r>
            <a:r>
              <a:rPr lang="ko-KR" altLang="en-US" b="1" dirty="0" err="1" smtClean="0">
                <a:solidFill>
                  <a:srgbClr val="FF0000"/>
                </a:solidFill>
                <a:hlinkClick r:id="rId7"/>
              </a:rPr>
              <a:t>쟁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86500" y="1375576"/>
            <a:ext cx="5589389" cy="6852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2"/>
                </a:solidFill>
              </a:rPr>
              <a:t>조선시대에도 민주주의원리는 존재하였을 까</a:t>
            </a:r>
            <a:r>
              <a:rPr lang="en-US" altLang="ko-KR" sz="2000" dirty="0" smtClean="0">
                <a:solidFill>
                  <a:schemeClr val="tx2"/>
                </a:solidFill>
              </a:rPr>
              <a:t>? 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7913" y="199881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0738"/>
          </a:xfrm>
        </p:spPr>
        <p:txBody>
          <a:bodyPr/>
          <a:lstStyle/>
          <a:p>
            <a:r>
              <a:rPr lang="ko-KR" altLang="en-US" dirty="0" smtClean="0"/>
              <a:t>조선시대의 민주주의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17" y="1263384"/>
            <a:ext cx="10058400" cy="4023360"/>
          </a:xfrm>
        </p:spPr>
        <p:txBody>
          <a:bodyPr/>
          <a:lstStyle/>
          <a:p>
            <a:r>
              <a:rPr lang="ko-KR" altLang="en-US" sz="2400" dirty="0"/>
              <a:t>○ 민주주의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民主主義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와 민본주의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民本主義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95716" y="3971018"/>
            <a:ext cx="3334635" cy="172124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50000"/>
                  </a:schemeClr>
                </a:solidFill>
              </a:rPr>
              <a:t>Democracy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Demos(</a:t>
            </a:r>
            <a:r>
              <a:rPr lang="ko-KR" altLang="en-US" dirty="0" smtClean="0">
                <a:solidFill>
                  <a:schemeClr val="tx1"/>
                </a:solidFill>
              </a:rPr>
              <a:t>민중</a:t>
            </a:r>
            <a:r>
              <a:rPr lang="en-US" altLang="ko-KR" dirty="0" smtClean="0">
                <a:solidFill>
                  <a:schemeClr val="tx1"/>
                </a:solidFill>
              </a:rPr>
              <a:t>) + </a:t>
            </a:r>
            <a:r>
              <a:rPr lang="en-US" altLang="ko-KR" dirty="0" err="1" smtClean="0">
                <a:solidFill>
                  <a:schemeClr val="tx1"/>
                </a:solidFill>
              </a:rPr>
              <a:t>Kratos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지배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국민의 자기 지배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치자 </a:t>
            </a:r>
            <a:r>
              <a:rPr lang="en-US" altLang="ko-KR" sz="2000" dirty="0" smtClean="0">
                <a:solidFill>
                  <a:schemeClr val="tx1"/>
                </a:solidFill>
              </a:rPr>
              <a:t>= </a:t>
            </a:r>
            <a:r>
              <a:rPr lang="ko-KR" altLang="en-US" sz="2000" dirty="0" smtClean="0">
                <a:solidFill>
                  <a:schemeClr val="tx1"/>
                </a:solidFill>
              </a:rPr>
              <a:t>피치자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23" y="1788805"/>
            <a:ext cx="2550161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6" y="1917327"/>
            <a:ext cx="405817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4396883" y="4316374"/>
            <a:ext cx="7104000" cy="137589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민본주의 </a:t>
            </a:r>
            <a:endParaRPr lang="en-US" altLang="ko-KR" dirty="0" smtClean="0">
              <a:solidFill>
                <a:schemeClr val="tx1"/>
              </a:solidFill>
              <a:latin typeface="Franklin Gothic Book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백성을 가까이 하는 것은 옳으나 아래에 두는 것은 옳지 못하다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백성은 오로지 나라의 근본이니 근본이 </a:t>
            </a:r>
            <a:r>
              <a:rPr lang="ko-KR" altLang="en-US" dirty="0" err="1" smtClean="0">
                <a:solidFill>
                  <a:schemeClr val="tx1"/>
                </a:solidFill>
                <a:latin typeface="Franklin Gothic Book"/>
              </a:rPr>
              <a:t>견고하고야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 나라가 편안하다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書經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Franklin Gothic Book"/>
              </a:rPr>
              <a:t>夏書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 五字之歌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).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316123" y="1705733"/>
            <a:ext cx="4848000" cy="258651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dirty="0" smtClean="0">
                <a:solidFill>
                  <a:schemeClr val="tx1"/>
                </a:solidFill>
                <a:latin typeface="Franklin Gothic Book"/>
              </a:rPr>
              <a:t>퇴계 이황</a:t>
            </a:r>
            <a:endParaRPr lang="en-US" altLang="ko-KR" dirty="0" smtClean="0">
              <a:solidFill>
                <a:schemeClr val="tx1"/>
              </a:solidFill>
              <a:latin typeface="Franklin Gothic Book"/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① 백성이 나라의 근본임을 강조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② </a:t>
            </a:r>
            <a:r>
              <a:rPr lang="ko-KR" altLang="en-US" dirty="0" err="1" smtClean="0">
                <a:solidFill>
                  <a:schemeClr val="tx1"/>
                </a:solidFill>
              </a:rPr>
              <a:t>왕화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王化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가 백성들에게 미쳐 백성들이 부유하게 되고 모든 정치가 백성들을 근본으로 하여 행해져야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③ 백성들의 생도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生道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를 열어주는 것이 민본정치의 요체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어떻게 구체화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?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734480" y="5842831"/>
            <a:ext cx="2784000" cy="68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사단칠정론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인물성동이론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948883" y="5767406"/>
            <a:ext cx="3206797" cy="68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윤리적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인본사상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정치적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민본사상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76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0634"/>
          </a:xfrm>
        </p:spPr>
        <p:txBody>
          <a:bodyPr/>
          <a:lstStyle/>
          <a:p>
            <a:r>
              <a:rPr lang="ko-KR" altLang="en-US" dirty="0"/>
              <a:t>조선시대의 민주주의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996"/>
            <a:ext cx="10972800" cy="4953000"/>
          </a:xfrm>
        </p:spPr>
        <p:txBody>
          <a:bodyPr/>
          <a:lstStyle/>
          <a:p>
            <a:r>
              <a:rPr lang="ko-KR" altLang="en-US" sz="2400" dirty="0"/>
              <a:t>○ 조선시대의 </a:t>
            </a:r>
            <a:r>
              <a:rPr lang="ko-KR" altLang="en-US" sz="2400" dirty="0" smtClean="0"/>
              <a:t>민주주의의 구체화</a:t>
            </a:r>
            <a:r>
              <a:rPr lang="en-US" altLang="ko-KR" sz="2400" dirty="0" smtClean="0"/>
              <a:t>? </a:t>
            </a:r>
            <a:endParaRPr lang="en-US" altLang="ko-KR" sz="2400" dirty="0"/>
          </a:p>
          <a:p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01771" y="1638798"/>
            <a:ext cx="8016000" cy="136812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900" dirty="0" smtClean="0">
                <a:solidFill>
                  <a:schemeClr val="tx1"/>
                </a:solidFill>
              </a:rPr>
              <a:t>  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군왕이 천명을 받고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…(</a:t>
            </a:r>
            <a:r>
              <a:rPr lang="ko-KR" altLang="en-US" sz="1900" dirty="0" err="1" smtClean="0">
                <a:solidFill>
                  <a:schemeClr val="tx1"/>
                </a:solidFill>
                <a:latin typeface="Franklin Gothic Book"/>
              </a:rPr>
              <a:t>퇴계전서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, </a:t>
            </a:r>
            <a:r>
              <a:rPr lang="ko-KR" altLang="en-US" sz="1900" dirty="0" err="1" smtClean="0">
                <a:solidFill>
                  <a:schemeClr val="tx1"/>
                </a:solidFill>
                <a:latin typeface="Franklin Gothic Book"/>
              </a:rPr>
              <a:t>진성학십도차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) </a:t>
            </a:r>
          </a:p>
          <a:p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 군왕이 천의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즉 민의에 의해 추대되었으니 결코 민심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천</a:t>
            </a:r>
            <a:r>
              <a:rPr lang="ko-KR" altLang="en-US" sz="1900" dirty="0">
                <a:solidFill>
                  <a:schemeClr val="tx1"/>
                </a:solidFill>
                <a:latin typeface="Franklin Gothic Book"/>
              </a:rPr>
              <a:t>심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을 거역하지 말며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항시 모든 치인의 법은 민을 위하여 민에 근본을 두어 향하라는 위민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민본사상을 말하는 것이라 하겠다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. 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47300" y="3084097"/>
            <a:ext cx="8304000" cy="13843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  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• </a:t>
            </a:r>
            <a:r>
              <a:rPr lang="ko-KR" altLang="en-US" sz="1900" dirty="0" err="1" smtClean="0">
                <a:solidFill>
                  <a:schemeClr val="tx1"/>
                </a:solidFill>
                <a:latin typeface="Franklin Gothic Book"/>
              </a:rPr>
              <a:t>예안향약</a:t>
            </a:r>
            <a:endParaRPr lang="en-US" altLang="ko-KR" sz="1900" dirty="0" smtClean="0">
              <a:solidFill>
                <a:schemeClr val="tx1"/>
              </a:solidFill>
              <a:latin typeface="Franklin Gothic Book"/>
            </a:endParaRPr>
          </a:p>
          <a:p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(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중앙으로부터의 통제와 교화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&lt;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지방자치의 도덕적 조직체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)</a:t>
            </a:r>
            <a:r>
              <a:rPr lang="ko-KR" altLang="en-US" sz="1900" dirty="0" smtClean="0">
                <a:solidFill>
                  <a:schemeClr val="tx1"/>
                </a:solidFill>
                <a:latin typeface="Franklin Gothic Book"/>
              </a:rPr>
              <a:t> </a:t>
            </a:r>
            <a:endParaRPr lang="en-US" altLang="ko-KR" sz="1900" dirty="0" smtClean="0">
              <a:solidFill>
                <a:schemeClr val="tx1"/>
              </a:solidFill>
              <a:latin typeface="Franklin Gothic Book"/>
            </a:endParaRPr>
          </a:p>
          <a:p>
            <a:r>
              <a:rPr lang="en-US" altLang="ko-KR" sz="1900" dirty="0">
                <a:solidFill>
                  <a:schemeClr val="tx1"/>
                </a:solidFill>
                <a:latin typeface="Franklin Gothic Book"/>
              </a:rPr>
              <a:t> </a:t>
            </a:r>
            <a:r>
              <a:rPr lang="ko-KR" altLang="en-US" sz="1900" dirty="0">
                <a:solidFill>
                  <a:schemeClr val="tx1"/>
                </a:solidFill>
              </a:rPr>
              <a:t>① </a:t>
            </a:r>
            <a:r>
              <a:rPr lang="ko-KR" altLang="en-US" sz="1900" dirty="0">
                <a:solidFill>
                  <a:schemeClr val="tx1"/>
                </a:solidFill>
                <a:latin typeface="Franklin Gothic Book"/>
              </a:rPr>
              <a:t>군왕에 의한 위민</a:t>
            </a:r>
            <a:r>
              <a:rPr lang="en-US" altLang="ko-KR" sz="1900" dirty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1900" dirty="0">
                <a:solidFill>
                  <a:schemeClr val="tx1"/>
                </a:solidFill>
                <a:latin typeface="Franklin Gothic Book"/>
              </a:rPr>
              <a:t>민본사상 </a:t>
            </a:r>
            <a:r>
              <a:rPr lang="en-US" altLang="ko-KR" sz="1900" dirty="0">
                <a:solidFill>
                  <a:schemeClr val="tx1"/>
                </a:solidFill>
                <a:latin typeface="Franklin Gothic Book"/>
              </a:rPr>
              <a:t>+</a:t>
            </a:r>
            <a:r>
              <a:rPr lang="ko-KR" altLang="en-US" sz="1900" dirty="0">
                <a:solidFill>
                  <a:schemeClr val="tx1"/>
                </a:solidFill>
                <a:latin typeface="Franklin Gothic Book"/>
              </a:rPr>
              <a:t>  백성들 자신에 의한 민주</a:t>
            </a:r>
            <a:r>
              <a:rPr lang="en-US" altLang="ko-KR" sz="1900" dirty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1900" dirty="0">
                <a:solidFill>
                  <a:schemeClr val="tx1"/>
                </a:solidFill>
                <a:latin typeface="Franklin Gothic Book"/>
              </a:rPr>
              <a:t>민본자치사상 </a:t>
            </a:r>
            <a:endParaRPr lang="en-US" altLang="ko-KR" sz="1900" dirty="0">
              <a:solidFill>
                <a:schemeClr val="tx1"/>
              </a:solidFill>
              <a:latin typeface="Franklin Gothic Book"/>
            </a:endParaRPr>
          </a:p>
          <a:p>
            <a:r>
              <a:rPr lang="ko-KR" altLang="en-US" sz="1900" dirty="0" smtClean="0">
                <a:solidFill>
                  <a:schemeClr val="tx1"/>
                </a:solidFill>
              </a:rPr>
              <a:t> ② 향리 자체 조직체가 관료의 부정부패를 규제하도록 하는 것</a:t>
            </a:r>
            <a:r>
              <a:rPr lang="en-US" altLang="ko-KR" sz="1900" dirty="0" smtClean="0">
                <a:solidFill>
                  <a:schemeClr val="tx1"/>
                </a:solidFill>
                <a:latin typeface="Franklin Gothic Book"/>
              </a:rPr>
              <a:t> 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47300" y="4581127"/>
            <a:ext cx="11712000" cy="108778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              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국가정치를</a:t>
            </a:r>
            <a:r>
              <a:rPr lang="ko-KR" altLang="en-US" sz="2000" dirty="0" smtClean="0">
                <a:solidFill>
                  <a:schemeClr val="tx1"/>
                </a:solidFill>
              </a:rPr>
              <a:t> 그 기초인 자치단위로부터 건전한 모범으로 소생케 한다는 것으로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민주주의가 지방자치에 토대되는 원리로서 일종의 사회계약적임을 감안할 때 크게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주목할만</a:t>
            </a:r>
            <a:r>
              <a:rPr lang="ko-KR" altLang="en-US" sz="2000" dirty="0" smtClean="0">
                <a:solidFill>
                  <a:schemeClr val="tx1"/>
                </a:solidFill>
              </a:rPr>
              <a:t> 한 것으로 서양민주주의의 사상과 비교가 되는 것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김영두</a:t>
            </a:r>
            <a:r>
              <a:rPr lang="en-US" altLang="ko-KR" sz="2000" dirty="0" smtClean="0">
                <a:solidFill>
                  <a:schemeClr val="tx1"/>
                </a:solidFill>
              </a:rPr>
              <a:t>, 98-100</a:t>
            </a:r>
            <a:r>
              <a:rPr lang="ko-KR" altLang="en-US" sz="2000" dirty="0" smtClean="0">
                <a:solidFill>
                  <a:schemeClr val="tx1"/>
                </a:solidFill>
              </a:rPr>
              <a:t>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133" y="160620"/>
            <a:ext cx="2595021" cy="136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 bwMode="auto">
          <a:xfrm>
            <a:off x="8712859" y="3133525"/>
            <a:ext cx="3120000" cy="1296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덕업상권     과실상규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예속상교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환난상휼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실시에 있어 </a:t>
            </a:r>
            <a:r>
              <a:rPr lang="ko-KR" altLang="en-US" dirty="0" err="1" smtClean="0">
                <a:solidFill>
                  <a:schemeClr val="tx1">
                    <a:lumMod val="50000"/>
                  </a:schemeClr>
                </a:solidFill>
              </a:rPr>
              <a:t>향인들의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 의사 중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시</a:t>
            </a:r>
            <a:endParaRPr lang="en-US" altLang="ko-KR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20859" y="5735670"/>
            <a:ext cx="11712000" cy="92737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퇴계의 민본사상에는 군주에 의한 하향식 위민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2000" dirty="0" smtClean="0">
                <a:solidFill>
                  <a:schemeClr val="tx1"/>
                </a:solidFill>
              </a:rPr>
              <a:t>민본사상만이 있는 것이 아니라 백성들 자신에 의한 민주</a:t>
            </a:r>
            <a:r>
              <a:rPr lang="en-US" altLang="ko-KR" sz="20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2000" dirty="0" smtClean="0">
                <a:solidFill>
                  <a:schemeClr val="tx1"/>
                </a:solidFill>
                <a:latin typeface="Franklin Gothic Book"/>
              </a:rPr>
              <a:t>민</a:t>
            </a:r>
            <a:r>
              <a:rPr lang="ko-KR" altLang="en-US" sz="2000" dirty="0" smtClean="0">
                <a:solidFill>
                  <a:schemeClr val="tx1"/>
                </a:solidFill>
              </a:rPr>
              <a:t>본자치사상이 공존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김명하</a:t>
            </a:r>
            <a:r>
              <a:rPr lang="en-US" altLang="ko-KR" sz="2000" dirty="0" smtClean="0">
                <a:solidFill>
                  <a:schemeClr val="tx1"/>
                </a:solidFill>
              </a:rPr>
              <a:t>, 228</a:t>
            </a:r>
            <a:r>
              <a:rPr lang="ko-KR" altLang="en-US" sz="2000" dirty="0" smtClean="0">
                <a:solidFill>
                  <a:schemeClr val="tx1"/>
                </a:solidFill>
              </a:rPr>
              <a:t>면</a:t>
            </a:r>
            <a:r>
              <a:rPr lang="en-US" altLang="ko-KR" sz="2000" dirty="0" smtClean="0">
                <a:solidFill>
                  <a:schemeClr val="tx1"/>
                </a:solidFill>
              </a:rPr>
              <a:t>).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9002625" y="6231040"/>
            <a:ext cx="2186987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과연 그러한가</a:t>
            </a:r>
            <a:r>
              <a:rPr lang="en-US" altLang="ko-KR" b="1" dirty="0" smtClean="0">
                <a:solidFill>
                  <a:schemeClr val="tx1"/>
                </a:solidFill>
              </a:rPr>
              <a:t>? 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86" y="1207842"/>
            <a:ext cx="1540083" cy="176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 bwMode="auto">
          <a:xfrm>
            <a:off x="68574" y="4513472"/>
            <a:ext cx="892595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/>
                </a:solidFill>
              </a:rPr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6724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5687"/>
          </a:xfrm>
        </p:spPr>
        <p:txBody>
          <a:bodyPr/>
          <a:lstStyle/>
          <a:p>
            <a:r>
              <a:rPr lang="ko-KR" altLang="en-US" dirty="0" smtClean="0"/>
              <a:t>우리 헌정사에 있어서의 민주주의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44" y="1233077"/>
            <a:ext cx="10972800" cy="5220000"/>
          </a:xfrm>
        </p:spPr>
        <p:txBody>
          <a:bodyPr/>
          <a:lstStyle/>
          <a:p>
            <a:r>
              <a:rPr lang="ko-KR" altLang="en-US" sz="2400" dirty="0"/>
              <a:t>○ </a:t>
            </a:r>
            <a:r>
              <a:rPr lang="ko-KR" altLang="en-US" sz="2400" dirty="0" smtClean="0"/>
              <a:t>한국근대사의 격변기와 민주주의의 맹아 </a:t>
            </a:r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2" name="Picture 2" descr="http://t0.gstatic.com/images?q=tbn:ANd9GcQP2U_g4jsZajIZlka2SEtF49UUO0TjtVQGcko8TweRapDsJd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66" y="1631706"/>
            <a:ext cx="2321663" cy="24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 bwMode="auto">
          <a:xfrm>
            <a:off x="5404159" y="1692159"/>
            <a:ext cx="3072000" cy="105492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흥선대원군의 쇄국정책과 강화도 조약의 체결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일본에 문호 개방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880994" y="4688465"/>
            <a:ext cx="2490971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만민공동회</a:t>
            </a:r>
          </a:p>
        </p:txBody>
      </p:sp>
      <p:sp>
        <p:nvSpPr>
          <p:cNvPr id="7" name="AutoShape 7" descr="data:image/jpeg;base64,/9j/4AAQSkZJRgABAQAAAQABAAD/2wCEAAkGBhQSERUUExQWFRUWGBoYGBcXGBoaGxsbHBofGhocGxsaHCcfIBwjGx0eHy8iIycpLCwsGB8xNTAqNScrLCkBCQoKDgwOGg8PGiwkHyQ0LCwsNC8vKS8qLCwsLSwsNCwvLywsLCwsLywsLCwsLC0qLCwpLCwsLCwsLCwsLCwsLP/AABEIAL8BBwMBIgACEQEDEQH/xAAcAAACAgMBAQAAAAAAAAAAAAAFBgMEAQIHAAj/xABAEAACAQIEBAQEAwcDBAEFAQABAhEDIQAEEjEFIkFRBhNhcTJCgZEjofAHFFJiscHRguHxFTNDciSSk7Kz0lT/xAAZAQADAQEBAAAAAAAAAAAAAAACAwQFAQD/xAAwEQACAgEDAgMGBgMBAAAAAAABAgADERIhMQRBEyJRFGFxgZHwMkKhscHhBSNSM//aAAwDAQACEQMRAD8A5muaJgMQDYCVvIvHe2xPWRjU1bSY6xyiYmYI6xvOJMtllibntBixE394IA9D3xFmMuQiyrMTO14mwkQd72jpiDy5wI/ScZktDNQdugANugj8/rE4tZfi9iZtYmVHUzETsCZ9jgfmG0tTQkCwZzJIuJgx1iRbuNsZq06TsiBWMcx0EtMwFVQxm5i8apJttHvDVuY8My7CHKXHVcxY9OYfe/v0i4Ppi1R4wJk6QOu8D1+4ETe46xhXyvDSz1FUmEG5AmQLgA2kKH6idI2xQpidR26CDEf8Wwv2VDwZ3x3juON0wdJIUrbSSZ6wD0gdjER9MQVeL5ZrFlkTG+21u5O433wmfuxMmRHqdzb63kfqcQ6CD3/2wY6NPUwfaX9Ifq8Qy4jSrMbTuQe9rGen02OMZTiDhg9JfLZJIdTzg3Mggjpb1i+5BDJUAsQZ99jePsf6YK8Nz1MCI6/xD/H1MdI7YYyaBtkzgYOcMQI/8E/aFXUBczSZ4PxJAaDa6QATfVIIntNzJW8a0xnC3lu+WdNJlYdXViwIBPMpnYbwNyIwuZbiNNlFwCIm8eo6TA/PBClnqB+ZOnY7bSB0Hp/zC97fmXMuXpK8ZVoey/jXLFtIpZhQZvpBj1jVaxB+vcHEuT8ZUQ3/AJNJvzU2AmB2m+/SJG98L54pSjTsPaSdN7ek/wBtsZFVWUQGg3AgDcxJgyO+Elu4XEPwBwWjgvi/KHTrZSO5p1C0W3ITVBi/0xf4fxPLyQmYpuN2BdSyTYar7TCydpAwgVsugYXtv063JiDbbfvecUmqIoCgBiDAn1v1+m2G13j0iH6QdjOoNxnKsZGaoxtauncTcH1Aj1GLmXzCwChSD1NQH+52Pb1xx79wfMAFp0GDbTPfcj3OJqPCQh/7IvEtGrcmQLG03jqDFt8PN6D4/GJ9jbufv5TsOUruxMxAnruQbekE9fXArIeTnKfnNTAJaoBYB1C1GRdUbHQAfWZtqjHPco1VHUoHp6CCAJAF4sI2i20H64NcJ8T18unl+VTZFJMkMGlm1MSV3JmNhFhsBjwuRtn/AFgt0rqMoYfPhRA4NKoUIIhSJG2wJ6Rb098EUL02XUNLC2oSVYD16ETaehtgPT8c0RLVadSkoB5yNSiBeQo1C82AP0wTy/iGjWECoqkzY2kdxqFxth1a1jdDJnNucOJeqVgRLdokXv8ATGi1BaGEkGIMzBgke3UepxkZKQGplSIsUMqZ6xsR7dxiM5bXFhAPYTadp79wQdxipbWU4MlepW3Bkpyt7GPz/wCDjRcow66tzMfq/r642zGbKwwGpRAIuGE/Ms2YDqPivadjvSzQIkEH/mP6jFSNniTMGUbyCpSPt7dPb+v1xotJoja359gYxYaoCD+uv6H0xH5pt3m35/2Bw7tJpnyb/wCIjt/vfrjWpTvuTHqJ94i+Jlf6dPt9e+N/M7/rphbAmGhCmUlQ9TMfrf1t9sYeoVO/X07f4H3jBBhiIU/1+XXAAHvGGwSvRzBg3IHrBn2+vTHsYqIwNgfbv+fTHsSnqFBxgygUZ3yJwpc09OppYgSRMERHYjbawkdfbE/EMyddpAJAmbC5DAtvAIBsBM7TgAGKVAp3DQ3uCQT/AFuehwz+HaXm56nSOorodipUzKqzRY9lmbXkDEz14OfdNJMaT2gavmqeo6hYW+H7neZnqT7gTAhHlkiOU7WYfe97GDvh+4p4FTzAlOqNTDlSqNQIibOCPiAJAI1EK1zpJwKr/szzAsBRM9QWXb3Exv06Y8LFx3jCue4i1l1bZXMNZpvMjqbxuYO8Mes4jWkF5NrywIBn29DE/QW6k6/gTNGPwKnLAB1qYv0JawkiB77TOA3HeBVsvBrAqG+ENF432PScMVlY4BgFCB9/zIaKLDBgPhgd1MGL+nXv7xiNGpkAAaY3lpExF56W6dz6Y8KxgFVE21evUbRHvM26YhWqdIBWP5hPff8AthgEDGN5bqIpkhpkwQRvF7wdybxtYwT0jq5QCe0CCO20kg7XxAApMmBO9mtPX6YsUSovqkKLdQCTBBkdRPQf59uJ7Y74E08sq3KbbgHY9etiOvr9byUcxcdD6D6/meg9cXeH8IqVW00qbOxEqAGkzbWew9TG84buBfslfkqZpvKE3RYLR0veCDB+b6b4HIM5umMxayyljJMzPzem95sR3/4O5XKabhmFpsSBt6HrA+wPbBvNfsvqAfhVlaBZWQpee0kACJ/xGIk4LXp03Nai9MICSRpdNIMyNBJiL3A67Yz71fG0vqvrJlYUggDMJAIERJk2C95OJeF8O1nW/WbTf1Htf03xhuGVgwLZevAkAeXUMdySBEzEX29726nmqJak6JuSytJj6C2x2jffEyjHMebA3BknD0AoU4i6iI67bdz0+npixS9dx2v+ffC/R4hZRLkR01W6dPWTF+m0Xt0eIFtr7WkEwTA+++/T6Y44yTDUZEJlCTv9R+vzxKEAsZIPtt9B9Pt2xTTMgAarDpFwf1/nEzZtVEn899toidUe/wDlSg53nmlPjg/+LWERKE+1p/K5xJS4ehRVK20r3G0bgb7dfXEHGcwTReQQPLcX68pPXcwL+22CeUyrlV5HblHynt/jD8bYEVnG8hy9BqUmjVZCQJg2Me1jA2nYAxEnF+lx3Mru6VB/MNJ9pEe/Xp64lXhNYyQjT6x+UmDjYcErmOWB11EfTYnD0NoG2YhmpJ82P0ljJeMGEeZRI7lDqiDsQ2npexOwF98X28RZZp+P3CMPtaZA79+uK9HwzHxNDfyi21+vt6W+12nwemNwWnqT9toxoVJf6D5zNut6YZxn5f3MUuIUql6bzFjYkg9/gHX+p7YpZwuz0hAgNrNyrDkdSQOYMIeQLdN7kFtIAECBaBB79frf74HZwMcxTC/EtN3kjoXRSL3JkA7jc72xYWZFyxz8JANLtpUY+MvlxtsQJI9Npv7G/v2xJTmB1H3++BtbJORJI9QBEQSSPvYwR/cyrlXAI37/AF/QxM/V2K2NG0cnSVEfj3lyvX0j7YrJnj/kRPTr2xG1A2/liB+thbbEhomLx9J/p3xC919hODiVCqpABzJctnlaRqgjt1G849gcaBDcszuN/wBdf+ensAv+RtUYZcmEeiqbcHE4BnqZ88gx8ZmOnMftht8O1QOJZR5mXAJkydTKt+b+Y/fsLAOJZYrWBuCzT/8AU219xB9JnbDFwRxSzNKsQSlMSYmxUqQBHrY72Jsetb2DKntKkrJSxe861+40tclATsCebe8CfRS3cCbxjnPG/FOYOZqEV2prTqsi0kKidDESRB1kiGBYHcbASGNfEuVeslQ1GQ0wRLIy6gekgEgAzMfFYEkADGc/wzh9ZzVepTDGJiqKeqwgMGg/DaFve/fHa3Ck4GZL4ZB/2ZHyhThifvuURqgCVGBMxYMrMuoKbQYLC8w0g7Y53+2fKFa2W5i0ULsxu34jDUSABJ3Jtc7Y6SaL/hJQKLSQgEKWBCrsBEqRIupF+pgY5z+2dg1XLsLjyhf2ep3vP+DhwKncRSA5I7RBSgxSQTadptYn8yMXsvw1BepmIEAxTVnMG+kmyhgxCkXEkX64zSojyl780XH8JiDO35b9sFOHuDUKkBVGVYQFUXOVILHSJLFnmTe99rDqzL3p04I9Jr/0emwK0kztVhAIamiG5Cjl1EkanS/Qsg+YHFDjWWzNOgi1hopsQVTWszoVgSgMjkqKbj5xh54fnD+8ZTU7MXWipOowSatH4h810UdZ0A3gEJWeygahUf8AhWhFp+KQYabbfXbpjwKiK87Dc7fYjp+xcktmOYnkpQJMDmcdfQeuOq+Wd42+/bHM/wBmFbyatZXVlLU6ZAItCNJM9f8AuA2np0M4eOLeJ1oNSBUkVGCSDGmdrbmb9tjfDE6hAozJOo6Ww3EL97QoU2nHhEwdjAM3t1n6Y1aqf64j83vE9d+u3rf7YJzneTKhE24eG8un5g5zTQt/7FQW69/XEgpEMCOhEAdb4p8NzDGnPXXWH0FaoFt/6hcXqdUBgSeo79/1bHCoZecRmSrcRc8P1WGVoHQxlEnUpNo2Bjb+2CbUw9vLUD2F/rEzviDwzWnKULkfhqIPoIwS/eATAn7f3xKagDu+xjzYf+d5rRTTNonsYP364lKgX2x4Vus4xqB2I+/1xYgVRgSRgWOSIK8VN/8ABzMXmhVHU/8AjPT9dfXEmUy2ulTgkLoURPZQDv8AbGPE6f8Aw8zP/wDnrf8A6n7/AKti1kaX4adwo/pOJ7atbYO4lNb6FGNpvRyUTJ+354nICD+36+nrbGwX0xhkvfoZH6ntgxWqLhBvFFyzeaYpse0fq39cYZRuI+/+2J9IxotPBqGXvAfDdpUzZI+GJJAB63gdbYpZWvOYcEfBSpifR2aQSLT+H0wTdpMAXgmb726dR6/5xWyYU1q5Eypp0z9F80R/978sJOpnyG2jV0hcFZMFCtAFuh9ev9vrjwhQSNt9zA627YsVU95/U/fEbUuv/H6jDsnPrE4A4mum8QIGMU0FrAd4xE2dpgkaxA/LaPoe+2/Y4jzPE0SecsYMBZJ/2+sYLGTkCe4G5khpiZ0/0+n19vXHsVaPGEbZiPcaoPaFP6vj2F+Gvv8A0jMv95nCeJKVqOsfMWEdpUfbUPX4umLXEqh8mb/DY3udai972P0k4sLwwh6mp7G1mgwRys0E2uWjblb0xT4n/wBjqwCSZtfzEtaNpiB3+giyrlAN5sV1ui2MRjM82abWQGPxtEgSBpgC56nvuTiV89UNiJJCQDcyzAMPXfpF8BauWq6i7ASCwkECGW7Qtoj+/fF2jw2owqPIHlqBuWPKCwuRYwpMSJiOoBNqkzk4nEts4Gf6linmiHmysCOYAap1afiLWOm/effEPF+IVKlPnlrqRqYtp1AnciY0r36z64rVKZLATB1tJHowNhPe/XbEviDJoikUydMrYsGMjzA119du4IwahQwE8xdq2bt/U2yX/Zkm0gXMb+pIAsSLwLHFvh+YG4F9JUCDsaYUjexC29zc4G5OgalMTqKrcgAEBZMufRTBIiIPSSTbr0kFQGnGk67Lb4VIJsI6BrD5httgSoyZQHOBsMYHx3hShxvS9JzpimacDb4HDgMbkWSJG3oLYG5iqEpOAZLeX0NghkbWv69x1xXpZcuUJ1KL3EE2LRGqxJMkX6GPRwyPhn4ZXQ9R1hnWw+EgIrGYj5riQbkBivD5O8UWGPw4H2Zjwnnl/eqZAB0gqxGuXJVgNcyNQHMDeSRa9nniLamoPUGkUmeoVJhQR8BMf+QSCAerkWOMcI4QmSp1tEM9RkZ5BiCTZYGrSJLnV9cJ3ijjrVGalTGoETUMgm0FUG+wiT6DrJwK7DA+MQzta+oCOFbxdTBHrFxBBvF79+W5G2NaHisMGsBptvGxiS0QPbc7i2EOjxdpZWVtIINtem4gzFIgnSYBFjpBuIxWfjFXz2CUyyU1gagxU2FyzgMu0WEbdpw43E+kX7OoA2Mecr4q0M4Clgzkre15JAaADMGCBBuZxdo+LwILg/RlMxBNhsZa9jt7YQXzZWmQKa1YCjRP8l7RJBPY/N9cCpfSFDsYQSp0oAWYysdwqg9+YHqMClzAdoVlCHjM6HwrxkiU6dMqRYqpIMmGK+0z0ufti+3jUalGghT8xBABHSGAPta8j3xzE8SXyYIJqqVXTJCvqkj/ALY6XEWnSIm4x7IZtkVfOhZB0lxrUkEQpVFJggxPTeZwfjNjYf3O+z1kk4/qdQzPjNKYGoQZAYXJEEbiNgbz2B3MYir+NEVwBSZiSB0B3jeL+l4uL9Mczr8WFQNUZQwBF0RANI1AcpOqC3ci2+qMXqnFkZZqag0j4lBY2AJNib3MiNzEWGBa5h2+/rOp09TDmPXHvE6HK10huelWUGJGo0n+I9BIiw+nXFrJ+KkCIrEA6F3IXYQ1maYET9o6jHOMxxmi1MxVMlHQDSYaUKgSUsASTM/2OCeWeiQQEiw1TrF2IEjS0A6rTYn63H2ggglf3nD0qYxqj0fE4AEhlJ1QsAsYsJCmQW3AA94jEmS8UK8kxMsIsCYF4XVM2NiMKIzdIMxFemoN4JqQYa3zRAYqNja2KwrUqkL5tNwFEhyrHSQRKifhUrLFZ3EiBirxx/zIT02NsmPZ8VIVDKA0xswMzG3cX3vscY/6+SOWmSYkABiCdOrTqUkA2i53O20qbcRlWhwAbsS7SB3nXYSJgQpB2vGNKnEykEVU0lBp0POnmkyoYlogCCDy8ojYCOprxxOnpXzsYdpeJ6jBdIA1G0SSQQCDcEixtYbHffFPIceJNRwTDuRAbcogpwLwSRS2ib4CnO+aQz1CDpnnUELYSJAkQAfh2hpgbycOrogYMA06nYlm0/Fs0/C11Im/MIJgwoX4ICxh6YYJO8ON4ldBpGpm1fxRpn4FNiZsRt1EdcRZniZCnzDEH5zyqb6QS0Dv2+wwOzGYCEGnCjmdlBkwsSyyI35jMd5tiCrXVgWc7DSSVNj8RMGR/N1Hr1PH6w1nff5TqdGto9IWq5+sKYKiWidXchegA03Hv/TA+pxF5AVk1dI1aWgkAfxG/KY323jEtLiw0Cm0EJEEpOxi9txA+wPTGMzxCTrFSxIXlVQCVJtqYc1wTE3vczGEN1TNwx+mBHp0wXlRt78zZuKzNR9QiRymRciyk8pA7RYse2MYipppB51AEppI0gkPzFtNyZUEX6nuZ9hZsbuZzy9oa4Pweh5GVqOgWpC32JNQ6EVlN3EMpAPwxNoEjOL+EsvWqTp8tRrWoiqAJXSxYAfCDBUxJkCIk424tmQUWmiyqudNiQF8oSEi8LKpG40v3EHxWP78wuI0TckNJZSpjadIgjYlSRDRipCn4McYkzNaPNq5z9It1PCApZmiUSaNSoEqIokEXKk8x5gBocn4hfcsRNx/wzlcq7ZtVD06K1PNowsamUimCApAHNoHL/BJ5TN0Z1loPSqS70VzC6gdOorQdWOqRBN3JHf0OLaZgVMxUSog0VOVlYkGGBSsCdiQCpg9FYbgR7KZwJ3VYRk9pybhObXMcQpK1KnSpu4UoJCAVAFLCduYBhJ30xiTx5wU5eu1LUSpWiygrBUGmQoiYF9U+t++KvF+Fvk82PMAmiwWCDBFOGQmR81MAggX3AgjDB+1ykXzpfbUlKJIvAM9bybff1xVgCc1Me8tcB4PThTpCUwQoYmNTMDE1CIAYdCbbnlkKwUOGU6OQo0XHm0FqBahZYOmqQSykCVYNVZVi8owPxEYA+F88iUiHGtSNwSNLpDAyCSrC2w1EFRMcoPDPUjWSnXRxTZKZpAGqwpvqZUVkAFigSJWQxW+mCM5sqxXvLsFlB7CIPEsmmSzFWlW1MFVmoujQeYa6LCCBBNjIMSSOmLvhzigr1smurUda02Vh0Vi0ySQZ1T6Ese82P2mU1qZvKqitUPkgNAYuYZyAbBiwXveFE9TgTwDw5mlfUKFRLOAChF2pOgHN6tv9emKDpwCTA1MeNtsTsWUyQqCqCWFLmQKpWHQAU5JA1kkU5uZGvTfTOEnxPkKVF62px52kBKYUgEll/EMgjSFDKZvIG4nD/wmuxLarLLRO5JM9/4en59gHizww2Zro6q5XSFZkdAfiFgCb2JJ9h3wqxQQGEHo7PDtIY4E5pl+O6aLOqhYgbxc/DbqAZNo+WSehXw7kVrgs9ViVIL8hJIZDyhgG8skiAYAh+sSKafs1zwDr5FplSalPcGQeWpOx9f6YL0vCOeWotQUqtMkKXPmUC4eArOr65IKzM9Sd5twoi8Sp7mYgqw4/WaeM/LUOlKBVCLUNOxFRf8AyEDoQoVpBMqGsNM4C5rilKpli4rDzjUQgadDouhhUm9xq8uIYk6DsRg/meD5lc6uYq0XNIKUfW1NiRV1IQxUwNTNpmABPvIQ8Ep5RqqVaqGkKjBZLEMBYFkBgkqSDCyIBB3x5fDCg4+kBTaxKasjnnb6wKfFFbykRSsSWIAHNDBirAdNQmOo+2GWrmaNKh5lOpUY1D8BWyg6RpHR4luaF1DTAGEzJUFauQkaSWgNYFe0mwOmw9SMMtFKZypp6grLKl2MMoDSurcqF5uUC56gkRWfBQDUPswalucnSfsSrl+HoAFvpIvF5vBIUN8JU772aJi9sU9Tgs8aaZYSIsgBUE6uUTeeu8bY9TphQAjKwNMaH0nT2JuRpC6rztpEgYmRHXWwmmUCqHMsQWKgggC40cx9xa8CO0FXIJmhSUaoNgZ+X39Zpns5TNI6mqs5BDMA2kDSY5rSC2gbdBcgGbmg0annKrMCdDaQYYspIUhOYcvPq+bTAgQcUeJcPZQ6FWUoGYoQAqcoEgFZO3xCNUob9WHhj1arBJRaNK8sTIqgAUy0ndnbfaGv6hgAbQXJ5I/qVaQdkQanZWIbWxLHUkAjqQxAVoMGVImxAxmqICh2pmwXUoBGojkuGAOo1FUPcQxg7CJuIUaoqs1KETzoPKseYFLMGvy6iWED5GNrX2fPZivRVERHUqxI5pLaIkPe4H4lwWJExIstQM8zrMT+UY+Up5anUaspp6CQBUWQhZFIC/wAxD3UtBAJHSby8OqFgQyFlqIs01pkalhGdIBgjUbMNrwdMENkOKuWqutIrWqv5tPTp0FXqLCPEcpZYkaYmdtWGjP8EKK9LU3lJRpmdL6C6sTW1ECNTjVaeYORYkS81nHMmaxQdwB8ZVHAsxqVUqBdCu4gBUIIOkLEKJ1fD01iYxSy6gUyYkGmxK8pkMAVIDWjywgJPox0kAHetxGmA37tWqHT5VQteWWmQT8YJLJAvMEI22lZLfu1OnoLh9RGhFDgyqtZlEnTpBZhO5g4WysMYzOq43yB/fzkKcDFKjpaoAsHUFBbSyVV81VXQvMKmnYAGWGx1LjL+GCruA3mOaVRzcEs2sCzkhzoYL1EF2UXBgjWzgWr+7FGCtVFR2UBQQyal5WJJZoNoK6k6xGKuT8TMKqyugK3lnTHMlJKbgoHgnU5bSsiA25uQwBccyctbq/DBNLLMFEkhQ0MFBpuokm+onlDETI1FbkkAzdemC1qp01nMrrdAIcCoFUOSqM5YAhrB4IsSR+azRly50oxIOl9LoC/NaJsrrsfl3MxiU8ZBoim6M7VGlCuhWkMVBGlhLAPBA+IsZ3kIQMQcmU2+VgQJLl8saRp61JUAq1MKNRI1LyEsBAKTM3U7nGMVBXpvV1V9VMqAU0tLrq1zq5yCGEMSIkt1CjHsKJxz+39x3h53wYaqcXqIfNi6tp1hTpOpi1yIAk36mSTfVixwTOs9VjUcJUCgkyFmVENvpIkEGB9N4W8txDVS0sSCJU/G+/YEwFVoMACZudjhV47xpmrU2XUCiiCBBBDGYufT9HD+nQliCT6/ORdaMIMADP7Tqefrsa1Y+WTphSysQGlFlmUHeCVmLQet8binmC61/K1wTqpsQhKn4vLiGHSDJ3NgLBc8I+Iahh3LSY5puVOmVuJMmbb2G8zhjznHKK1WGsmrBbqAgIHLbciIiBO5ubdYYctq47TwD6AhTkc7xZ8fZw1c+mgHTVy6hkcKpnzKykMDI8xTb+Ug9pwI41xzzqmpg3nUiUmCAjLJgDrBnuZMyBGCnjx1VsrWBLSzgACS0FGk8xJDaQdMiZJnfAXxqQrawo11F5nE9IANidwBc7g740ETxl8TOPnJA5pymAc+ohTgTeUysCSKgJQ2WWWFdWAsDLJ1Kw0yIwz1uIUxRAKAvLF5Eo8qWIYs1nPQ3kgA2iOeZbO6UokwsVKokDr5dGdVpWea8Wv2Iw45b8VS3xDzKZvHQQR9UM2xm9aGR/cZodKqumT2grjb+ZxDLECFAqKNRm6MxNzfTeBN49IwXamLEosiPlEkkm+3bqTgf8AvA89QRzUzU6CIZSI73/xgjScnlH077+nSftviOxzhfh/MurrAJ9P6nhSG8QB0gL3uI3JIv8ATDF4UN6tlA1A6QLfDp2mZhQZP5DdfWSQIIi/X8pNvtg/4XQebUjbRRPuC9cde+/sBfbBdKWNmIjrMeFGHWLe/wCus9JtjDP1sB1PsDbEwoX3/wBsYWl3AttGNbBmHxAXjWlqydVZ+RzJJG1Jmte91FuvY44r4lzOmpTC2Q0qZCkaoJWGnVMywJFzAIFo0jvvF6GqnohTrlea4uCIPTrBHYnHzvxmi3nMoDN5ZNOYudLEAzAuR7nHqwA0ehbTtKtV4YEDTAGwsbC5kn4viPS+2CvBa0VGYyRMzA1aoJBHYlZNt4btitQ4U5F1juCY637ncx7HBPI5B6JDAqGkTymwEneJABg2Hy9Iu4XIrDJjR09rDYQrwquWpsoYDUxMtaCFA1C0Raf9N7WxZql3QaQsrURVAK9CDYlhAC2OmBLD1bFXL0RpddMB5kEGPSIIBjm36H6YiXhyGyiQIiC282O+5NttsR9RbW7hgf0l3TUWohUjHzlzi9WpzsKbFXQgDlYJAkw1zBUdT0PacMfA1qFyQLOkfCPxN1TfcBTAI6k7hYC9/wBLdhBapABAktuwiR7Tb2HYDFujkWRiykqx5SVlZtAIkxIuZie2JRcg7xj0uwxiG6XEfLoBqgfVVMgjmOoBdJYdG1Aap/hnrGIcpxLyMrTpwNdQudCzpaCeaHje1wbnSARckJU10gqzADEgT1aNVpPxG9pNl7X3p8ZcU/LqU1qIVPxq06ZJiDtpmQZU2gQb4oW0McjiSNUVGD65hbKZbLUmpBAWKU0B1f8Ak1haqEAtqkCQNIEHVE6AMX81wwNmmLBvKNEBgDLKGBAWRzBqZkb7BASRqOKXCvFaUhXaylyrgEEjUEgrMEldKrtAGuxMjGMv4ip1KuofgVFMm8DStMskqFaZJkCNlj+UsbBGwiFNgJJMscO8OU6lOqpN2UikWUyo0HWrcqg3JQ2EBdgeUVeE8Soqwq1DVRmQKhSmCyIt4TSjIIVtJlWMdus/C6zDKVHp1fLCo+gMyGRpYLqBJKmBa6wV7bi89n/NSkaYH4VtB3uwgEAwD8O/UC+0jkVjIncG4kMdvWRZrOO7VK6nUlSAPOXmYhfOowUZYcqJhT1NjcHyZfKV4CsAUhFcj4wKrgVLkFVC8saoCxIULOLGYFPMVfIQRyqjKzGNVR9Cj1fSNRveBvpGB3mNRCr5a83LpAmXEyJIESxHw9wOt159QRniP5HkIwOeYw1aldqFZLPOu7QDfXemdQUkAKSp30t0IGFPhtHUPNNMJU+JQqcpnUFSDvsHERc2IMlSAyNN66TVZJDBmUSCGR4bqJMKssYFj3xTz1BzTViygqdDLzbCIgTIPTSVkgXmxx5XGkZ7/eJ1lwxAxtvj77zR8gtXU1PzNScygrTE0zCWBIOrUQ0W5TPSB7FoBHRm5dSaabF3teamllIJMEgTJEiLQMYwYJAwVg6gxJR9vlIsvkhXpnyh5dQjlaTpLdAQ0+iE2+LtbA3w/wCGXq/iOzIRcWW0GQYOx+IiYxa4ZS8sBDzauuoMALgry2JkdLC17jDE0U1JYgBRqYzJJF7CCTJAA9fthzsFwF5PMjqBbdj8IB4hVfJM+sBmdQabrMSJUsQe0A3BuwOruC4dmmJLk3JFp7k729/oZxnjeffMVS5kybCbAXhABsI7ep3Jxtk6EASDteCOpnY2uI2wDBQvxmjUzGzJMO5yiMxQFNmIUkOIuAw5bBj1k9RM3vsD8UtUIXVT2VVLhy0lQqyRFpA2ECWP1N5QnSAZ7byb239AZv37TjZ0kERqnlgRvFt+kX9j0uMS09Q1WVHE0uo6GrqBq4b1iTXzxakiaY8tnbV/7LTWI9Ck/wCo7Ys0fEtdaflqQFO4KqdXoTF+tsGc34fpyCATJ31/eRE7yB9PWKtTw+hmJB3HNb2M9PWTNsW+0VONxMsdDenBlbhXHiGqGrLE02RYixPa4AsCB2mwwXo+MaJILK6gdI1D/wDIW277DAxvDZGz77CLz97Hp9Ppiq3BHkhYIkfMOvv19sCRQ5zmEK+prGAP5nRsp4hyhUkVqZ5SOZgl9MggOVmCYFrlfpg54MqsGqydqNB95EM9Z59tJn0v2vx6l4ffqI7wRM9Pv/TBng+TqIlSkC4VzzLJCsoErqFpEltyAe2Fhaqt1M94V1o0MMZnbs3x/LU4FSvRQnbVVRZ9iW2wJqftEyYHI1SqZjTTpVCRY3l1UabRM9diMczy/DF6BVOxCKJ6bwJkHqMTVsssc1gOrkm8nbcSd4Hf3kW6pTsBOp/iu7N9/fujhW/aQKjIP3d10sHOp1m17aQRJIIv/Ce2ErN0C9dnaBrLGOYx8vTuAovuZ64j/fqNOQHWGhoA2ZPhJgTKjVHQTFpOI6/iemF5KZaetgJBnsdie/zDC2axz5R/Eqqpoo5P65hGnlBAuLTYT6kbmdh1/wB8SU8iBO4+sdLzbuMAszxnNOI0Kg2kmfU/Efc4G183ULaHrn1Ewu3eY/LrgF6axuT/ADGv1KKPwn57fvGyrmKa/GwUfzGSPWLt19cUn8XUksGLQY5REyZmfTbb64X0yI0yFJPYxJmCDe0euMnJENBUIykKwNoJggRMgx027wbBq9LX+Y5kz9S52UAQ4fGjMeVQJ03YyBO1hH9cTZ/iVWV1VdKldUKQhPNBBgTc9uxFzuvPlnTW7Dkse1idMgAiYPa1vbB3LkVss7gyyJyxA5ZbUeYgjSWWYsA3a+OmhFwVAxF+KSCrnftKnC1DVJJJM7kmTY979Bt39CMFqtQBZbSFiLmB6bD/ABvuMA6zMvkqp+NFA0iSWaLHY6gwEH2FwCTf4jwvzUZS0FTJIE8izqbSDzAAA+lthOOPWC65OxjKm0I643G8uJRViSsMOsERFjEg2JO9tiBiHinFlpNB1Ekbg23v1HX1i8DrgbwvN6CaVAqwVWd3hoJEkiOnyqL7+8Bg/wCk+aRUqJApuBNurbD5juSbxJB2mRZDW/n3E6rrdX/r2P6SGp5Z5XI1QQUYg6SQNwOg/MAeuJnDI9NhzpUeKg5pVWdQykiSospBF5IwN4bwxkqvqAcaZUkHlaYAYmAsXA1ESeo2wW4XxpKdWgirTeoalgWOlXBAUkpBva4iJmDcn3hnUNO4k7WKqsG8re7ky7wvhf4pB0qKRLVNWldKgQNReQGLkwRffa5E/CnoGv5fmU6xUF10ExrLaQGgQAIVrSDYgQcVvEmQRsslVTCZkawpOpg/lkiWEByvMADEmML/AIOy9Y1Gp+SS1QqBUggCGvrgfCSCJIJE+t2qgYYfkRTsf/SvYHnAkmYzOl0Ccr02SXIn4ZXQQJMxMxAP5k3kcoaqO9Ish0NpYIoLP8aqYLEAgmADqJaTMQWLiVHLtqyrS71BL1mADyWIRwTtpfZR0IknVdW8NcZ/d8vXWrqZjrVkAAGhSU+Yi869p3XcrGKBqI0KQMfORMFz4jg7/SVck4pqUqylM6aocEgQwIUm0gmCDBF1E+vsEfDGdTV5hgimpBUqdC36gGWMtadgNrgj2H1+KV3xEWGhWITViCloc1MwdCllVvYBkVTMbLMDoOkDBPPspy7gAXEGYnp32ttPp0Ei/wCM8tpXzKSg09avUAj8NiCpJURpVrNMxqB6bqVbjA8qIuwtYi5gHtHJJibEg++ea2BAEt8RW3MGrlOaWv12m0+tv7dO2CL0YFxeIO0fCR1FoM/UxvbBLhNOnUcU9CNpSjNyJLUwb3mZQje8j3wyUvDdBwoKyCBcMQYi20C+1gDbY4d7PZZCTrErG8UsmdUTpFt2+trRJMQL7nfF1qZABYEW1LqFtNzq5uh7fKV6GMMfG+AJTogUECGTJMkCKbtO8/IVkECWU7GDv4npqcrTr3ApIrMwB+FuWJA+WoBsbTPW6bOiKqW7y2n/ACgZ1TGxip5o5i2wg6gDHa/XtYn5vS8eYoXLKqnluTa0zDAdNmk7giDbAt/FFO+lZUbEgD2FptMiL2jptmhxgvEFVEDTABaYixg9TYRex6k4m8FxuRiaI6qttgcwgKETIVRMAxbsZm0zHuAbbYhevTQyzwZ5pcyL+huBuPTFfP8ADaxIBqQSJWYhgQdiIMTIv27ThdrUjI3b6evzdua3+NsPqpD/AJojqOraojyfAmMr8RpJsQxi49TJ3dgegI64hfjJIinSmZg8xM2JJEgXlT1F+uBOXyqwWJBEXgyAZA39TA3/ANydGrbl0kFejRBgmAOgW3SLW64I1Ivv+MUOots3yB8OZGrV3YAMqMRYfxW6aR6bLuQeu8OZ4dEGrUnYRYXG8SZiJvIPcYPZbhhq16lSh5Ypsean5qoVGqVDioSCqsFawJiLHcaeKqyU6g0spVqdNxpYmAQQGJk8zcrdwHUfNhpVlI0jaRC0NkPnPvi+1CmtPUApm2oy1/QEXMz+r4JcNywqZZ3sHpsBqA5SJUBYS6kqW6fKd5Gmumc10jI1LdGkkAmQbwTsSpEbyZ74ffDPgCm+XJ82oKh1BdiijVMEepvv632xwk40kbwy4XDg4WI+Vp3EsCH5YiBM2FtxG/uffG2U8IVM1XJoU9aAyxGnQsiysSREbdTbacM3GPA1ajRkuvIRqI2CQdus2Wx3PW2LPDfENLK3IZ2G4WDBIlusEtFzvv03ULdLfGU2gXV+TfHeLZoeVmF1rp0kEqQLC5VSJtfptcHrhho+DVzGYoZhTo8w+dUSrKgnWNZBQSo1HSQTB31DFvxfUTMeQ6WYalIK819JW/8ADYiT695wT8M8BWqqtmRTq6E8tAQIVJ+ExAgQIkdb3ODqtUHTzJuprY1rYdvUTm1ACk7AFaikwjdAQZRmJAIAgMRHaRecG+AZujljqo0WKsIaWnVzTIBW0gaTTkz1YmIIZrhuUq5qKAZw2oldRWnZYJSObtufUWiV3xDWbL12SmxCkLvBI1BTMsCT8UAgzb0woWarPDXnk+kY2BVqcccesY1rZBGV/Jq6FMwQtWiBEkaH2USBN4tfcYZOB5ai9Wq+XUKhgAEESTJPI0EKSQQth645XwTiIGYD1GKqFtcwCAI2B7L13jtZq8P5iumXpsqkVNJUEHSCJhFOswwOxsYsYBGK1pU7HmZrXsc4O3EEZDw+xZ/LSXRJqLq0lQqAkHlj4pkHsYFhgfmuL1vOdPM5SWOksfLBBDToMqV1Akauh6GCG3PeKKdJPJolH87zA7VFqSZJEBuUgkH4zqAOkGwkR8I8P/vTfiO1F6ekkRrLEjUWO3KJAuYvENqg+8yYLbj9o4tXZnT5Tt67xt4Bk6dXJ+S+lk0Mj01XkLfNIXrMGSSxN5JvjlNHh9SnUWrTALhQ4FwQWUgBe5EEgx09CMdUFb90CCoVACyWYgDaCTrMjqOvQdMAKdCitRXpEsklkTQdIvKqZGrldTZtgYMKDrnFp5EJK0YEPk+mIO4fw1qdGkuY1Io01GXmDcsNPwl2c0zpgaIBUbJgo/Dc5TXTkampSwNRDoWpqBGqWKwQ0GRuDNmvgh40BBoVpFiwM7BmUEEGN/jHWQthvil4Xr1gVWkUZEhSHkhQu0Opstgb6piwBjB+KofD/WF4L+CGQ7dxmWvENFKGnMBDqjSAZcTdkLmDJRxpB6llA2OEXP8AC6jXprB0QVE88klha1hHS5AMbYf+LcSQIadZSwfUD0taTM7mQRYzPbCVV4qMsNSMfNkSQ0GB8cFe8RIvDDpOF0s9hyJ53rSso+57bwhwPwjX8v8AD1KRzLqAVvMadbOheQdBgahMEbgAnOCfhTi1WrWChyxqoXZqw1FSkAanUAlYJADG3LGMY0SD6zOSzA2EPJxCmCxWHBBUqI5rwUYd7kARfUejDHKvFXAzlM4aYUtRqc1KY5lImAZnUjErM9B0MFl4dxFvLWoqlmWoAZGygBVgxeSrXt0F8R+IuKMz5dWp03VA5anCsAHNlW0ggLZgACDMQYwtnATMbXUTZiC8s3lPlnLalANMhoEgmpUV4E6bEWFwdp1YeMvnRcjm5veQUpz6R7GdRPrhX41wlWy4r0I0gamW8QDzNBmCuxW4iDcAYk8LZiKWk3ANxEMNt/mEQq/QX6kej6xWG/riO6zpVU+SFvGHHhRSmGYCr5q1kBI0MFJBViSOXm+sTBwC8ReK6Z4YtNXlmZNVMXlJ1PqIA5GaxiDIUWwvftJras0oEwtJBt3lj7/EBPpHy4F8IoKwhmMfMAL6ZE3IIvB+/pBtssxk9pFVUWIUStw3MmdEFp2UCQDPQDr/AJwQ8oa2WY0krE9p2Mf16nBbhHg5yH0H8RJOkiDy35W+Fuvv2uJt8G8MI7iqz6ixMgLpUdDEiZ36YzLuoRQWPE2+n6dgAOT39wnm4iEUM8DTOkkgE97RcbWU9SYNoT80xcM3U3O1xNzb9Ww9cb8RZYMcqyNWVTzAk6VK2MReRBEgDtMHFXOcDoPS82idCW103vuLQQLwQbXuGjaMIos0AMykZ+n38YzqD4x0gjA+sXOBZxESoWnmRlt6iATcQJI9/cLirUr6mUU2OqSDJgG9r9j74ZPEHgkUsgMxS84k1FDhhCQwMFVI1WaFkk/F9SkmmRuOv6tjTUo/mEx21p5TGvw+5p1Uaq4JADoHUVBIaOa5t7du4jDD4+KZqlSq00IqGRUkG5QSokQCI1aTEwSDEHSqUc4lRsnTUlSnK9o+I35om8doE++GvI0aSK1OqNYNM8ogE1IUUiQsNC/i9wJabXxy1Ao1jtCpYuwVt8xd8DCs1RlVdaheYaGa19IlVJUTN/647VkM+lOnJbSigwSflmBtvcxil4MyTUUKqxUHoLmdgSesHv8A0xR8bcQy5V8pSTTVAQkgfhiSrBWVfi1KxNhuL9jni1bD4o2lYpOrweYpeL/Fhr1ZBIRTyLaI7n+aQDN+kbSQeVzBPN2MD06bntMb9cDKikuQdwb++1vXvHbBCiRAtsQRb1A+0T9p7nHXUd+Zp07bLsBG3I5wMi3kkAbg32/rE7xIwVy/ENFKpT3DJUUHvqpsNtNyWj7+mFHhlZrAxuJkEk9D77Bf9XSMHlJA6iJ7gzyxE7Htv/XGWQanystsqW1MNK3Ds+tMK1YsIUgsqyGkqQeUHTtF7XMdQJ/GfBmAXMhXhl5lIKRp5UczzaWELHcqfmwR4HwmMxqQggACT8AYCSABeJY2BAAjbo5Z3LJWpNTq86MCpOxgggkG3eP1d9QUOXmT1VmCFE4nT4X5rQp5mawAkmQWYWItAJm4tJmZFzjvg3NZVQ9R9CMDpOu8iIUkdYkqNuWDEYY/DXhfys0UqkFkN2HVd1K2EAjTJ6Ex0OHDxkmrKFxqlGUhQW5tTCnpIVhN2BgzdRjSrsO55mfdXWXC4xmcR4FnAK6NWZiqzBIJm8mwJIM81gZIHecP/hbjLK1dvLYK9QMBdSwCgDTIs2kA3MXPS+Earw3VUIp8jyQAbbk6R/K1iIsbjsThp4dlqmX00quoMdRMqQxDaerGCvqFEEm404dZcmjDGCOisDbQR4tzJq5ipWKtoLFZ6qqNpUGSNIJggf8A9Tg5ks8PKSqJYAgG20iRcja9ha5sBc4g43kU1toGpXWABvq+GDJuJgi8weu+CXCqmSytFEzWqo9VT+EqOwUxGpVgFTGxsRYgCzGVD4y7CV2VL05Dk89pZzni86ERABNtRVXIsDCgyAbXJBG3ecRcJqlWU3gvcQsySL2hYBg7bAxsJpcc4I2XcU6RLrWAeg88xAWImwBBZewKxYHFfhOSZwKoPKuxY7AN8MREwAP67ThJD5weRHlKympMYMbeLcPWunlsBPynqDsCDuNyLbf05fmMioYsSQCDsAQei3AABFhtuG6TjpOQ4ounfqfeJJAI6kWMb/cYSmOqv5SjWhJ/9gFchZM8sGCTIv1kzjtBZCfSS20pauCcHtI6PD6rMGCMJUzpUsGEqNUgmQT1tsN5BxnDZlvCL06DvRcM03QISX5gPjLRIHNIBECLY9jR1AjOJmioLtqi1wl4VlJ1JpSbkHkOobj+EsT/AH2OuQTWvmsBqaTsLAnYDosdJMX36UstmyPMEwWFzY3KiIuRG6/XecQZTiDKFWRBJvuVNo3kG9pPbtiG0O6aRNHpnVLMmNnC6xp2iQx5lNx1HtBBi1oJ7YpeUtLzVmULQkmLETNzq2YCTGrQN8DqWfYsNXKTvsD0BkR0EiPUjG+ZqknSTMtctFwAYK9IkdL2J6wZqENdhJ7y/qkFleQINrcDbOtq1hYVACZvAiT/AA2HrtYG05z/AAr90CqdMljOlpDCOjbde2pdrScM9GlEQIjeZne/vfUf1AQ+NZpv3mpFgtRuUcsEHTJGwYkAn1Y4rqdrmKk7CSuF6ZQwGSdo48GzAWtAJIJ1q83BA3M7yTEHciN9zjZHSxNMBC2yA9SbEdjeexO0XOEDgvFGR1YWvp7Kq9gI+WdVrwfs5ZjidarRGkAARrfoq23Jbe+qFm0XEzgbaARpJnl6o/jAnMcupD6rWv6b9TO3vho8PqXqanOpQAFkztIkqRMGTGxF9xj3BvCqVaL13qFBqYLKFlaL/diYBAaIJgxiHN1Wo+WqOKbkmbryGwiYsAebr9933ZfyryYrpnWvLv2nWfOp/uba1VkCyUaI9rjv9scs4h4JNVx5RJJ3BuRFhGmZ9TAFheSTi7R4xXCLTqVFc1AdM/EIYSDpsZ/sbkYfPDeRphAwGusEkz3ItGwAaDpIsbwbYCmq1WGDtAstp0HuT+k5hnfBlTIlKlSpRL2YU1qEOu5DMGSABHXeLA3iDz8wzTTdVIaQoKtF4BaZJNh8RJAPQTijnjUYsXYsxJdtQgkm7ahFiTERb8iNMtVQ1+YA+hiLDr3BA3t1PfF2A2x3kXiMu67TonA/HOkBK5h7y4IjaxYdD3AncwAJxr4pKtnKNWRFVACVMaikANIPVHXbtbCfxSuKmYYqQ6hVEgQCQLAFdpjae8Xw0cIyq1KS6xMNIAIAJKgyYtzBoIAtckXxDZ0YVjo49JpdN1W+pu0E8dygau9SlTjnYkDYSTAgbGRHqZ2OIFyrQRpaRbruI1R3uB+jh68QZFSrVQAVAAZVB5Ssikx07AgBSbaSqnYMyb+CNXloH20jTG+nSJkiNj1Hpvhg6Y6QpO4jfbtPmUREr53yWghtRnlAg3Ijfvc37zhs8GilnA8VDTfSQiEagTEklhawERY7kTBwmeMSzZmpWIAl46CCJVbf6CL9J74ueEMzorIwEv51IsAvy6xqOkTcrItG/wB1jp6zhjvOXdZcSU4+Ubs3xg5SjWbT+LSkAdNVgZ2lVnVHW3eylk/GWbqqD+8VTVDSIqACZnSVNoIFtIAEkWGGjjFIvRpVm5vNpIGHWQop1JIMtupkyZ1dsI+b4Z+7v5gHKNIYrYBoA6C2q8xNpG+F0KtZavvnaBepdBcOO86F/wBSZ6CZgwtdD5dVVIvPOp0g23IjoJIi2L2e4v8AvGVemraC0qXJ06CGEEE7k7gel4G6z4dpmpRDNIDsWuYB0jTqgEf+v16YFeJOLstZqZAKIdIQgBbgkyoBjfp0A74OpTqPpEuyKgJ5h/hXFMpkTBZyW1FvIhiWUcwdi69tWkEnmuBqBZz4dmcpn6fmIBUixFRBrWwBDC56i4JXa5iMcXWsBUpmlCK8/h2ggVGVQwIK6uWbX5rWuGPMZ8ZXNgLNMNTRgVmQbixEsTN+24vIivSODvJWck6htCPjjh5oErQJHmC/NdQCJVTMwRIMXGmJuMInh+rU80Klr2MAsLiwLDlBiOnT1GOhcZrfvqLUGlqia1cyFDIYZQd4gg/mfmwF4N4epVSGrUzDyxAMNpbYk+ljJHT64TW4qYqBtK3QX1h9W45h/i3E6I4dlctpWrWehQCBhZJpKS7z8PL6HcHoJh4XwemPi1MI5Q3LABnY3kwJ1EfCLEi0HGPCRFQVsqCyixUwzAaiSVsCRtyi6kHuTiB/EwRQxEF5kkHSNIUBT7rpva42gWrrasnLSXLoMKfv+Ib4hlUKMDCbsKigcsXki0lSB623ERihwbhdNqxMmSS5IhQWiBCxEKxMerMSG6B047VqCSUAEMo0tpkAdS0taLEASdpC4ZODVFXLNVAPmKVJkkSSALkkmDdvWO98JudGbyD4wwGC794xZrjtHKUkLq2guaY0rcEAtfUwsb/f3x7GKuZo1tVKpDKY1A3Ei/tuO+4+/scLkfhIi1RPzKc/funFOMVRrUIbEXMRszCRB6L9o2wS4HwXWjIyierKIYXjqLiItYkzeYxFl8rrqMYDAty7d+XrYSBAHTscOOWRVCahIJE+kxIHTtva0RFsJdgTpEYqlRri1V4VUygBqKHpltMn5XAgK1pWRfptI2xrxOoA1N9UhzUNt7w0zsJBA6Rpn0HUQimkaZ50cNTgxt/CwFjtOqQVMXi45f4n4C+Wqgqh8tixWR8JJJKARuAARPU2nmwJpw28enU6lxCi55FQMWk3joPU36CCNrd5khR8TcEq+aavlMEqANr0HTLbe0/zGTc7EYYsrlVCq9UhiwsCZAvN4vvc3iThkpcVqKG1RBG5H4kQGlt1IieUi4J9ZKusV+bvAtv8TC425nPOG5YU2UlQdcjuTym94sZ6dLThn4zm2GUZEWxCKpVtJl4WIA7kiJkht72n8ZeH0ZErZe0MS9HpAK6nTsBuR01TtIAriWaGiiLalqoGMzBlGECfhMG/dY3NvKmXDNDttU1hKxtKvjuvUy9WlQUtTp0qa+WFJAJPxNKwSdViTf8AMlPqZwn4jPvc9LT9Mda45lxWBFYQouhEBlgxIJEiVmQwjqQLDHP+MeGqr1z5ahtQDW5fQlg3wmdxO+H1sO4kZGeJJmuIK9LJqhUsqkET8PNPSwvqib9euOleFeI3plYI66ZJCBTrsZYhSFIUSSYPuh8M/Z5mUZKlelFEn4idSnm0jVokgGbTpn646Vw1FpUkZQTKLe45YDMwDEm8g3JJO57OVh2i3XOMwP4z8PUkqF00qahJZYjnudQYbb6oYXMRExjmT5GqWZF1uyyNKqzGxm8AyAdJvjqHEKvnOACdI6mdIM3jqB69AYMWk14c8PNEvGibIZO1p7c1pt032gGZQPLzD0n805XT8OVcrH73TNEVQwTWCLABmMX2EWIBlukHGPEnG5RKaMQgJJkHmOqQCIjlBBgyLjtftfiDglOplXSqSyAEj4VKtspUgDTEwD23mTPIeN8ESmfLAYowlGcgkXIMMFFxCm4FpF7QDPpIzKqE8RCFgbgPEaq1UemyqwJ5izAwTsf5ZJYiLxa+Ov8AAOGa6S1qYCtzKyHkXVszIosgqFVYpfSbjYhuN5HK1Q/KhPabza/+mBEX3x2Xw5mYoIrOV/DIFxZvL1DSDMEdmi9o2JehDHYyV1ZORFjxV4RrVKrEKq+adZDfErAQSIJDAs02j4tgIJD/ALPcnpzh1b0g0AkgK4IWII3F2ERdR0tjqXGahNEsTOlkYQASJGhp66b+YSIsvYRjnGcrihn6dVZKVdxFgSNDdYkT6R164zLnsrdqx3GR8ZoVhb6w7djg/CPWbyQrU/JEAyWWSdMHVKTBMQxAFgLbDFLIeDWZaquKa61PJEx2YEDTeA1jM4kWtI3Fuu4tf3Nu30xtR44WXTfWHXTDbaQW3X5S2iR8ysN5GI+hvFxxbzG9TW9Kf6+JUzHhOrRo0kZlrKu6oNJDEi0k81MNJkgQTcfMAfF/CzEh20gVOWrBnmsqkR8LEG4uLC+4D42d1oSWHw3K7WHqZuVJE98LWfzeoEHuVi8dd4kQQf6YutYUvrGd5PQGvr8M42nO2TS51Fk0s4i4IOoCeaxkQDb/AHJ0B5lQaySz25j3ttubkrEfOT0uSydClVrw5Yk8wBghnkC4VNQ+U2a5v6Y6FlfDmXWkRQpKrEyHQddrcw1D0JIIPrihW1jYSS6vw2xmJyZbyUKAENaAZgR01GJFwOUbe9yvC6ijVPxMBeYixP2G8x1xW4twuuoJ8po3leYTuWI6RFibCQBjWnWFJjqtCwOwvAPebx9I3JmRs68y1NITSIy0aWzwDBj36DYGfyj+qZ4/4SGBqqFB3cTpBInm9GAufRTO3MyjiwJKgbR/QMRI9ZEjA3imaBRkN2IuoibzzbXHLMHs3qRQDElM51RI4bmtaqi7/CPiAiRt69SAR8V+uGDhZ00zSewA0MNUyyvMgEwrTzTHU9sT8C4aVJYUwBHLPMSOrTAJNhtPW15wazGU861VmlREg3G8oC0ypH+R3E9h32jagFTB3gepn1NNjPKx3B9RFvoN+mPY3zHCVNNjqc6HZTHMDzEg7XsQLHp6Y9iYkCUA5gbL0wrAt3BOwEbEmduUk/fBSqumIO/oJ2Bm/e5vbf6wolwFi/3gSO209++x2xilUXTuegE3tYifcwDfpODDbGTnkRl4NWTRoYAK4AggCbQQRMCVIsB0vOKHjqrDU1kMzKHcwCeU6Ua8m7AmZJHlnriLKU5X+Unbs0xbte4/QxQzNYM+pmDQ3lmQTzKotfppuLCDJ3bFwsyAMSNk0kkGa8LywJBZmgd99XVo6dLD1HYYvUqlwINz26bGRvawv3PecaZJIbmNyNIECQZ5TO0Qbi/1xpXy8grsWOsQTci79onUOouT74B7cxiJjmEctnSAQF1BSDp/isdyd7x0EbzY4Gcd8O03ompl2NAoVqFGgpIaRpF9LE6QIkdIgk4t8KIZ+5WdRvMi57SLEYHcbzZrHSAAqsqqB3JBm/WCPa/16tq6MtzPMmGwvEp6HqG7sCJkELv0vF1VoIkdZuYwW4RwqXGprSNU79SQLCCVBPL1A2jEWgBTAC9/rYiR1uBOJ6Wa0nVeyk2NgOpHqYJ2mAepgpF5bmUeEB+GPdLKIaJpuSyMCCpMi+99yZ6yTJmdoEZnw+Obyao0NACMdSgjl5TvaJOqTPbA7KcRMAdI0kXg2kD7Dr1xFXrtqMAH8OpEkxyyy33F5aR/DbfDPaVMAdMyd57h1NhUcOCroSWBMjY2uekrBsNN9yVV1yrco9r+n2wrPDfiH4kmRJ+DUVjsYP8Af/Vdp5tgDa0bWuWZQg26E9CPXArYAZyxC4h3O1QUKyAWBUdblT6R97Y5jxvIF2FOJaYAF2g7nfaCLmMMfEOMFnKoQCuksdyNVwBItMGSOmmLkxDkGXXBWTGqe8nSZvcgr19N8VMniYY7QqWNOQJe8IcKOXpiVRSwBJmTPbUFBAA9SZm98FM5wpKzNU1NTcrpZkIvtcgg3gATvEdhixTACiBvBuP1e+PCuVt3v9iB/Qj7YoUBRIXZnYtBHF+B1zl3SjWVmYC7gKbQTBW0mOogyZiccz4/Sby4ZSppsCUMzBgEATsVIMzcRjslXM8pi0dR07H19vX3wmcfygrKTF6YfXePwyZEeqFtI35WHYzN1S7izuJd0VhAas8H94GyudJRbgyNx7Xgx1PoMb5zNsqLVChmmDI73mAe9xPU23ONMjlopLNiuoEdiDpImL80iIja++LOZygIKxGoCB6xI7gR/T7YwgQlmR6zdfTZVg94KXjVVqoDFtMHlEQWIMaoN+noIG0HFmvSYkAG8zAgmIIAttLTt0EdRjRMgWYP1um5FzsBGwgEz6DBfL0PxF6n4vcCG9tv798aDMGOTMcNpyq8Q94e4UqrqKjV6z7khSTAuRsJiYI04ZvMGoHuI/U+v9cA8nmugEkm56CBYAT0HX067YtZXNfbqZJNydrd/wC/YA6dJXEy7lZjmE6bT7Rtvt+vywueLeCpXWRyuRAcdpBIMbg9osC3rJOnxNZMm6gSItNxI9/7DbcrnG+LGohULAjvc+m221v98Bey4x3hdOjh8xao8QZSxI0snLBgw1gSRHy7iLGV7wKfh1meqalRrkgNqFrPq6yZiIJA36m42zeSZ6gseXTs0XNreh0/YYscP4eFUgbSwgne5IHa95ntPQYmVtKyyxw7RmyGZUhkk6gDpm0fMFJiBAdTN7Op7x414In5gJkRcSCfTebjrgRTcpZQZEEMDcGdM3giQYt6g7k41bimpQADpKteRfUYVo3sJgGLkdrzuwbaPRCBmWsjmvikQWYsu4EH6zB398exTquF1KZ5QAwWxkQLG36+2M4lOScx4CgT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1510"/>
            <a:ext cx="2886075" cy="22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6"/>
          <p:cNvSpPr/>
          <p:nvPr/>
        </p:nvSpPr>
        <p:spPr bwMode="auto">
          <a:xfrm>
            <a:off x="4880994" y="4278476"/>
            <a:ext cx="1767422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독립협회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98" y="3312053"/>
            <a:ext cx="2305248" cy="138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직사각형 19"/>
          <p:cNvSpPr/>
          <p:nvPr/>
        </p:nvSpPr>
        <p:spPr bwMode="auto">
          <a:xfrm>
            <a:off x="4880994" y="5147924"/>
            <a:ext cx="2799966" cy="157707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① </a:t>
            </a:r>
            <a:r>
              <a:rPr lang="ko-KR" altLang="en-US" dirty="0" smtClean="0">
                <a:solidFill>
                  <a:schemeClr val="tx1"/>
                </a:solidFill>
              </a:rPr>
              <a:t>청으로부터의 독립기념</a:t>
            </a:r>
            <a:r>
              <a:rPr lang="en-US" altLang="ko-KR" dirty="0" smtClean="0">
                <a:solidFill>
                  <a:schemeClr val="tx1"/>
                </a:solidFill>
              </a:rPr>
              <a:t>(1896</a:t>
            </a:r>
            <a:r>
              <a:rPr lang="ko-KR" altLang="en-US" dirty="0" smtClean="0">
                <a:solidFill>
                  <a:schemeClr val="tx1"/>
                </a:solidFill>
              </a:rPr>
              <a:t>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/>
              <a:t>② </a:t>
            </a:r>
            <a:r>
              <a:rPr lang="ko-KR" altLang="en-US" dirty="0" smtClean="0">
                <a:solidFill>
                  <a:schemeClr val="tx1"/>
                </a:solidFill>
              </a:rPr>
              <a:t>러시아 침략에 대한 </a:t>
            </a:r>
            <a:r>
              <a:rPr lang="ko-KR" altLang="en-US" dirty="0" err="1" smtClean="0">
                <a:solidFill>
                  <a:schemeClr val="tx1"/>
                </a:solidFill>
              </a:rPr>
              <a:t>반침략운동</a:t>
            </a:r>
            <a:r>
              <a:rPr lang="ko-KR" altLang="en-US" dirty="0" smtClean="0">
                <a:solidFill>
                  <a:schemeClr val="tx1"/>
                </a:solidFill>
              </a:rPr>
              <a:t> 전개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2" y="4313184"/>
            <a:ext cx="3906178" cy="2304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8465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5687"/>
          </a:xfrm>
        </p:spPr>
        <p:txBody>
          <a:bodyPr/>
          <a:lstStyle/>
          <a:p>
            <a:r>
              <a:rPr lang="ko-KR" altLang="en-US" dirty="0" smtClean="0"/>
              <a:t>우리 헌정사에 있어서의 민주주의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44" y="1281007"/>
            <a:ext cx="10972800" cy="5220000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ko-KR" altLang="en-US" sz="2400" dirty="0"/>
              <a:t>○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민주주의의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맹아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만민공동회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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itchFamily="2" charset="2"/>
              </a:rPr>
              <a:t>관민공동회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itchFamily="2" charset="2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altLang="ko-KR" sz="2400" dirty="0">
              <a:ea typeface="나눔스퀘어 Bold" panose="020B0600000101010101" pitchFamily="50" charset="-127"/>
              <a:sym typeface="Wingdings" pitchFamily="2" charset="2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altLang="ko-KR" sz="2400" dirty="0" smtClean="0">
              <a:ea typeface="나눔스퀘어 Bold" panose="020B0600000101010101" pitchFamily="50" charset="-127"/>
              <a:sym typeface="Wingdings" pitchFamily="2" charset="2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altLang="ko-KR" sz="2400" dirty="0">
              <a:ea typeface="나눔스퀘어 Bold" panose="020B0600000101010101" pitchFamily="50" charset="-127"/>
              <a:sym typeface="Wingdings" pitchFamily="2" charset="2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altLang="ko-KR" sz="2400" dirty="0" smtClean="0">
              <a:ea typeface="나눔스퀘어 Bold" panose="020B0600000101010101" pitchFamily="50" charset="-127"/>
              <a:sym typeface="Wingdings" pitchFamily="2" charset="2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altLang="ko-KR" sz="4400" dirty="0">
              <a:ea typeface="나눔스퀘어 Bold" panose="020B0600000101010101" pitchFamily="50" charset="-127"/>
              <a:sym typeface="Wingdings" pitchFamily="2" charset="2"/>
            </a:endParaRPr>
          </a:p>
          <a:p>
            <a:r>
              <a:rPr lang="ko-KR" altLang="en-US" sz="2400" dirty="0" smtClean="0"/>
              <a:t>○ </a:t>
            </a:r>
            <a:r>
              <a:rPr lang="ko-KR" altLang="en-US" sz="2400" dirty="0"/>
              <a:t>신민회와 대한민국 임시정부  </a:t>
            </a:r>
          </a:p>
        </p:txBody>
      </p:sp>
      <p:sp>
        <p:nvSpPr>
          <p:cNvPr id="9" name="AutoShape 6" descr="data:image/jpeg;base64,/9j/4AAQSkZJRgABAQAAAQABAAD/2wCEAAkGBhMSERUUEhQWFRUWFxwZGBgXGBgYIBcYGBcYGhcbGhcaGyYeFxkjGhoXHy8gIycpLCwsGB4xNTAqNSYrLCkBCQoKDgwOGg8PGiwkHyQsKSkpKSwsLCwpLCwsKSwpKSksKSksKSwsKSkpKSwsLCksKSkpLCwpLCwsLCksLCkuMv/AABEIALEBHQMBIgACEQEDEQH/xAAcAAABBQEBAQAAAAAAAAAAAAAGAAMEBQcCAQj/xABKEAABAgMFBAcEBggFAwQDAAABAhEAAyEEBRIxQQZRYYETInGRobHwBzKz0UJScnPB4RQjJDM0YoLxFSVDssI1Y8NTkpOiFhdU/8QAGgEAAwEBAQEAAAAAAAAAAAAAAgMEBQEABv/EACsRAAICAgEDAgUEAwAAAAAAAAABAhEDIRIEMUEyURMiM3GBFGGhsQWR4f/aAAwDAQACEQMRAD8AFpUsMKDIaDdDmAbh3CIE29UoAA6xYdmW/Xl3xEVecxQzCXyADk+NIxP0+WTvsfQy6rFBV3LroxuHcIWBO4dwgfXeSssR5B339vlDkidR1KZI1d6/8ldmTcgX6WfmQr9djvSLsy07h3COFSxuHcIqZV7EnCgEAZqVmT63eMTBfSMilKjuSVkv3mAlgyLyOj1WJkjoxuHcI9CBuHcI9SsKDim8Fi3dlzEeAQiXNdyqLhLsdhA3DuEe4BuHcI8AjpoXyfuFxR50adw7hC6Mbh3COgI6wxzlL3O0vYZ6Mbh3CF0Y3DuEO4YRTHeb9z1L2LrYBA/xKzUHvq0/7UyN5EYVsH/1GzfbV8KZG6iNroXePfuYH+R+r+D2FChRaZ58ibQj9qtH3834ioqzFptF/FWj76b8RUVhTD2ReTxocs1mVMWlCAVKUQABqSWEKXKKiANS1K5xpuxWx6T126qfeVV1lgSE0YJBo+pB4MuclFWw4rk6GtjNlzZiZk3DiIISAQWGpcZOxFN+cH9320lBKyyUhwKOQCa+VISLsMybiWCAGAyq2/QnKsDO2MwyJgMknAVMQOFTzYtxeMycnJ2aOKMYxoO7Fb5cxLJYkO+e+Il5XWuY+AsBxgO2JFpUFTJgKcSgUuxwgPUpejvmYPVW1RDIY8c/KggGvcYpexU2S5ggDpFFR0zMOTb4SlVcLaAt8w0TpiSR1jX+WnzMCt7SQXoS29z495gHoYlfcs5u0yAalg5OeKjZDrRQ3peFmmOBMCVncokEneCDh5QJ3xaziYqb12xSzp4+sT63loZHZ6UaLibOUhRAwgO+IFRD6HEE6RDnnrEKJUo1JrXtJLnvinUpQqxB3+GkXV3KM9GGpUNwNR2wdUByZCUpSlhKRQU5O57CT+EWFx3hM/SP1Zo4CneoAajZENTi0T0XLNSA6SlI3ByR2CPZ6ZUhCphBAc9GNVL1OgoKmjCgzNC0wG6VB/s3tSpLicpWEfSVVtA+HLtPCsGaLyCkgoU4IoQY+fbvvGYQlQUVZkBJIJP2gWVTV8wctDzZ7awqlZlTHUoChnRQrX5R3cQWuWzKEWYsDmWfsp3d9BDU8tQVUdBVhxO8/gMxHUtbgJG7OrJyrvenyEeGYkfuxiOqjlzOtdBTiYooXZyizt/MrgafmeHlHKlDEK4yNa4U9n1uTCOgj6Sy5agaiRpTLsH5PxWvHXs/DKnzEcOjqAkmrqoSRVqVyHBszmYlYwCEuydwYBuLZslu6IcknCeJBc/VGLzUR3GOF2hyTmovnxozant7qxxqzqdFqgsAoZ4XLUJAL572q/ERYJndhpQs3lv8DSuaaE2umZLJ7+vXvdXhEq7LZm+QD83Dd+XMwqWNMZHK09MtUWlJ4evX9i8OYopzMD0o1OVM+8RKkWjjQ6btPN4iydMnuJo4OsfaZPCo7xQykx08Z0lTpmpFqStHTx48cvCxRyggh2C/6jZvtq+FMjdRGE7BK/zGzfbV8KZG7CNzoPpfkwP8j9X8HsKFCi4zj5Ev/wDirR99N+IqK/CSaAnlFjtB/FWj7+b8RUMWGzGbMAqXz4tFD7EPku9k7iUpRmLoAOqDmoksPXGNxu6ZLTLQhCCkAMwBAoQD5+cBeyVzyxICyolTkM1GcMoF8g1INUoASoJzqRh04Ebi0ZuWTbLsUUkTLwtaZclS2xNkE78vR0gBsyRPmqMxKVpzYkBCW1WquI59UOK1fKGNvb5wEoCtA4BbPhkW9cQ6xX1JBxT5pWhAcy0uQC7DEQRjU+QfTKEqLe0UN1o1yydDMwgrE0fVQ6UUycOMTD61OzKLtS8CXLAAa5D8Iyb/APZS0gCz2cAfWmM+jMl0pHPxiPMvS121RTOnlMv6UuSCpSn0xFvCnHWC4vyDYZWza4Lm9HJSq0KyIRkHcBwMhnVR0yjte0dmlgJnpSFfVBCyO0JonvgYn3uiyyRJkpYD/TlEkrVvWvMjsNa6QK3rZ58xJUtBQCaYUmu51aCmQgeEbDuVGs2275NqlhaEoWDVwkEseBqeRgGvfZASwpUtaVoBqAap+0g1EEfszsBXYFSlgpXLWSg6sQFJOe94Zvi8kJnpk2wMFp6loRRSFYsLLbNJLVO+ASalQd2rM+XdiR9XtpE67bXMkqBSQBwOf4QTXtsoQTiSHIopI6quLaQPWi7iksXHYfLh4iD5Xo5XkIrHtMFMFUJqHAY84i3kozCQsB6EYg45DMCKeTYsTtn29/Ljpzi8uiemZKUiYP1koJL/AMrseYOHu4x5qkeTRTquUIaZL6iiqrkM9CMw1cw4GtSYvEXZOTWSqWAdAAGalSghzQ5x0hQCVBQ6qqGu5gG5mnPdEmzSUzU4VTlylS6OPpAgNrox747bFtexlAQ6W0pQauKPvJ3RJly2DUrVuOQHYO6pJ4xETC2egzhyXbmPVod+Zpzz9CLRJJVKCarz0Tq+8vlzD8HYBjC+dBq2g3Dj60JjhMxzXLdqeenrOHDMKiAB2DQDUnuzO7hHqPWeLRSgzz3Bshx7eMNTRhDDM5nzbhx17M5c9kgJHWOvbuiFMLdscoKxuYWAG+vLTvJJ7t8OCawbme3TzPfDJLV1hpR7/XjHqPE6TamyzOubcW39piTIn5N9F9dM/ExUY+UOy5hyq2vrlASiFFhNZp7KKe7s1iSZsUdlmkl+3xL/AIxN6SMvPjVm50s3xJhnRyZ8Q8ceFUJ+Girkwt9nk57zso/nV8KZG/iPnf2an/NLL9tXwZkfRAjV6RVjMPr3eX8HsKFCisgPlW+LOibaZ+EJTN6aZ1SWEz9Yr3Tklf8AKSx03Q1YbMtCFKwkKJMtIyIUaFwahg2e8Qxf4/ap7f8ArTPiKi7kLeZJSsgiTLS+JyVLUXIxZ6pAegww6ekRLbCvZieUHCS5lpHMhgR2flBxdJONZIoHbgG08YzzZpDLUVYi7ivE8O9oPJE0okkqNVByeDZCMzK6Zo4o2jD/AGjW9SrUtOQypw0eBqzyVKASHZ3YDVt/Zrxgs2ksyZloJSNWbceLu5i92f2bFMYSA2RJHOhjscijFJDZY23bKzZXZfpFe4CqlDVhqVVy5Qeyrm6NJl2dAUVN18IbV2AZKRu1q8El2XJKQkEJADaZHjxi4lJDMAB63QmUm2EkAV27EiWtU2aSpRq2L3eL6Rd2a+5Cz0Tg0alW4FRi1ve51zZZALHTQPyrAFbdnJkuYlSXC/eUjQl/ep7w+cDZ2r8hBds4WO2YCB0c4ULmig6mPBsoGPaXK6SbKAoOuDXOqFCnfUwYXpLTNsqZqfeSMQfQ6j/cOcB95zOlDmhASx+0EpVxdhHE2gv3DW4UCbZ0pUKAMOFKZxQbQ3NgJDZ+PpoLbilpCMOVAe+oI5vEfaGUZ0spFJicjxB8vnBpIX9jMp9jUDjlngpJfsemUdWadgXjeimG/PTgSfLWPZU4usKOFnxJOuhbkxgck3sZasBGIOxYioeihu350hiVo43QQX5bXljA4CC7MXIzJ7RWnDjFvcNuQUqxqS7g9bjXfveK0yCuUmdLZeGhSXfCXYk76emgZnSVhRVLdKVZAKZmdwX3EmvGPJWqBkwaSqHJaqQ0k05R0gRaIH8TZR3LmsKevnz4Q2hQ/vXwyjwkx48PGccvKp9eMNKHD1608I8Dx0BHTw3hhtSYeOXD13w0Xz8T6zgQjlKYlTrEpAQo5LfvDU7iIn3BcCpyxQhIqSR69d8Wm0S0lSZMsOmVVR4nMxLPN8/Ffksx4Pl5P8FXZUsIexx4ER7giOUrZrwhxVIWKPCY6wQsEBYdMI/Zp/1Wy/bV8GZH0WI+d/Zqn/NLL9tXwZkfRIjS6X0GL1/1fwKFChRSQnyZeoe2Tx/35nxVQRC7ziqGK2UKEvQM2gDg1O6KS8UkWydhDnp5rUyaYqp4QbXIB0aCGWEjfVC9zUJGZfI9sHmlxRLijcmEFxXUVELmBg1XADs2QDZht0WG0luHRkJpQ4e12c8soYsNtISHfEzDLy1bziNf87o5YUQ+PIcQdeABfjGPOVmvijQDSrInpKqbizknlVy8aLcViloQCE4lbzpyPCMwkzyifmAp2L0LnV8hTsjVti5A/RUqYviLvXyf0Y9Qx7LmzKUrQp84miyav+EeyFMPyj2baUwdKti/se4t8VF5YVdVQ1cHcd4OhiTPnbnEU142hxnUecA5+DqiN2pOCWtOYUkseJGvzjPbummYFoV9UcsJAfx8IL5l7FNDUHnFRLRKxqYMoVIGRBLHiIFMOtBjs5aiqSkv1khlcWi1t1j6ROJNFevCBq5bQJeubehvi1mTyHVLLg/RNQDyq0Hy0L4sB9rruWJhmIS2/IuW3P5QAW661kuSEh3rpTQDMgRuFpMuajr9VsyCKdgIduyA637NlRCpOFSSaqFe8ZCDjOjjXgrdl5yk2aciYkjQGocJDpI31KsorKAkjEok1w6Nl2mHrptKkmcly4VhGnWzOekTEMXZyHzAbtyj17O1ozBB7ocAJhrHHQm7yeUaBGPAx6O+HrBYFTASlLgFn4/OLaTs3NVQJfwgHkjHuxkcM5K0imZo5Mz16ygusuwi1EBRzrR/GngO+LVHs4c1JAGQAA+cD8ZB/Al5M9M3eH4D5xc3JcJmKCprpAyDd3Z4mDuy+z5CKhI7TD0m7wV4Wqk7t3CJMvUP0pFeHp4rbY1IsiZUtkDs4k69rw/YdnZaZMwrIxrQcSiQAHSwBUcgIsbbd6glKgNT5FoErzuoT58t5h6iesl6YySzab3O4DMloigtvkyqUr7FDLsqmBIZ8nKa8QHcjizRwRFndV0rXPCDRXSYVH7J6394h3tagufMUC6StWE/ygsluDAQxpVaKIzd8WR4UN448K4ChthT7Nj/AJpZftq+DMj6HEfOfs0J/wAVsv21fBmRstn2/kKFp6k0fooJmApS9FFJw9apcHNo0unajDZk9XiyZclwV0l/LpfyE8KBCb7TrImQicoTB0hUEowjEQksVNiYJejvvi02c2tkW1KjJJdLYkqDEO7bwRQ1B0ihZIt0mSz6PPjg5yg0k6ute39nzleJP6RacJZRnzAP/kUa7wRSCPZqcRLGLFU5V3Ea6ZQI3+f108D/APpm/wC8tF/syVBKUq1Bz0qWhudXAzcPrDO7LZk4ftgotVmTPlFwC2XcXgPs0rCKkF6sNKnM8YILotmm8U4mMZ9zYS0DG1expUgzJdFhNW4VHOnjBP7KLZ0134T70uYUng4Ch5+ET53ukemik9nM5Mu22yUKYwmY2gUklKm7QpJgoSvR2adWHmBhES0js5xKnGI0yY4O8ZcY7IGJEmKBEDVvUCpvyggm2tIBOQOfA8YD77WJhUUEg174VYxJ9yttl4IBKSsE1feO2KedaZiFCYB108woZEHeCGPKBiTa1yp60IlqnTSTv8GHyjuzbaTAomdLeW7HDmhVWrk9DSKPgSq0L+LG6Zr2zU+VaJIUj3TTOstWqTuMX0uwYci47ozrZmaUr6eyKCkqYTJe/WozCw/oRptknBaApO7sI4Qmt0G/2OBdoYuKHSjPEb/BEpHUIQM2SGc6u3nE6ZkwUR3FoidCdZilcOqPIZR7kDQOXrcSa9UcVN3BtTxMCVptipKiEE1zw8KNGmWiyYgzU11gMvy8ZNmmYFLSkmrUJ5gAtBxtgyaRizER5Grf4DZl4UrlpKikEkUZ0uBTWpPoQM3tsEpJxSDiSXLHMF8hvDU7Yrjni3TAn00ltD2w9ukgYVrShmbEcL76mmcaVYLIhQBSUqG9JBHeIB/Z/s5LXKWqfKBdTAKTkAA+eVYNLLslZkqCpaTLINClaxXvifJxcm0PhyUaZby7EEh4izbcEGiVLO5IfvJYDmRFpZ7KR/qL54FeKklXjHU+wrL4Zg/rQC3/ALVIcd54x2vY8n7gjtFaLXOkKQhX6OVEBOEh6muKYK5P7rc4Y2W2dQEELdaUvQuElX2da/WeLf8Aw+d06kzVpAEsFIl4gCMawuqtQ0sEs7KFatE6VhlIagHh2DfCZN8q8DNVorbusqZ+KWZeBBCjgSTLCkhYCCtCSxIr24g+QatsFxfoqymb1gMJCylyGSAQWHVFHByYs7ipjdKXJXk9G4ceJPkN0P3rduOoLEZH8D6847ONxs9B06Mrvu9ejmz+jfHMo7EYEqSnEQ9cSq9gL5tAyJUX+0yP2lfAAHtaK1hEvPVGnCCSsiCSY6EiJJWIbVPEc5Nh0gg9nElrzsp/nV8GZFptMegtl4ob94kM1GxTZMx+OffFZ7OZ73pZR/Or4MyNN2p9m4tloM7pzLJSEkYMT4dXxjRqcIthCU8Wu9isHVYun6p/GdRcV/tSTXb7AdeOz4VY7BgmIFo6N0yVqAMwLmFaSjR3LMd+8VI/ZdeMqdNtC+jKLQplTCFEpXiWouEn3Di04xb3zsAidLs4RNXKmWdAQiYmtEgM4d8w4IOpiRsdsVLsAWQszFrZ1EBNA7ABy2b51h8MUo5E0tf8/sXn6/Dl6SUHJuTbpU1Vyt77Ned7s+bb/P7VP+/m/EVBfsUpBCZay7oJSgAvjDkEMMmzrrAnfiXtVoG+dM+IqCjYS+jJnk9VlIwuQ5GRDHTQRoZl8h8ni9Zd/pKis0YlRpkG7NGMWtjWQHjifdKiBMAdKi/V3E6gw8ZHVYULP208IxJI2otFnMtlCxzHcdfxgFlKa80YpqpKJuKWVpLVzQCTRiQBzEEKbTQdnr8YENsrMFOneKQMXUtjlHlFlvtFtoqxLMuRbTPW7dH0ePgxU7PEe5fa+sqSLRKoThJQxI7UioHbxbKKD2Y3eEz5lpWhcw2YpUQkYiUrCkk4COthNd8GEjZ6xz7WZ0mTaGKipSVjBLKnOnvkOScNBU6ExbKONIh+ew06DGnEHwKFQdH4ZiBpVzLTMUHdByrB9dlmOE4qk589IhTbAUqcB07mdh8okcSqMtUwFueXLstoWtUtRUsAOADk5pXN/OAO/LnRabVM6GQuWSokmYphU1OAa9hasbDe1yA1FNyh9E/KIdssgWElaQJqGq3vh9+sMhllAGWKM9lJ7P8AZpMgFRqVUNdRUQcGyGWXSaRT2NXQrIVvcQQTluA0BfLbDca0NrtaSOsBi4xEtN6S5QJwg9nyjgIxTCgB3B7BllAttzaRKQqS5qkuQ9D9Gr5ZvygdtnqoW0u2ExUgGUejSolNC7Gv0uRyjMto5ClqRMFSQQpqkENnyIgqueUZl2KBqZSyqmoCgTnlm8DM+YpE1YBwvhUKAuCG5VBizFHZDmZpdjuv9UjC+MgV4FI8WeLiTZUdGkMAUgAjcwZok3WoGTLUgpUChL0BySMyKuMobtFmLqKEs7YusTlkwOUKcV3NC29FYuz4CcNIes9pIzj0rxVj1UrUQhqnoLwWEu10h9NteK2Rlxj1csjKGqQND1rTj94OxcZgg7wRVJzqDESbZgK67ySot2qJLQ/Lnaaw5gxKAanoQuew1om2VaEoclg2+K22bUoPVl9c6Ya+OUNWjZrGWVMUU/ULNz383hobPJkgqScIAdzo2fJg/fHZymo6OJRsDr2sQnTVqKilZUx1BIYMNdPCKe0XFaEhwnEM3TWm9s4s7fah08xi7Ko1QSWUKbjWsSJN4mmHuy0eusKUHVnH1EougQUS7VhYTB2lEucGmJHa3FmfMl4rbXspQmSpx9VWfFjHnaKMfUxlp6OPZnL/AM1sp/nV8GZH0WBHz97PpCkXrZgoEELVQ/czI+gRGj0ruBndd9T8ITQmj2FFRCfJV+L/AGqf99N+KqJ+z9oaahgC5q+78Yr79/ip/wB9N+IqHrln4JiTpr2dsOnfEnhSka3clsRMK5KlEaJbRgBnpXSCFV0jCxq1e7WBexXSkpE+UoEKLhy7ghywP00mlYLbptJWkOXNAe75vGTlSovxvYLXpZGJwjV39d/OBHaCUosWyLRr9ssicGXL1zgRt1ypKq+X4CIppo0Mc9A57K7YmVb1y1U6aWR/Uk4h4Yo179FTmM4xjaq6lWefKnSiykEEEBqp/Jo1q5r3TPkompyWHbcdRyNIohK1QvJHdosZIY8oYmTgDDiZ4BrugWvfbSzyVkEqJGiRn638Y65UgYxthBjQotQHdviLabC4KGxJ+jvSfxDwOWG/ZtsLypMxBehUzN2gtBmUEdrQKdhSXEol2MrQHopNK5jnqIiJtax+qwqc0Bahi/nhJYmm45RAXNCCSOsredOyBkqCUjtCRZpRUWxtXh84yzbCaVzS5fVXaQacsuUaJeE8lDqdh1j/AE5AcSpoym1KUtcxSvpKYB9wr5x5bBT8lvsSrqTEGoJxNSqFjCryT3xW35sg62Jqmj/WTTAfPm8SbJ+omYgAA2EgPXQ+Z5tFvOtiFN0gKvqlJaj1z015mGqTT0JnFMj3JeRlpSZaiHSltQeqKEa6sc6bwYtrRtHOwkAIB318oBdmreA0peRHVzzao4O7j5kQUSgRQ1ByO/gePmxjmWEobj2G4cyepEq67ccICi5GfGLiVaRA3aJZQcSYes14M0TcmUtX2CNKtREmUQaHxillWzUROlW5POHRkgGiyTZhpHCJwQnESA9a6CGBeYGZjhdmlzOstAVuxBwORoIJyV6BoZvPa9EtJ6FBtEwfRl1A+0oUHZnAqF2yeVTLScANMDtQ5DD9Xfvi9t1jKf3Utvs9UeHyiHKuyap1TSaVAfItQ8YXkyJqinGoxVoAF2gzJi1OaqJFd6i3cInS7WQWHDIDuJ3Vimu9Ybu8vnE+RNrXPOlM8s4qqtGW3bLVKzmQXIcF2dmfXePKLCTb8moz1JzLB9IohOKlCtWbfnvr2UicksHfWoLHXR6bx3QtxOBdshaQu22fInpDWlP1czI98bFGI7Dra32ZOTzDSn/pTD8vGNuizAqiJyPYoUKFDxZ8lX7/ABVo+/mfEVHt3ocsSz6s/hmeyPb8V+1T/vpvxFQ3IW1YfJk8FbDK4L9VISqWcM2SsVS5Fa1QTVJg52QtuJZACsk57gB6eMssdoKjU8axo+wU5Kly6McJSW1ao8PKM/qIasuxugyvFTDt84o5c/G5YYgWUN3Hygnt8lJSQe14DbxKpKitNTrnURm5NPZdj2jy9rMJmEEPn5UPrhFdsnbzZZnQrP6uYp0H6qjXkFebR2L0Cus/IaflFRetpCs2G4jXt4/lC+XHY9Llo1JSErSyg49aiogfl7CSBaf0hRKkjKWoukHe5qrexMQtldrBMlqlrP6xCS384Az7dD36xHs96WqbiCJTAFnmEgniA2UP5rTFwxSbaug3/SZaS2JI7CIanXlLGa098B3/AOOz5jGfacA1TL14OflCnWSQhWEOpRyxLUWbMkP4R5zfsM/Tx9y6tVvBQ4IJOu7sivlT1jiDoQPx5x3Ls4oBp4xMTIq2gbnrC7bYt0kV9940ySNSwp9YkBP/ANiID7LdqStQdxLfN6kVJ5l4PL7mMgK+qrEctAW5vhHOM/lXzhKnriypm5Pg1ecPiiZt1og2pKkhDgu7v2HWL+67AidISrir8KcgBHNnnJmBLNV01yzfyMFNzWZCpbJAICjw9ZQ2hXP3MRRLLAh3DEMedDXIjPt1EHOy98CdLaYxUAxDDrUDGmbhjzzgQlSaAPxcvkwoQxd2bwr7ofuxZRNcmiixP8zukvvd+/XOKfIg0KdZiE5OO8jdxI8YprRYnqk90S7HepSGXkdd+5xod8TTISpyk15P+fP5wnJ06luJTj6hx1Io5dqWiJku+EHOhhTZZBZSQriKHuPziKsyx9Evuwn8BEjxyj4LY5YyRcSJ6c84t7LbQRnGfSjM6QqxYUZBIzJ1JzwjcO/dDN4X/Mlqwy1g7yRkaMKEV39sdWOSBlkjZqKrclIq0Ce1O2SJSFJSRjIZI4kMD2DOAq035aJhZUzCOAYka6kxSqlEKLlzxPp/OGRw8n8wqWVJaJFkTkd9A3KJaAWNammXDsiOjv8AXrvh5Cu0sc2pQboe0IRIkzCK569tc+FWPKJ+Kg0ZqPppQ1GWcQJKyTme7PfQaV04xMQrIJLuPePA018YGRxBNsPM/wAyswp76nY69FN0jdYwTYBZ/wASszkVmGhz/czcqVFDG9xRh9IrJ3FChQocLPki/VftVo++m/EVHllnEUBzjm/lftVo++m/EVDFnmw99iVOpF5ZVEd8aZ7N5qcSmP0k01BIUD4xmlnnkoAJcDIM8GGw81SJ6SMlEP2OO/s4xLmXyssj4NUtkxx2H+0DF8I03wQTluV8GPzikvCzlQ46d7xkZDRx6BCzy2m4dDHttlYTgIdKqjtiwtVlaclvr91CYkXjY8S0ACrPyibZZruBVqSqVMSZasKh7pHZBRcu1CrT1KCeBVOQWBqk79484Yvy68a0ADV34QFbTWvoFKMs4VY+ooUIIOYOkNxfM+JzI6XLyHNvlXpMVhlyAkfWxpPi4bui3uDYqZLPS2hYUtmCUuwfMvqc4Z2N206ezy1WgiXMUDwC2LYhuc6QQq2ikg4TMQ5o2IRQ4pE8ss5LY5LsmEtxHzh4Sq+PgGh6zqCgFDWveI9lozGvr5QFC2yg2mpIW2jnmEk17hGQqnF8J+iBlvPboKU4RsW0ssmVOTqUKKe3B+R7ox5CXWTvSAe0flDUDEsZBV0CiKkB23Ur5wf7AzyZKyfrN3P5wC3PP/VLfTDzGJj5eJjR9lUASAA2XjVz3vDBbMgSnIl+4B3SA/Wz+jnvD5qZsirAM5LPUO+Q3moNc3Dt1mekuyWAyDjs1LjrZivaM1MpTJmR4sxL0bKjnxLur63WeTIJrrnYpaSWKVDXfuJprDs6zrQXQ7acOe/dELZFfSImyj9FluCCwVn21Yv/ADPqIIZEtqHLj8uEOq1YHYpReRFFCvL8ohWi2JLhjSCK13b0lWr3+vyitF01ywni3dnnC5JjYtFZjwpUo5IBJ5B2/CBKRMNSSxz5k5wV7Up6OzED6Skp8XPgIDkCg36fLxhdaGWSpoo5HKkNzRRKuWelfGOkTeqxy8/TjjCWiqQcmfPR/OkcWjrOkoLMPwpxzh1EvMPw3BuTxwVChpTd4cN0PSllR1q9dzVzbtj3c8j2WkUpu03bia8S0TELcZMRWmu9+ytO3dEaWhyakDwdqPQ+shEgJycEufHtZt8eZxIv9gpj3tYw1ApbUb/Sm5BucfQUfPns8cXrZgfrKGTM0tfyj6DEPxekTk9QoUKFDQD5C2g/irR99N+IuIlmFYn39JJtVoLf6034ioi2YgGsUNEd26LazGo9aQfbDWPrOTrTka0gGswDjdod/wAoPNiZjTWVk1DTtiTPqJbj2zSJJHRqJNVUhiZZnq3qkV8y2ALKSSzkd7fh5xJvTaBEmUVEh0pJ7soyW0zRjFrsC94W1ItBcgAGvBoJrDYgpHSqIBUM/qp3dpjJ5VqVNXjWpgS7cSYIbVtdgSEucCRlx/GJ+STLHjlJLYS3zLTKlKm6kMkbgMvw74xG1y1Wu04JdTj/AL+MEd+7eTVy1AVUrqpGbE7hqQD3mLvYvZgWKSZk398tL/YTrz07Yqgvhx5+Sadt8Sp2mQLOhKU1TKSAP6aeKiYNfZqpEyzBRQl1KUHKQ7hRDOaxnW209UyUGyWs9w88uUO7BbdfohabWSpTPmUsEsriN/ZBwxtw5eQMuVKXH9jdZSQkADQw5LDK9a5fjFfYryRMTiQsKTQgjjxjmdeB0zgG6B7ka+9a+g9OYcRkt7WDApTby29mJArqHam6NSvC0YgddQPMQB39JfKlSQ/c2ebHw4xxS2HFUU12ziJan+yP6SW73EaVsysplkVocPc+ffGbWCUSqWk5Yio5k0IT5hRjS7lQooJAYE0elOysMbAkjKZDhIGXVFWDe6G4ZPnkFauQfbSGGrGmYIIJ1fV3p2ufeIYuu2haHGerEhi1es/VGrkHUh6iH5+QphD76hixcKICQ7UyDHQHFV5JEiZs1b8FpQ/urdCgXBOLViA3W55ngD1UgA06pOdHB5b+yMwSpiGDKSUqACdzZEh9NABSNWQMSEkVcO4yy35ZQ/G7QuapniZJz6pbj28OMR1ylOB1RyJ8Yl2cnJR5RyUp7K6l9P790dZ5AD7QUDo5TOf1hqT/ACqgQloPYBnUf3EHPtJIAkCgdS1dyR8+EBglv5MdMs6uKwiWh0RBBYEHPP1nrDiUDE5rv4+vw4x6kFxz4swr2Zf3jimjd3AfPhnrosM6nBg7bnpv0fI6GPQjX8ciQYelKKaOWrq+fnr6JbxMwYqgZ79dwbz8o6jzHCwZn4lnyNXPz/KOlzXAI8yxfmGL0y/GOEziw3nl5+ucckuGIAOmmnlxjzOII/Zs3+LSK/6ihl/2Znruj6Ij5y9mi/8ANbGN6lk8T0Mz16aPo2KMfYTPuKFChQwA+Qtopn7VPr/rTfiKiLZg5pWH9oh+12j7+b8RUd3QRqkkOzB3J0+cPskrYQXTYcSAQDQ1IrvOuX5QX2KwmWyydOzJuEVl0Xl+jgjACFJAdQxZiod2JDxNtN6lwTQPhSNW/CIOobNDAi6ttoUuqS9AaRU29ZmiXKJ98kmuYTVvERKuCeFLZTCrOaiu9su2Lq9NlT1Ck1BdLmo5sxEZcoWacMijpmeXpYFIUlWiVAkcAYZ2iu5WDGhyM+/IxqM+5ELljpAEqAzHrKI1z3VLGKSsAhnRq6dUniPIwKi00xvxU0zFLgtQFol4qqelHLvkKZmNN2gvFUkJQWUpTGYd1OqmmggQ2+2dVdtrl2mRRBU6S3uqGY/GLC6bz/SpeNRxTScRypw5xTmVpSQjG90yg2/WrHIljElKpWJThg5UoFm94dWKGxWYzFBI90O/DQnvJ7hE/bixLTaUgOoFCcAqSM6AZ5mCHYy4UpbpRiU2JQFWSD1EHQuqrb6aRZCSjiTM7LFyyMKPZ0ZoXgIISU13Dd405QX2xJBePdm7KGUoirtzzPnnEq8JfV7D6/CIp7Ksb8A/bJxLcPLsgWv2e1cnW1OI+deUFc6S5HaIG9oZLzUA0bEonNqsD3PCo9yprR7s9dwBClAKLAJGg3GtHfErgA+5zRcwJZIDkCulTzim2el4U9IsVoydWFEJHh2qJzaLdcoS/wB576usdWfTLIZQ5smq2YVdP73+s+aIsZmfP/xS4UKLZ9ySPY5m+9O/r80xqdzfukfYT/sEewoPGDMeTnz+cdD3Ry8zChQxgoBPaV79m/r85UCavodifOFChMhsRxGv2D/xjmdnyH/GFChSDY6nIc/MxxKyP2lea4UKOo8T7F+7V/X5GK+b7i/t/wDGFCjrPItvZh/1uyfaX8CbH05ChQ+HYRLuKFChQYJ8gX//ABdo+/m/FVDtye9zHkYUKHsl8l/dfv8AdE62e+eweYhQogz+DRwBPs17/rdGhJ/djlHkKIfcpn3RUXlkrsiqu/8AfyPtf+MwoUA+4cfSys9rn8Cfvf8AxrjOfZ/75+yPMwoUUP6L+5yHrX2Lfar+Llfdq/2zIv7l/eTPtI8oUKCX00TZPqMPdn/3R+0vzh62ZGFChUhkO5RLzH2oHL//AHo9fSVChQhdy19gluP3kdsvzj2/v3phQod4J4+o/9k="/>
          <p:cNvSpPr>
            <a:spLocks noChangeAspect="1" noChangeArrowheads="1"/>
          </p:cNvSpPr>
          <p:nvPr/>
        </p:nvSpPr>
        <p:spPr bwMode="auto">
          <a:xfrm>
            <a:off x="101600" y="-1539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jpeg;base64,/9j/4AAQSkZJRgABAQAAAQABAAD/2wCEAAkGBhQSEBUUExQWFBUWGBgYFhgYGBgWHRgYFxgYFxcYGBkYHCYeGBkkGhYUHy8gJScpLSwsFx4xNTAqNSYrLCkBCQoKDQwNDQ8PDSkYFBgpKSkpKSkpKSkpKSkpKSkpKSkpKSkpKSkpKSkpKSkpKSkpKSkpKSkpKSkpKSkpKSkpKf/AABEIAMgA/AMBIgACEQEDEQH/xAAcAAABBAMBAAAAAAAAAAAAAAAGAAQFBwEDCAL/xABIEAACAQIEAwcBBQQGCQIHAAABAgMAEQQFEiEGMUEHEyJRYXGBkRQyQqHBI1Kx0QgzYoLw8RUYJFNUcpKT4RayNENjg5SztP/EABYBAQEBAAAAAAAAAAAAAAAAAAABAv/EABYRAQEBAAAAAAAAAAAAAAAAAAABEf/aAAwDAQACEQMRAD8Aubul/dX6D+VY7lb/AHV+g/lWzrSvWWXnuF/dX/pH8qgeMcz+ywI6IpLTwx8hyeQA9PK9ES1A8Y5Yk8UcUjFFaVTrFvAygshueXiAoKTzHOd1QEAx4zGOpuOXdkC3pcmrT7OGL5VhS437sblRc2JAufYULZx2e4VCe9xsapuzkjU7MedwGsq+25qcyfFSzwwwZZII8PCoSTFNEG1aR92BJD4v+Y7DzNAZrCD+EfQVhsN6L9BWzC4Uqqqzs5AHiIQFvMkIoUfAreIt+tBHSYcdB/D+VNngHOwP93/xU20XqKbSYbbYDaghWi9Afgfp5Vjuxtsv0H61ISRdBtXlIKDXEotyW3sKyUF+S/QU7iwR/d2869jDEnkfe1A0MQ8lHxTjAoO8GwHPp6GojiTiKDAR95iX0gk6VHidyOir+twBQrwf2oS43MoYkw6xQP3lyzM8h0xuwO1lXdR0PWgtmsGs0qDFeXtbfavdQWa4p3xK4ZbhWQvI1ttOoC3vsR/eoJXuARcb3rX9lpy5Ci5IAHMnYChLMu1HLYX0NilZgd+7DSAehZQR+dUEoOmtcsy+tMMq4jwuLuYJ0kPUA7/9J3pzJhTUHoyCmzTb1uTBE86X+j/WgGu0DNp4cvlbD3DkqpYc0VjZm9NuvSqYwGWxTSlkxGuQEfs216ix8jazb+VzXQWY5Qs0LxSjVG4swBI/hQrhOHcNls0k4JJ0hYdQH7Jbb7nmbX3O9rCgbZBJniwrHFDGI1vpbEt47XuFIvqtbzUGiPhjjZ5JjhMbEMPihyAvokH9gnmfyqQybimGYWRyw28WhluSOvhAHvTzHZfh8WAsih+7YMNyGVvMEWI+KKlKVYXlTGbiDDIxVsRCrDmDIgI9xeiHpWvEi7Ha/pWw0rUERhhKCveFh4kADFCT94t9wWty29KFs84iTHYfE4fD65CpaNmtZdYdbKB+Ietxyow4gzFMPhpZnNhGjNf1tYW9SSB81UfAOVwrg58Ri9LC5mQd4obwi+oWYEMSbb2NA94d4WhbUuJhjKxPdFdnkLuRZmkEV0CgW0pY+t+dHccLlWIICC9haRQegCqzeEDboBc7CnvCms4WN5Dd5QJG9NfiCj2BA+KligPSgGs1VjOCpkIWwIUzBSb3sQsLDkfOprFzKItROi42vdd/ne9ZzPN4cMmueRI182IF/YcyfQU2wnFWElF0xMLezqCPgm4orRms6/7xwbX0qXF/Igp93fe/kKeYR1ZBpJYcrtqvfru+5963YHM4pgTFIkgHMqwNve1OCt6CPki3oE7Tu0Q5bGiQqDPJcgtuEUbXt1N6sh0qlf6QeEiU4WVvvnWmw5qu4PlzNEB2VytmTPJj8dNq37uNDffpsTZV9AKFpsylhmZY5pVKsRqV3Um3sa0rmsiD9n+zB6qNz/e5/SiPGcN4mfBjESh5ZmZdIFmbQdtRCE33HUA7VVD2YcQTzyK88rTFdgZDq28jejbsXx2vN8Op5jvreo7iTY+dAmNywxbOSGuQy6GGm3Lc7G9FnYtb/TmFt/8AW/8A55aDqalSpVEKoLOMyXDYhJJLlHUoCAPCQdRvuLgj+FTtQfF+CaTD3TZo2D3HOw2Nvg/lQBnbjl882EiMUyRxhvGpYqXLW0kdCALkiuecVg2jaxsfIjrXTOZYzCZjGMJPJZwFdZfCoLC4238J9Da4O1D2SZBLhsTNA0MbqLsoVb+FuTqT+H8wb+VBVfZwztmOHWNzEzSKNSi5Hnt1BAtXV+mgLhbsnwuFxf2r9o0lyyAnwpf25nfa5o+oFavL8q9UiKCNx0+hGY8lUsfgXqoOJs7aaJnZzuQTY7bnYW5WFW5xMQuDmJ5aCPrtVITODHYDWVkA0jqNz+ooHuT4oOmm+wtYMq3B81awO/kTvR5kGTTEiWGVkuoBDL+zPMXAvsf+X6VV2XY6dSAqkWO1x+K+1vW+1TeS8f47+pCLC4lLOXG/PdNFhZT5/NBceJw7fZ3VpPEUYFwAtiQdxXKo4cBvszm5uxYC5vz36etdJzSvIl5QhUjkBtuL2PU1WWcdmiSzM8Uqqp/CbnSeoB8qC86VKsA0FcdtecouFTDksGkYNZQSSEI29Lnz/dqqMgjglnijPdyM8ijQ0ekvvzLjvF263Vat3tHLCeMrceA+La43IsCRz9qguEMlilxkDlRrjfVfux+FWIu4UAsfU325UFuRRhQAAAAAAByAHQU2zTN4sNGZJpFjQA7swXl0FzufSnhrnn+kFj5DjUjMoKIgZYwpGnVzJa1mJsOu1qKGeNOMvteMmlV30lv2Os7ooFtIFyFvQpNiyxB3uOt6fZRk3fEk6rDoBz+egqZXhBCRc6AerMq/m1h+dVEJg88mU+GR9yL3Oq9vO/Tarp7LO0KSXEx4aQ3WRXI31WZRf10iwItVOZ9kEmFIJHhYbMCrA3/tKSK38P5y+HdZsM7pNHuL2YEfiFva+3WoOvCKiOJOFYMdAYcQmtbgix0spHVW6U+ynE95BG9760Vr2031KD93pz5U6tQcocbcNSYDFyYez90CTECSQY2+61+p8/UVH5M8sEgaOVVDXDWY8v7Qsb+g3rovtZySCbLZZJg14VLI6AageVt/wna9Ut2c8Ld/OTKEESBSsjNGURyQQGja+u4B6WHWgLsZwpNjcudzLGz4f9oiEhpALeLvQGtGSLkKbkW6Hao7sr4clTNcPNKGAHeCM6X0vqgluQ+nSQBtz5mrZgzODC4dldi0O93ZY44wCNxcaVsfa/vUZwbx8mIkjgRoyPEoCm9giswtsLrZbcqA7pUqVAqwazSoK64y4LK6pYAAj7OLDwb89+a/wpvgsEkcKmQ/tNQGrUWtGTe63I0cgLjcm9GnFzAYSS66gdIIAuSCwuBVcYvCYuckwxNJst90QomohVQgAtzv05UEphe0nDx4wQqxbxhHlcEDSQTpjUHbSbXJG+9HmU53DiU1QuGFgduYvuLg1zbmHDuKikQyYSdf2gLuUZjcNZtLD8JUjar04LhjDMYl8BHMEgAg2I0G2k+lqAtFZrFZJoIbirDySYZljGpgQxX94A7gf46VR+ExzpMxdQo1MCW8FjyNww6Cr8xGJY7IAB1dtgPaqu4yzjKImLYyT7dKGLCJDddXTVbY29T8UAxi2xMmKw32JDigCGfu7Mp0nk78ltva552qy+KOHYsQ0cmtop1ADCOMTMw/dZRtf1vVQcQdtGJde6wiJgoeQEQANvfkPgUM4bjLHrEVTFzqlyxAkYXJ5m4N6C+sBxlgpIzh/tLxMp0sJomjGpT15hfrQnxXwRmM+IMmElR4SqhCuIVRsN9tt73N/Wq3y+TEdw+IaVlUAlWPiZnvyJPPe/M1rlnlmPeGYRsQNQBK7+dhtvtQdeUrVmlQVn2y4aVI48RHbQvgfw3KljdW58r7cutA+A4mkWF1U6JH0thnCs13QhjEbnSt7c+frV9ZplqYiF4ZBdHUqfnr7jnXOmeQNlrzYScagw8G2xN/2cinpQdAcM58uMwsc6fiHiHVXGzKfIg3qmf6RGHRcTA4jAZozqkud9Jsq2vbbff1rX2a8Z/YnTXraKd1WZmK6Iy2ySDQPDvsbnce1Wrxz2fw5pGokJSSO/dyLva/MEfiHpQc15Vk800QEZQAbkMQLm56nrRN/wCh5JMuSd5kRA7LqJuBvtb8971u407N58tRTrE0TeEOoKetmUk2Y9DeobK5XsRrchgRo73EAeg0xpp+CbUBZi+DtWUk/bHxLLvp1BkjPTQG8YNue9vSqlsQ3Pr/AIvRvkPeRuwe6oAWZTc7AfnRn2V9lKThcdiwrRsS0MJFwRcgPJfmPJfr5UB72StqyqFzrJcsxLtqub28OwstgLC1GVeIogoCqAoAsABYAeQA5CvdFAHbFnhhwDxrYGWynV+6bk6R1+6faq54DzrGR4GQYJEu8rB5X7xwgAXSBGvhud9z5cqe9uud68WkKm4iXfy1P+trfWvfZpB3eWFmK+ORmUML2A8PqByPSiIfOsomk8eKnbEy87u11X0RLaV+lSPZMYkzONWePvmMll0szm0MnI20xqFudzc174gzE6Lk6bA3t5DrvvQ12Rya+IIH33M5H/48296Dp6lSpUCpUqVUAfa7mDwYRJUsQr/dJIu5HgO33gLE2qoMr47x4l1CfQeoVVC2G42tRT2656WxSYcN4Y0DEf2n8/i31oa4U4CxuKsyQsqH8b+BfjVu3wDQWTwhxljJcPOx7uZ4hrVFujOpG9ulwb+9xRXwfmbYqJcTJD3JZbLdhqYX5soG3LaoDhHhiLAS6TiO9xLKR3cekbbFue/Qbk0UYnFEeEEKfJLeH3Y8vYCoJOfFpGPEwH6+w5mozFZwxuES3q/6KP1IprGwG43J5sbk/U703mxG+1jQDvaRmzQ4CV2Ys72jW52GvY6VGw2vvXOmKXxH1q0O1rO+8nWAfdj3PkXYfoKrTFRXtbc+VB4JHdm4Jba3p/nSQ+A0+x2XaIVv94kX/wAeVN0wptQbcbO32eNSxKjkLkgew6VHiS1Ps2Fgo9KjasV21hJ9aK1tOpVax5i4BsfXet1YArNRCoE7XODBjcEXQftoAXS3NlG7J+o9R60d0qDkvhbOjFII21NGwZGjudLBwVBZTsbE33G1GHZ52wzYS2GxQM0CeEHnJEBtYf7xR5HfyPSt3a52eLh5+/gOlJix022V+bAEcgeYHvQVj8177QSoBRAp66t7X872tQdDcSZ1hcVlM8qMs0bRMV331Ly2NiGBF/iufocw3V/sjuSOa3sSdvw3pnPgFI1b3Psd/wAiPmp3JuzmXEYM4qNwAuslbsHfQfEAFv8AW4oJHKsDi8RN4sLYad1kATUqkHuwr213AtYXveuhMvkVo1KWC6RpA5AW2HpblXPnAuTYSRlbEQzF1GomzafCdXeBzcgBee9tquHIs1wrgCCa9reF5GJ3321FvMbDagKqY5lmYhAuL36bDa9utKXG6BudvcUNcaZiHw6upsNLtvcWsOtvUUHPXFmaHEYuaU28UjH4BsPyFWDwfvl0cRbwgI5tubtqO24AO3PnVT4qbmb396s7gfGyfYFUpIAI2AIAsQslyAW25Ny6770GOJpUMLFkkCHwks6qSDtuzKQDUx2SZnh/tEcUaY1d37sNMJcOv7N2baPSNRAO7A78rUMcZ5oY40ILqt9gpCn1be4+tNOyLFq2e4bTq376+oLf+olP4QKDpylWNVNpsegOkHU3ku5Hv0HzQOSa1YjEhVJJC+p2/wA6jsRjSPvusQ56fvOR88vgH3rXgsujlvKRqH4QxLbW5knqa0ATOuKMqwMzyd02KxTHUXcFtzyIZ/Co6DSKgM24uzbGjUsUsMJ6RIfzYbkWqV7QsnGJxEYC6YohZpAtxrO6x/NrX5CjvhbCBMMvqKgqvgaSVcWdCqX0MD3pYW5XJC+In02o7jwk9yTiypax0xxRhBboA4Zj7k14xeXxfa5MSSdbDTqJIAUC2lVG3TnUPmvFix3WPY8v8z0+Kgl8Zj5owS+KHLl3EOw8zysPe1BmYcWz8kxAP/2Igv8AC5/KofMM0aQ+I3626X/U+pqOkfagg+IMweWdmcqWuLlVCA2G2y7CmWX374EaTsea6h9L/nXrMyO8Y+tbOHtLYhQQG2OxYrfbzFFb88DuhOlAFsfCpG3rvUdHPvb2o0zCMmKRAQilT4E8K+Yv1bl1Jqv2a29ES3EWEUKjqukcuer5J86gaJM7k1YZD6j+FDVWK7WwGZRzpridZF5XUg7jmDbkac3rkFM/nBtFI6E8yjMhIHIMVIJqRw/HGZoRpxs4tyBlLj6NcVEdW3pVz3k/bLj4SDM64hBuysqKSvUK6AeK3K96vLBZ0k2HSeMju3UMCbDY+ZvsRytQNuMcgXG4SSAmzEXRv3XH3T+nzXME2CZJjG4OtWZWXlZht163+tdTridYDKysp6qbj13FU32x5UYJxiY1A7w3JKg7i17g7bkDp1oBLB5bM8RfuZSoNtQRmAI5gkA2q2ezPHxrgY4kv3iLJI22n7zk2Ht5EVSceaYiJvtMUjx97szRkr4huVNth6UXdlmXT4qYv9qeFizoGXQ12Caruj3Vgbnp0oCnM8dNBjmwwf8A2bFFbK130CY+NFBtpBOr26UT8B4DTENSKqcog41SKtyNLO3TqAOV7XqDzHhzM48RCHxUM0e5aV8NAGQKQSq7Xt+vKrIjwgYA7qbDYAe/UXBoNWMTwHbfSbAbfW1Vfx9mmjApbVY31W6qzAkedrX3o94g4ow8MUyiQNIsUhsviIKgixtsDc8udUlxnmIlyvCuGOru9DKfRiKDzljYOB/ts+G1RjxRoGULcna0f4ja21wBuaxlPaG2IzKLUtov2kaKWsFVwdrLZb3A3tQMJnl0gksEW1thYdLX/jUjHkhjKynSAGUgah7253J+KCYz6dcQZrAgL4QOdrG+1euzH9lmuGkA8Q70abHcmCUDZAW68gKFjnEizM1+bG69CCdxajfs2xMcOawTNIBEBK2tiNh3Mg973IFqC73jxc34dCn/AHhMS/8AbQl2/vMPavGLy6KEKcTiHJvdIo/2Vz5Kkfjb3v715HEM+K2wyGKM/wDzpFOtgescfQf2m+laly3uCX0Ozn70j+Nm92PT02HpQZxUjGCURxLh1ZGtyMjWF/ER5+Vya18O5wXwzG/MDb+VRea8ULGLk7+XnURwtmJilKOCgbxBWB+63I+1BJ55niSKkSE6dSh9ttt9/pUpjcwMGDMh2VbKB5k0K5/jSNcMahFVgWP7z/e2+tTsifaMplU7lVDj3Tf+dAGZnxFJJffSL7Drb/HlQ/JiT8VvbDs+42XzPL46n4rYkKxg7aiOrch7Ly+tAzihZ9wLL+82w+p5+wuadQ4SNdyO8Pm11X4QG7fJHtXpcbqALbnzP6eXxTXE4oAHcD5tQCvEv/xEnrY8gOg5AVGZfOVlRhzBFv4VM47CLLNdn0IdOpgNR22Nl21Gm2ByRnl0xK7kHwgKSx8iVW9hQFEk1wfYigUoXbSoLMTYAC5J9AOdXlw72QTTWfFN9nU792p1P7X+6v51Y/D3A+DwI/2eBVbq58Tn3dt/ptQUzw12QYrFQIs4OHTa9x4/ax2X5+lWTlfY5l0MYRoFlI5vJ4mPz+go6ryRQcbT58SLKum/W9/0FPMgwSYp+7M0WHNhp7zWQ3nYop39KHa9obb1VXBhOwzFOl1xOFYHreXr/cqKxea4vKUXB4iEFoyTHIXJGgm47vUhW17m/PzqwOzLiwSYVLtuBpJPmPMfrUX2n51EVMUyd9C99LAjXBJ5oeqkc1POogh/9TzYfDArFDIkfdq1p5CR3i6g7H7NY39K98acLYvMcPGoGFhC+K5llkuGAPLuVt+dR3Z1joWgidpRpaLupB0DggXfewawT4qczvicYSJgXDaQdKne/MAVRSx4QxEAkhMsRjfdiNdgRezDw7Hpy35V7yPL8bC2mHGdyNQsEaRQxNhchV5cudasdm0jts4ALFiANt+Q9qc4XESgCxAtYkk7D1tUFnZT/pHvAks+HmcDUjM7bLexDqsF7mwYE2qRnzvG4iSaCFcKAqkOwlnujna4ZYQb36W+aBoc2ndrwPaRyAxW1/FsfY+TcgKsjCYN8NBAAUjJILlQ7Fj/AGn3JBN7kiigY9kOMCFTLhgW1gEvL+MeLnHv51F8RdlEsWCQSz4dFhBZnDSsWBbooi9bDnVoZvkOImxMMqzAIn4bbAEWYi/Mkbb1M4zJElwzYd7lWTRc8wByIt5Gx+Ko5EmRY3so5dCST8+Ec/atU4LkAADcnmTz+KKc/wCHnimkVgQ6Mwvb1/hbeotcqI3J3FRHnKspDue8CsSAB4ivz9w3o24J4VOGmedzHJEqEiO7MQxdNJF1AuDQ7h4N9ufSizIp5FScOLWhci9/NbUBHhu1CKPADGNBIQ0hisJAp8r8rEbVESdsX2mQwQrOpNwNTqym3soNqGXyhpcnwps2jvXLFQSSS3JL2W58zsK14HMMDglSZoFZyW0wMnfO2k2DSTuwjQE/7uLpYHrRRjkUGrupNBklkdlDOwCxhWKl9NtgLHf4p7mGXOJRK0isR5auRPS/OpTBYfDYqKPFYdu78PhKnTYE+JGFiCBuCDytt51ozcM8LphHDzEAK77RpvYkswOogb2ANED+bv3jFgLBrXN7Db/KneX8S93C8KxtI7KV8Pi5jnYC9q35Rw2yxj7QxxT7hnUGNBv1tZmHrtepPHZnh8KLSTw4df3YyL39QooBFOHsS7DUEiBF9Urqm3/KLt8Wpvj8lC7d+r3/AHY5LfBIF/pWc27T8En9Uss7X+9/VqfTkCB9edCmM7UJiT3MMUIPI2LsP7zH9KCXwcMce0jFwP3CoP1N6l8RxBl6xFHw+3Pc3J256hv+dVhi+JcTISWmbfnbw/8AttUa8hPMk+5vVUfJxFliya2w87LtZVlUD5LAn86Lco7dMDhV0wZe8Y/sulz7m1zVJGlQX5/rJQf8HL/3E/lS/wBZKD/hJf8AuJ/KqDrFBfv+slB/wkv/AHE/lXr/AFksP/wk3/Wn8qoGlVUq9KK8VvA2+KlSn2UcRTYVrwtYHmCLg05zfiqTFEd4ALX5X39D526VE4JUMi94bJqGo89uvKj+aDCNFbXhyoB5MEJBGw33vegguF4sTpd4H0KL6tXJvIW6+9SuK74q/wBomXwrqFuW5sFHnc1DycSCMCOIAoo3G9j+vzUVjsY08moqF2AsOVhREhhMVqBIsQtr8+psPzpZjji693vYHcL1Pv5UyTB7i1SmGy8kC5tUHvhPGTwS6o20AdDvf0APKr64MzQzRd+zuxI0Pc2BbqCvJCNrcrjlVMYWJQP51P8ADWfy4aUmJrBgAQd1YeoNBe6Y42HgYrbYrZh9a3wYlX5fTkfpQTlWZwNYvEYWO+qJioP929vyqE7RM8fCy4eaJ3AZWFr2Y6TcnbmCDzoqR444J+0YmSRTpZ4f2diBeZdrOD0K6R7iqlyuG7qWtuSGU9CNrVK43tDeSUyNKL8lG/3R0970Kw5usszmbFmJTdtQjZ9z+EKpGwoi48l4awbFZG0XA5agN/miLhvJ4hKHDozjWNN1Y6WA2IHOxFc34vNFU/s8Q8m4veMpYdSLuaL+y3MlkzHTd5FMEwItuSbAWF/Y0VP8T47FvjZZHmRIIRKEijKsRGoOp2A1LETdVufEdVhVTYDAz43EAKryMxF7AkKPU8lUDboKvLFZTgcHCVmjgiRti+JJ1SKG12EQ8TG4BsEsbC5oMzztfSId3l0QW23fOioB6xQL4E/5mufQVQXcN8OYfL8tX/SjQw6y0jRtYsWY7AKN2sthYX61CZ122YWKy4PC95p2V5fAoAFhpjG4H/TVQZjmUs8hkmkeR25s7Fj9TTagKs97Tsfirh5iin8EfgH5bn5NC7uSbkkk9Tuawq3NhvRdw52ePiLGaT7Op+6ShYn4uLD1vQCFZtVj4HsnmWQCSPvYifDIjWuDyJUg0exdhkQUE8+v/jeg57CGlpro3EdmGFhQs9lVVJLbbW87/pQBmeDwDv3WHgxU79DHENN/dmBt62porClRNnvC8sW7YaaIW/FpNv8ApJoaYUGKxWaVVSrFZrFBmt4Nk9Tt8VoAr24PWojxSrFZqq2RpcipOCC3r7VHRWBBvRHgkDDZiprLLxDEp5OB7inaYcg/iPsP1rTLlrkGzn6VqjmmUgFiRttQSwBBF/D7+Jv5CnKqLXNz/j8qjRJY8qepiRaoD7ghSq67kC217W+lt/rQTx5xJPNmLM63jUaEuDYBBcsLcrkmiHhrGFodCltidhvfy2rziMG8k6QspUtcctwNLG+/S4qoqiaUOw2C9f8AxU3iuz3FHDLi4lWeEi7dzdjGfJ1tce4uKhhEe8KNswJU36EHrVldmmYzriG7p9K+BdIFxt10/iFvmiqrhkMZPO5Ftjb6+Y9KmcjzySIYl4T3Ld0SGQlWW8kSEBuY8JI+a6RzPsvy/FXeXDp3jLZnjugN99QUG179edc8Zvw42DkxcZHhER0nnt9oiUX+lVQxiMS0jFnZnY82Ylifcnc1rpUqqlTjBYB5W0opY+gvTeuhexfs6WPCLiZ18c3iVSBslxoPmCefyKiKnwGXrhPFOyI45I4bX5iyaSQD+9b2qcj48w9k1g6rHUQrbXHQnmPgfFXVnnZZl+LuZYTrJuXV2DX9yTcenKhniPsOjxBumInXcHxssouAFG3h5KAPage9mvFSYgBQ+sNv5WPQW5g+lWLQLwD2YJl8jyF9bMALaFUCxuDYE79KNMbfu3sdJ0mxte23Ox51EV/xvxIpkGHFjb719/W3nfy51EpxL9lIBTxMNSoBuRbnpAuRy5A0J8LZgHzYNIA4JkRdWm2s/dJvt0JpzjezidxMWkiklkbWP9oaBEDA/eRowWf5C0GribtMXEDQ8VtjzUAgH924vVU4pgXJHK+1SuZ8KzwNpIVyOfdusgFvVCaY4rK5IxeRSvoee/W1VTM0qVKqpUqVKg9RDet+Ka4rVDbrSma9RGulTrCKljqFz/CvDQDmL001qBqby7EcrVCg1O8LZYcRL3asqta+99x8VKifwpuN62PGPSrDyLscuoaXEjlyRP4lj+lY437Oo8Jg3mikclAL6tPmB0A6UFaTAXp7luSYib+rjZ/ULt8sdhRlwlw7EQHZA5NvvC9HOe444fByOANKRP4Rt+Hb86Bl2X8INhY3ldwzS2soGyhSd7nck+m21b+MGjXHYNmIU3OpjyCgjn9TXng/jPDDL4mlmRDa1mYAnyst7n4oC7TOKosXi0jjl7sRrbvGViLncgqvity6fFAPcfZTAmPleKzJI2tSu6+L72/nqBqDyfNpsHP3sY1AnxKfL09alMuxjxzW8GIVRqbSrEFB946XANhUlxymG/2ebCJpWVbMi3sD7b2oCnKe1RsW0eGhTS27OZDoBRRcoCN9+u/KoTtIzgYqDESqiL+yVCUN76Z4bX6fSq/hmPfXa21/8qm8Xj9WAxS7bRr/APvgqqAKVKlVDzJoA+JhRvutIin2LAGu0kQKABsBsPYbCuNeG8EZcVGqhmYuukKLknULACuy6lCpUqHcRmWInxBiw1o40/rJ2Gr+7GvIt77DnvyqIIq14lbow8wf4UxzrMpMPDqjgkxUnJUTSCx82Y2VB6/QUyx3FX2fA/acVE0DWN4iyuQ29hqjuDe16ooLJY9GZNFJ4T3t1BsLtflv53+a6Qy3DaYlB3sAPjyrlDM87XEzyTNdJGJdd9ufQje9Xn2McXYnF4cx4kXMYARyLFlG2/nbzqA/xWHGkkAXsbG165p7T8R+2YW3vzta4510tmLgRNfy8r1yx2izBsU1jf4A/hVUIGlWaxaqpUqVKg2SQlWKnmDavBqUxWQyJGZG6Ecr8j1qLNRE5keVloy5VipNgR6cwac4uRVAULbz2qd4TzPCnCLEzBHUNqG+5LXB+lqj8wwCBiVN1ogZxcQvcbenKvWT5iYZ45AbaWF/br+Va8TJ3jgDlew/makc44Tlw6K5s6EfeXcA+RqDqHgzMO8hG99r3+P8qfcU4AzYLERjm0bge9rj+FVn2M8QB8OgJN08B+OX5Vb9rj0NVVXcEteFPOw/hTrtKxVsrn3AGgf+4U1yeIQ4mWDokhtv+G9xUjx7gDPgMQirqJVbW/5xURzauLKsG8uVSE8xZ9V73N71I47gKdeaMN7edR+Ly94iEe//AIvQEnDmR93FJiHkYHQdlaxseY/hUFlnEkyCVYzYSeFb7lQTvYnqRtUhgA+hlDXUixFQ0uBaBh5Hce19/mgl/wD0rI0QaM3fqvn7etNMMrd1iUOx7pQb7WPfwc78hTnLs3kiYWN9+vX09DRRnGQKcvxWOL2k0xKYwwYKrTw7tYbE2vzqiqXSxI8vLevNboWGq5G1m9eht+daqKl+GuJXwUnexIhkAOhmBJQn8S2I3t53rr7LMX3sEUn78aPt/aUH9a4qrqTsY4hGKymIE3eC8L/3fuH5Qr9DQF2aYwxqukXZ3VFvyBbqfQAE261uw0IRQoPuTzJ6k+prXmGE7xV2BKuji/Qq17/S9BPFPZmsmYR5hEqysCDNh5CNMoAtdCwIV+WzbGw5VAazZxAjaWmiVvIyID9Cb0yzvFYJo/8Aau4dB/vAsg+hBr1gIUUkfZBCgUEMBDY35rpQ3BH09ajc2gy6SQifDJI3IscMzjly1hCPzqiu+Mzl5OrCDDqRuQiou45EAjb4p92Z8bwCUxSMsbMLLe1jvyBFBnaNgspjBGHSeOYKAoMTxqxLbs2sA7LtYAUO8BcLvi8Ui6zGtwb2uSelh5crn9TUR0PxpxJHHEY73ZlNtjb6kWPtvXMXEeJ1zMTe9/KuhuMsFEhwWFvcIXlkLG5EarYk3PItYb1ztxDiFfEyMttJY2sLC19rUVGXpUqVaCpWpUqKu3CY+LFwtFIukupUgfp5ee9U7mmC7qZ4wwbSxGodatDMYlgTl4vf86rfNkOssbEsT7+9ZZeeH5dGKiYDVpYGx6gcwfSrIxmKhmHihRD/AGD/ABHKgzhAjW1x6X8qLhEedwR5UEf/AKDTmFFibiwtf3rY0TIjAcrHbmDUphiznSBt/Gt2MyKYAsqEqBuR0+KCF7KcQ8cs+1gNJI9bkcq6KyzGq0QII5b1zll+aLhcSrEWVwVkJ6DmrfBqy8vzVUQtquttrH0oIfEY1pMdO48Ld4Rt1tyo2iYnL5nH3tDHcciouP4UCZBPrklcggmRh9KPsyxgjy2Q+aFR7naiKyTiTE38Wj6cqCOJ88E8jSFkuBpAX0p7xVnBjTSo3bYny/8ANBuGwLyEBVJv1tt9aqwU8IAaWZiSWbcdAF/n/Cp3N4onjvciRTdRbYryYHyqOyzLhFGAbjzp/HYqd9ypH8hUETLh1QKwsAPvX9KxJxK8uGxqKbRNHH4bc+7ni0m55feqCzbHEoEB2HOpXs54f+3Yl8J3ndCWFvHp1W0PG/3bi99FufWqBVTzPp+teasrjvs0gyuBL4lpnd7OAESwAJ2W7He/Xyrfw92X5fi8Os4zBoha7RukRdRe17K99NwbErvaiquq/wDsE4Wlw8DYuWQqk4AWLoRfwyNfkTuBboaC+Guyr7Xj9Ajmiw0ZGtpj4pQDzSyLYMN+RtfmatjiPLHw0kP2a6QmFoGRRcKUUtAzG5OzLpv67mgPKxTTKMzXEQRzJ92RQ3sTzB9Qbj4p3UQqhs14aSbUQEVm5t3asb8r3Pp0qZpUFAcc8AGFhuzljdVVNKg3t4QDYk+VZ4ESPCYxPtJta7tq20lb6R8c+XQVbfG+dw4PDtPIAWAOgddVtiPK1cq5tnjzSM5Y+Ikn1vQHPGfaUJ5cRJGP66yJfmsMd9O1+bEkke1VszXN69ShiAxBseRtYG3O1a6qlSpUqoVKlSoLEzlZZJNKK7H1B/WnmRcB3OvEKW/sgld/cb0qVQHWX9nkDICg7vrbmPXfnf1rziuDdPIrtvblelSqIhJcrOrwgr0Pr7etO8NiwPAdQ+vzSpUEdnHB6TgMJAOp8vmteFwLRRNHqDBWIFhyG21ZpUEzleXFBr2s58+tTPFWs4RIUUtcgnTvy/lWKVADS5SF3dG281v/AINa4MP15XGwtyFKlQaZ4vEADy5+/Qetapiw5WueVKlQBGNwbGcqBc3qayfAGHC4rFLIEdUVYl2Jc9/CHYA38KjmbWN7VilVHjO+NPteF7uYyNKCpDtZr22NzqGnbkAp+KHVxK92E076rlvTyFKlVUdcB9omGwferiYpJkkvsoUG5ItzkGkWA2FGub/0hcM8emLDzhvNu7AA89mJJ+lKlUAkna2EVhCssIXV3SxkKAWOpnfxWZi25BB22HUGX4a/pETIdOMhEy/vx6Ve/quysPp80qVBOTf0j8Nfw4WYjzLIp+gJv9a0t/SGgJJ0YjlsojhAv6uZGJHwKVKgqzjXjubMZdTkhB91CQbfQAflQyaVKqrKvasMaVKgV6VYpUGaeYZoQvj7wn+zptb5pUqD/9k="/>
          <p:cNvSpPr>
            <a:spLocks noChangeAspect="1" noChangeArrowheads="1"/>
          </p:cNvSpPr>
          <p:nvPr/>
        </p:nvSpPr>
        <p:spPr bwMode="auto">
          <a:xfrm>
            <a:off x="304800" y="-158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766192" y="1688953"/>
            <a:ext cx="5517796" cy="1488873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만민공동회의 활약상 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700" dirty="0" smtClean="0">
                <a:solidFill>
                  <a:schemeClr val="tx1"/>
                </a:solidFill>
              </a:rPr>
              <a:t>① 러시아의 정치경제적 침략을 비판 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ko-KR" altLang="en-US" sz="1700" dirty="0" smtClean="0">
                <a:solidFill>
                  <a:schemeClr val="tx1"/>
                </a:solidFill>
              </a:rPr>
              <a:t>② 관리 부정행위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smtClean="0">
                <a:solidFill>
                  <a:schemeClr val="tx1"/>
                </a:solidFill>
              </a:rPr>
              <a:t>정부 정책 비판 </a:t>
            </a:r>
            <a:r>
              <a:rPr lang="en-US" altLang="ko-KR" sz="17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700" dirty="0" smtClean="0">
                <a:solidFill>
                  <a:schemeClr val="tx1"/>
                </a:solidFill>
                <a:sym typeface="Wingdings" pitchFamily="2" charset="2"/>
              </a:rPr>
              <a:t>이용익 탄핵 </a:t>
            </a:r>
            <a:r>
              <a:rPr lang="en-US" altLang="ko-KR" sz="17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dirty="0" smtClean="0">
                <a:solidFill>
                  <a:schemeClr val="tx1"/>
                </a:solidFill>
              </a:rPr>
              <a:t>③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노륙법</a:t>
            </a:r>
            <a:r>
              <a:rPr lang="en-US" altLang="ko-KR" sz="17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연좌법</a:t>
            </a:r>
            <a:r>
              <a:rPr lang="ko-KR" altLang="en-US" sz="1700" dirty="0" smtClean="0">
                <a:solidFill>
                  <a:schemeClr val="tx1"/>
                </a:solidFill>
              </a:rPr>
              <a:t> 부활시도 대신 퇴진  </a:t>
            </a:r>
            <a:endParaRPr lang="ko-KR" altLang="en-US" sz="1700" b="1" dirty="0" smtClean="0">
              <a:solidFill>
                <a:schemeClr val="tx1"/>
              </a:solidFill>
            </a:endParaRPr>
          </a:p>
        </p:txBody>
      </p:sp>
      <p:sp>
        <p:nvSpPr>
          <p:cNvPr id="7" name="AutoShape 7" descr="data:image/jpeg;base64,/9j/4AAQSkZJRgABAQAAAQABAAD/2wCEAAkGBhQSERUUExQWFRUWGBoYGBcXGBoaGxsbHBofGhocGxsaHCcfIBwjGx0eHy8iIycpLCwsGB8xNTAqNScrLCkBCQoKDgwOGg8PGiwkHyQ0LCwsNC8vKS8qLCwsLSwsNCwvLywsLCwsLywsLCwsLC0qLCwpLCwsLCwsLCwsLCwsLP/AABEIAL8BBwMBIgACEQEDEQH/xAAcAAACAgMBAQAAAAAAAAAAAAAFBgMEAQIHAAj/xABAEAACAQIEBAQEAwcDBAEFAQABAhEDIQAEEjEFIkFRBhNhcTJCgZEjofAHFFJiscHRguHxFTNDciSSk7Kz0lT/xAAZAQADAQEBAAAAAAAAAAAAAAACAwQFAQD/xAAwEQACAgEDAgMGBgMBAAAAAAABAgADERIhMQRBEyJRFGFxgZHwMkKhscHhBSNSM//aAAwDAQACEQMRAD8A5muaJgMQDYCVvIvHe2xPWRjU1bSY6xyiYmYI6xvOJMtllibntBixE394IA9D3xFmMuQiyrMTO14mwkQd72jpiDy5wI/ScZktDNQdugANugj8/rE4tZfi9iZtYmVHUzETsCZ9jgfmG0tTQkCwZzJIuJgx1iRbuNsZq06TsiBWMcx0EtMwFVQxm5i8apJttHvDVuY8My7CHKXHVcxY9OYfe/v0i4Ppi1R4wJk6QOu8D1+4ETe46xhXyvDSz1FUmEG5AmQLgA2kKH6idI2xQpidR26CDEf8Wwv2VDwZ3x3juON0wdJIUrbSSZ6wD0gdjER9MQVeL5ZrFlkTG+21u5O433wmfuxMmRHqdzb63kfqcQ6CD3/2wY6NPUwfaX9Ifq8Qy4jSrMbTuQe9rGen02OMZTiDhg9JfLZJIdTzg3Mggjpb1i+5BDJUAsQZ99jePsf6YK8Nz1MCI6/xD/H1MdI7YYyaBtkzgYOcMQI/8E/aFXUBczSZ4PxJAaDa6QATfVIIntNzJW8a0xnC3lu+WdNJlYdXViwIBPMpnYbwNyIwuZbiNNlFwCIm8eo6TA/PBClnqB+ZOnY7bSB0Hp/zC97fmXMuXpK8ZVoey/jXLFtIpZhQZvpBj1jVaxB+vcHEuT8ZUQ3/AJNJvzU2AmB2m+/SJG98L54pSjTsPaSdN7ek/wBtsZFVWUQGg3AgDcxJgyO+Elu4XEPwBwWjgvi/KHTrZSO5p1C0W3ITVBi/0xf4fxPLyQmYpuN2BdSyTYar7TCydpAwgVsugYXtv063JiDbbfvecUmqIoCgBiDAn1v1+m2G13j0iH6QdjOoNxnKsZGaoxtauncTcH1Aj1GLmXzCwChSD1NQH+52Pb1xx79wfMAFp0GDbTPfcj3OJqPCQh/7IvEtGrcmQLG03jqDFt8PN6D4/GJ9jbufv5TsOUruxMxAnruQbekE9fXArIeTnKfnNTAJaoBYB1C1GRdUbHQAfWZtqjHPco1VHUoHp6CCAJAF4sI2i20H64NcJ8T18unl+VTZFJMkMGlm1MSV3JmNhFhsBjwuRtn/AFgt0rqMoYfPhRA4NKoUIIhSJG2wJ6Rb098EUL02XUNLC2oSVYD16ETaehtgPT8c0RLVadSkoB5yNSiBeQo1C82AP0wTy/iGjWECoqkzY2kdxqFxth1a1jdDJnNucOJeqVgRLdokXv8ATGi1BaGEkGIMzBgke3UepxkZKQGplSIsUMqZ6xsR7dxiM5bXFhAPYTadp79wQdxipbWU4MlepW3Bkpyt7GPz/wCDjRcow66tzMfq/r642zGbKwwGpRAIuGE/Ms2YDqPivadjvSzQIkEH/mP6jFSNniTMGUbyCpSPt7dPb+v1xotJoja359gYxYaoCD+uv6H0xH5pt3m35/2Bw7tJpnyb/wCIjt/vfrjWpTvuTHqJ94i+Jlf6dPt9e+N/M7/rphbAmGhCmUlQ9TMfrf1t9sYeoVO/X07f4H3jBBhiIU/1+XXAAHvGGwSvRzBg3IHrBn2+vTHsYqIwNgfbv+fTHsSnqFBxgygUZ3yJwpc09OppYgSRMERHYjbawkdfbE/EMyddpAJAmbC5DAtvAIBsBM7TgAGKVAp3DQ3uCQT/AFuehwz+HaXm56nSOorodipUzKqzRY9lmbXkDEz14OfdNJMaT2gavmqeo6hYW+H7neZnqT7gTAhHlkiOU7WYfe97GDvh+4p4FTzAlOqNTDlSqNQIibOCPiAJAI1EK1zpJwKr/szzAsBRM9QWXb3Exv06Y8LFx3jCue4i1l1bZXMNZpvMjqbxuYO8Mes4jWkF5NrywIBn29DE/QW6k6/gTNGPwKnLAB1qYv0JawkiB77TOA3HeBVsvBrAqG+ENF432PScMVlY4BgFCB9/zIaKLDBgPhgd1MGL+nXv7xiNGpkAAaY3lpExF56W6dz6Y8KxgFVE21evUbRHvM26YhWqdIBWP5hPff8AthgEDGN5bqIpkhpkwQRvF7wdybxtYwT0jq5QCe0CCO20kg7XxAApMmBO9mtPX6YsUSovqkKLdQCTBBkdRPQf59uJ7Y74E08sq3KbbgHY9etiOvr9byUcxcdD6D6/meg9cXeH8IqVW00qbOxEqAGkzbWew9TG84buBfslfkqZpvKE3RYLR0veCDB+b6b4HIM5umMxayyljJMzPzem95sR3/4O5XKabhmFpsSBt6HrA+wPbBvNfsvqAfhVlaBZWQpee0kACJ/xGIk4LXp03Nai9MICSRpdNIMyNBJiL3A67Yz71fG0vqvrJlYUggDMJAIERJk2C95OJeF8O1nW/WbTf1Htf03xhuGVgwLZevAkAeXUMdySBEzEX29726nmqJak6JuSytJj6C2x2jffEyjHMebA3BknD0AoU4i6iI67bdz0+npixS9dx2v+ffC/R4hZRLkR01W6dPWTF+m0Xt0eIFtr7WkEwTA+++/T6Y44yTDUZEJlCTv9R+vzxKEAsZIPtt9B9Pt2xTTMgAarDpFwf1/nEzZtVEn899toidUe/wDlSg53nmlPjg/+LWERKE+1p/K5xJS4ehRVK20r3G0bgb7dfXEHGcwTReQQPLcX68pPXcwL+22CeUyrlV5HblHynt/jD8bYEVnG8hy9BqUmjVZCQJg2Me1jA2nYAxEnF+lx3Mru6VB/MNJ9pEe/Xp64lXhNYyQjT6x+UmDjYcErmOWB11EfTYnD0NoG2YhmpJ82P0ljJeMGEeZRI7lDqiDsQ2npexOwF98X28RZZp+P3CMPtaZA79+uK9HwzHxNDfyi21+vt6W+12nwemNwWnqT9toxoVJf6D5zNut6YZxn5f3MUuIUql6bzFjYkg9/gHX+p7YpZwuz0hAgNrNyrDkdSQOYMIeQLdN7kFtIAECBaBB79frf74HZwMcxTC/EtN3kjoXRSL3JkA7jc72xYWZFyxz8JANLtpUY+MvlxtsQJI9Npv7G/v2xJTmB1H3++BtbJORJI9QBEQSSPvYwR/cyrlXAI37/AF/QxM/V2K2NG0cnSVEfj3lyvX0j7YrJnj/kRPTr2xG1A2/liB+thbbEhomLx9J/p3xC919hODiVCqpABzJctnlaRqgjt1G849gcaBDcszuN/wBdf+ensAv+RtUYZcmEeiqbcHE4BnqZ88gx8ZmOnMftht8O1QOJZR5mXAJkydTKt+b+Y/fsLAOJZYrWBuCzT/8AU219xB9JnbDFwRxSzNKsQSlMSYmxUqQBHrY72Jsetb2DKntKkrJSxe861+40tclATsCebe8CfRS3cCbxjnPG/FOYOZqEV2prTqsi0kKidDESRB1kiGBYHcbASGNfEuVeslQ1GQ0wRLIy6gekgEgAzMfFYEkADGc/wzh9ZzVepTDGJiqKeqwgMGg/DaFve/fHa3Ck4GZL4ZB/2ZHyhThifvuURqgCVGBMxYMrMuoKbQYLC8w0g7Y53+2fKFa2W5i0ULsxu34jDUSABJ3Jtc7Y6SaL/hJQKLSQgEKWBCrsBEqRIupF+pgY5z+2dg1XLsLjyhf2ep3vP+DhwKncRSA5I7RBSgxSQTadptYn8yMXsvw1BepmIEAxTVnMG+kmyhgxCkXEkX64zSojyl780XH8JiDO35b9sFOHuDUKkBVGVYQFUXOVILHSJLFnmTe99rDqzL3p04I9Jr/0emwK0kztVhAIamiG5Cjl1EkanS/Qsg+YHFDjWWzNOgi1hopsQVTWszoVgSgMjkqKbj5xh54fnD+8ZTU7MXWipOowSatH4h810UdZ0A3gEJWeygahUf8AhWhFp+KQYabbfXbpjwKiK87Dc7fYjp+xcktmOYnkpQJMDmcdfQeuOq+Wd42+/bHM/wBmFbyatZXVlLU6ZAItCNJM9f8AuA2np0M4eOLeJ1oNSBUkVGCSDGmdrbmb9tjfDE6hAozJOo6Ww3EL97QoU2nHhEwdjAM3t1n6Y1aqf64j83vE9d+u3rf7YJzneTKhE24eG8un5g5zTQt/7FQW69/XEgpEMCOhEAdb4p8NzDGnPXXWH0FaoFt/6hcXqdUBgSeo79/1bHCoZecRmSrcRc8P1WGVoHQxlEnUpNo2Bjb+2CbUw9vLUD2F/rEzviDwzWnKULkfhqIPoIwS/eATAn7f3xKagDu+xjzYf+d5rRTTNonsYP364lKgX2x4Vus4xqB2I+/1xYgVRgSRgWOSIK8VN/8ABzMXmhVHU/8AjPT9dfXEmUy2ulTgkLoURPZQDv8AbGPE6f8Aw8zP/wDnrf8A6n7/AKti1kaX4adwo/pOJ7atbYO4lNb6FGNpvRyUTJ+354nICD+36+nrbGwX0xhkvfoZH6ntgxWqLhBvFFyzeaYpse0fq39cYZRuI+/+2J9IxotPBqGXvAfDdpUzZI+GJJAB63gdbYpZWvOYcEfBSpifR2aQSLT+H0wTdpMAXgmb726dR6/5xWyYU1q5Eypp0z9F80R/978sJOpnyG2jV0hcFZMFCtAFuh9ev9vrjwhQSNt9zA627YsVU95/U/fEbUuv/H6jDsnPrE4A4mum8QIGMU0FrAd4xE2dpgkaxA/LaPoe+2/Y4jzPE0SecsYMBZJ/2+sYLGTkCe4G5khpiZ0/0+n19vXHsVaPGEbZiPcaoPaFP6vj2F+Gvv8A0jMv95nCeJKVqOsfMWEdpUfbUPX4umLXEqh8mb/DY3udai972P0k4sLwwh6mp7G1mgwRys0E2uWjblb0xT4n/wBjqwCSZtfzEtaNpiB3+giyrlAN5sV1ui2MRjM82abWQGPxtEgSBpgC56nvuTiV89UNiJJCQDcyzAMPXfpF8BauWq6i7ASCwkECGW7Qtoj+/fF2jw2owqPIHlqBuWPKCwuRYwpMSJiOoBNqkzk4nEts4Gf6linmiHmysCOYAap1afiLWOm/effEPF+IVKlPnlrqRqYtp1AnciY0r36z64rVKZLATB1tJHowNhPe/XbEviDJoikUydMrYsGMjzA119du4IwahQwE8xdq2bt/U2yX/Zkm0gXMb+pIAsSLwLHFvh+YG4F9JUCDsaYUjexC29zc4G5OgalMTqKrcgAEBZMufRTBIiIPSSTbr0kFQGnGk67Lb4VIJsI6BrD5httgSoyZQHOBsMYHx3hShxvS9JzpimacDb4HDgMbkWSJG3oLYG5iqEpOAZLeX0NghkbWv69x1xXpZcuUJ1KL3EE2LRGqxJMkX6GPRwyPhn4ZXQ9R1hnWw+EgIrGYj5riQbkBivD5O8UWGPw4H2Zjwnnl/eqZAB0gqxGuXJVgNcyNQHMDeSRa9nniLamoPUGkUmeoVJhQR8BMf+QSCAerkWOMcI4QmSp1tEM9RkZ5BiCTZYGrSJLnV9cJ3ijjrVGalTGoETUMgm0FUG+wiT6DrJwK7DA+MQzta+oCOFbxdTBHrFxBBvF79+W5G2NaHisMGsBptvGxiS0QPbc7i2EOjxdpZWVtIINtem4gzFIgnSYBFjpBuIxWfjFXz2CUyyU1gagxU2FyzgMu0WEbdpw43E+kX7OoA2Mecr4q0M4Clgzkre15JAaADMGCBBuZxdo+LwILg/RlMxBNhsZa9jt7YQXzZWmQKa1YCjRP8l7RJBPY/N9cCpfSFDsYQSp0oAWYysdwqg9+YHqMClzAdoVlCHjM6HwrxkiU6dMqRYqpIMmGK+0z0ufti+3jUalGghT8xBABHSGAPta8j3xzE8SXyYIJqqVXTJCvqkj/ALY6XEWnSIm4x7IZtkVfOhZB0lxrUkEQpVFJggxPTeZwfjNjYf3O+z1kk4/qdQzPjNKYGoQZAYXJEEbiNgbz2B3MYir+NEVwBSZiSB0B3jeL+l4uL9Mczr8WFQNUZQwBF0RANI1AcpOqC3ci2+qMXqnFkZZqag0j4lBY2AJNib3MiNzEWGBa5h2+/rOp09TDmPXHvE6HK10huelWUGJGo0n+I9BIiw+nXFrJ+KkCIrEA6F3IXYQ1maYET9o6jHOMxxmi1MxVMlHQDSYaUKgSUsASTM/2OCeWeiQQEiw1TrF2IEjS0A6rTYn63H2ggglf3nD0qYxqj0fE4AEhlJ1QsAsYsJCmQW3AA94jEmS8UK8kxMsIsCYF4XVM2NiMKIzdIMxFemoN4JqQYa3zRAYqNja2KwrUqkL5tNwFEhyrHSQRKifhUrLFZ3EiBirxx/zIT02NsmPZ8VIVDKA0xswMzG3cX3vscY/6+SOWmSYkABiCdOrTqUkA2i53O20qbcRlWhwAbsS7SB3nXYSJgQpB2vGNKnEykEVU0lBp0POnmkyoYlogCCDy8ojYCOprxxOnpXzsYdpeJ6jBdIA1G0SSQQCDcEixtYbHffFPIceJNRwTDuRAbcogpwLwSRS2ib4CnO+aQz1CDpnnUELYSJAkQAfh2hpgbycOrogYMA06nYlm0/Fs0/C11Im/MIJgwoX4ICxh6YYJO8ON4ldBpGpm1fxRpn4FNiZsRt1EdcRZniZCnzDEH5zyqb6QS0Dv2+wwOzGYCEGnCjmdlBkwsSyyI35jMd5tiCrXVgWc7DSSVNj8RMGR/N1Hr1PH6w1nff5TqdGto9IWq5+sKYKiWidXchegA03Hv/TA+pxF5AVk1dI1aWgkAfxG/KY323jEtLiw0Cm0EJEEpOxi9txA+wPTGMzxCTrFSxIXlVQCVJtqYc1wTE3vczGEN1TNwx+mBHp0wXlRt78zZuKzNR9QiRymRciyk8pA7RYse2MYipppB51AEppI0gkPzFtNyZUEX6nuZ9hZsbuZzy9oa4Pweh5GVqOgWpC32JNQ6EVlN3EMpAPwxNoEjOL+EsvWqTp8tRrWoiqAJXSxYAfCDBUxJkCIk424tmQUWmiyqudNiQF8oSEi8LKpG40v3EHxWP78wuI0TckNJZSpjadIgjYlSRDRipCn4McYkzNaPNq5z9It1PCApZmiUSaNSoEqIokEXKk8x5gBocn4hfcsRNx/wzlcq7ZtVD06K1PNowsamUimCApAHNoHL/BJ5TN0Z1loPSqS70VzC6gdOorQdWOqRBN3JHf0OLaZgVMxUSog0VOVlYkGGBSsCdiQCpg9FYbgR7KZwJ3VYRk9pybhObXMcQpK1KnSpu4UoJCAVAFLCduYBhJ30xiTx5wU5eu1LUSpWiygrBUGmQoiYF9U+t++KvF+Fvk82PMAmiwWCDBFOGQmR81MAggX3AgjDB+1ykXzpfbUlKJIvAM9bybff1xVgCc1Me8tcB4PThTpCUwQoYmNTMDE1CIAYdCbbnlkKwUOGU6OQo0XHm0FqBahZYOmqQSykCVYNVZVi8owPxEYA+F88iUiHGtSNwSNLpDAyCSrC2w1EFRMcoPDPUjWSnXRxTZKZpAGqwpvqZUVkAFigSJWQxW+mCM5sqxXvLsFlB7CIPEsmmSzFWlW1MFVmoujQeYa6LCCBBNjIMSSOmLvhzigr1smurUda02Vh0Vi0ySQZ1T6Ese82P2mU1qZvKqitUPkgNAYuYZyAbBiwXveFE9TgTwDw5mlfUKFRLOAChF2pOgHN6tv9emKDpwCTA1MeNtsTsWUyQqCqCWFLmQKpWHQAU5JA1kkU5uZGvTfTOEnxPkKVF62px52kBKYUgEll/EMgjSFDKZvIG4nD/wmuxLarLLRO5JM9/4en59gHizww2Zro6q5XSFZkdAfiFgCb2JJ9h3wqxQQGEHo7PDtIY4E5pl+O6aLOqhYgbxc/DbqAZNo+WSehXw7kVrgs9ViVIL8hJIZDyhgG8skiAYAh+sSKafs1zwDr5FplSalPcGQeWpOx9f6YL0vCOeWotQUqtMkKXPmUC4eArOr65IKzM9Sd5twoi8Sp7mYgqw4/WaeM/LUOlKBVCLUNOxFRf8AyEDoQoVpBMqGsNM4C5rilKpli4rDzjUQgadDouhhUm9xq8uIYk6DsRg/meD5lc6uYq0XNIKUfW1NiRV1IQxUwNTNpmABPvIQ8Ep5RqqVaqGkKjBZLEMBYFkBgkqSDCyIBB3x5fDCg4+kBTaxKasjnnb6wKfFFbykRSsSWIAHNDBirAdNQmOo+2GWrmaNKh5lOpUY1D8BWyg6RpHR4luaF1DTAGEzJUFauQkaSWgNYFe0mwOmw9SMMtFKZypp6grLKl2MMoDSurcqF5uUC56gkRWfBQDUPswalucnSfsSrl+HoAFvpIvF5vBIUN8JU772aJi9sU9Tgs8aaZYSIsgBUE6uUTeeu8bY9TphQAjKwNMaH0nT2JuRpC6rztpEgYmRHXWwmmUCqHMsQWKgggC40cx9xa8CO0FXIJmhSUaoNgZ+X39Zpns5TNI6mqs5BDMA2kDSY5rSC2gbdBcgGbmg0annKrMCdDaQYYspIUhOYcvPq+bTAgQcUeJcPZQ6FWUoGYoQAqcoEgFZO3xCNUob9WHhj1arBJRaNK8sTIqgAUy0ndnbfaGv6hgAbQXJ5I/qVaQdkQanZWIbWxLHUkAjqQxAVoMGVImxAxmqICh2pmwXUoBGojkuGAOo1FUPcQxg7CJuIUaoqs1KETzoPKseYFLMGvy6iWED5GNrX2fPZivRVERHUqxI5pLaIkPe4H4lwWJExIstQM8zrMT+UY+Up5anUaspp6CQBUWQhZFIC/wAxD3UtBAJHSby8OqFgQyFlqIs01pkalhGdIBgjUbMNrwdMENkOKuWqutIrWqv5tPTp0FXqLCPEcpZYkaYmdtWGjP8EKK9LU3lJRpmdL6C6sTW1ECNTjVaeYORYkS81nHMmaxQdwB8ZVHAsxqVUqBdCu4gBUIIOkLEKJ1fD01iYxSy6gUyYkGmxK8pkMAVIDWjywgJPox0kAHetxGmA37tWqHT5VQteWWmQT8YJLJAvMEI22lZLfu1OnoLh9RGhFDgyqtZlEnTpBZhO5g4WysMYzOq43yB/fzkKcDFKjpaoAsHUFBbSyVV81VXQvMKmnYAGWGx1LjL+GCruA3mOaVRzcEs2sCzkhzoYL1EF2UXBgjWzgWr+7FGCtVFR2UBQQyal5WJJZoNoK6k6xGKuT8TMKqyugK3lnTHMlJKbgoHgnU5bSsiA25uQwBccyctbq/DBNLLMFEkhQ0MFBpuokm+onlDETI1FbkkAzdemC1qp01nMrrdAIcCoFUOSqM5YAhrB4IsSR+azRly50oxIOl9LoC/NaJsrrsfl3MxiU8ZBoim6M7VGlCuhWkMVBGlhLAPBA+IsZ3kIQMQcmU2+VgQJLl8saRp61JUAq1MKNRI1LyEsBAKTM3U7nGMVBXpvV1V9VMqAU0tLrq1zq5yCGEMSIkt1CjHsKJxz+39x3h53wYaqcXqIfNi6tp1hTpOpi1yIAk36mSTfVixwTOs9VjUcJUCgkyFmVENvpIkEGB9N4W8txDVS0sSCJU/G+/YEwFVoMACZudjhV47xpmrU2XUCiiCBBBDGYufT9HD+nQliCT6/ORdaMIMADP7Tqefrsa1Y+WTphSysQGlFlmUHeCVmLQet8binmC61/K1wTqpsQhKn4vLiGHSDJ3NgLBc8I+Iahh3LSY5puVOmVuJMmbb2G8zhjznHKK1WGsmrBbqAgIHLbciIiBO5ubdYYctq47TwD6AhTkc7xZ8fZw1c+mgHTVy6hkcKpnzKykMDI8xTb+Ug9pwI41xzzqmpg3nUiUmCAjLJgDrBnuZMyBGCnjx1VsrWBLSzgACS0FGk8xJDaQdMiZJnfAXxqQrawo11F5nE9IANidwBc7g740ETxl8TOPnJA5pymAc+ohTgTeUysCSKgJQ2WWWFdWAsDLJ1Kw0yIwz1uIUxRAKAvLF5Eo8qWIYs1nPQ3kgA2iOeZbO6UokwsVKokDr5dGdVpWea8Wv2Iw45b8VS3xDzKZvHQQR9UM2xm9aGR/cZodKqumT2grjb+ZxDLECFAqKNRm6MxNzfTeBN49IwXamLEosiPlEkkm+3bqTgf8AvA89QRzUzU6CIZSI73/xgjScnlH077+nSftviOxzhfh/MurrAJ9P6nhSG8QB0gL3uI3JIv8ATDF4UN6tlA1A6QLfDp2mZhQZP5DdfWSQIIi/X8pNvtg/4XQebUjbRRPuC9cde+/sBfbBdKWNmIjrMeFGHWLe/wCus9JtjDP1sB1PsDbEwoX3/wBsYWl3AttGNbBmHxAXjWlqydVZ+RzJJG1Jmte91FuvY44r4lzOmpTC2Q0qZCkaoJWGnVMywJFzAIFo0jvvF6GqnohTrlea4uCIPTrBHYnHzvxmi3nMoDN5ZNOYudLEAzAuR7nHqwA0ehbTtKtV4YEDTAGwsbC5kn4viPS+2CvBa0VGYyRMzA1aoJBHYlZNt4btitQ4U5F1juCY637ncx7HBPI5B6JDAqGkTymwEneJABg2Hy9Iu4XIrDJjR09rDYQrwquWpsoYDUxMtaCFA1C0Raf9N7WxZql3QaQsrURVAK9CDYlhAC2OmBLD1bFXL0RpddMB5kEGPSIIBjm36H6YiXhyGyiQIiC282O+5NttsR9RbW7hgf0l3TUWohUjHzlzi9WpzsKbFXQgDlYJAkw1zBUdT0PacMfA1qFyQLOkfCPxN1TfcBTAI6k7hYC9/wBLdhBapABAktuwiR7Tb2HYDFujkWRiykqx5SVlZtAIkxIuZie2JRcg7xj0uwxiG6XEfLoBqgfVVMgjmOoBdJYdG1Aap/hnrGIcpxLyMrTpwNdQudCzpaCeaHje1wbnSARckJU10gqzADEgT1aNVpPxG9pNl7X3p8ZcU/LqU1qIVPxq06ZJiDtpmQZU2gQb4oW0McjiSNUVGD65hbKZbLUmpBAWKU0B1f8Ak1haqEAtqkCQNIEHVE6AMX81wwNmmLBvKNEBgDLKGBAWRzBqZkb7BASRqOKXCvFaUhXaylyrgEEjUEgrMEldKrtAGuxMjGMv4ip1KuofgVFMm8DStMskqFaZJkCNlj+UsbBGwiFNgJJMscO8OU6lOqpN2UikWUyo0HWrcqg3JQ2EBdgeUVeE8Soqwq1DVRmQKhSmCyIt4TSjIIVtJlWMdus/C6zDKVHp1fLCo+gMyGRpYLqBJKmBa6wV7bi89n/NSkaYH4VtB3uwgEAwD8O/UC+0jkVjIncG4kMdvWRZrOO7VK6nUlSAPOXmYhfOowUZYcqJhT1NjcHyZfKV4CsAUhFcj4wKrgVLkFVC8saoCxIULOLGYFPMVfIQRyqjKzGNVR9Cj1fSNRveBvpGB3mNRCr5a83LpAmXEyJIESxHw9wOt159QRniP5HkIwOeYw1aldqFZLPOu7QDfXemdQUkAKSp30t0IGFPhtHUPNNMJU+JQqcpnUFSDvsHERc2IMlSAyNN66TVZJDBmUSCGR4bqJMKssYFj3xTz1BzTViygqdDLzbCIgTIPTSVkgXmxx5XGkZ7/eJ1lwxAxtvj77zR8gtXU1PzNScygrTE0zCWBIOrUQ0W5TPSB7FoBHRm5dSaabF3teamllIJMEgTJEiLQMYwYJAwVg6gxJR9vlIsvkhXpnyh5dQjlaTpLdAQ0+iE2+LtbA3w/wCGXq/iOzIRcWW0GQYOx+IiYxa4ZS8sBDzauuoMALgry2JkdLC17jDE0U1JYgBRqYzJJF7CCTJAA9fthzsFwF5PMjqBbdj8IB4hVfJM+sBmdQabrMSJUsQe0A3BuwOruC4dmmJLk3JFp7k729/oZxnjeffMVS5kybCbAXhABsI7ep3Jxtk6EASDteCOpnY2uI2wDBQvxmjUzGzJMO5yiMxQFNmIUkOIuAw5bBj1k9RM3vsD8UtUIXVT2VVLhy0lQqyRFpA2ECWP1N5QnSAZ7byb239AZv37TjZ0kERqnlgRvFt+kX9j0uMS09Q1WVHE0uo6GrqBq4b1iTXzxakiaY8tnbV/7LTWI9Ck/wCo7Ys0fEtdaflqQFO4KqdXoTF+tsGc34fpyCATJ31/eRE7yB9PWKtTw+hmJB3HNb2M9PWTNsW+0VONxMsdDenBlbhXHiGqGrLE02RYixPa4AsCB2mwwXo+MaJILK6gdI1D/wDIW277DAxvDZGz77CLz97Hp9Ppiq3BHkhYIkfMOvv19sCRQ5zmEK+prGAP5nRsp4hyhUkVqZ5SOZgl9MggOVmCYFrlfpg54MqsGqydqNB95EM9Z59tJn0v2vx6l4ffqI7wRM9Pv/TBng+TqIlSkC4VzzLJCsoErqFpEltyAe2Fhaqt1M94V1o0MMZnbs3x/LU4FSvRQnbVVRZ9iW2wJqftEyYHI1SqZjTTpVCRY3l1UabRM9diMczy/DF6BVOxCKJ6bwJkHqMTVsssc1gOrkm8nbcSd4Hf3kW6pTsBOp/iu7N9/fujhW/aQKjIP3d10sHOp1m17aQRJIIv/Ce2ErN0C9dnaBrLGOYx8vTuAovuZ64j/fqNOQHWGhoA2ZPhJgTKjVHQTFpOI6/iemF5KZaetgJBnsdie/zDC2axz5R/Eqqpoo5P65hGnlBAuLTYT6kbmdh1/wB8SU8iBO4+sdLzbuMAszxnNOI0Kg2kmfU/Efc4G183ULaHrn1Ewu3eY/LrgF6axuT/ADGv1KKPwn57fvGyrmKa/GwUfzGSPWLt19cUn8XUksGLQY5REyZmfTbb64X0yI0yFJPYxJmCDe0euMnJENBUIykKwNoJggRMgx027wbBq9LX+Y5kz9S52UAQ4fGjMeVQJ03YyBO1hH9cTZ/iVWV1VdKldUKQhPNBBgTc9uxFzuvPlnTW7Dkse1idMgAiYPa1vbB3LkVss7gyyJyxA5ZbUeYgjSWWYsA3a+OmhFwVAxF+KSCrnftKnC1DVJJJM7kmTY979Bt39CMFqtQBZbSFiLmB6bD/ABvuMA6zMvkqp+NFA0iSWaLHY6gwEH2FwCTf4jwvzUZS0FTJIE8izqbSDzAAA+lthOOPWC65OxjKm0I643G8uJRViSsMOsERFjEg2JO9tiBiHinFlpNB1Ekbg23v1HX1i8DrgbwvN6CaVAqwVWd3hoJEkiOnyqL7+8Bg/wCk+aRUqJApuBNurbD5juSbxJB2mRZDW/n3E6rrdX/r2P6SGp5Z5XI1QQUYg6SQNwOg/MAeuJnDI9NhzpUeKg5pVWdQykiSospBF5IwN4bwxkqvqAcaZUkHlaYAYmAsXA1ESeo2wW4XxpKdWgirTeoalgWOlXBAUkpBva4iJmDcn3hnUNO4k7WKqsG8re7ky7wvhf4pB0qKRLVNWldKgQNReQGLkwRffa5E/CnoGv5fmU6xUF10ExrLaQGgQAIVrSDYgQcVvEmQRsslVTCZkawpOpg/lkiWEByvMADEmML/AIOy9Y1Gp+SS1QqBUggCGvrgfCSCJIJE+t2qgYYfkRTsf/SvYHnAkmYzOl0Ccr02SXIn4ZXQQJMxMxAP5k3kcoaqO9Ish0NpYIoLP8aqYLEAgmADqJaTMQWLiVHLtqyrS71BL1mADyWIRwTtpfZR0IknVdW8NcZ/d8vXWrqZjrVkAAGhSU+Yi869p3XcrGKBqI0KQMfORMFz4jg7/SVck4pqUqylM6aocEgQwIUm0gmCDBF1E+vsEfDGdTV5hgimpBUqdC36gGWMtadgNrgj2H1+KV3xEWGhWITViCloc1MwdCllVvYBkVTMbLMDoOkDBPPspy7gAXEGYnp32ttPp0Ei/wCM8tpXzKSg09avUAj8NiCpJURpVrNMxqB6bqVbjA8qIuwtYi5gHtHJJibEg++ea2BAEt8RW3MGrlOaWv12m0+tv7dO2CL0YFxeIO0fCR1FoM/UxvbBLhNOnUcU9CNpSjNyJLUwb3mZQje8j3wyUvDdBwoKyCBcMQYi20C+1gDbY4d7PZZCTrErG8UsmdUTpFt2+trRJMQL7nfF1qZABYEW1LqFtNzq5uh7fKV6GMMfG+AJTogUECGTJMkCKbtO8/IVkECWU7GDv4npqcrTr3ApIrMwB+FuWJA+WoBsbTPW6bOiKqW7y2n/ACgZ1TGxip5o5i2wg6gDHa/XtYn5vS8eYoXLKqnluTa0zDAdNmk7giDbAt/FFO+lZUbEgD2FptMiL2jptmhxgvEFVEDTABaYixg9TYRex6k4m8FxuRiaI6qttgcwgKETIVRMAxbsZm0zHuAbbYhevTQyzwZ5pcyL+huBuPTFfP8ADaxIBqQSJWYhgQdiIMTIv27ThdrUjI3b6evzdua3+NsPqpD/AJojqOraojyfAmMr8RpJsQxi49TJ3dgegI64hfjJIinSmZg8xM2JJEgXlT1F+uBOXyqwWJBEXgyAZA39TA3/ANydGrbl0kFejRBgmAOgW3SLW64I1Ivv+MUOots3yB8OZGrV3YAMqMRYfxW6aR6bLuQeu8OZ4dEGrUnYRYXG8SZiJvIPcYPZbhhq16lSh5Ypsean5qoVGqVDioSCqsFawJiLHcaeKqyU6g0spVqdNxpYmAQQGJk8zcrdwHUfNhpVlI0jaRC0NkPnPvi+1CmtPUApm2oy1/QEXMz+r4JcNywqZZ3sHpsBqA5SJUBYS6kqW6fKd5Gmumc10jI1LdGkkAmQbwTsSpEbyZ74ffDPgCm+XJ82oKh1BdiijVMEepvv632xwk40kbwy4XDg4WI+Vp3EsCH5YiBM2FtxG/uffG2U8IVM1XJoU9aAyxGnQsiysSREbdTbacM3GPA1ajRkuvIRqI2CQdus2Wx3PW2LPDfENLK3IZ2G4WDBIlusEtFzvv03ULdLfGU2gXV+TfHeLZoeVmF1rp0kEqQLC5VSJtfptcHrhho+DVzGYoZhTo8w+dUSrKgnWNZBQSo1HSQTB31DFvxfUTMeQ6WYalIK819JW/8ADYiT695wT8M8BWqqtmRTq6E8tAQIVJ+ExAgQIkdb3ODqtUHTzJuprY1rYdvUTm1ACk7AFaikwjdAQZRmJAIAgMRHaRecG+AZujljqo0WKsIaWnVzTIBW0gaTTkz1YmIIZrhuUq5qKAZw2oldRWnZYJSObtufUWiV3xDWbL12SmxCkLvBI1BTMsCT8UAgzb0woWarPDXnk+kY2BVqcccesY1rZBGV/Jq6FMwQtWiBEkaH2USBN4tfcYZOB5ai9Wq+XUKhgAEESTJPI0EKSQQth645XwTiIGYD1GKqFtcwCAI2B7L13jtZq8P5iumXpsqkVNJUEHSCJhFOswwOxsYsYBGK1pU7HmZrXsc4O3EEZDw+xZ/LSXRJqLq0lQqAkHlj4pkHsYFhgfmuL1vOdPM5SWOksfLBBDToMqV1Akauh6GCG3PeKKdJPJolH87zA7VFqSZJEBuUgkH4zqAOkGwkR8I8P/vTfiO1F6ekkRrLEjUWO3KJAuYvENqg+8yYLbj9o4tXZnT5Tt67xt4Bk6dXJ+S+lk0Mj01XkLfNIXrMGSSxN5JvjlNHh9SnUWrTALhQ4FwQWUgBe5EEgx09CMdUFb90CCoVACyWYgDaCTrMjqOvQdMAKdCitRXpEsklkTQdIvKqZGrldTZtgYMKDrnFp5EJK0YEPk+mIO4fw1qdGkuY1Io01GXmDcsNPwl2c0zpgaIBUbJgo/Dc5TXTkampSwNRDoWpqBGqWKwQ0GRuDNmvgh40BBoVpFiwM7BmUEEGN/jHWQthvil4Xr1gVWkUZEhSHkhQu0Opstgb6piwBjB+KofD/WF4L+CGQ7dxmWvENFKGnMBDqjSAZcTdkLmDJRxpB6llA2OEXP8AC6jXprB0QVE88klha1hHS5AMbYf+LcSQIadZSwfUD0taTM7mQRYzPbCVV4qMsNSMfNkSQ0GB8cFe8RIvDDpOF0s9hyJ53rSso+57bwhwPwjX8v8AD1KRzLqAVvMadbOheQdBgahMEbgAnOCfhTi1WrWChyxqoXZqw1FSkAanUAlYJADG3LGMY0SD6zOSzA2EPJxCmCxWHBBUqI5rwUYd7kARfUejDHKvFXAzlM4aYUtRqc1KY5lImAZnUjErM9B0MFl4dxFvLWoqlmWoAZGygBVgxeSrXt0F8R+IuKMz5dWp03VA5anCsAHNlW0ggLZgACDMQYwtnATMbXUTZiC8s3lPlnLalANMhoEgmpUV4E6bEWFwdp1YeMvnRcjm5veQUpz6R7GdRPrhX41wlWy4r0I0gamW8QDzNBmCuxW4iDcAYk8LZiKWk3ANxEMNt/mEQq/QX6kej6xWG/riO6zpVU+SFvGHHhRSmGYCr5q1kBI0MFJBViSOXm+sTBwC8ReK6Z4YtNXlmZNVMXlJ1PqIA5GaxiDIUWwvftJras0oEwtJBt3lj7/EBPpHy4F8IoKwhmMfMAL6ZE3IIvB+/pBtssxk9pFVUWIUStw3MmdEFp2UCQDPQDr/AJwQ8oa2WY0krE9p2Mf16nBbhHg5yH0H8RJOkiDy35W+Fuvv2uJt8G8MI7iqz6ixMgLpUdDEiZ36YzLuoRQWPE2+n6dgAOT39wnm4iEUM8DTOkkgE97RcbWU9SYNoT80xcM3U3O1xNzb9Ww9cb8RZYMcqyNWVTzAk6VK2MReRBEgDtMHFXOcDoPS82idCW103vuLQQLwQbXuGjaMIos0AMykZ+n38YzqD4x0gjA+sXOBZxESoWnmRlt6iATcQJI9/cLirUr6mUU2OqSDJgG9r9j74ZPEHgkUsgMxS84k1FDhhCQwMFVI1WaFkk/F9SkmmRuOv6tjTUo/mEx21p5TGvw+5p1Uaq4JADoHUVBIaOa5t7du4jDD4+KZqlSq00IqGRUkG5QSokQCI1aTEwSDEHSqUc4lRsnTUlSnK9o+I35om8doE++GvI0aSK1OqNYNM8ogE1IUUiQsNC/i9wJabXxy1Ao1jtCpYuwVt8xd8DCs1RlVdaheYaGa19IlVJUTN/647VkM+lOnJbSigwSflmBtvcxil4MyTUUKqxUHoLmdgSesHv8A0xR8bcQy5V8pSTTVAQkgfhiSrBWVfi1KxNhuL9jni1bD4o2lYpOrweYpeL/Fhr1ZBIRTyLaI7n+aQDN+kbSQeVzBPN2MD06bntMb9cDKikuQdwb++1vXvHbBCiRAtsQRb1A+0T9p7nHXUd+Zp07bLsBG3I5wMi3kkAbg32/rE7xIwVy/ENFKpT3DJUUHvqpsNtNyWj7+mFHhlZrAxuJkEk9D77Bf9XSMHlJA6iJ7gzyxE7Htv/XGWQanystsqW1MNK3Ds+tMK1YsIUgsqyGkqQeUHTtF7XMdQJ/GfBmAXMhXhl5lIKRp5UczzaWELHcqfmwR4HwmMxqQggACT8AYCSABeJY2BAAjbo5Z3LJWpNTq86MCpOxgggkG3eP1d9QUOXmT1VmCFE4nT4X5rQp5mawAkmQWYWItAJm4tJmZFzjvg3NZVQ9R9CMDpOu8iIUkdYkqNuWDEYY/DXhfys0UqkFkN2HVd1K2EAjTJ6Ex0OHDxkmrKFxqlGUhQW5tTCnpIVhN2BgzdRjSrsO55mfdXWXC4xmcR4FnAK6NWZiqzBIJm8mwJIM81gZIHecP/hbjLK1dvLYK9QMBdSwCgDTIs2kA3MXPS+Earw3VUIp8jyQAbbk6R/K1iIsbjsThp4dlqmX00quoMdRMqQxDaerGCvqFEEm404dZcmjDGCOisDbQR4tzJq5ipWKtoLFZ6qqNpUGSNIJggf8A9Tg5ks8PKSqJYAgG20iRcja9ha5sBc4g43kU1toGpXWABvq+GDJuJgi8weu+CXCqmSytFEzWqo9VT+EqOwUxGpVgFTGxsRYgCzGVD4y7CV2VL05Dk89pZzni86ERABNtRVXIsDCgyAbXJBG3ecRcJqlWU3gvcQsySL2hYBg7bAxsJpcc4I2XcU6RLrWAeg88xAWImwBBZewKxYHFfhOSZwKoPKuxY7AN8MREwAP67ThJD5weRHlKympMYMbeLcPWunlsBPynqDsCDuNyLbf05fmMioYsSQCDsAQei3AABFhtuG6TjpOQ4ounfqfeJJAI6kWMb/cYSmOqv5SjWhJ/9gFchZM8sGCTIv1kzjtBZCfSS20pauCcHtI6PD6rMGCMJUzpUsGEqNUgmQT1tsN5BxnDZlvCL06DvRcM03QISX5gPjLRIHNIBECLY9jR1AjOJmioLtqi1wl4VlJ1JpSbkHkOobj+EsT/AH2OuQTWvmsBqaTsLAnYDosdJMX36UstmyPMEwWFzY3KiIuRG6/XecQZTiDKFWRBJvuVNo3kG9pPbtiG0O6aRNHpnVLMmNnC6xp2iQx5lNx1HtBBi1oJ7YpeUtLzVmULQkmLETNzq2YCTGrQN8DqWfYsNXKTvsD0BkR0EiPUjG+ZqknSTMtctFwAYK9IkdL2J6wZqENdhJ7y/qkFleQINrcDbOtq1hYVACZvAiT/AA2HrtYG05z/AAr90CqdMljOlpDCOjbde2pdrScM9GlEQIjeZne/vfUf1AQ+NZpv3mpFgtRuUcsEHTJGwYkAn1Y4rqdrmKk7CSuF6ZQwGSdo48GzAWtAJIJ1q83BA3M7yTEHciN9zjZHSxNMBC2yA9SbEdjeexO0XOEDgvFGR1YWvp7Kq9gI+WdVrwfs5ZjidarRGkAARrfoq23Jbe+qFm0XEzgbaARpJnl6o/jAnMcupD6rWv6b9TO3vho8PqXqanOpQAFkztIkqRMGTGxF9xj3BvCqVaL13qFBqYLKFlaL/diYBAaIJgxiHN1Wo+WqOKbkmbryGwiYsAebr9933ZfyryYrpnWvLv2nWfOp/uba1VkCyUaI9rjv9scs4h4JNVx5RJJ3BuRFhGmZ9TAFheSTi7R4xXCLTqVFc1AdM/EIYSDpsZ/sbkYfPDeRphAwGusEkz3ItGwAaDpIsbwbYCmq1WGDtAstp0HuT+k5hnfBlTIlKlSpRL2YU1qEOu5DMGSABHXeLA3iDz8wzTTdVIaQoKtF4BaZJNh8RJAPQTijnjUYsXYsxJdtQgkm7ahFiTERb8iNMtVQ1+YA+hiLDr3BA3t1PfF2A2x3kXiMu67TonA/HOkBK5h7y4IjaxYdD3AncwAJxr4pKtnKNWRFVACVMaikANIPVHXbtbCfxSuKmYYqQ6hVEgQCQLAFdpjae8Xw0cIyq1KS6xMNIAIAJKgyYtzBoIAtckXxDZ0YVjo49JpdN1W+pu0E8dygau9SlTjnYkDYSTAgbGRHqZ2OIFyrQRpaRbruI1R3uB+jh68QZFSrVQAVAAZVB5Ssikx07AgBSbaSqnYMyb+CNXloH20jTG+nSJkiNj1Hpvhg6Y6QpO4jfbtPmUREr53yWghtRnlAg3Ijfvc37zhs8GilnA8VDTfSQiEagTEklhawERY7kTBwmeMSzZmpWIAl46CCJVbf6CL9J74ueEMzorIwEv51IsAvy6xqOkTcrItG/wB1jp6zhjvOXdZcSU4+Ubs3xg5SjWbT+LSkAdNVgZ2lVnVHW3eylk/GWbqqD+8VTVDSIqACZnSVNoIFtIAEkWGGjjFIvRpVm5vNpIGHWQop1JIMtupkyZ1dsI+b4Z+7v5gHKNIYrYBoA6C2q8xNpG+F0KtZavvnaBepdBcOO86F/wBSZ6CZgwtdD5dVVIvPOp0g23IjoJIi2L2e4v8AvGVemraC0qXJ06CGEEE7k7gel4G6z4dpmpRDNIDsWuYB0jTqgEf+v16YFeJOLstZqZAKIdIQgBbgkyoBjfp0A74OpTqPpEuyKgJ5h/hXFMpkTBZyW1FvIhiWUcwdi69tWkEnmuBqBZz4dmcpn6fmIBUixFRBrWwBDC56i4JXa5iMcXWsBUpmlCK8/h2ggVGVQwIK6uWbX5rWuGPMZ8ZXNgLNMNTRgVmQbixEsTN+24vIivSODvJWck6htCPjjh5oErQJHmC/NdQCJVTMwRIMXGmJuMInh+rU80Klr2MAsLiwLDlBiOnT1GOhcZrfvqLUGlqia1cyFDIYZQd4gg/mfmwF4N4epVSGrUzDyxAMNpbYk+ljJHT64TW4qYqBtK3QX1h9W45h/i3E6I4dlctpWrWehQCBhZJpKS7z8PL6HcHoJh4XwemPi1MI5Q3LABnY3kwJ1EfCLEi0HGPCRFQVsqCyixUwzAaiSVsCRtyi6kHuTiB/EwRQxEF5kkHSNIUBT7rpva42gWrrasnLSXLoMKfv+Ib4hlUKMDCbsKigcsXki0lSB623ERihwbhdNqxMmSS5IhQWiBCxEKxMerMSG6B047VqCSUAEMo0tpkAdS0taLEASdpC4ZODVFXLNVAPmKVJkkSSALkkmDdvWO98JudGbyD4wwGC794xZrjtHKUkLq2guaY0rcEAtfUwsb/f3x7GKuZo1tVKpDKY1A3Ei/tuO+4+/scLkfhIi1RPzKc/funFOMVRrUIbEXMRszCRB6L9o2wS4HwXWjIyierKIYXjqLiItYkzeYxFl8rrqMYDAty7d+XrYSBAHTscOOWRVCahIJE+kxIHTtva0RFsJdgTpEYqlRri1V4VUygBqKHpltMn5XAgK1pWRfptI2xrxOoA1N9UhzUNt7w0zsJBA6Rpn0HUQimkaZ50cNTgxt/CwFjtOqQVMXi45f4n4C+Wqgqh8tixWR8JJJKARuAARPU2nmwJpw28enU6lxCi55FQMWk3joPU36CCNrd5khR8TcEq+aavlMEqANr0HTLbe0/zGTc7EYYsrlVCq9UhiwsCZAvN4vvc3iThkpcVqKG1RBG5H4kQGlt1IieUi4J9ZKusV+bvAtv8TC425nPOG5YU2UlQdcjuTym94sZ6dLThn4zm2GUZEWxCKpVtJl4WIA7kiJkht72n8ZeH0ZErZe0MS9HpAK6nTsBuR01TtIAriWaGiiLalqoGMzBlGECfhMG/dY3NvKmXDNDttU1hKxtKvjuvUy9WlQUtTp0qa+WFJAJPxNKwSdViTf8AMlPqZwn4jPvc9LT9Mda45lxWBFYQouhEBlgxIJEiVmQwjqQLDHP+MeGqr1z5ahtQDW5fQlg3wmdxO+H1sO4kZGeJJmuIK9LJqhUsqkET8PNPSwvqib9euOleFeI3plYI66ZJCBTrsZYhSFIUSSYPuh8M/Z5mUZKlelFEn4idSnm0jVokgGbTpn646Vw1FpUkZQTKLe45YDMwDEm8g3JJO57OVh2i3XOMwP4z8PUkqF00qahJZYjnudQYbb6oYXMRExjmT5GqWZF1uyyNKqzGxm8AyAdJvjqHEKvnOACdI6mdIM3jqB69AYMWk14c8PNEvGibIZO1p7c1pt032gGZQPLzD0n805XT8OVcrH73TNEVQwTWCLABmMX2EWIBlukHGPEnG5RKaMQgJJkHmOqQCIjlBBgyLjtftfiDglOplXSqSyAEj4VKtspUgDTEwD23mTPIeN8ESmfLAYowlGcgkXIMMFFxCm4FpF7QDPpIzKqE8RCFgbgPEaq1UemyqwJ5izAwTsf5ZJYiLxa+Ov8AAOGa6S1qYCtzKyHkXVszIosgqFVYpfSbjYhuN5HK1Q/KhPabza/+mBEX3x2Xw5mYoIrOV/DIFxZvL1DSDMEdmi9o2JehDHYyV1ZORFjxV4RrVKrEKq+adZDfErAQSIJDAs02j4tgIJD/ALPcnpzh1b0g0AkgK4IWII3F2ERdR0tjqXGahNEsTOlkYQASJGhp66b+YSIsvYRjnGcrihn6dVZKVdxFgSNDdYkT6R164zLnsrdqx3GR8ZoVhb6w7djg/CPWbyQrU/JEAyWWSdMHVKTBMQxAFgLbDFLIeDWZaquKa61PJEx2YEDTeA1jM4kWtI3Fuu4tf3Nu30xtR44WXTfWHXTDbaQW3X5S2iR8ysN5GI+hvFxxbzG9TW9Kf6+JUzHhOrRo0kZlrKu6oNJDEi0k81MNJkgQTcfMAfF/CzEh20gVOWrBnmsqkR8LEG4uLC+4D42d1oSWHw3K7WHqZuVJE98LWfzeoEHuVi8dd4kQQf6YutYUvrGd5PQGvr8M42nO2TS51Fk0s4i4IOoCeaxkQDb/AHJ0B5lQaySz25j3ttubkrEfOT0uSydClVrw5Yk8wBghnkC4VNQ+U2a5v6Y6FlfDmXWkRQpKrEyHQddrcw1D0JIIPrihW1jYSS6vw2xmJyZbyUKAENaAZgR01GJFwOUbe9yvC6ijVPxMBeYixP2G8x1xW4twuuoJ8po3leYTuWI6RFibCQBjWnWFJjqtCwOwvAPebx9I3JmRs68y1NITSIy0aWzwDBj36DYGfyj+qZ4/4SGBqqFB3cTpBInm9GAufRTO3MyjiwJKgbR/QMRI9ZEjA3imaBRkN2IuoibzzbXHLMHs3qRQDElM51RI4bmtaqi7/CPiAiRt69SAR8V+uGDhZ00zSewA0MNUyyvMgEwrTzTHU9sT8C4aVJYUwBHLPMSOrTAJNhtPW15wazGU861VmlREg3G8oC0ypH+R3E9h32jagFTB3gepn1NNjPKx3B9RFvoN+mPY3zHCVNNjqc6HZTHMDzEg7XsQLHp6Y9iYkCUA5gbL0wrAt3BOwEbEmduUk/fBSqumIO/oJ2Bm/e5vbf6wolwFi/3gSO209++x2xilUXTuegE3tYifcwDfpODDbGTnkRl4NWTRoYAK4AggCbQQRMCVIsB0vOKHjqrDU1kMzKHcwCeU6Ua8m7AmZJHlnriLKU5X+Unbs0xbte4/QxQzNYM+pmDQ3lmQTzKotfppuLCDJ3bFwsyAMSNk0kkGa8LywJBZmgd99XVo6dLD1HYYvUqlwINz26bGRvawv3PecaZJIbmNyNIECQZ5TO0Qbi/1xpXy8grsWOsQTci79onUOouT74B7cxiJjmEctnSAQF1BSDp/isdyd7x0EbzY4Gcd8O03ompl2NAoVqFGgpIaRpF9LE6QIkdIgk4t8KIZ+5WdRvMi57SLEYHcbzZrHSAAqsqqB3JBm/WCPa/16tq6MtzPMmGwvEp6HqG7sCJkELv0vF1VoIkdZuYwW4RwqXGprSNU79SQLCCVBPL1A2jEWgBTAC9/rYiR1uBOJ6Wa0nVeyk2NgOpHqYJ2mAepgpF5bmUeEB+GPdLKIaJpuSyMCCpMi+99yZ6yTJmdoEZnw+Obyao0NACMdSgjl5TvaJOqTPbA7KcRMAdI0kXg2kD7Dr1xFXrtqMAH8OpEkxyyy33F5aR/DbfDPaVMAdMyd57h1NhUcOCroSWBMjY2uekrBsNN9yVV1yrco9r+n2wrPDfiH4kmRJ+DUVjsYP8Af/Vdp5tgDa0bWuWZQg26E9CPXArYAZyxC4h3O1QUKyAWBUdblT6R97Y5jxvIF2FOJaYAF2g7nfaCLmMMfEOMFnKoQCuksdyNVwBItMGSOmmLkxDkGXXBWTGqe8nSZvcgr19N8VMniYY7QqWNOQJe8IcKOXpiVRSwBJmTPbUFBAA9SZm98FM5wpKzNU1NTcrpZkIvtcgg3gATvEdhixTACiBvBuP1e+PCuVt3v9iB/Qj7YoUBRIXZnYtBHF+B1zl3SjWVmYC7gKbQTBW0mOogyZiccz4/Sby4ZSppsCUMzBgEATsVIMzcRjslXM8pi0dR07H19vX3wmcfygrKTF6YfXePwyZEeqFtI35WHYzN1S7izuJd0VhAas8H94GyudJRbgyNx7Xgx1PoMb5zNsqLVChmmDI73mAe9xPU23ONMjlopLNiuoEdiDpImL80iIja++LOZygIKxGoCB6xI7gR/T7YwgQlmR6zdfTZVg94KXjVVqoDFtMHlEQWIMaoN+noIG0HFmvSYkAG8zAgmIIAttLTt0EdRjRMgWYP1um5FzsBGwgEz6DBfL0PxF6n4vcCG9tv798aDMGOTMcNpyq8Q94e4UqrqKjV6z7khSTAuRsJiYI04ZvMGoHuI/U+v9cA8nmugEkm56CBYAT0HX067YtZXNfbqZJNydrd/wC/YA6dJXEy7lZjmE6bT7Rtvt+vywueLeCpXWRyuRAcdpBIMbg9osC3rJOnxNZMm6gSItNxI9/7DbcrnG+LGohULAjvc+m221v98Bey4x3hdOjh8xao8QZSxI0snLBgw1gSRHy7iLGV7wKfh1meqalRrkgNqFrPq6yZiIJA36m42zeSZ6gseXTs0XNreh0/YYscP4eFUgbSwgne5IHa95ntPQYmVtKyyxw7RmyGZUhkk6gDpm0fMFJiBAdTN7Op7x414In5gJkRcSCfTebjrgRTcpZQZEEMDcGdM3giQYt6g7k41bimpQADpKteRfUYVo3sJgGLkdrzuwbaPRCBmWsjmvikQWYsu4EH6zB398exTquF1KZ5QAwWxkQLG36+2M4lOScx4CgT/9k="/>
          <p:cNvSpPr>
            <a:spLocks noChangeAspect="1" noChangeArrowheads="1"/>
          </p:cNvSpPr>
          <p:nvPr/>
        </p:nvSpPr>
        <p:spPr bwMode="auto">
          <a:xfrm>
            <a:off x="508000" y="15081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9115"/>
            <a:ext cx="1409283" cy="112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모서리가 둥근 직사각형 15"/>
          <p:cNvSpPr/>
          <p:nvPr/>
        </p:nvSpPr>
        <p:spPr bwMode="auto">
          <a:xfrm>
            <a:off x="4698435" y="3025421"/>
            <a:ext cx="7294440" cy="148734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헌의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육조 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 smtClean="0">
                <a:solidFill>
                  <a:schemeClr val="tx1"/>
                </a:solidFill>
              </a:rPr>
              <a:t>3. </a:t>
            </a:r>
            <a:r>
              <a:rPr lang="ko-KR" altLang="en-US" sz="1700" dirty="0" smtClean="0">
                <a:solidFill>
                  <a:schemeClr val="tx1"/>
                </a:solidFill>
              </a:rPr>
              <a:t>전국의 재정은 탁지부에서만 총괄하며 예산</a:t>
            </a:r>
            <a:r>
              <a:rPr lang="en-US" altLang="ko-KR" sz="1700" dirty="0" smtClean="0">
                <a:solidFill>
                  <a:schemeClr val="tx1"/>
                </a:solidFill>
                <a:latin typeface="Franklin Gothic Book"/>
              </a:rPr>
              <a:t>•</a:t>
            </a:r>
            <a:r>
              <a:rPr lang="ko-KR" altLang="en-US" sz="1700" dirty="0" smtClean="0">
                <a:solidFill>
                  <a:schemeClr val="tx1"/>
                </a:solidFill>
              </a:rPr>
              <a:t>결산을 공개할 것 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 smtClean="0">
                <a:solidFill>
                  <a:schemeClr val="tx1"/>
                </a:solidFill>
              </a:rPr>
              <a:t>4. </a:t>
            </a:r>
            <a:r>
              <a:rPr lang="ko-KR" altLang="en-US" sz="1700" dirty="0" smtClean="0">
                <a:solidFill>
                  <a:schemeClr val="tx1"/>
                </a:solidFill>
              </a:rPr>
              <a:t>모든 범죄는 반드시 재판을 거쳐 처리할 것 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 smtClean="0">
                <a:solidFill>
                  <a:schemeClr val="tx1"/>
                </a:solidFill>
              </a:rPr>
              <a:t>5.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칙임관은</a:t>
            </a:r>
            <a:r>
              <a:rPr lang="ko-KR" altLang="en-US" sz="1700" dirty="0" smtClean="0">
                <a:solidFill>
                  <a:schemeClr val="tx1"/>
                </a:solidFill>
              </a:rPr>
              <a:t> 의정부의 논의를 거쳐 과반수의 찬성을 얻어 임명할 것 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dirty="0" smtClean="0">
                <a:solidFill>
                  <a:schemeClr val="tx1"/>
                </a:solidFill>
              </a:rPr>
              <a:t>6. </a:t>
            </a:r>
            <a:r>
              <a:rPr lang="ko-KR" altLang="en-US" sz="1700" dirty="0" smtClean="0">
                <a:solidFill>
                  <a:schemeClr val="tx1"/>
                </a:solidFill>
              </a:rPr>
              <a:t>장정</a:t>
            </a:r>
            <a:r>
              <a:rPr lang="en-US" altLang="ko-KR" sz="1700" dirty="0" smtClean="0">
                <a:solidFill>
                  <a:schemeClr val="tx1"/>
                </a:solidFill>
              </a:rPr>
              <a:t>(</a:t>
            </a:r>
            <a:r>
              <a:rPr lang="ko-KR" altLang="en-US" sz="1700" dirty="0" smtClean="0">
                <a:solidFill>
                  <a:schemeClr val="tx1"/>
                </a:solidFill>
              </a:rPr>
              <a:t>홍범 </a:t>
            </a:r>
            <a:r>
              <a:rPr lang="en-US" altLang="ko-KR" sz="1700" dirty="0" smtClean="0">
                <a:solidFill>
                  <a:schemeClr val="tx1"/>
                </a:solidFill>
              </a:rPr>
              <a:t>14</a:t>
            </a:r>
            <a:r>
              <a:rPr lang="ko-KR" altLang="en-US" sz="1700" dirty="0" smtClean="0">
                <a:solidFill>
                  <a:schemeClr val="tx1"/>
                </a:solidFill>
              </a:rPr>
              <a:t>조</a:t>
            </a:r>
            <a:r>
              <a:rPr lang="en-US" altLang="ko-KR" sz="1700" dirty="0" smtClean="0">
                <a:solidFill>
                  <a:schemeClr val="tx1"/>
                </a:solidFill>
              </a:rPr>
              <a:t>)</a:t>
            </a:r>
            <a:r>
              <a:rPr lang="ko-KR" altLang="en-US" sz="1700" dirty="0" smtClean="0">
                <a:solidFill>
                  <a:schemeClr val="tx1"/>
                </a:solidFill>
              </a:rPr>
              <a:t>을 반드시 지킬 것 </a:t>
            </a:r>
            <a:endParaRPr lang="ko-KR" altLang="en-US" sz="1700" b="1" dirty="0" smtClean="0">
              <a:solidFill>
                <a:schemeClr val="tx1"/>
              </a:solidFill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59" y="5042828"/>
            <a:ext cx="1980969" cy="17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128" y="5068958"/>
            <a:ext cx="2107307" cy="1225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5" name="위쪽 화살표 24"/>
          <p:cNvSpPr/>
          <p:nvPr/>
        </p:nvSpPr>
        <p:spPr>
          <a:xfrm rot="5400000">
            <a:off x="5004182" y="4790408"/>
            <a:ext cx="431774" cy="728763"/>
          </a:xfrm>
          <a:prstGeom prst="upArrow">
            <a:avLst>
              <a:gd name="adj1" fmla="val 50000"/>
              <a:gd name="adj2" fmla="val 71446"/>
            </a:avLst>
          </a:prstGeom>
          <a:solidFill>
            <a:srgbClr val="4F81BD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5698283" y="4877370"/>
            <a:ext cx="1677878" cy="49330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공화정 주장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7712093" y="4893718"/>
            <a:ext cx="1612173" cy="432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의미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536" y="5320237"/>
            <a:ext cx="1753644" cy="115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모서리가 둥근 직사각형 31"/>
          <p:cNvSpPr/>
          <p:nvPr/>
        </p:nvSpPr>
        <p:spPr bwMode="auto">
          <a:xfrm>
            <a:off x="6319650" y="6307171"/>
            <a:ext cx="2643415" cy="40435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대한민국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헌법 제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조 제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항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1307"/>
            <a:ext cx="3699329" cy="230765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1629425" y="1719115"/>
            <a:ext cx="1228045" cy="300779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민공동회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8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7112"/>
            <a:ext cx="10972800" cy="609600"/>
          </a:xfrm>
        </p:spPr>
        <p:txBody>
          <a:bodyPr/>
          <a:lstStyle/>
          <a:p>
            <a:r>
              <a:rPr lang="ko-KR" altLang="en-US" sz="3200" dirty="0" smtClean="0"/>
              <a:t>광복과 대한민국 정부의 수립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91" y="1447629"/>
            <a:ext cx="5664000" cy="282102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0197-D96E-4C5A-B68A-61A4CCDBDFD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5" y="1592537"/>
            <a:ext cx="3810000" cy="20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09060" y="1093734"/>
            <a:ext cx="1568829" cy="4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일제시대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27682" y="955879"/>
            <a:ext cx="1391490" cy="468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  복 </a:t>
            </a:r>
            <a:endParaRPr lang="ko-KR" altLang="en-US" dirty="0"/>
          </a:p>
        </p:txBody>
      </p:sp>
      <p:pic>
        <p:nvPicPr>
          <p:cNvPr id="2050" name="Picture 2" descr="https://encrypted-tbn0.gstatic.com/images?q=tbn:ANd9GcRZo1mABpbi_ruOAwhjsn_FzvJz1-zmptoidJin1jr85YZQ7zM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5" y="3262381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199829" y="4992488"/>
            <a:ext cx="2366331" cy="1086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정부 수립에 대한 고민과 갈등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좌우대립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63" y="4521533"/>
            <a:ext cx="1632424" cy="1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 bwMode="auto">
          <a:xfrm>
            <a:off x="4744074" y="5986448"/>
            <a:ext cx="1249899" cy="3671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박헌영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96" y="4525546"/>
            <a:ext cx="1776000" cy="15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6548735" y="5827334"/>
            <a:ext cx="1402558" cy="34085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solidFill>
                  <a:srgbClr val="FF0000"/>
                </a:solidFill>
              </a:rPr>
              <a:t>여운형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4" name="AutoShape 8" descr="data:image/jpeg;base64,/9j/4AAQSkZJRgABAQAAAQABAAD/2wCEAAkGBxQTEhUUExQUFhUXGBgaGBgYGBwYGhwYGBgYGBgaGBcYHCggHBolHBYXITEhJSkrLi4uGB8zODMsNygtLisBCgoKBQUFDgUFDisZExkrKysrKysrKysrKysrKysrKysrKysrKysrKysrKysrKysrKysrKysrKysrKysrKysrK//AABEIAQYAwQMBIgACEQEDEQH/xAAcAAABBQEBAQAAAAAAAAAAAAADAAIEBQYBBwj/xAA4EAABAgQEAwYEBQUBAQEAAAABAAIDBBEhBTFBURJhcQYTIoGR8DKhwdEHFEKx4RUjUmLxcjMW/8QAFAEBAAAAAAAAAAAAAAAAAAAAAP/EABQRAQAAAAAAAAAAAAAAAAAAAAD/2gAMAwEAAhEDEQA/AJzIt0YxbXt5+6KG6IOKnvknFtdUFXPxKHr5IDX5qXPyhJqozJLeiAb5k+iA6ZO5RXyl01srvdAaFHNF2NMfRKDK6eidElUEaJFqLaKL35yU2DJEmjQSeS0mG9hzEbxRHcBOgFT5oMqHmmp6XXXzFCWmtc6U/cr0WW7FQm08T6jn9EcdmmB1QAQRQ706oPLDGOaa2YK9GxHsuwtdRm9CP2Kx0fCi0m2W/u6CvD3FObBcd1OZLiylQmhBWwJEmqnwWkCisYQbS/qh8AzCCknJFzr8vYVVEw13vJbXuepUebhNrbTRBjBJHdcjSZHotO+CLABAmoOWVwgy5gHmnCVKvXQQTbz1qa6bBdhyhPqgpPyjklofyQ5+qSA741HGgAJPorOTiEt9/sqiYb4qclYYc+mRyQT4jLac1HMHZOdM2OXrVAM0a0+qAcYdUGG3IpR41TSqUElxsUEruhQCnRS5GQMV3C3z6IMnCr+ok8svVbXBpAQ2ZXOZQGw3CocIeForvqrHvQFHfEQ2i9yglmMEN0YBMHJIsQGZHBUaaw+HErVoqU7gTmhBiu0eAdyOOHWg0zp0WZbHDciTResvbUEG4Koh2QlzxZ1NaUNKIMZCnReoy96J0vN1NK236qbj3ZQwQXNPhtTzVXKQ6Z52J/4gt2RdAoM7M32qpkOHUW5qpxBlMrk1+SCK+dPENqf8KFFnDoPTRMDN9kzitQi6A0OZpTKyO6cI1UBsxTai6YhdYCiCZ/UTufVJA/Ju2CSCXHFDvnopMB9KX6JkxBo7rfZSGQbfKnqgBHjZ1y0UN8yaWp70Snag5UooDn7IJgj3RJeOa++tlUGNdSsNeTEYM6uFPVB6t2YwsNYHOaKm/vmracjgWTweCGOQWciTocTfM25ILJj1MYqZkzwqwgRyaWPvkglkrvEgGKN0g/qgkcS6Covepr4/NBLKYDQpjHHVdiOQSYsJr2kOFQcwVicUwXuIlWirHZZ25LYS0W9E+cl2vYWkVCDBRQW6dPe2arI7OK+qkTMxwlzRfhNFFiPz9DVBFfCF7BU8a1Qd1euJrnbJU89CPGckEeDoAFb4dBvX0VX8OQvqp0pMOFCBl/1BoPyw9hJRv6gd/wB0kB5+CeLlohhpNh5laiYwsHRDbhYFkGLxGEToqz8i81NF6Q7CmnROZhI2QeX/ANPfXLfRWvZbDCZqHxVABrvlei3/APR2g1opcnhzWOqAgWPTlGEVG33WXhPJOaNjk0SDU1FcgOdLqNg4yLshl/KC0lo1P1deEVvXKqsWEZ/3CehCjNxKGyxIA2yUyBiMNwsfmgORbK3Widwa38ihcYdkbJMJGaAzR180iN6JCKE91KZhA0EaW6IMaNojUYdlDmpYjI1QHhRlPhzIJAVFKmmanwRrVBisbkiyNEy8TqjpmqmJGcKW1utR2tijvG11HnW6ysaM21/OxQHgPbbnunuw3icCAi4dCBPXZaKXlfhrehQZ+UwSrriqtjgdNPTotDLyzdlKLBRBkP6INvkktV3Q2SQSzDTDCRDEQ3REHQxPa1B70bpvfIJICHMuoCeSEI11yK+oQYSffmBvettUWQjFuXiJ9AVEn3tDnDWpoOdbhc7PPq8knI2CCxm5SLHBo01rtTTnmquPgcxC8V6C5otjFxuBBFIsRjeRN/QXUb/9TKxBRkVjjTI+E/NBVYHjp4u7fnzzV7GnxQ+9FkpuE2JFERgIoaGmy2cOSDofkgyc7OR4j6QTbY5ZqdhEnNOJLzypX7J048S1yKDOtK+tFFl/xCgM+PjP/lv3IQaVmHuA8Vzn/wATjEcLHJQpLtlLRrQ4g4v8XeE+XFmUWNiAOYPkK/sgksh1upEGzSgyTyRkeW/mmz9eFwAJ6IPP+2+Kn81Rp+EAHryVHAiFxzoSrPE8FitcYkVpAebV+XRNl8PNiAgssKjkAVvdaeVmgbZFZ2WgcPlojBzq1Gh9UGyhTA3TI83QWWa/MvpmusiufmCM0Fp/Uh7qkoPc+7fdJBojMLj5jqmEpnFSg5oGPmb89kP82czbSiJEUVxQHZMGv1Q5vEmwwC80BNAeaUI1609lZ/8AESDxSwIJ8LgfogWJSbYsQ1yNDzvzVc3CntjcHe9211b/AKunVA7KYg4loea0sOgyWvnGQ4jb0qL1rT5hBnJnsCHVIiOeTnX90NnY2DDBMStqfqutGIkagDHtta4r6lRYWFu7zvY8XvHC7W5NHlqUEiVgd2wC4FgKmppnc/daeCP7Y6LJsmuOIBzWwgM8IQVkeEHNIc0OBGRFVnm4bKRCW8LGOFiKAEEnWoWhmH0cQo05hUKOOJ7fFbxNND6hBBf2YkqeNrKb1ojy2AWAl4sWGzavEPLiFQnSeBQ4bg4EvIy7zxEdDkruBNeSBsCBwNuXmm5F/QKHEmhx3NKKVNzVqLOzzi6DG4T4hSm9OLZBmYmIx4s3FZFJ4DxAM0FLtNFbScOlvYViMOoO8eKuLBfmlKy3kUEONAodTz6o0CWNPf7KxdBqAiQm3QRYUnavuqM6EGi2asWNFKJsWCDrZBVV/wBR6Lql9wOXokgluG6jxTcV6hEiuqhv/hA17q/dRnm6NEqRTRALaICSzwXEXTMWlBGhOYdrddEWBCv7+aM6Fug87m5cy3dkChINfWiny2LClL/9Tu2cQcAFbh1RbIXDgqPD4NXgkmmdEG4w6Z4t6m1/ealTwAaTyUTDKC9KpmMTNQIbfieaV1A1sgqMNihrxEiP4SXWbW1B/wBW+h4rDA+IXG68S7RykeHFIPFQHw61Gigw8SjEcNXbZlB7NOuhxmnhiAO0vqo+BYnxt4XUD21BHMLzjBuzs3EeHcZYM6rbzmDugw2xIRrEYPFX9Q1tXPOiDWOII1VfMRS3+dkPCMTbFhhwOYCJOivRAB0aozXMOghznDfNV8WZAsdUbB5xgfVxAbXM76IL6YqW0Nr0HQaqN3dOqmMmmPrwkOpavNce1AKE3M+/RPEE1RGEJ9Qg4GWXOD+UTiC6d0DO56pJd+P8j6JIIYv1TYhQDFuLLhjDlb3kgO3r0TW53UUxquFPNJ7wMzfkgmS7roz3anZV4mAMl18zz9UGT7cRHUezuyQSHB4BItz0UDBKOZXMj9ua2847jhllR4mkeoWCwLw8Tda0vTT+UF/EneAXoKbZ03ULD50OimMcvhZf1PVR8WceA8JqKGp23VRGnWsABNgLINrMlsTO/wA88kjgkMcB4AKkZBYMdqyy0K3+xFT6ZKRIds5hpze6vKqD1OE3gAoNFx02P1W+68tf2gni/jaIw8jT5qTAxydiCpgkgH4qUz3G6DWxWiDGqyghxDUDRrtacjn6rQQKUGqxsvHdEY0RGFj2vaQT1oaepWtlYtqVvb2EFZjEtSpB96KtlIDHspFbxDMX1HRWnaubDILsqmgWOko5Lc/+hBtZeeZDAa0BoAsAjOxUe+axjXnMEi/z2K5xvGt+R/ZBsW4qK56pHFxWx1KxLnO3NNfILojGo187UQbduLDfyXDjArmslAiEeedOqK+LUczyQab+qDl6LqzHvRJBqnRN6oQIpyFKIEWNYLjSa03+aAjjR1aVUeLU0rknPdS18vJBJvYIDM3pl6JznGuelaIYdbbzQO9NboJcV96aLI4ozu45GVfEPPP5rTMJoTr9yhdocBMWWMZv/wBGAu6sAu36oKVsy1wc2guKZbqpi4bD/WL5Z1+SroU6SbmnNXcvLsitDWuIfo7SuxH1QVkWTY2/CCrWR7WOhAN7ljhkDYH1ogxMCj3abHrb12VhJdlmADvHknWmSCZB7RRY4A7toyyz8vRToEVgdnQ8zvvWyZAwOHXwRXWoKWpzUqH2Yq4Fz9TmM9jRA2djMdSlDwuGWW6c7EmtqDQEVy+QXcTgdxDLWvYWmtajh/bVYZ8Zxq4nM/wgse0uJmLRjb3qefXzTJGFTf3mrjsb2c78RHvuGig/9H6BCiy5aS3IjTRB2XYDfZJ8G9ffok2JWnCKVz965JxbQVugjRoQ92TIQHFf39tEZxNrjL3ZM4SDbKyBxaKW99E+E+o918kLjpkMxv8APqh0plU+/wBkEvxc0lF43ckkGqdAByRpeXoU18UVFaURYMcXv1KB35Qdfuk6UbXZcMcVz+aa6YaTmgI6WGii/lxWl7XUozTTXldRu/HzQS4cpWgV5Blhw00pQqiksQYIsJpNC8kAdBX6LUsCDwztr2c/KxyBXgfVzDyrl5Kqw7ETDII/my907SYIyagmG7PNp2doV4TjmEvl4rmPaWkH1G4OoQag9pGkZ35qK3Gm1qam5yNM1ki88l0xTyCDYwsfApZX0v2paBnluvMGxiNlIhRTqbILzGsZdGP+vysmYbLuiOaBnqdh0VbLMLnAAL0/sRgIbQkZXJO+gQazAcPEGC1upuepWd7WSgbEqLcYJpzFK/IragLFfibG4IcJwzDifKl0GXiCnkk+MRUcui7NNHrf1CjOmBQ0+55eSAUaLetkocShv5KJFiapveoJxcDUV8kIxKC/puAhd96+/nZRzF3zr7oglfmRz+SSjd3zPokgvYuJGudvsijECBny6qp4czW6JWthp557ILF2IOORGyiOxB1czz6oT2dBQIBeAKuNP4QWUHECLLsSd4QS42Fan6LHzWOOLiIYHVR8RjxBwh7ia3IQW81izuNkdpo5rgW+W69twPE2TMFkVh+IXGztQehXz9OEd21an8P+035Z/C8/2X/FyOjvug9nIVL2iwCFNM4Ygv8ApcM2nkrljgQCDUEWI2KRCD5+7SYA+WimG/q06OG4VOJfipRe/dqOzzJuFwk8LxdjxmD9RuF4xHlnQIroUZnC5podjsRyKCtZJHmp0pKAZ3R3NFPCSjyctcAeJziKa3OwQaTslgneO4g237DdeoSUs2G0NaMlDwLDxBhNYMwL9VaNCBUXkf4rYsIkYQmu+Cx2qTdenY3O91Bc4fFSjRu5eDYlEMSYvc1JPVBcyU6XANfc0sdDtVAiG1PmgTb6M+vJQMNih4iMcTa4OoCCW+KEEFUeIccJ5HEaaX0RJXEnamqC74l19jQbKJEmQAHFrr7fyuQMRhuNKkOrrb5oJXAdvmknpILuJCzvfSu6jxYzWilb67b5oHfF4qT72VdNHMe7IJL5lzzmaV0t81XYnGow0re3kpZcWgXu7L7qlxSYBNAbCyA2Fwv1IeKeK+xUuRs0eSHiQFL6oIkWaDmAaospGVZDF1Kgi6D1n8Oe1VOGWjG2UNx0P+J+novSAV82y7zob/Vex9gO035iH3UU/wB5g1/W3fqNUGuIWX7c9mBNwqsA75l2n/Iatr+y1K4g+f2wCyxqHZEHRbf8OsD4nmYeLMtD/wDWrvL6q07Wdj++itiwqAucBEH7uC1khJthQ2w2CgaAAgktanhcCq+02J9xAcR8TrN+p8kGI/EDHQXOAJoyrW01P6j9F59hTC4uefJTMbimK8MAsNP5RWBsNo2HogiY1MgN4Rbkq/AiS+IeSiT0wXEqy7Mt8Ljugj4mA6HX9TbKol8wryOKOIt4rKkY2jiNig1TW/2b+SzE625IWrky0wh0p5rKzbaOIQN/Nv3KSb3aSDWSbiWfuuNZU3NkLDIllJiABpvRBBn4ti7ezRyVbMtHA3/Yp89E44gA0Se3icOth0QWMszwi2ijYu2w9EeLH4RQaIXecbHA5oKbYo7CgOFjyKNAuEEiE8bqywufMN7Xw3EOaag/fkqtraKTCI0Qe/dmsbZNQREFnCz27O+xzCtivC+zGOOlIoiNqWmz2/5N+40XtknNtisbEYatcAQUBkgV1cBQOqvMe2eMuixCG0DBUA8tT5laztpipgwaMI432F9Nft5ryWamiaknyHRAKbm+HKl/eapp2fc7Mok0+uSr4oQCjPrZafB4fCwU2WblofE4LVwIdB5ckFTiZo4FU0c/3D1Vliz/ABU1qoEyKxCg0eDRRw3y5qmxmIHRbK1wr4T0VHw8UU9fqgm90FxT+DqkgpohPDUHVSJaYJFyhx4HC5zDtb6IEq66CRBf4nO2BR8MHE8k6BRWfA4/5OAVhIeFjzzogDENS5RpWIQ+leS7Cf41GL6OrzQPjMo9w6osq2uSfON8bTuAhSvxUQSOBEZ5LvDmNd9/JcogkS8UVqV7H+HMo+HKhzyaRCXNaf0tOVOufmvEyami9u7Edpoc1D4KBkVgALNC0WDm8uWiDUJkWIGguJoAKk8gnLHfiNjAhwxABo593f8AkfchBjO1GMOjRXxNMmjZoNvfNZiaiE5ok1Gtuq+JFqgdGFAquPF0Up1+ihEeI8hVBY4PDrV22XVSzOlr21yKiwn8EIDdAmn/AA7oJk2wd/8APfRV4NXkjdWUf4gd2Gnoq+UFSguJV4a0kkgUVXht3E8ypeLHhh0QMNbRtaILTveiSD5hJAOO8RB/s3JVeT+RU13hchT7MnAWqgJJNDm0qKgk056IsU8LeEKrhxOE1U6JF4rgUQBgnxJk5Coa6JzPiRZ64QdjVIYgZRPNTYLA5jNwokdv9w9UFg8VFdUN0UU2OqZEi0QgamuyAjYl+ZVhh2IOhRGxGOLXsNQfodwdlVI0MjVB7tgnauDHlnRyQ3ux/dbq0gfMHReV47ixmIropF3E0GzRkPRUkGJw1oSOKlQCaEA1FRrdMix+aBj3VKRaAEJpqU57tEAIxICisbW3+Rp6I0VxJsnQB/c5MFfNAp9/iA2shThuOiHx8T+pSmnVcgu4DONrDe1j0UOUg0iFp0J+SfhEyWZZKXOzDK8bWkO6oK/GouQRsJcCLqqnHkm662KQg09OQ+S4qD8+7cpILnEJapqFGawkFp1V5GLXCtud81XzAGgQZ2IKVB0RpN1uidiDL13sgSZzCA5b4keNcLgbVcc/RAbD41Gnkgg3J1uhQjmig2QdJTwMl2He6TkCeEOqbEK7VB3iTeLRdSFAgcGpEA5pOcgsfn78kBGspU6NQmEiG46uOaNGHh4RqbqNiL6UaNEEeU+JNealFlhYlCh5oLGR+i7HitpZJmSDMAAGwQQCbqfAw/8AVENBtqVHkWX4jkP3TpmbLjnZBN7yD/guKtqkgt5WcINDdWJiVSSQQpxlQquG3xJJILKCyuqC9l6JJIBcFypMFgJocqE+gXUkHJaHUV3KYWpJIGFqcAkkgYSui6SSBrkaUh1KSSB8JtSXbVVVNXdVJJA5vwJQGXSSQWICro1SaJJIOzRoA0ZBBl4PE6iSSC1/pA/yKSSSD//Z"/>
          <p:cNvSpPr>
            <a:spLocks noChangeAspect="1" noChangeArrowheads="1"/>
          </p:cNvSpPr>
          <p:nvPr/>
        </p:nvSpPr>
        <p:spPr bwMode="auto">
          <a:xfrm>
            <a:off x="101600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07" y="4506846"/>
            <a:ext cx="1555789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58" y="4506846"/>
            <a:ext cx="1488000" cy="16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0324941" y="5795958"/>
            <a:ext cx="864000" cy="3600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김구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8575400" y="5848423"/>
            <a:ext cx="988838" cy="30757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이승만 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8295390" y="6191038"/>
            <a:ext cx="2940901" cy="37740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한국민주당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6503006" y="6119212"/>
            <a:ext cx="1402558" cy="6319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조선건국준비위원회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44074" y="6348864"/>
            <a:ext cx="1256892" cy="3671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rgbClr val="FF0000"/>
                </a:solidFill>
              </a:rPr>
              <a:t>남로당</a:t>
            </a:r>
          </a:p>
        </p:txBody>
      </p:sp>
    </p:spTree>
    <p:extLst>
      <p:ext uri="{BB962C8B-B14F-4D97-AF65-F5344CB8AC3E}">
        <p14:creationId xmlns:p14="http://schemas.microsoft.com/office/powerpoint/2010/main" val="11421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1270</TotalTime>
  <Words>537</Words>
  <Application>Microsoft Office PowerPoint</Application>
  <PresentationFormat>와이드스크린</PresentationFormat>
  <Paragraphs>103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굴림</vt:lpstr>
      <vt:lpstr>나눔스퀘어</vt:lpstr>
      <vt:lpstr>나눔스퀘어 Bold</vt:lpstr>
      <vt:lpstr>맑은 고딕</vt:lpstr>
      <vt:lpstr>새굴림</vt:lpstr>
      <vt:lpstr>Arial</vt:lpstr>
      <vt:lpstr>Calibri</vt:lpstr>
      <vt:lpstr>Calibri Light</vt:lpstr>
      <vt:lpstr>Franklin Gothic Book</vt:lpstr>
      <vt:lpstr>Times New Roman</vt:lpstr>
      <vt:lpstr>Wingdings</vt:lpstr>
      <vt:lpstr>추억</vt:lpstr>
      <vt:lpstr>Image</vt:lpstr>
      <vt:lpstr>우리의 헌정사와 민주주의의 전개(Ⅰ)</vt:lpstr>
      <vt:lpstr>우리나라에서의 민주주의</vt:lpstr>
      <vt:lpstr>조선시대의 민주주의원리</vt:lpstr>
      <vt:lpstr>조선시대의 민주주의원리</vt:lpstr>
      <vt:lpstr>조선시대의 민주주의</vt:lpstr>
      <vt:lpstr>조선시대의 민주주의</vt:lpstr>
      <vt:lpstr>우리 헌정사에 있어서의 민주주의</vt:lpstr>
      <vt:lpstr>우리 헌정사에 있어서의 민주주의</vt:lpstr>
      <vt:lpstr>광복과 대한민국 정부의 수립</vt:lpstr>
      <vt:lpstr>생각해보기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Kimyonghoon</dc:creator>
  <cp:lastModifiedBy>sec</cp:lastModifiedBy>
  <cp:revision>72</cp:revision>
  <dcterms:created xsi:type="dcterms:W3CDTF">2015-05-01T10:34:08Z</dcterms:created>
  <dcterms:modified xsi:type="dcterms:W3CDTF">2021-03-22T06:11:42Z</dcterms:modified>
</cp:coreProperties>
</file>