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97" r:id="rId2"/>
    <p:sldId id="306" r:id="rId3"/>
    <p:sldId id="307" r:id="rId4"/>
    <p:sldId id="308" r:id="rId5"/>
    <p:sldId id="309" r:id="rId6"/>
    <p:sldId id="310" r:id="rId7"/>
    <p:sldId id="311" r:id="rId8"/>
    <p:sldId id="313" r:id="rId9"/>
    <p:sldId id="316" r:id="rId10"/>
    <p:sldId id="31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E2F90-DDDF-4B7D-B062-F9CEC18E397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D4AE94F-A36C-4F52-A75C-95F4576148A9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solidFill>
                <a:schemeClr val="tx1"/>
              </a:solidFill>
            </a:rPr>
            <a:t>대의원리의 특징</a:t>
          </a:r>
          <a:endParaRPr lang="ko-KR" altLang="en-US" sz="2400" dirty="0">
            <a:solidFill>
              <a:schemeClr val="tx1"/>
            </a:solidFill>
          </a:endParaRPr>
        </a:p>
      </dgm:t>
    </dgm:pt>
    <dgm:pt modelId="{E435B8BB-8A56-41C8-A2E7-D86108835AEF}" type="parTrans" cxnId="{B2A25F91-8CB7-4AB2-A17A-7D475B731064}">
      <dgm:prSet/>
      <dgm:spPr/>
      <dgm:t>
        <a:bodyPr/>
        <a:lstStyle/>
        <a:p>
          <a:pPr latinLnBrk="1"/>
          <a:endParaRPr lang="ko-KR" altLang="en-US"/>
        </a:p>
      </dgm:t>
    </dgm:pt>
    <dgm:pt modelId="{DCC9869F-B7B4-434B-8DEE-4B3473A89E8A}" type="sibTrans" cxnId="{B2A25F91-8CB7-4AB2-A17A-7D475B731064}">
      <dgm:prSet/>
      <dgm:spPr/>
      <dgm:t>
        <a:bodyPr/>
        <a:lstStyle/>
        <a:p>
          <a:pPr latinLnBrk="1"/>
          <a:endParaRPr lang="ko-KR" altLang="en-US"/>
        </a:p>
      </dgm:t>
    </dgm:pt>
    <dgm:pt modelId="{ABE587D3-A886-4812-8C87-8D4E98504BB6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</a:rPr>
            <a:t>선거를 통한 대표자의 선출 </a:t>
          </a:r>
          <a:endParaRPr lang="ko-KR" altLang="en-US" sz="1800" dirty="0">
            <a:solidFill>
              <a:schemeClr val="tx1"/>
            </a:solidFill>
          </a:endParaRPr>
        </a:p>
      </dgm:t>
    </dgm:pt>
    <dgm:pt modelId="{16BEA70D-9528-4307-AA3F-5E92ED224E50}" type="parTrans" cxnId="{209674D1-A3F6-42B2-BBBF-308D828ABC99}">
      <dgm:prSet/>
      <dgm:spPr/>
      <dgm:t>
        <a:bodyPr/>
        <a:lstStyle/>
        <a:p>
          <a:pPr latinLnBrk="1"/>
          <a:endParaRPr lang="ko-KR" altLang="en-US"/>
        </a:p>
      </dgm:t>
    </dgm:pt>
    <dgm:pt modelId="{D6E9FD9E-0A28-40B2-9428-949BBCDBBE43}" type="sibTrans" cxnId="{209674D1-A3F6-42B2-BBBF-308D828ABC99}">
      <dgm:prSet/>
      <dgm:spPr/>
      <dgm:t>
        <a:bodyPr/>
        <a:lstStyle/>
        <a:p>
          <a:pPr latinLnBrk="1"/>
          <a:endParaRPr lang="ko-KR" altLang="en-US"/>
        </a:p>
      </dgm:t>
    </dgm:pt>
    <dgm:pt modelId="{A4FD134C-DA90-473A-AC4E-B02A27FAB48B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</a:rPr>
            <a:t>통치자와 피치자의 구별</a:t>
          </a:r>
          <a:endParaRPr lang="ko-KR" altLang="en-US" sz="1800" dirty="0">
            <a:solidFill>
              <a:schemeClr val="tx1"/>
            </a:solidFill>
          </a:endParaRPr>
        </a:p>
      </dgm:t>
    </dgm:pt>
    <dgm:pt modelId="{FE16A85E-DA0F-4A36-B8B2-18E0A63AA0C1}" type="parTrans" cxnId="{516EDD82-320C-47E4-AA2A-7D22A3982133}">
      <dgm:prSet/>
      <dgm:spPr/>
      <dgm:t>
        <a:bodyPr/>
        <a:lstStyle/>
        <a:p>
          <a:pPr latinLnBrk="1"/>
          <a:endParaRPr lang="ko-KR" altLang="en-US"/>
        </a:p>
      </dgm:t>
    </dgm:pt>
    <dgm:pt modelId="{5C1E1A64-19C2-47DA-AC24-FF38380ADB06}" type="sibTrans" cxnId="{516EDD82-320C-47E4-AA2A-7D22A3982133}">
      <dgm:prSet/>
      <dgm:spPr/>
      <dgm:t>
        <a:bodyPr/>
        <a:lstStyle/>
        <a:p>
          <a:pPr latinLnBrk="1"/>
          <a:endParaRPr lang="ko-KR" altLang="en-US"/>
        </a:p>
      </dgm:t>
    </dgm:pt>
    <dgm:pt modelId="{9145443A-5DF9-4CD4-9973-6E690DC4FBFE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</a:rPr>
            <a:t>전체국민의 대표자</a:t>
          </a:r>
          <a:endParaRPr lang="ko-KR" altLang="en-US" sz="1800" dirty="0">
            <a:solidFill>
              <a:schemeClr val="tx1"/>
            </a:solidFill>
          </a:endParaRPr>
        </a:p>
      </dgm:t>
    </dgm:pt>
    <dgm:pt modelId="{DFEF05C7-1E58-40AE-8F57-011047DF0276}" type="parTrans" cxnId="{B58D2613-8857-4679-A483-0CF62A8DDFAD}">
      <dgm:prSet/>
      <dgm:spPr/>
      <dgm:t>
        <a:bodyPr/>
        <a:lstStyle/>
        <a:p>
          <a:pPr latinLnBrk="1"/>
          <a:endParaRPr lang="ko-KR" altLang="en-US"/>
        </a:p>
      </dgm:t>
    </dgm:pt>
    <dgm:pt modelId="{91B2F8EF-E9FA-4181-B88D-093D5179F0AF}" type="sibTrans" cxnId="{B58D2613-8857-4679-A483-0CF62A8DDFAD}">
      <dgm:prSet/>
      <dgm:spPr/>
      <dgm:t>
        <a:bodyPr/>
        <a:lstStyle/>
        <a:p>
          <a:pPr latinLnBrk="1"/>
          <a:endParaRPr lang="ko-KR" altLang="en-US"/>
        </a:p>
      </dgm:t>
    </dgm:pt>
    <dgm:pt modelId="{20897A28-E273-40B8-8FF7-5F35CC93225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국민에 대한 법적 무책임 </a:t>
          </a:r>
          <a:endParaRPr lang="ko-KR" altLang="en-US" dirty="0">
            <a:solidFill>
              <a:schemeClr val="tx1"/>
            </a:solidFill>
          </a:endParaRPr>
        </a:p>
      </dgm:t>
    </dgm:pt>
    <dgm:pt modelId="{A23CB7E4-A20C-440A-8EFD-AB88FF37C8ED}" type="parTrans" cxnId="{948E1A2B-2FCB-4BC0-8E90-1C48685EEBBD}">
      <dgm:prSet/>
      <dgm:spPr/>
      <dgm:t>
        <a:bodyPr/>
        <a:lstStyle/>
        <a:p>
          <a:pPr latinLnBrk="1"/>
          <a:endParaRPr lang="ko-KR" altLang="en-US"/>
        </a:p>
      </dgm:t>
    </dgm:pt>
    <dgm:pt modelId="{3EA84A72-B9BC-49F4-8B7F-39A96183BA1A}" type="sibTrans" cxnId="{948E1A2B-2FCB-4BC0-8E90-1C48685EEBBD}">
      <dgm:prSet/>
      <dgm:spPr/>
      <dgm:t>
        <a:bodyPr/>
        <a:lstStyle/>
        <a:p>
          <a:pPr latinLnBrk="1"/>
          <a:endParaRPr lang="ko-KR" altLang="en-US"/>
        </a:p>
      </dgm:t>
    </dgm:pt>
    <dgm:pt modelId="{3F92C8A1-54D0-4076-B048-51E00F0A5F76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</a:rPr>
            <a:t>명령적 위임의 배제 </a:t>
          </a:r>
          <a:endParaRPr lang="ko-KR" altLang="en-US" sz="1800" dirty="0">
            <a:solidFill>
              <a:schemeClr val="tx1"/>
            </a:solidFill>
          </a:endParaRPr>
        </a:p>
      </dgm:t>
    </dgm:pt>
    <dgm:pt modelId="{905FDE00-3C8B-45C8-986A-47879A5181EF}" type="parTrans" cxnId="{FB7E3382-2556-4F9B-A1F9-6C1842D5E2A2}">
      <dgm:prSet/>
      <dgm:spPr/>
      <dgm:t>
        <a:bodyPr/>
        <a:lstStyle/>
        <a:p>
          <a:pPr latinLnBrk="1"/>
          <a:endParaRPr lang="ko-KR" altLang="en-US"/>
        </a:p>
      </dgm:t>
    </dgm:pt>
    <dgm:pt modelId="{1EF7483A-DA48-44D4-90B3-F6FA55B8B009}" type="sibTrans" cxnId="{FB7E3382-2556-4F9B-A1F9-6C1842D5E2A2}">
      <dgm:prSet/>
      <dgm:spPr/>
      <dgm:t>
        <a:bodyPr/>
        <a:lstStyle/>
        <a:p>
          <a:pPr latinLnBrk="1"/>
          <a:endParaRPr lang="ko-KR" altLang="en-US"/>
        </a:p>
      </dgm:t>
    </dgm:pt>
    <dgm:pt modelId="{E227EBDB-4FC7-4E0F-9188-201B282ABB04}">
      <dgm:prSet phldrT="[텍스트]" custT="1"/>
      <dgm:spPr/>
      <dgm:t>
        <a:bodyPr/>
        <a:lstStyle/>
        <a:p>
          <a:pPr latinLnBrk="1"/>
          <a:r>
            <a:rPr lang="ko-KR" altLang="en-US" sz="1700" dirty="0" smtClean="0">
              <a:solidFill>
                <a:schemeClr val="tx1"/>
              </a:solidFill>
            </a:rPr>
            <a:t>정책결정권과 기관결정권의 분리</a:t>
          </a:r>
          <a:endParaRPr lang="ko-KR" altLang="en-US" sz="1700" dirty="0">
            <a:solidFill>
              <a:schemeClr val="tx1"/>
            </a:solidFill>
          </a:endParaRPr>
        </a:p>
      </dgm:t>
    </dgm:pt>
    <dgm:pt modelId="{475B6D0E-EB19-4601-8DF2-3495D28914DD}" type="parTrans" cxnId="{28EFAFDD-A37D-4865-8BBC-480FBA5A93BA}">
      <dgm:prSet/>
      <dgm:spPr/>
      <dgm:t>
        <a:bodyPr/>
        <a:lstStyle/>
        <a:p>
          <a:pPr latinLnBrk="1"/>
          <a:endParaRPr lang="ko-KR" altLang="en-US"/>
        </a:p>
      </dgm:t>
    </dgm:pt>
    <dgm:pt modelId="{C00974D7-40AA-47B6-B3B6-8290AD9A8F4B}" type="sibTrans" cxnId="{28EFAFDD-A37D-4865-8BBC-480FBA5A93BA}">
      <dgm:prSet/>
      <dgm:spPr/>
      <dgm:t>
        <a:bodyPr/>
        <a:lstStyle/>
        <a:p>
          <a:pPr latinLnBrk="1"/>
          <a:endParaRPr lang="ko-KR" altLang="en-US"/>
        </a:p>
      </dgm:t>
    </dgm:pt>
    <dgm:pt modelId="{75555615-9E12-4199-84C2-2D9C7DF2D514}" type="pres">
      <dgm:prSet presAssocID="{A09E2F90-DDDF-4B7D-B062-F9CEC18E397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BC56A1-FA5A-435A-8272-30CF9BEC48DF}" type="pres">
      <dgm:prSet presAssocID="{6D4AE94F-A36C-4F52-A75C-95F4576148A9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44F4B1-CE4C-43C7-B2B7-4320E47FBBBE}" type="pres">
      <dgm:prSet presAssocID="{ABE587D3-A886-4812-8C87-8D4E98504BB6}" presName="Accent1" presStyleCnt="0"/>
      <dgm:spPr/>
    </dgm:pt>
    <dgm:pt modelId="{9B113D34-CFAD-420D-A45D-03BBB7934964}" type="pres">
      <dgm:prSet presAssocID="{ABE587D3-A886-4812-8C87-8D4E98504BB6}" presName="Accent" presStyleLbl="bgShp" presStyleIdx="0" presStyleCnt="6"/>
      <dgm:spPr/>
    </dgm:pt>
    <dgm:pt modelId="{CEC2F5F1-BF5F-439B-8CC7-8A6E77AB39C8}" type="pres">
      <dgm:prSet presAssocID="{ABE587D3-A886-4812-8C87-8D4E98504BB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4E5C48-2B67-41E3-8B2D-515A188853BB}" type="pres">
      <dgm:prSet presAssocID="{A4FD134C-DA90-473A-AC4E-B02A27FAB48B}" presName="Accent2" presStyleCnt="0"/>
      <dgm:spPr/>
    </dgm:pt>
    <dgm:pt modelId="{78756309-33D3-4E15-B8C1-C788C64470DB}" type="pres">
      <dgm:prSet presAssocID="{A4FD134C-DA90-473A-AC4E-B02A27FAB48B}" presName="Accent" presStyleLbl="bgShp" presStyleIdx="1" presStyleCnt="6"/>
      <dgm:spPr/>
    </dgm:pt>
    <dgm:pt modelId="{632DEEF5-0E34-4549-A882-1B3E4EFEB6FA}" type="pres">
      <dgm:prSet presAssocID="{A4FD134C-DA90-473A-AC4E-B02A27FAB4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DB114F-0828-43AC-A5DB-E232D2F56455}" type="pres">
      <dgm:prSet presAssocID="{9145443A-5DF9-4CD4-9973-6E690DC4FBFE}" presName="Accent3" presStyleCnt="0"/>
      <dgm:spPr/>
    </dgm:pt>
    <dgm:pt modelId="{C6A9BECF-2552-49DA-8073-88CBDAB3701B}" type="pres">
      <dgm:prSet presAssocID="{9145443A-5DF9-4CD4-9973-6E690DC4FBFE}" presName="Accent" presStyleLbl="bgShp" presStyleIdx="2" presStyleCnt="6"/>
      <dgm:spPr/>
    </dgm:pt>
    <dgm:pt modelId="{F7D95D66-C4F5-4779-B889-3FAA45F040EC}" type="pres">
      <dgm:prSet presAssocID="{9145443A-5DF9-4CD4-9973-6E690DC4FBF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3038F8-8B65-41D6-B0ED-6CC7315F206C}" type="pres">
      <dgm:prSet presAssocID="{20897A28-E273-40B8-8FF7-5F35CC932253}" presName="Accent4" presStyleCnt="0"/>
      <dgm:spPr/>
    </dgm:pt>
    <dgm:pt modelId="{EC0F0927-F403-4B44-AE37-BC30D0285A21}" type="pres">
      <dgm:prSet presAssocID="{20897A28-E273-40B8-8FF7-5F35CC932253}" presName="Accent" presStyleLbl="bgShp" presStyleIdx="3" presStyleCnt="6"/>
      <dgm:spPr/>
    </dgm:pt>
    <dgm:pt modelId="{5C2DD787-8CD7-4AF3-87C1-42C454369855}" type="pres">
      <dgm:prSet presAssocID="{20897A28-E273-40B8-8FF7-5F35CC93225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5FCC8A-FC67-440F-96D2-7E5C182AE934}" type="pres">
      <dgm:prSet presAssocID="{3F92C8A1-54D0-4076-B048-51E00F0A5F76}" presName="Accent5" presStyleCnt="0"/>
      <dgm:spPr/>
    </dgm:pt>
    <dgm:pt modelId="{B8C63FE6-54DF-4163-942C-FF01C92F503E}" type="pres">
      <dgm:prSet presAssocID="{3F92C8A1-54D0-4076-B048-51E00F0A5F76}" presName="Accent" presStyleLbl="bgShp" presStyleIdx="4" presStyleCnt="6"/>
      <dgm:spPr/>
    </dgm:pt>
    <dgm:pt modelId="{865B83B0-72B7-4C83-BF95-88ABE116F571}" type="pres">
      <dgm:prSet presAssocID="{3F92C8A1-54D0-4076-B048-51E00F0A5F7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D5BC67-DB26-435C-BF84-AC2D5B9215BE}" type="pres">
      <dgm:prSet presAssocID="{E227EBDB-4FC7-4E0F-9188-201B282ABB04}" presName="Accent6" presStyleCnt="0"/>
      <dgm:spPr/>
    </dgm:pt>
    <dgm:pt modelId="{2722FD01-EDE6-4BE8-8452-12C401B117E6}" type="pres">
      <dgm:prSet presAssocID="{E227EBDB-4FC7-4E0F-9188-201B282ABB04}" presName="Accent" presStyleLbl="bgShp" presStyleIdx="5" presStyleCnt="6"/>
      <dgm:spPr/>
    </dgm:pt>
    <dgm:pt modelId="{8E6BD3B1-0431-4311-94D7-A3636BE810B4}" type="pres">
      <dgm:prSet presAssocID="{E227EBDB-4FC7-4E0F-9188-201B282ABB0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52DDFBA-3928-4A74-BDB3-0E94C8C810B2}" type="presOf" srcId="{3F92C8A1-54D0-4076-B048-51E00F0A5F76}" destId="{865B83B0-72B7-4C83-BF95-88ABE116F571}" srcOrd="0" destOrd="0" presId="urn:microsoft.com/office/officeart/2011/layout/HexagonRadial"/>
    <dgm:cxn modelId="{B7B41486-E2D2-43D6-8186-78E7CA4A57C1}" type="presOf" srcId="{A4FD134C-DA90-473A-AC4E-B02A27FAB48B}" destId="{632DEEF5-0E34-4549-A882-1B3E4EFEB6FA}" srcOrd="0" destOrd="0" presId="urn:microsoft.com/office/officeart/2011/layout/HexagonRadial"/>
    <dgm:cxn modelId="{29FBE3D6-7052-4A14-85B7-0FC810053722}" type="presOf" srcId="{E227EBDB-4FC7-4E0F-9188-201B282ABB04}" destId="{8E6BD3B1-0431-4311-94D7-A3636BE810B4}" srcOrd="0" destOrd="0" presId="urn:microsoft.com/office/officeart/2011/layout/HexagonRadial"/>
    <dgm:cxn modelId="{209674D1-A3F6-42B2-BBBF-308D828ABC99}" srcId="{6D4AE94F-A36C-4F52-A75C-95F4576148A9}" destId="{ABE587D3-A886-4812-8C87-8D4E98504BB6}" srcOrd="0" destOrd="0" parTransId="{16BEA70D-9528-4307-AA3F-5E92ED224E50}" sibTransId="{D6E9FD9E-0A28-40B2-9428-949BBCDBBE43}"/>
    <dgm:cxn modelId="{B0BA2EC5-C73C-4051-B604-0FCEEA113067}" type="presOf" srcId="{A09E2F90-DDDF-4B7D-B062-F9CEC18E3977}" destId="{75555615-9E12-4199-84C2-2D9C7DF2D514}" srcOrd="0" destOrd="0" presId="urn:microsoft.com/office/officeart/2011/layout/HexagonRadial"/>
    <dgm:cxn modelId="{239E9DDA-A7A2-4550-9C81-CE5559153F2A}" type="presOf" srcId="{ABE587D3-A886-4812-8C87-8D4E98504BB6}" destId="{CEC2F5F1-BF5F-439B-8CC7-8A6E77AB39C8}" srcOrd="0" destOrd="0" presId="urn:microsoft.com/office/officeart/2011/layout/HexagonRadial"/>
    <dgm:cxn modelId="{28EFAFDD-A37D-4865-8BBC-480FBA5A93BA}" srcId="{6D4AE94F-A36C-4F52-A75C-95F4576148A9}" destId="{E227EBDB-4FC7-4E0F-9188-201B282ABB04}" srcOrd="5" destOrd="0" parTransId="{475B6D0E-EB19-4601-8DF2-3495D28914DD}" sibTransId="{C00974D7-40AA-47B6-B3B6-8290AD9A8F4B}"/>
    <dgm:cxn modelId="{948E1A2B-2FCB-4BC0-8E90-1C48685EEBBD}" srcId="{6D4AE94F-A36C-4F52-A75C-95F4576148A9}" destId="{20897A28-E273-40B8-8FF7-5F35CC932253}" srcOrd="3" destOrd="0" parTransId="{A23CB7E4-A20C-440A-8EFD-AB88FF37C8ED}" sibTransId="{3EA84A72-B9BC-49F4-8B7F-39A96183BA1A}"/>
    <dgm:cxn modelId="{FCE9FCF4-64AF-4CEC-850A-E90D1D3D9269}" type="presOf" srcId="{9145443A-5DF9-4CD4-9973-6E690DC4FBFE}" destId="{F7D95D66-C4F5-4779-B889-3FAA45F040EC}" srcOrd="0" destOrd="0" presId="urn:microsoft.com/office/officeart/2011/layout/HexagonRadial"/>
    <dgm:cxn modelId="{B58D2613-8857-4679-A483-0CF62A8DDFAD}" srcId="{6D4AE94F-A36C-4F52-A75C-95F4576148A9}" destId="{9145443A-5DF9-4CD4-9973-6E690DC4FBFE}" srcOrd="2" destOrd="0" parTransId="{DFEF05C7-1E58-40AE-8F57-011047DF0276}" sibTransId="{91B2F8EF-E9FA-4181-B88D-093D5179F0AF}"/>
    <dgm:cxn modelId="{E0E70E0B-8BA4-4131-AE30-F81499945285}" type="presOf" srcId="{20897A28-E273-40B8-8FF7-5F35CC932253}" destId="{5C2DD787-8CD7-4AF3-87C1-42C454369855}" srcOrd="0" destOrd="0" presId="urn:microsoft.com/office/officeart/2011/layout/HexagonRadial"/>
    <dgm:cxn modelId="{0D7947C8-789C-461F-AB43-11C6E52EC298}" type="presOf" srcId="{6D4AE94F-A36C-4F52-A75C-95F4576148A9}" destId="{C6BC56A1-FA5A-435A-8272-30CF9BEC48DF}" srcOrd="0" destOrd="0" presId="urn:microsoft.com/office/officeart/2011/layout/HexagonRadial"/>
    <dgm:cxn modelId="{B2A25F91-8CB7-4AB2-A17A-7D475B731064}" srcId="{A09E2F90-DDDF-4B7D-B062-F9CEC18E3977}" destId="{6D4AE94F-A36C-4F52-A75C-95F4576148A9}" srcOrd="0" destOrd="0" parTransId="{E435B8BB-8A56-41C8-A2E7-D86108835AEF}" sibTransId="{DCC9869F-B7B4-434B-8DEE-4B3473A89E8A}"/>
    <dgm:cxn modelId="{516EDD82-320C-47E4-AA2A-7D22A3982133}" srcId="{6D4AE94F-A36C-4F52-A75C-95F4576148A9}" destId="{A4FD134C-DA90-473A-AC4E-B02A27FAB48B}" srcOrd="1" destOrd="0" parTransId="{FE16A85E-DA0F-4A36-B8B2-18E0A63AA0C1}" sibTransId="{5C1E1A64-19C2-47DA-AC24-FF38380ADB06}"/>
    <dgm:cxn modelId="{FB7E3382-2556-4F9B-A1F9-6C1842D5E2A2}" srcId="{6D4AE94F-A36C-4F52-A75C-95F4576148A9}" destId="{3F92C8A1-54D0-4076-B048-51E00F0A5F76}" srcOrd="4" destOrd="0" parTransId="{905FDE00-3C8B-45C8-986A-47879A5181EF}" sibTransId="{1EF7483A-DA48-44D4-90B3-F6FA55B8B009}"/>
    <dgm:cxn modelId="{E50B320B-1C15-4E0F-B785-D9535AFA9385}" type="presParOf" srcId="{75555615-9E12-4199-84C2-2D9C7DF2D514}" destId="{C6BC56A1-FA5A-435A-8272-30CF9BEC48DF}" srcOrd="0" destOrd="0" presId="urn:microsoft.com/office/officeart/2011/layout/HexagonRadial"/>
    <dgm:cxn modelId="{16F4AC43-CD31-4E6F-AEAE-385A3D7CEFC3}" type="presParOf" srcId="{75555615-9E12-4199-84C2-2D9C7DF2D514}" destId="{4244F4B1-CE4C-43C7-B2B7-4320E47FBBBE}" srcOrd="1" destOrd="0" presId="urn:microsoft.com/office/officeart/2011/layout/HexagonRadial"/>
    <dgm:cxn modelId="{0CDC0B07-48A2-411E-83DA-4F823082ADC8}" type="presParOf" srcId="{4244F4B1-CE4C-43C7-B2B7-4320E47FBBBE}" destId="{9B113D34-CFAD-420D-A45D-03BBB7934964}" srcOrd="0" destOrd="0" presId="urn:microsoft.com/office/officeart/2011/layout/HexagonRadial"/>
    <dgm:cxn modelId="{8B4BA16B-AFDB-4E1C-9373-8EB697ABE4E7}" type="presParOf" srcId="{75555615-9E12-4199-84C2-2D9C7DF2D514}" destId="{CEC2F5F1-BF5F-439B-8CC7-8A6E77AB39C8}" srcOrd="2" destOrd="0" presId="urn:microsoft.com/office/officeart/2011/layout/HexagonRadial"/>
    <dgm:cxn modelId="{4E28BF40-4E09-48F3-9084-4A5CAE814BC5}" type="presParOf" srcId="{75555615-9E12-4199-84C2-2D9C7DF2D514}" destId="{F24E5C48-2B67-41E3-8B2D-515A188853BB}" srcOrd="3" destOrd="0" presId="urn:microsoft.com/office/officeart/2011/layout/HexagonRadial"/>
    <dgm:cxn modelId="{A7A00744-4CD3-4DBF-8313-8DE5CD82920A}" type="presParOf" srcId="{F24E5C48-2B67-41E3-8B2D-515A188853BB}" destId="{78756309-33D3-4E15-B8C1-C788C64470DB}" srcOrd="0" destOrd="0" presId="urn:microsoft.com/office/officeart/2011/layout/HexagonRadial"/>
    <dgm:cxn modelId="{AFAC0443-0569-4C3B-A41F-8EFD05AD9F94}" type="presParOf" srcId="{75555615-9E12-4199-84C2-2D9C7DF2D514}" destId="{632DEEF5-0E34-4549-A882-1B3E4EFEB6FA}" srcOrd="4" destOrd="0" presId="urn:microsoft.com/office/officeart/2011/layout/HexagonRadial"/>
    <dgm:cxn modelId="{E269A726-500A-42A1-9858-DD90EB095954}" type="presParOf" srcId="{75555615-9E12-4199-84C2-2D9C7DF2D514}" destId="{17DB114F-0828-43AC-A5DB-E232D2F56455}" srcOrd="5" destOrd="0" presId="urn:microsoft.com/office/officeart/2011/layout/HexagonRadial"/>
    <dgm:cxn modelId="{FCD63B4B-8BA8-4E78-863A-FBFC9C4304C6}" type="presParOf" srcId="{17DB114F-0828-43AC-A5DB-E232D2F56455}" destId="{C6A9BECF-2552-49DA-8073-88CBDAB3701B}" srcOrd="0" destOrd="0" presId="urn:microsoft.com/office/officeart/2011/layout/HexagonRadial"/>
    <dgm:cxn modelId="{1C2831A0-C812-475A-9779-F8B2D22A7901}" type="presParOf" srcId="{75555615-9E12-4199-84C2-2D9C7DF2D514}" destId="{F7D95D66-C4F5-4779-B889-3FAA45F040EC}" srcOrd="6" destOrd="0" presId="urn:microsoft.com/office/officeart/2011/layout/HexagonRadial"/>
    <dgm:cxn modelId="{315628A8-049F-4F18-98F5-0564946A2C8C}" type="presParOf" srcId="{75555615-9E12-4199-84C2-2D9C7DF2D514}" destId="{103038F8-8B65-41D6-B0ED-6CC7315F206C}" srcOrd="7" destOrd="0" presId="urn:microsoft.com/office/officeart/2011/layout/HexagonRadial"/>
    <dgm:cxn modelId="{BF884239-379D-4903-B801-FD87BBC88E2A}" type="presParOf" srcId="{103038F8-8B65-41D6-B0ED-6CC7315F206C}" destId="{EC0F0927-F403-4B44-AE37-BC30D0285A21}" srcOrd="0" destOrd="0" presId="urn:microsoft.com/office/officeart/2011/layout/HexagonRadial"/>
    <dgm:cxn modelId="{6A0FD0C1-FD97-4A74-BBE2-00BDF6FC2C6A}" type="presParOf" srcId="{75555615-9E12-4199-84C2-2D9C7DF2D514}" destId="{5C2DD787-8CD7-4AF3-87C1-42C454369855}" srcOrd="8" destOrd="0" presId="urn:microsoft.com/office/officeart/2011/layout/HexagonRadial"/>
    <dgm:cxn modelId="{DC12C60F-7F53-4F76-8985-BD5AA6301BC3}" type="presParOf" srcId="{75555615-9E12-4199-84C2-2D9C7DF2D514}" destId="{775FCC8A-FC67-440F-96D2-7E5C182AE934}" srcOrd="9" destOrd="0" presId="urn:microsoft.com/office/officeart/2011/layout/HexagonRadial"/>
    <dgm:cxn modelId="{F752C170-E3E7-493B-95B6-1D1C9B8B8E1E}" type="presParOf" srcId="{775FCC8A-FC67-440F-96D2-7E5C182AE934}" destId="{B8C63FE6-54DF-4163-942C-FF01C92F503E}" srcOrd="0" destOrd="0" presId="urn:microsoft.com/office/officeart/2011/layout/HexagonRadial"/>
    <dgm:cxn modelId="{4CD6E1CC-4E64-4789-B712-70BB89EB9F37}" type="presParOf" srcId="{75555615-9E12-4199-84C2-2D9C7DF2D514}" destId="{865B83B0-72B7-4C83-BF95-88ABE116F571}" srcOrd="10" destOrd="0" presId="urn:microsoft.com/office/officeart/2011/layout/HexagonRadial"/>
    <dgm:cxn modelId="{E0CE0659-6AFB-4AA6-B7A1-0E2F53734577}" type="presParOf" srcId="{75555615-9E12-4199-84C2-2D9C7DF2D514}" destId="{0BD5BC67-DB26-435C-BF84-AC2D5B9215BE}" srcOrd="11" destOrd="0" presId="urn:microsoft.com/office/officeart/2011/layout/HexagonRadial"/>
    <dgm:cxn modelId="{63E33215-8C43-44DA-B45C-0DC661596DB0}" type="presParOf" srcId="{0BD5BC67-DB26-435C-BF84-AC2D5B9215BE}" destId="{2722FD01-EDE6-4BE8-8452-12C401B117E6}" srcOrd="0" destOrd="0" presId="urn:microsoft.com/office/officeart/2011/layout/HexagonRadial"/>
    <dgm:cxn modelId="{FDE502CD-5DC1-4B5D-B75F-CC4DD5ECA43C}" type="presParOf" srcId="{75555615-9E12-4199-84C2-2D9C7DF2D514}" destId="{8E6BD3B1-0431-4311-94D7-A3636BE810B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육각형 방사형"/>
  <dgm:desc val="중심 아이디어나 테마에 관련된 순차적 프로세스를 표시합니다. 수준 2 도형을 6개까지 포함할 수 있습니다. 텍스트 양이 적은 경우 가장 적합합니다. 사용하지 않는 텍스트는 표시되지 않지만 레이아웃을 전환할 경우 사용 가능합니다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0F499-3F04-42E5-9F27-C1CA127227B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0CACA-2433-4AD9-99D6-94B1E4205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1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462B9-1A73-4C02-92A8-09E2C06084B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1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%EA%B2%8C%ED%8B%B0%EC%8A%A4%EB%B2%84%EA%B7%B8+%EC%97%B0%EC%84%A4&amp;source=images&amp;cd=&amp;cad=rja&amp;docid=p06CJdHTG-zuVM&amp;tbnid=tyHWeo2RtEJZiM:&amp;ved=0CAUQjRw&amp;url=http://xratingv2.tistory.com/entry/%EC%98%A4%EB%B0%94%EB%A7%88%EC%97%90%EA%B2%8C-%EC%98%81%EA%B0%90%EC%9D%84-%EC%A4%80-%EB%A7%81%EC%BB%A8%EC%9D%98-%EC%97%B0%EC%84%A4&amp;ei=Hm9WUdnWNMW5kgWq2YDIDA&amp;bvm=bv.44442042,d.dGI&amp;psig=AFQjCNEGoqpuqUTsAzCny6g1JI04QC1g6A&amp;ust=136470539165473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%ED%8C%8C%EC%9D%BC:Bundesrat.jp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5" Type="http://schemas.openxmlformats.org/officeDocument/2006/relationships/image" Target="../media/image3.png"/><Relationship Id="rId10" Type="http://schemas.openxmlformats.org/officeDocument/2006/relationships/image" Target="../media/image27.jpeg"/><Relationship Id="rId4" Type="http://schemas.openxmlformats.org/officeDocument/2006/relationships/image" Target="../media/image14.png"/><Relationship Id="rId9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423" y="3172051"/>
            <a:ext cx="11328000" cy="669925"/>
          </a:xfrm>
        </p:spPr>
        <p:txBody>
          <a:bodyPr>
            <a:noAutofit/>
          </a:bodyPr>
          <a:lstStyle/>
          <a:p>
            <a:r>
              <a:rPr lang="ko-KR" altLang="en-US" sz="4800" dirty="0">
                <a:ea typeface="굴림" charset="-127"/>
              </a:rPr>
              <a:t>참여와</a:t>
            </a:r>
            <a:r>
              <a:rPr lang="en-US" altLang="ko-KR" sz="4800" dirty="0">
                <a:ea typeface="굴림" charset="-127"/>
              </a:rPr>
              <a:t> </a:t>
            </a:r>
            <a:r>
              <a:rPr lang="ko-KR" altLang="en-US" sz="4800" dirty="0">
                <a:ea typeface="굴림" charset="-127"/>
              </a:rPr>
              <a:t>대표민주주의의 문제</a:t>
            </a:r>
            <a:r>
              <a:rPr lang="en-US" altLang="ko-KR" sz="4800" dirty="0">
                <a:ea typeface="굴림" charset="-127"/>
              </a:rPr>
              <a:t>(Ⅰ)</a:t>
            </a:r>
            <a:r>
              <a:rPr lang="ko-KR" altLang="en-US" sz="4800" dirty="0">
                <a:ea typeface="굴림" charset="-127"/>
              </a:rPr>
              <a:t> </a:t>
            </a:r>
            <a:endParaRPr lang="en-US" altLang="ko-KR" sz="4800" dirty="0"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06531" y="4973877"/>
            <a:ext cx="8534400" cy="609600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민주주의의 바람직한 유형은 무엇일까</a:t>
            </a:r>
            <a:r>
              <a:rPr lang="en-US" altLang="ko-KR" dirty="0">
                <a:ea typeface="굴림" charset="-127"/>
              </a:rPr>
              <a:t>? </a:t>
            </a:r>
          </a:p>
          <a:p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54400" y="1828800"/>
          <a:ext cx="4944533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Image" r:id="rId3" imgW="3707937" imgH="3669841" progId="">
                  <p:embed/>
                </p:oleObj>
              </mc:Choice>
              <mc:Fallback>
                <p:oleObj name="Image" r:id="rId3" imgW="3707937" imgH="36698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828800"/>
                        <a:ext cx="4944533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WordArt 7"/>
          <p:cNvSpPr>
            <a:spLocks noChangeArrowheads="1" noChangeShapeType="1" noTextEdit="1"/>
          </p:cNvSpPr>
          <p:nvPr/>
        </p:nvSpPr>
        <p:spPr bwMode="gray">
          <a:xfrm>
            <a:off x="2256368" y="3141664"/>
            <a:ext cx="7776633" cy="15128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8421"/>
              </a:avLst>
            </a:prstTxWarp>
          </a:bodyPr>
          <a:lstStyle/>
          <a:p>
            <a:pPr algn="ctr"/>
            <a:r>
              <a:rPr lang="en-US" altLang="ko-KR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5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44"/>
          </a:xfrm>
        </p:spPr>
        <p:txBody>
          <a:bodyPr/>
          <a:lstStyle/>
          <a:p>
            <a:r>
              <a:rPr lang="ko-KR" altLang="en-US" dirty="0" smtClean="0"/>
              <a:t>바람직한 민주주의의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4025" y="1304586"/>
            <a:ext cx="10058400" cy="4023360"/>
          </a:xfrm>
        </p:spPr>
        <p:txBody>
          <a:bodyPr/>
          <a:lstStyle/>
          <a:p>
            <a:r>
              <a:rPr lang="ko-KR" altLang="en-US" sz="2400" dirty="0"/>
              <a:t>○ </a:t>
            </a:r>
            <a:r>
              <a:rPr lang="ko-KR" altLang="en-US" sz="2400" dirty="0" smtClean="0">
                <a:sym typeface="Wingdings" pitchFamily="2" charset="2"/>
              </a:rPr>
              <a:t>민주주의 개념에 입각한 바람직한 민주주의 유형 </a:t>
            </a:r>
            <a:endParaRPr lang="ko-KR" altLang="en-US" sz="2400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31847" y="1861841"/>
            <a:ext cx="3072000" cy="187220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Democracy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Demons+Kratein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민중</a:t>
            </a:r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r>
              <a:rPr lang="ko-KR" altLang="en-US" dirty="0" smtClean="0">
                <a:solidFill>
                  <a:schemeClr val="tx1"/>
                </a:solidFill>
              </a:rPr>
              <a:t>지배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국민의 자기 지배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치자 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ko-KR" altLang="en-US" dirty="0" smtClean="0">
                <a:solidFill>
                  <a:schemeClr val="tx1"/>
                </a:solidFill>
              </a:rPr>
              <a:t>피치자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2851575" y="2356145"/>
            <a:ext cx="1304544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41" y="1785152"/>
            <a:ext cx="2718697" cy="155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325413" y="5235523"/>
            <a:ext cx="2204845" cy="9361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err="1" smtClean="0">
                <a:solidFill>
                  <a:srgbClr val="FF0000"/>
                </a:solidFill>
              </a:rPr>
              <a:t>오바마에게</a:t>
            </a:r>
            <a:r>
              <a:rPr lang="ko-KR" altLang="en-US" dirty="0" smtClean="0">
                <a:solidFill>
                  <a:srgbClr val="FF0000"/>
                </a:solidFill>
              </a:rPr>
              <a:t> 영감을 준 링컨의 연설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ko-KR" altLang="en-US" dirty="0" smtClean="0">
                <a:solidFill>
                  <a:srgbClr val="FF0000"/>
                </a:solidFill>
              </a:rPr>
              <a:t> 중에서 발췌</a:t>
            </a:r>
          </a:p>
        </p:txBody>
      </p:sp>
      <p:pic>
        <p:nvPicPr>
          <p:cNvPr id="16" name="Picture 2" descr="http://cfile26.uf.tistory.com/image/1846B1114C0D86FE80B1D0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92" y="3734049"/>
            <a:ext cx="6157588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 bwMode="auto">
          <a:xfrm>
            <a:off x="325413" y="3746258"/>
            <a:ext cx="3569163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err="1" smtClean="0">
                <a:solidFill>
                  <a:schemeClr val="tx1"/>
                </a:solidFill>
              </a:rPr>
              <a:t>게티스버그</a:t>
            </a:r>
            <a:r>
              <a:rPr lang="ko-KR" altLang="en-US" b="1" dirty="0" smtClean="0">
                <a:solidFill>
                  <a:schemeClr val="tx1"/>
                </a:solidFill>
              </a:rPr>
              <a:t> 연설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링컨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318-5851-4FB2-BB66-6787739A8773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7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453" y="388611"/>
            <a:ext cx="10058400" cy="93210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바람직한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민주주의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902" y="1225620"/>
            <a:ext cx="10972800" cy="4953000"/>
          </a:xfrm>
        </p:spPr>
        <p:txBody>
          <a:bodyPr/>
          <a:lstStyle/>
          <a:p>
            <a:r>
              <a:rPr lang="ko-KR" altLang="en-US" sz="2400" dirty="0"/>
              <a:t>○ 루소의 </a:t>
            </a:r>
            <a:r>
              <a:rPr lang="ko-KR" altLang="en-US" sz="2400" dirty="0" smtClean="0"/>
              <a:t>인민주권이론</a:t>
            </a:r>
            <a:endParaRPr lang="en-US" altLang="ko-KR" sz="2400" dirty="0"/>
          </a:p>
          <a:p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>
                <a:sym typeface="Wingdings" pitchFamily="2" charset="2"/>
              </a:rPr>
              <a:t> </a:t>
            </a:r>
            <a:endParaRPr lang="ko-KR" altLang="en-US" sz="2400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2" y="1734062"/>
            <a:ext cx="2102179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직사각형 13"/>
          <p:cNvSpPr/>
          <p:nvPr/>
        </p:nvSpPr>
        <p:spPr bwMode="auto">
          <a:xfrm>
            <a:off x="2572480" y="3529928"/>
            <a:ext cx="5755224" cy="72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주권적 의사의 현실적 구현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즉 주권의 행사는 스스로 하는 것이 바람직하지만 </a:t>
            </a:r>
            <a:r>
              <a:rPr lang="en-US" altLang="ko-KR" dirty="0" smtClean="0">
                <a:solidFill>
                  <a:schemeClr val="tx1"/>
                </a:solidFill>
              </a:rPr>
              <a:t>… </a:t>
            </a:r>
            <a:r>
              <a:rPr lang="ko-KR" altLang="en-US" dirty="0" smtClean="0">
                <a:solidFill>
                  <a:schemeClr val="tx1"/>
                </a:solidFill>
              </a:rPr>
              <a:t>대표자를 통하여 행사한다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2583659" y="2756601"/>
            <a:ext cx="5744045" cy="72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직접민주제를 채택하는 경우 그 운영은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Franklin Gothic Book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모든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국민이 국가의사를 결정할 수가 있을 까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? 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3" y="3966288"/>
            <a:ext cx="23622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 bwMode="auto">
          <a:xfrm>
            <a:off x="1602469" y="5754067"/>
            <a:ext cx="2504200" cy="99112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면적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99,720㎢ 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인구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</a:rPr>
              <a:t> 약 </a:t>
            </a:r>
            <a:r>
              <a:rPr lang="en-US" altLang="ko-KR" dirty="0">
                <a:solidFill>
                  <a:schemeClr val="tx1"/>
                </a:solidFill>
              </a:rPr>
              <a:t>48,860,500</a:t>
            </a:r>
            <a:r>
              <a:rPr lang="ko-KR" altLang="en-US" dirty="0" smtClean="0">
                <a:solidFill>
                  <a:schemeClr val="tx1"/>
                </a:solidFill>
              </a:rPr>
              <a:t>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법률</a:t>
            </a:r>
            <a:r>
              <a:rPr lang="en-US" altLang="ko-KR" dirty="0" smtClean="0">
                <a:solidFill>
                  <a:schemeClr val="tx1"/>
                </a:solidFill>
              </a:rPr>
              <a:t>: 4500</a:t>
            </a:r>
            <a:r>
              <a:rPr lang="ko-KR" altLang="en-US" dirty="0" err="1" smtClean="0">
                <a:solidFill>
                  <a:schemeClr val="tx1"/>
                </a:solidFill>
              </a:rPr>
              <a:t>여개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971800" y="4224407"/>
            <a:ext cx="4632960" cy="72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Franklin Gothic Book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chemeClr val="tx1"/>
                </a:solidFill>
                <a:latin typeface="Franklin Gothic Book"/>
              </a:rPr>
              <a:t>직접민주제를 채택한다고 하더라도 인민을 대신하는 대표자를 선출이 불가피 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971800" y="5149059"/>
            <a:ext cx="6558177" cy="48057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대표자는 자신의 의사에 따라 임의적으로 결정을 할 수 있을까</a:t>
            </a:r>
            <a:r>
              <a:rPr lang="en-US" altLang="ko-KR" b="1" dirty="0" smtClean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9" name="왼쪽 화살표 8"/>
          <p:cNvSpPr/>
          <p:nvPr/>
        </p:nvSpPr>
        <p:spPr bwMode="auto">
          <a:xfrm rot="-1680000">
            <a:off x="1210744" y="4443972"/>
            <a:ext cx="1872000" cy="484632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4222144" y="5946545"/>
            <a:ext cx="4155595" cy="684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대표자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인민의 지시</a:t>
            </a:r>
            <a:r>
              <a:rPr lang="en-US" altLang="ko-KR" b="1" dirty="0" smtClean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b="1" dirty="0" smtClean="0">
                <a:solidFill>
                  <a:schemeClr val="tx1"/>
                </a:solidFill>
                <a:latin typeface="Franklin Gothic Book"/>
              </a:rPr>
              <a:t>통제</a:t>
            </a:r>
            <a:r>
              <a:rPr lang="en-US" altLang="ko-KR" b="1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 </a:t>
            </a:r>
            <a:r>
              <a:rPr lang="ko-KR" altLang="en-US" b="1" dirty="0" err="1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기속위임</a:t>
            </a:r>
            <a:endParaRPr lang="en-US" altLang="ko-KR" b="1" dirty="0" smtClean="0">
              <a:solidFill>
                <a:schemeClr val="tx1"/>
              </a:solidFill>
              <a:latin typeface="Franklin Gothic Book"/>
              <a:sym typeface="Wingdings" pitchFamily="2" charset="2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어떠한 방식으로 실현할 수 있을 까</a:t>
            </a:r>
            <a:r>
              <a:rPr lang="en-US" altLang="ko-KR" b="1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? 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583659" y="1691055"/>
            <a:ext cx="5794080" cy="97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이상적인 통치형태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Franklin Gothic Book"/>
              </a:rPr>
              <a:t>직접민주제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현실적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구체적인 주권자인 인민 자신이 직접 통치</a:t>
            </a:r>
            <a:endParaRPr lang="en-US" altLang="ko-KR" dirty="0" smtClean="0">
              <a:solidFill>
                <a:schemeClr val="tx1"/>
              </a:solidFill>
              <a:latin typeface="Franklin Gothic Book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주권자인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Peuple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의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투표권 행사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보통선거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318" y="104201"/>
            <a:ext cx="2359122" cy="143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오른쪽 화살표 22"/>
          <p:cNvSpPr/>
          <p:nvPr/>
        </p:nvSpPr>
        <p:spPr bwMode="auto">
          <a:xfrm>
            <a:off x="8023886" y="459044"/>
            <a:ext cx="912000" cy="360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9418235" y="453092"/>
            <a:ext cx="1521381" cy="38011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/>
                </a:solidFill>
              </a:rPr>
              <a:t>대표 可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9101881" y="5998576"/>
            <a:ext cx="2322296" cy="72008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/>
                </a:solidFill>
              </a:rPr>
              <a:t>현재 직접민주주의존재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 bwMode="auto">
          <a:xfrm>
            <a:off x="8327704" y="6178620"/>
            <a:ext cx="728198" cy="360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886" y="1953132"/>
            <a:ext cx="2359465" cy="16617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005" y="3500839"/>
            <a:ext cx="2096800" cy="865056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 bwMode="auto">
          <a:xfrm>
            <a:off x="7921739" y="2837188"/>
            <a:ext cx="912000" cy="663651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?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7512" y="56206"/>
            <a:ext cx="1010768" cy="1354638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 bwMode="auto">
          <a:xfrm>
            <a:off x="4753246" y="1232392"/>
            <a:ext cx="4020875" cy="43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주권의 주체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구체적인 개개인의 총합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44"/>
          </a:xfrm>
        </p:spPr>
        <p:txBody>
          <a:bodyPr/>
          <a:lstStyle/>
          <a:p>
            <a:r>
              <a:rPr lang="ko-KR" altLang="en-US" dirty="0" smtClean="0"/>
              <a:t>바람직한 민주주의의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983" y="1294472"/>
            <a:ext cx="10058400" cy="4023360"/>
          </a:xfrm>
        </p:spPr>
        <p:txBody>
          <a:bodyPr/>
          <a:lstStyle/>
          <a:p>
            <a:r>
              <a:rPr lang="ko-KR" altLang="en-US" sz="2400" dirty="0"/>
              <a:t>○</a:t>
            </a:r>
            <a:r>
              <a:rPr lang="en-US" altLang="ko-KR" sz="2400" dirty="0" smtClean="0">
                <a:sym typeface="Wingdings" pitchFamily="2" charset="2"/>
              </a:rPr>
              <a:t>(</a:t>
            </a:r>
            <a:r>
              <a:rPr lang="ko-KR" altLang="en-US" sz="2400" dirty="0" smtClean="0">
                <a:sym typeface="Wingdings" pitchFamily="2" charset="2"/>
              </a:rPr>
              <a:t>루소의 </a:t>
            </a:r>
            <a:r>
              <a:rPr lang="ko-KR" altLang="en-US" sz="2400" dirty="0" err="1" smtClean="0">
                <a:sym typeface="Wingdings" pitchFamily="2" charset="2"/>
              </a:rPr>
              <a:t>인민주권론에</a:t>
            </a:r>
            <a:r>
              <a:rPr lang="ko-KR" altLang="en-US" sz="2400" dirty="0" smtClean="0">
                <a:sym typeface="Wingdings" pitchFamily="2" charset="2"/>
              </a:rPr>
              <a:t> 입각한</a:t>
            </a:r>
            <a:r>
              <a:rPr lang="en-US" altLang="ko-KR" sz="2400" dirty="0" smtClean="0">
                <a:sym typeface="Wingdings" pitchFamily="2" charset="2"/>
              </a:rPr>
              <a:t>) </a:t>
            </a:r>
            <a:r>
              <a:rPr lang="ko-KR" altLang="en-US" sz="2400" dirty="0" smtClean="0">
                <a:sym typeface="Wingdings" pitchFamily="2" charset="2"/>
              </a:rPr>
              <a:t>직접 민주주의 존재</a:t>
            </a:r>
            <a:r>
              <a:rPr lang="en-US" altLang="ko-KR" sz="2400" dirty="0" smtClean="0">
                <a:sym typeface="Wingdings" pitchFamily="2" charset="2"/>
              </a:rPr>
              <a:t>? </a:t>
            </a:r>
            <a:endParaRPr lang="ko-KR" altLang="en-US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83" y="1789864"/>
            <a:ext cx="2721352" cy="165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 bwMode="auto">
          <a:xfrm>
            <a:off x="4324742" y="2203896"/>
            <a:ext cx="3284548" cy="72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스위스의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Canton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The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Landsgemeinde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민회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23556" name="Picture 4" descr="http://upload.wikimedia.org/wikipedia/commons/thumb/b/be/Bundesrat.jpg/320px-Bundesrat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3" y="3752958"/>
            <a:ext cx="2793778" cy="15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/>
          <p:nvPr/>
        </p:nvSpPr>
        <p:spPr bwMode="auto">
          <a:xfrm>
            <a:off x="162190" y="5269210"/>
            <a:ext cx="3456000" cy="756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/>
                </a:solidFill>
              </a:rPr>
              <a:t>독일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연방참사원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Bundesrat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033044" y="3974074"/>
            <a:ext cx="4844781" cy="186877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Franklin Gothic Book"/>
              </a:rPr>
              <a:t>• </a:t>
            </a:r>
            <a:r>
              <a:rPr lang="ko-KR" altLang="en-US" b="1" dirty="0" smtClean="0">
                <a:solidFill>
                  <a:schemeClr val="tx1"/>
                </a:solidFill>
              </a:rPr>
              <a:t>연</a:t>
            </a:r>
            <a:r>
              <a:rPr lang="ko-KR" altLang="ko-KR" b="1" dirty="0" smtClean="0">
                <a:solidFill>
                  <a:schemeClr val="tx1"/>
                </a:solidFill>
              </a:rPr>
              <a:t>방에 </a:t>
            </a:r>
            <a:r>
              <a:rPr lang="ko-KR" altLang="ko-KR" b="1" dirty="0">
                <a:solidFill>
                  <a:schemeClr val="tx1"/>
                </a:solidFill>
              </a:rPr>
              <a:t>대한 주의 </a:t>
            </a:r>
            <a:r>
              <a:rPr lang="ko-KR" altLang="ko-KR" b="1" dirty="0" smtClean="0">
                <a:solidFill>
                  <a:schemeClr val="tx1"/>
                </a:solidFill>
              </a:rPr>
              <a:t>매개체 담당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Franklin Gothic Book"/>
              </a:rPr>
              <a:t>•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연방참사원에서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각 주는 그들이 파견한 대표자 수에 따른 </a:t>
            </a:r>
            <a:r>
              <a:rPr lang="ko-KR" altLang="ko-KR" b="1" dirty="0" smtClean="0">
                <a:solidFill>
                  <a:schemeClr val="tx1"/>
                </a:solidFill>
              </a:rPr>
              <a:t>투표권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보유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Franklin Gothic Book"/>
              </a:rPr>
              <a:t>• </a:t>
            </a:r>
            <a:r>
              <a:rPr lang="ko-KR" altLang="ko-KR" b="1" dirty="0" smtClean="0">
                <a:solidFill>
                  <a:schemeClr val="tx1"/>
                </a:solidFill>
              </a:rPr>
              <a:t>각 </a:t>
            </a:r>
            <a:r>
              <a:rPr lang="ko-KR" altLang="ko-KR" b="1" dirty="0">
                <a:solidFill>
                  <a:schemeClr val="tx1"/>
                </a:solidFill>
              </a:rPr>
              <a:t>대표자는 자신의 임의대로 표를 행사하는 것이 </a:t>
            </a:r>
            <a:r>
              <a:rPr lang="ko-KR" altLang="ko-KR" b="1" dirty="0" smtClean="0">
                <a:solidFill>
                  <a:schemeClr val="tx1"/>
                </a:solidFill>
              </a:rPr>
              <a:t>아</a:t>
            </a:r>
            <a:r>
              <a:rPr lang="ko-KR" altLang="en-US" b="1" dirty="0" smtClean="0">
                <a:solidFill>
                  <a:schemeClr val="tx1"/>
                </a:solidFill>
              </a:rPr>
              <a:t>닌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자신을 파견한 주정부의 명령에 의해서 이를 </a:t>
            </a:r>
            <a:r>
              <a:rPr lang="ko-KR" altLang="ko-KR" b="1" dirty="0" smtClean="0">
                <a:solidFill>
                  <a:schemeClr val="tx1"/>
                </a:solidFill>
              </a:rPr>
              <a:t>행사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801213" y="3593304"/>
            <a:ext cx="1843927" cy="35593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ko-KR" dirty="0" smtClean="0">
                <a:solidFill>
                  <a:schemeClr val="tx1"/>
                </a:solidFill>
              </a:rPr>
              <a:t>명령위임관계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82363" y="6084337"/>
            <a:ext cx="7995462" cy="72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인구의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수와 지역의 광대함으로 인하여 더 이상 국민들은 자신들의 공동의사를 자신들의 손으로 행사할 수는 없음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정종섭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헌법연구 </a:t>
            </a:r>
            <a:r>
              <a:rPr lang="en-US" altLang="ko-KR" dirty="0" smtClean="0">
                <a:solidFill>
                  <a:schemeClr val="tx1"/>
                </a:solidFill>
              </a:rPr>
              <a:t>1, 230</a:t>
            </a:r>
            <a:r>
              <a:rPr lang="ko-KR" altLang="en-US" dirty="0" smtClean="0">
                <a:solidFill>
                  <a:schemeClr val="tx1"/>
                </a:solidFill>
              </a:rPr>
              <a:t>면</a:t>
            </a:r>
            <a:r>
              <a:rPr lang="en-US" altLang="ko-KR" dirty="0" smtClean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9983" y="5941690"/>
            <a:ext cx="864000" cy="50264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But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>
            <a:off x="3203335" y="2373234"/>
            <a:ext cx="732791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오른쪽 화살표 16"/>
          <p:cNvSpPr/>
          <p:nvPr/>
        </p:nvSpPr>
        <p:spPr bwMode="auto">
          <a:xfrm>
            <a:off x="3231846" y="4667554"/>
            <a:ext cx="690167" cy="48463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4102" name="Picture 6" descr="스위스 국기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8" y="1789864"/>
            <a:ext cx="1130191" cy="75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4" y="3434545"/>
            <a:ext cx="1129525" cy="70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4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5896"/>
          </a:xfrm>
        </p:spPr>
        <p:txBody>
          <a:bodyPr/>
          <a:lstStyle/>
          <a:p>
            <a:r>
              <a:rPr lang="ko-KR" altLang="en-US" dirty="0" smtClean="0"/>
              <a:t>대표 민주주의의 역사적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4" y="1348354"/>
            <a:ext cx="10972800" cy="4953000"/>
          </a:xfrm>
        </p:spPr>
        <p:txBody>
          <a:bodyPr/>
          <a:lstStyle/>
          <a:p>
            <a:r>
              <a:rPr lang="ko-KR" altLang="en-US" sz="2400" dirty="0"/>
              <a:t>○ 절대군주주권의 </a:t>
            </a:r>
            <a:r>
              <a:rPr lang="ko-KR" altLang="en-US" sz="2400" dirty="0" smtClean="0"/>
              <a:t>종식과 국민주권의 발흥</a:t>
            </a:r>
            <a:endParaRPr lang="en-US" altLang="ko-KR" sz="2400" dirty="0"/>
          </a:p>
          <a:p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>
                <a:sym typeface="Wingdings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7" y="1795288"/>
            <a:ext cx="27062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65" y="3866721"/>
            <a:ext cx="2764002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data:image/jpeg;base64,/9j/4AAQSkZJRgABAQAAAQABAAD/2wCEAAkGBhQPEBUUERQUFBQVFBUVEBUWFRgXGRUUFBUaGBUVFBUYGyYeFxojGRcXHy8gJCcpLC8sFyExNTAqNSgrLCkBCQoKDgwOGg8PGikkHCQpLCwpLCwpNSwvKSwsLC0sKSksKSwsKSwpKSksLS0sKSwpKSwpLCwuLCkpKSwsKSksKf/AABEIARoAswMBIgACEQEDEQH/xAAcAAEAAQUBAQAAAAAAAAAAAAAABQECAwQGBwj/xABCEAACAQIDBgIGCAQFAwUAAAABAhEAAwQSIQUTIjFBUWGRBjJxgZLSFBcjQlJT0eEHM6GxFYLB8PFicqIkNUOjs//EABoBAQADAQEBAAAAAAAAAAAAAAABAgMEBgX/xAApEQEAAQMCBgICAgMAAAAAAAAAAQIDEQRREhMVIVORFDEFYUHhMlKS/9oADAMBAAIRAxEAPwD3GqZqVxWIbG2MXZQ3UuLeuXjxWhlUG2TatlxbHIqxmZInQcyHa5qTXIH6daa7vXsi2i2il02gFbLGcBVlszkRHTPw5oE412liXbCZIbePeN4KtsfZJiFALBxIi3KmMpzMs66UHZzSahNib4m5vbbBd59nvRaDbvLqRuRB4gNDBg89K0mGJM8W6G+UW98lol1IjIN2pAltR16dZFaqsNKKOP8AmIdRNVmuY2fcxhuoLlsZcozEqgGbcnQkSV+0idD4QNDVcPjTdKFrYXdIVuLbGXebw5pDAknJHDoOWo1NV4/1K82cTjij26alROwFvG2/0pVzi64WFABQRlIjpz561Kbodh5VeJzGWVVPDOF1Ks3Q7Dypul7DyqVV9Ks3S9h5U3Q7DyFBfSrN0vYeVN0vYeVBfSrN0Ow8qbpew8qC+lWCyvYeVNyOw8hQX0qzcr2HlVwEcqBNKsY61Sq5GWvN8R/GXDhobDXSUYwZQwRIka6GCfOvSK+XMb/Nf/vb+5rm1N2q3jheg/CaGzq5ri7H1jHffL1i7/GjDOpVsNdZSIZTuyCDzBBMEVhP8WcCck4Nvsv5PDa+z5eprw8hy7V5NSuT5Vx6LoOj2n3L2P67cP8AkX/NPmrHiP4x4O6uW5hrrqeasLTDTloWivIKU+VcOg6Pafb2NP41YVQALF8ACAALYAA5ADNV312YX8nEf/X89eNUp8q4joGj2n29mH8bML+TiPK389Prswv5OI8rfz14xVafKuHQNHtPt7P9deE/KxHknz1X66sJ+ViPhT5682tE5RBUWtzbCSRl30r0OmbeZiZ+7M6Ve+8i3/NzgEXgHG+K5pzI0SEnkI0gnURVvk3N3HP4nR/6z/1/T0X668J+ViPhT56r9deE/KxHwp89eQbVjf3MsEZ2iOUT0rUqPlXHRT+C0cxE4n29q+uvCfl4j4U+eq/XVg/y8R8KfPXilKfKuLdB0e0+3tf11YP8vEfCnz1Ufxqwf5eI+FPnrxOlPlXEdA0m0+3tn104P8vEfCnz0+unB/l4j4E+evE6rT5VxPQNJ+/b2z66cH+XiPgT566/YO2kxuHS/bDBHzZQwAPCxUyAT1U18yV9Bfww/wDasP7Ln/7PXRp79VyrE7Pj/mPxdjSWYrt5zNWO8/qXTEUqpqldbzC+uHufwgwTEk72SSTx9/dXcUpVRTV/lDezqLtjPLqmM7S4T6nMF3u/H+1U+pvBd73xj9K7ylU5FvaHR1LV+Sr24I/wawf4r3xD5ap9TWD/ABXviHy131KjkW9oOpavyVe3A/Uzg/x3viHy1T6mMH+O98S/LXf1E7e2ucNujwhXdlclWcgLZuXJVVMk/Zx76ci3snqer8lXty31MYP8d74l+Wn1MYP8d74l+Wu22fcdrYNzLmJMZZgrPAYJJBKxI7zWDC49nxN62QuW2tplImTvA0zrGmX+tORb2Op6vyVe3IfUvg/x3viX5ap9S+D/AB3viX5a63am2BYuWl0h2O9Y6C3bgw7HkJuZFE8y3hWg/pKbKw6lyDeJOilkt32thbax9pc9XhEeZALkW9jqer8lXtA/Uvg/x3viHy1T6l8J+O98Q+WpTZnpXcIfeAMd5lSYtKoCMzZ2MwSEMA9TGg5ZPR70nfEXbpfS2EDIoWWEuwAOWZaIEdxTkW9jqer8kof6lsJ+O98S/LT6lsJ+Ze+JflrsNnY+4xy3rZRiXZIBK7vNwhnEgPliR3mJGtSNORb2Op6vyS89+pXCfmXviX5afUrhPzL3xL8tehUpyLeyeqavyS89+pXCfmX/AIl+WqfUrhPzL/xL8teh0pyLex1TV+SXnn1K4T82/wDEvy12ewdjLgsOli2WKpOUtE8TFtYHc1IUq1Nummc0wwvay/fp4blczClKsY61SrOVkqtKVYKUpQKVz3pRty5hMhQ2jvHRFVg5aSw3jcB9UJryktlXmwqG2JtrEPcvZXNyFMC7wBUt4+/Za5lyiHFi2DlgSV1AJNB3VamO2cLrWyWZTbYumWPWKMmsgzwu3nUJb9JH+j32H2jC69nBZAA19gixCHQEXC6kmBCZtBTBbZa5fwv2oOaxiFxKqCq76zus0o/EhVmcQdYOs6UExg9mbvODcd1edGiQzMxchgAdcwEcgFERrWPA7DXD5RaYqAUDCFOa3bQolrlwqJB01kc9TXO43bGNyX1QHMt8iywtGTa3ikHN6hGUsJjkO9SW0/Sg22um0qPbw1sXcSS8FkZXIFmAQSMnNiATpzkgJ82VMyAcwhtBqOUHvWPDYQW1ga8bvr3dyxj4jXO3dvNZu4olmKA4PdgoGyHEcEZSyGC2XmdJrFe2/dS9Y3picTdt7q0M7PYGFuOpe2jOc28ToRpQTuzNiJhzcyksLjBiDGhE/wCpNY7fo8gu3LmZ5uRmhisEMToVIMa8qbfxVxbAawTnz2jAUFjbN1RchW6hCx9orWwWPu765mLNbFpDZVxbRnu5nLhY1PCLfPvQSqYBVYNLyOU3HI17gtB99bNcVifSbENh7hUZmOEuXybYyHCXEURbubww5nN0B4DwxW/tX0luWS2UJ9nZS7lec2JLhvsrEcmBUDk2rAQOdB01KgsHjLpxGKRSCEayUW4YCB7cuJUTz11mo8ekjlsPduFbVl7962CDK3bK2HZLhDLKy6Ssc1g9aDraVRWkSOvKq0ClKUGNkpQtSoGSlKVIUpSg1MVsm1dz7xA+8Td3M2s2zzTXkpnkPbUBhfQ97dxmW7lls6FS2p+mXsRkeCCUK3FU66wff1VKCIwewcm/dnm7iGLM6Apk+yS2Bb1LDS2pJmSR00A1sJsi6TZ+kpZuG3aa3duG4zG5nRA7G2bQBLG2uhPKa6ClByNj0Ra0+YWcNdyG8LOYhBu7zKwV0WwZyZYBnlXQDYtkhM1izKDghFIQzJy6aDNr7da3qUESuxA17ENdCvbvrZXKRP8ALDTIIjmRHsrV2fsW7bXDqy2m3D5t4HKEyj2y+7W1BbJcOk8+tdBSg18Ts+3dINy2jlfVLIrEewkaVH7B9H0w9m2rpbNxAeMKJBJJ0MT1qYpQQm1djXMS4Ysqi2HFpDLLc3ilG38RKlSQFHKZ1IAGfG4W9ct2ihFu4j23dQxysB/Mt5suoImDHblUpSgiLeyS73TdRVW7k3mW4zZ8gy5WBQQsdjr1rPjtnF7uGZYAs3HYjlo1l7YA97ipClApSlApSlBYRVKrSgvpSrN77fI/pQX0qzee3yP6U3g8fI/pQLr5VJiYBMd4HKovB+kG8Kg22XN1JBGiM0yOfqx7xUpvB4+R/SgcDofhP6UEPhPSUXHVchGcwDmH9jDHyofSTjC7p9QSdeUAxpHhFS4Ydv8AxP6ULjsfhP6UGgNtcKnI0sSIkSMpAPiefICauw+187AFGAMw2saT3AP3f61ulweh+E/pVd4PHyP6UEXd9IgpA3dzWOkRInWeVVt+kKsmbK3ThMA6tEEdCNPPwMSe8Hj5H9KbwePkaCNv7eCf/GxGRGkFRGfoZI5VXE7cCKGyMZVWER94SACOdSBK9v8AxP6ULCIjT2H9KDTbaZ3W8Fticqtk66mCOXSsC7cJBO7MdIadMpIMASBoPOpMOB/wf0qnDMxr3y/tQR+M27u0RsjHOPZl1A105az7KzbL2pvywKFMuXQ8+KfDwrcLj/YNM4/2DQX0qzeD/YNN6P8AYNBfSrd4PHyNVBoKUplpQXVx6WbNy4UXGXJJuaLvQRlJYjMWiRyM840A1nsK5rCG8LwnA20XM4NwMswQxBgc82gP/dQabLZvMSuNujd2FzhQ40XhzsvU5ugE+JqwPYvCzaGOum4HbIQLgz500Uz0AMgzp4VtYFHZrobAWlBsQDAG81H2RzKBlmTr4aVTBo+9Wdn20CvbyvCyoyhcw7FQWHsoMWLw6Gyg+nOvCyhxvJZkeWbRvEDXmIgxzzo9rDuhbGuQwDqGJYMqlp4te/8ATywYvHYhrTFtnq+V7mRYB66MF5ywJ1FZsaLkofoNt1FtAuYAlTcB3iRBgAwD/wASEdirFtGKttK6oYAqOIsN4AynPOqwOUdelbt8WrjC+uPdU0OUE5W3JXOIJkzGo58VbOzi91hv8EiBhlJjNoq6SCARqABp2M1rYO+6ruzs5VQKzBQNAXcq49WJK6+M0GK5gBfF24mPcKc7yucC2j+rHHrlZT/aBUjgyjjIMWXc2ls8yJuQx3gEzm0J0PSJ5Vgxd27auMlvAW2tkogYaZrZ/EApjKZ0PhWRGa2odcCA5zM4EcLKSFiBJkCZA7UGDD4+1u3Q47MWylW4gUynWNZEnxrPdNtV3ZxzK2aQS3EZAhdefMR7axFXCs/+HozrG7WRqjhi3MaQQJX/AKqz2bjvmzYJQAGCkga5UOUQVkSQFoMmGxttWdzigwCPcYGcqo2WG56AR/5GsWFyu3BjSxYEKJ04oIyyecctSay4e1vAufCIu+R1v8tBrCNpJBgeda2DuXAHIwKo9pCbSgxmZTCqGgCI1mgY10Fxi2PKAtmyToACSVmZjQjSs2Jw29gW8YVOUgANqSGz5jrqQpA9lYwWuJcZsChdVQqpAlyy8ayV6a95q7Z15iwIwe7jOAYykQkgRHInSeVBV8ai28rYwA5gQ3XlEezr7awLhN06o20HzHgCmJLHLHMni5fEap9IcqCcAJOpjy/CDWa7iGKpdODJuZ3JGsoUHC3+agptFVN0f+ua2ZByA6cEKw59598dqsZgjgfTzMBspI9SJB1nSNZquGxBuMhuYDLmiWIHDmAnp/uKy2BnukNgwoVt2LnLgXRTOUSsAdSKDBjWFxt6uOyWybmUBtDA1Edcpiug2YRuUh94IjPM5o0mahcHYXKU+hBAod1GhBLCTlMaFjHWprZhJspKbs5dU/D4UG1SqUoK1xsJavhn2gcib1XQk/fnKSxbQrmGsdBEV2Vcvj82Yn6CrBS0EkSc76kZQea8RPT20GtasLazK2PdjctLkzM0iSGDiG6gRprBNWhUsXw13aDQjtmtlnjRZZTLEaQTyre2gGDDLgVfgWGkAwqg5CYnTUAfrWG7ba9bD3MBbZ2dxcB55QhIaSoJJJK+fgCGvg8lpVN3aLMLls5DLCQ4IR1zMSDOv6VTZtoITcO0WuWw6LqW9YSGViWgzl7dDVUw4uWyX2eoFq0iWVhpyFhmRQVHIawD0rNgkOYIcAER7ivcMyAx03kRqQPZFBguqgCuNovFw3CkuwDQfVEHksEHv4VXBQ+JtMm0S4Sd5aliGL8Kg6xGZlAkc62NlWc6rZfALbsqXC9lJDM0AqCJOk8tawZWtuVs7OUhWyI85f5Y4CJEgcK6jTlQY8baIuw20cpUcSAupzK+Y/faBlJHXp2ipC5ilSyEOOALDOlw+syqhB5nUSpaR18q1sZffPmGz85NpbrwSpNxtGRuGGIA66mBpyquJl7AzbOkqxVbc8l4CCCBMEsx8Mh70GPD2iDvP8TzJmZOICMxhgo4uYA8ia2MZiAtpVuY4I2Z3DTBZBzHcAEHvWBvs7KZdnSHZ7txRJCXBIDEZZJIUdOtUtYg3bllLuzoRpAOrKi3AS2ZcoA8QetBkskgXWbHgoypbUgzu7hMzmnmQIoQVzTtHnxLMCACAdZ5T/frVWJNt0OziBmUZQRDBdVaQOn7c9KzYNFu3QLuBySDDNDCPW1kRz/rrQUx7y6xjghFtQ66QSRIfSNSD2isLWHMv/iEK2qCQRCniHT2VnQZ7a3GwQLsMjLmnKFCheY8SOXSguSAn0KFmI5FFciT6uneAelBaYa3pjp3bOGbN+b/ACw0dR0rFhLbxcRtoSxZXQrGZEtrNwGe4M+VZ7WBtreNoYIhLjfaXDyO6/lMf7isNq4FJcYHiyn1SdQygMPV8I91BVWIM/4gGFxSbYaIjkWWDOhBrPjFbe5hjQisq5UJAAlQAVJP3oJ176Vjx0JcRRgjcVeG22bSHAJEa9SRr2q6++e22fBE7q2WtgzxG3ACCBPKI58qDBaZtSdoL9oXFrUEAqsMBykqTPlyrpNmA7lJfeEKAX/ERoTULhsDbW2hXBxlttfQEnS5c1a2Z1zGBOnuqb2e821OXJMnKZ0kk6ggEd+XWg2BSlKBUM+zbu7ZBfeSykNlYMABDAGTzie0nlGlTVKDnLuwrxQL9LvSHY5gGBysgUL7iC3+Y8qpf2HfawEGLuq4QqzgNqS5bNJMgxp7vdXSUoOdfY9/dsoxVzMWQq2VxlCghhzkzIPPmKynZd4WwoxVzMGJzlDJBCwDPKCD51O0oOaXYuIyXJxdws6ALwsBbfPmJU8+XDy5e+ceC2Hibd5GbF3HtgvmUhjmBUhfCQxn3CuppQQOC2XetuS2Ie4MhXiDji1g5R7eYIOgqtnZt5Q04liWy5TuzwlSJABJ0IEHWdTU7Sg5/BbNvrdDXMS7qM3DBEyCASMsEyZ8I61rXdi4qIXGPMqZIbkG1GUDSR411NKCDu7NvG+LgxD7vPmNuCBl04eRkaeHOrMFs2+pl8SzCX0ynUMpCyfAwdB0qfpQc5a2ViAFnFOYILCDqB0mNfKsuI2ZeLMVxNwAsxURAVSNFGnQ9e1T1KDnbmzMQXtMMUQq3A9xYPEg5pMa+Q51kTBYgXg30n7P7TMmSTxDggkaZTrU9SghxhLwDDfySrBeE6N90zrP7VrWtl4gZZxbGAM/DOY9a6GlBA/4bf8As/8A1LcIYOcvry5KyAPwkDQjlUzhQQihjLAAMe5GhPvrLSgoKUilBWlKUClKUClKUClKUChNY799balnIUDmTUNjccLgkNmWYRAGho+8zD1v+3lyqtVWExGUscYswCCewM1RsegMTrMe/tUOw3IzNOYQVDMAfZAOVRPtqF2xtZ8wKIVbVpAOs6aFvWMDTkDJ5c6ym7iO68UZdzNVriMHt67bSWlspEzmmB1gDi68uRJ7Cun2XtZb4lWBkTpI9uhq9NyKkVUTCQpSlaKFKUoFKUoFKUoKTSlKCtKUoFKUoFKUoFKUoIvbxBtlSYWCznrC9B29vhURZupZtLbtDVACJjUs3FJHMggVvelWKKWXgScvLuZED/fbxrb2XstbaCdSQJPjz/uawmJqq7NImIp7ue2ps65jGbkj2mUCOZIGhB6a9PCsTZnxDLckLbEFRqYjp4Hqe/XWu0FhQxYAAmJPeOU96ituYQmXUCYAJgTGv+sVFVvHdMV/w40X7mY2xbITMQRBKnubZJIU6idTHh11Nj7UazicttmaG59DHrDlpp38PYK48XbT8wVYa5yOH/NyCzrHY6a1E3L03UYDj4ScskZTzjXnoYJ78+3Pls9nw13Oit3ANZK1NmODZt6/cXzjX+tbdd8fTlkpSlSgpSlApSlApSlApSlApSlApSlApSlBA+mN1kw7MglgGbl0UT/pXL+m+28RYFso1+GyZRYKyCwEKVgk6dTpoeXXt9uWc9hxzhZj2a1gTC2r6oLiK8INT4VjVE5aUzEQgtm+kl63g8Q11cxsW1dHLSXzTo2nMR001Fcji9qYlsmZMRfzkZvtGABMGQqQqIOWvYzXY7SeMLiGQB87KqKnZRIHsj+lW7C2euJsBpBEkGQCVYaGCeTdCY1isZzOIaRiO7kMfcZ7LqWcerlVspZDIJghuL3zEdedZdhYO5cvpKSTAJJMGQeZB1IA0HhB0rLt/Axid2rQqnUkySW6sSRPMj2Vj2B6V4a1j0tMbhEZS8RbVzwoGPsB18daziO68z2eqYZFtqFUAAaATNZ6xAhdBHgB/esgrvhyK0q0GauqQpSlApSlApSlApSlApSlApSlAmlW1aLw/v7o5zQVurIIrn7eNTcK7NlTLNwj8KNDACOpgE9q1sZ6dWTiNwrKAxybwtpmJiF07yAT186uv3xg7okfZOMtvsGOXOp7SFDDuQevPCuqJ+mtNMofbV7Z7Zsj8RA+zU3ACfxkLoYXSR2jtVfRvGJaEKxK3TF0BWMXTJUywkyAR7q2ts7CvXHzJiVVdTbRWKAg6+quvLXnWji9pnD2MrniEhdZgj72YnlWFWYnLSO8Ib0hS5ce49qMxPDJyqoGmdyRpqPbPKuf2Rsk3LpYweURzMATBjQmPHlz1qZx2LZ7WQyLmIjQ80sLyLdRILEA/irSxWLFo6EHKQQg6R1bigHUD31Rd6r6MYybeRvXUazMlRoNT06c6nK8v9G9uPbCuwA4uUQAv3uXcTH99a9KS+GAK6yJEdiNNa67VeYw566cSzAUirUNX1szKUpQKUpQUFKClBWlKUClKUCrS3aqmrC0mBy+9+g8aCL23t23hredjpMac2I+6n9STyEV5xtr03uYtWUfZ2wCN2jTmAOhdyASuoMaTXS/xN2lbtYR81sXW0FhIEI3Vx49P+a8fwOwL8m5ee5ZWJyBuInU9oEiP69K5K6pz9t6KezduNxSczkE5zw5c7AZVgTPTnNdl6MbdfEYE27yi4Ld4W7cwWygAqGGmbnlnny9tcbfsDPIUDUZySSJA56nT+594A6b+HkXLOKJZ86OroY1BEZMs66wF0jRqzheUkbKNcLD6RaKypLI91QAJ9YgRprrOnM1Xatm1ZXM7vecxurTHhBH3yizwg6iZkxArb9IPSO3gxkne324mto0qGI1zxJgAnUxOvtEDse1vH315ixc5gwgBieSJJ9USdaSQ1sa26UvccBiZYtpmJ9kljy0AOkCoK3jnkvaVT1BYnTTQKnMawZkc66r0o9Hd5a3gWHWGUE5Qy6FlVjMchHsPeuJwFguDmbh0IUAS5H3jrqs+VQlO7K9Irp0uoMwEcAJgzpHIgHXlPLWvQtgel1kIqXriKxbKk5lRQTIUBgDOvI+FcbsbDhUBZY1OiiAJ7k9h25aVN4a0q8RbhJbKpWVJPMn7pkd6tTVicwiYy9Fwt5WgqykHlEcXjz5Vtg1xHoxcbDXd0TFm5JTURbfmUUAmFPMDv7q7YGuuirMOeqMSupSlXVKUpQUFKClBWlKUClKUFGNWM0VcSKhPS3ahsYc5fXeVTrHcn3TVapxGUxGZw8f9PNtHG4xskbu3NtIMQQZdtDEkjn0A71uY++y20JyqG5BSYWADqSJYnXz5da3NnbE3moU5T6xIyD2kjmI7R7609oLuWBPEAOZEAQY7k+/wMCvn8We7qwi8Rb3ZVGlsqZm6Di0BII1AkctNQKus+lX0ffJYg3LgWSRqrKNYXowYL75qL25t1rzZLBEjS4/EuZ50VWJ07n2da2PRzYWVc7BQZ4jECCY5mQeR7E6d6v+xnweCknNLT6xZsz3SYIUhQcwVtMo/wBK7rC4VUVZKA/dDSAFB04Rq3lH9q09mWVB4NB1ganlwt/bQ9PCpjDXdTlCrBMGVYk9SC3fuBUClpcwJTK0D/q/uTP9eprhRsI27jIuQlSQCYb1pbnEdB1PPoK7XaWKW2pa7cWTBAMO3uy8hp/WuM2jtdLl1hYVmBAzkkMpcTHMkadgevuqUJPBWvukuSMoLKdD1IEDKJ8OneuitYMBgq21B5gO0nSNQvIioTZ2EuXRlBZR1GUrMmTAGsa9TU/ZS5LKBpAXMDryE+fj2pCZTJxIS229JJbMBlAyhtYKiBr4jtUvsLav0m0GK5XEC4vZo5ieanoahLGFCrIcyR00iefPh0qR2Zai9mAOq5XJbpzXQCDBHf71b0TOWNURhOUpSuhkUpSgotKLSgrSqDnVaBSlKC06cork9rbOS/iBcuAkoctvMeEdyRPKO/U11xFYNwBrEnx9vIdqzrp4lqasIFMMIAIzRECCAfBUAmPE6adq83/iVsxrV4mY368CqTEgw4gTpMc/xcjrHrWIxI5tqImPV4R95j91efPnXnW08KcbeN5uFLcZSNBbtxwqIPrGc3Md+tc9cRHZtTMuR2Hst7Y1BQpzkDXi4RHUjn31jpXSYdlt5QxbOeNFRwXYzGigctOo8dOmTA4ffsVsnKgaDdaGZwOYtjXNJjUn3Guk2f6P27KklS9xxLTLHnEu8zPhIA6Vn9rT2QWHxF+4WFtORGZrglx/mHCANTGbry113Rse4U470DoAJET+HkTl9se6p/CbJaBK6/cUICFA7gnL746+eS/spWbKUzuNST6lueijT/Wr8Mo4nEtsKyxZSDcJ5TmcDlJyaLJnr0HSpbBbGUHhDKoOgVdBGmnD19tdba2GiiApiDpOVSSZ4gOdZk2bqvIACWjvyAU9BVotyrxwi7FhE0+011YCZPaQBoKy4jZK3CCbRA14ZK5pPM6yfeKm7OGjnHsHSr0sQZ18Na1i2pxo/A7Kya5LYPTnp+9Sar3j3VULVa0inCkzkpSlWQUpSgotKL+v96UAVWqVWgUpSgVQrPOq0oI/auCFy2UAgNo3s8Y1Psmoy36J2ny7ySiDS2QApYxxPpxco19vaOiIqtUmiJnMrRVMQj7GyEQyAD0AgABegGlZjggTLa9hGnhp4VtVixLEIxHMKSPaBpU8MIzJuhr48+nLxqq2ADIEGvAfrOx5tWT9KvhyyjEzhLZyqVlt2u64tdJnn2GtX3P4k7RjEsmKukW4+jg4ayC4IEEzbBY5jyA0CmelThD3xbYHie9X1ZaaVBPYT5VfUhSlKBSlKBSlKBSlKCi0oKUFasynuPL96vpQWZT3Hl+9Mp7jy/er6UFmVu48v3qmVu48v3rJSgx5W7jy/emVu48v3rJSgx5W7jy/emVu48v3rJSgx5W/EPL96pkb8Q8v3rLSgx5W7jy/ekN3Hl+9ZKVAxw3ceX70hu48v3rJSgx5W7jy/ekN3Hl+9X0oLIbuPL96Q3ceX71fVaDHDdx5fvV48arSpFFpSlB//9k="/>
          <p:cNvSpPr>
            <a:spLocks noChangeAspect="1" noChangeArrowheads="1"/>
          </p:cNvSpPr>
          <p:nvPr/>
        </p:nvSpPr>
        <p:spPr bwMode="auto">
          <a:xfrm>
            <a:off x="508000" y="15081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91" y="3991055"/>
            <a:ext cx="1916016" cy="194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 bwMode="auto">
          <a:xfrm>
            <a:off x="666406" y="6003426"/>
            <a:ext cx="2448000" cy="75428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sym typeface="Wingdings" pitchFamily="2" charset="2"/>
              </a:rPr>
              <a:t>혁명의 주도자 </a:t>
            </a:r>
            <a:endParaRPr lang="en-US" altLang="ko-KR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E.J.Sieyes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5361106" y="2920277"/>
            <a:ext cx="646176" cy="612000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769" y="1355930"/>
            <a:ext cx="1560431" cy="203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모서리가 둥근 직사각형 29"/>
          <p:cNvSpPr/>
          <p:nvPr/>
        </p:nvSpPr>
        <p:spPr bwMode="auto">
          <a:xfrm>
            <a:off x="3528843" y="5749948"/>
            <a:ext cx="3749926" cy="99023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민주주의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국민들의 변덕과 감정적이고 충동적인 분위기에 좌우되는 통치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1097280" y="3462351"/>
            <a:ext cx="2903877" cy="36288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600" dirty="0" smtClean="0"/>
              <a:t>주도세력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부르주아지들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318-5851-4FB2-BB66-6787739A8773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042529" y="2247461"/>
            <a:ext cx="3283330" cy="72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통치는 누가 할 것인가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</a:p>
          <a:p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chemeClr val="tx1"/>
                </a:solidFill>
                <a:sym typeface="Wingdings" pitchFamily="2" charset="2"/>
              </a:rPr>
              <a:t>군주를 대체할 만한 실체는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?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735524" y="3515528"/>
            <a:ext cx="1897339" cy="66278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chemeClr val="tx1"/>
                </a:solidFill>
              </a:rPr>
              <a:t>국 민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?</a:t>
            </a:r>
            <a:endParaRPr lang="ko-KR" alt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 bwMode="auto">
          <a:xfrm>
            <a:off x="3205569" y="2420199"/>
            <a:ext cx="91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911" y="3567229"/>
            <a:ext cx="1323702" cy="1774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1946" y="3569069"/>
            <a:ext cx="886097" cy="1772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직사각형 26"/>
          <p:cNvSpPr/>
          <p:nvPr/>
        </p:nvSpPr>
        <p:spPr bwMode="auto">
          <a:xfrm>
            <a:off x="6976473" y="5259896"/>
            <a:ext cx="1120127" cy="300779"/>
          </a:xfrm>
          <a:prstGeom prst="rect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키케로</a:t>
            </a:r>
            <a:endParaRPr lang="en-US" altLang="ko-KR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8544930" y="5277633"/>
            <a:ext cx="1120127" cy="300779"/>
          </a:xfrm>
          <a:prstGeom prst="rect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폴리비오스</a:t>
            </a:r>
            <a:endParaRPr lang="en-US" altLang="ko-KR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5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8974" y="173869"/>
            <a:ext cx="10058400" cy="11506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대표 민주주의의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역사적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1732" y="1324542"/>
            <a:ext cx="10972800" cy="4953000"/>
          </a:xfrm>
        </p:spPr>
        <p:txBody>
          <a:bodyPr/>
          <a:lstStyle/>
          <a:p>
            <a:r>
              <a:rPr lang="ko-KR" altLang="en-US" sz="2400" dirty="0"/>
              <a:t>○ </a:t>
            </a:r>
            <a:r>
              <a:rPr lang="ko-KR" altLang="en-US" sz="2400" dirty="0" smtClean="0">
                <a:sym typeface="Wingdings" pitchFamily="2" charset="2"/>
              </a:rPr>
              <a:t>구체적인 민주주의의 모습 </a:t>
            </a:r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>
                <a:sym typeface="Wingdings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977489" y="2317509"/>
            <a:ext cx="3642928" cy="1044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Franklin Gothic Book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</a:rPr>
              <a:t>전체로서의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국민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Franklin Gothic Book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</a:rPr>
              <a:t>정치적으로 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하나의 통일된 형태 </a:t>
            </a:r>
            <a:endParaRPr lang="en-US" altLang="ko-KR" dirty="0" smtClean="0">
              <a:solidFill>
                <a:schemeClr val="tx1"/>
              </a:solidFill>
              <a:latin typeface="Franklin Gothic Book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Franklin Gothic Book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이념적 주체로서 집단적 개념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3" y="1986720"/>
            <a:ext cx="1769917" cy="17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data:image/jpeg;base64,/9j/4AAQSkZJRgABAQAAAQABAAD/2wCEAAkGBhQPEBUUERQUFBQVFBUVEBUWFRgXGRUUFBUaGBUVFBUYGyYeFxojGRcXHy8gJCcpLC8sFyExNTAqNSgrLCkBCQoKDgwOGg8PGikkHCQpLCwpLCwpNSwvKSwsLC0sKSksKSwsKSwpKSksLS0sKSwpKSwpLCwuLCkpKSwsKSksKf/AABEIARoAswMBIgACEQEDEQH/xAAcAAEAAQUBAQAAAAAAAAAAAAAABQECAwQGBwj/xABCEAACAQIDBgIGCAQFAwUAAAABAhEAAwQSIQUTIjFBUWGRBjJxgZLSFBcjQlJT0eEHM6GxFYLB8PFicqIkNUOjs//EABoBAQADAQEBAAAAAAAAAAAAAAABAgMEBgX/xAApEQEAAQMCBgICAgMAAAAAAAAAAQIDEQRREhMVIVORFDEFYUHhMlKS/9oADAMBAAIRAxEAPwD3GqZqVxWIbG2MXZQ3UuLeuXjxWhlUG2TatlxbHIqxmZInQcyHa5qTXIH6daa7vXsi2i2il02gFbLGcBVlszkRHTPw5oE412liXbCZIbePeN4KtsfZJiFALBxIi3KmMpzMs66UHZzSahNib4m5vbbBd59nvRaDbvLqRuRB4gNDBg89K0mGJM8W6G+UW98lol1IjIN2pAltR16dZFaqsNKKOP8AmIdRNVmuY2fcxhuoLlsZcozEqgGbcnQkSV+0idD4QNDVcPjTdKFrYXdIVuLbGXebw5pDAknJHDoOWo1NV4/1K82cTjij26alROwFvG2/0pVzi64WFABQRlIjpz561Kbodh5VeJzGWVVPDOF1Ks3Q7Dypul7DyqVV9Ks3S9h5U3Q7DyFBfSrN0vYeVN0vYeVBfSrN0Ow8qbpew8qC+lWCyvYeVNyOw8hQX0qzcr2HlVwEcqBNKsY61Sq5GWvN8R/GXDhobDXSUYwZQwRIka6GCfOvSK+XMb/Nf/vb+5rm1N2q3jheg/CaGzq5ri7H1jHffL1i7/GjDOpVsNdZSIZTuyCDzBBMEVhP8WcCck4Nvsv5PDa+z5eprw8hy7V5NSuT5Vx6LoOj2n3L2P67cP8AkX/NPmrHiP4x4O6uW5hrrqeasLTDTloWivIKU+VcOg6Pafb2NP41YVQALF8ACAALYAA5ADNV312YX8nEf/X89eNUp8q4joGj2n29mH8bML+TiPK389Prswv5OI8rfz14xVafKuHQNHtPt7P9deE/KxHknz1X66sJ+ViPhT5682tE5RBUWtzbCSRl30r0OmbeZiZ+7M6Ve+8i3/NzgEXgHG+K5pzI0SEnkI0gnURVvk3N3HP4nR/6z/1/T0X668J+ViPhT56r9deE/KxHwp89eQbVjf3MsEZ2iOUT0rUqPlXHRT+C0cxE4n29q+uvCfl4j4U+eq/XVg/y8R8KfPXilKfKuLdB0e0+3tf11YP8vEfCnz1Ufxqwf5eI+FPnrxOlPlXEdA0m0+3tn104P8vEfCnz0+unB/l4j4E+evE6rT5VxPQNJ+/b2z66cH+XiPgT566/YO2kxuHS/bDBHzZQwAPCxUyAT1U18yV9Bfww/wDasP7Ln/7PXRp79VyrE7Pj/mPxdjSWYrt5zNWO8/qXTEUqpqldbzC+uHufwgwTEk72SSTx9/dXcUpVRTV/lDezqLtjPLqmM7S4T6nMF3u/H+1U+pvBd73xj9K7ylU5FvaHR1LV+Sr24I/wawf4r3xD5ap9TWD/ABXviHy131KjkW9oOpavyVe3A/Uzg/x3viHy1T6mMH+O98S/LXf1E7e2ucNujwhXdlclWcgLZuXJVVMk/Zx76ci3snqer8lXty31MYP8d74l+Wn1MYP8d74l+Wu22fcdrYNzLmJMZZgrPAYJJBKxI7zWDC49nxN62QuW2tplImTvA0zrGmX+tORb2Op6vyVe3IfUvg/x3viX5ap9S+D/AB3viX5a63am2BYuWl0h2O9Y6C3bgw7HkJuZFE8y3hWg/pKbKw6lyDeJOilkt32thbax9pc9XhEeZALkW9jqer8lXtA/Uvg/x3viHy1T6l8J+O98Q+WpTZnpXcIfeAMd5lSYtKoCMzZ2MwSEMA9TGg5ZPR70nfEXbpfS2EDIoWWEuwAOWZaIEdxTkW9jqer8kof6lsJ+O98S/LT6lsJ+Ze+JflrsNnY+4xy3rZRiXZIBK7vNwhnEgPliR3mJGtSNORb2Op6vyS89+pXCfmXviX5afUrhPzL3xL8tehUpyLeyeqavyS89+pXCfmX/AIl+WqfUrhPzL/xL8teh0pyLex1TV+SXnn1K4T82/wDEvy12ewdjLgsOli2WKpOUtE8TFtYHc1IUq1Nummc0wwvay/fp4blczClKsY61SrOVkqtKVYKUpQKVz3pRty5hMhQ2jvHRFVg5aSw3jcB9UJryktlXmwqG2JtrEPcvZXNyFMC7wBUt4+/Za5lyiHFi2DlgSV1AJNB3VamO2cLrWyWZTbYumWPWKMmsgzwu3nUJb9JH+j32H2jC69nBZAA19gixCHQEXC6kmBCZtBTBbZa5fwv2oOaxiFxKqCq76zus0o/EhVmcQdYOs6UExg9mbvODcd1edGiQzMxchgAdcwEcgFERrWPA7DXD5RaYqAUDCFOa3bQolrlwqJB01kc9TXO43bGNyX1QHMt8iywtGTa3ikHN6hGUsJjkO9SW0/Sg22um0qPbw1sXcSS8FkZXIFmAQSMnNiATpzkgJ82VMyAcwhtBqOUHvWPDYQW1ga8bvr3dyxj4jXO3dvNZu4olmKA4PdgoGyHEcEZSyGC2XmdJrFe2/dS9Y3picTdt7q0M7PYGFuOpe2jOc28ToRpQTuzNiJhzcyksLjBiDGhE/wCpNY7fo8gu3LmZ5uRmhisEMToVIMa8qbfxVxbAawTnz2jAUFjbN1RchW6hCx9orWwWPu765mLNbFpDZVxbRnu5nLhY1PCLfPvQSqYBVYNLyOU3HI17gtB99bNcVifSbENh7hUZmOEuXybYyHCXEURbubww5nN0B4DwxW/tX0luWS2UJ9nZS7lec2JLhvsrEcmBUDk2rAQOdB01KgsHjLpxGKRSCEayUW4YCB7cuJUTz11mo8ekjlsPduFbVl7962CDK3bK2HZLhDLKy6Ssc1g9aDraVRWkSOvKq0ClKUGNkpQtSoGSlKVIUpSg1MVsm1dz7xA+8Td3M2s2zzTXkpnkPbUBhfQ97dxmW7lls6FS2p+mXsRkeCCUK3FU66wff1VKCIwewcm/dnm7iGLM6Apk+yS2Bb1LDS2pJmSR00A1sJsi6TZ+kpZuG3aa3duG4zG5nRA7G2bQBLG2uhPKa6ClByNj0Ra0+YWcNdyG8LOYhBu7zKwV0WwZyZYBnlXQDYtkhM1izKDghFIQzJy6aDNr7da3qUESuxA17ENdCvbvrZXKRP8ALDTIIjmRHsrV2fsW7bXDqy2m3D5t4HKEyj2y+7W1BbJcOk8+tdBSg18Ts+3dINy2jlfVLIrEewkaVH7B9H0w9m2rpbNxAeMKJBJJ0MT1qYpQQm1djXMS4Ysqi2HFpDLLc3ilG38RKlSQFHKZ1IAGfG4W9ct2ihFu4j23dQxysB/Mt5suoImDHblUpSgiLeyS73TdRVW7k3mW4zZ8gy5WBQQsdjr1rPjtnF7uGZYAs3HYjlo1l7YA97ipClApSlApSlBYRVKrSgvpSrN77fI/pQX0qzee3yP6U3g8fI/pQLr5VJiYBMd4HKovB+kG8Kg22XN1JBGiM0yOfqx7xUpvB4+R/SgcDofhP6UEPhPSUXHVchGcwDmH9jDHyofSTjC7p9QSdeUAxpHhFS4Ydv8AxP6ULjsfhP6UGgNtcKnI0sSIkSMpAPiefICauw+187AFGAMw2saT3AP3f61ulweh+E/pVd4PHyP6UEXd9IgpA3dzWOkRInWeVVt+kKsmbK3ThMA6tEEdCNPPwMSe8Hj5H9KbwePkaCNv7eCf/GxGRGkFRGfoZI5VXE7cCKGyMZVWER94SACOdSBK9v8AxP6ULCIjT2H9KDTbaZ3W8Fticqtk66mCOXSsC7cJBO7MdIadMpIMASBoPOpMOB/wf0qnDMxr3y/tQR+M27u0RsjHOPZl1A105az7KzbL2pvywKFMuXQ8+KfDwrcLj/YNM4/2DQX0qzeD/YNN6P8AYNBfSrd4PHyNVBoKUplpQXVx6WbNy4UXGXJJuaLvQRlJYjMWiRyM840A1nsK5rCG8LwnA20XM4NwMswQxBgc82gP/dQabLZvMSuNujd2FzhQ40XhzsvU5ugE+JqwPYvCzaGOum4HbIQLgz500Uz0AMgzp4VtYFHZrobAWlBsQDAG81H2RzKBlmTr4aVTBo+9Wdn20CvbyvCyoyhcw7FQWHsoMWLw6Gyg+nOvCyhxvJZkeWbRvEDXmIgxzzo9rDuhbGuQwDqGJYMqlp4te/8ATywYvHYhrTFtnq+V7mRYB66MF5ywJ1FZsaLkofoNt1FtAuYAlTcB3iRBgAwD/wASEdirFtGKttK6oYAqOIsN4AynPOqwOUdelbt8WrjC+uPdU0OUE5W3JXOIJkzGo58VbOzi91hv8EiBhlJjNoq6SCARqABp2M1rYO+6ruzs5VQKzBQNAXcq49WJK6+M0GK5gBfF24mPcKc7yucC2j+rHHrlZT/aBUjgyjjIMWXc2ls8yJuQx3gEzm0J0PSJ5Vgxd27auMlvAW2tkogYaZrZ/EApjKZ0PhWRGa2odcCA5zM4EcLKSFiBJkCZA7UGDD4+1u3Q47MWylW4gUynWNZEnxrPdNtV3ZxzK2aQS3EZAhdefMR7axFXCs/+HozrG7WRqjhi3MaQQJX/AKqz2bjvmzYJQAGCkga5UOUQVkSQFoMmGxttWdzigwCPcYGcqo2WG56AR/5GsWFyu3BjSxYEKJ04oIyyecctSay4e1vAufCIu+R1v8tBrCNpJBgeda2DuXAHIwKo9pCbSgxmZTCqGgCI1mgY10Fxi2PKAtmyToACSVmZjQjSs2Jw29gW8YVOUgANqSGz5jrqQpA9lYwWuJcZsChdVQqpAlyy8ayV6a95q7Z15iwIwe7jOAYykQkgRHInSeVBV8ai28rYwA5gQ3XlEezr7awLhN06o20HzHgCmJLHLHMni5fEap9IcqCcAJOpjy/CDWa7iGKpdODJuZ3JGsoUHC3+agptFVN0f+ua2ZByA6cEKw59598dqsZgjgfTzMBspI9SJB1nSNZquGxBuMhuYDLmiWIHDmAnp/uKy2BnukNgwoVt2LnLgXRTOUSsAdSKDBjWFxt6uOyWybmUBtDA1Edcpiug2YRuUh94IjPM5o0mahcHYXKU+hBAod1GhBLCTlMaFjHWprZhJspKbs5dU/D4UG1SqUoK1xsJavhn2gcib1XQk/fnKSxbQrmGsdBEV2Vcvj82Yn6CrBS0EkSc76kZQea8RPT20GtasLazK2PdjctLkzM0iSGDiG6gRprBNWhUsXw13aDQjtmtlnjRZZTLEaQTyre2gGDDLgVfgWGkAwqg5CYnTUAfrWG7ba9bD3MBbZ2dxcB55QhIaSoJJJK+fgCGvg8lpVN3aLMLls5DLCQ4IR1zMSDOv6VTZtoITcO0WuWw6LqW9YSGViWgzl7dDVUw4uWyX2eoFq0iWVhpyFhmRQVHIawD0rNgkOYIcAER7ivcMyAx03kRqQPZFBguqgCuNovFw3CkuwDQfVEHksEHv4VXBQ+JtMm0S4Sd5aliGL8Kg6xGZlAkc62NlWc6rZfALbsqXC9lJDM0AqCJOk8tawZWtuVs7OUhWyI85f5Y4CJEgcK6jTlQY8baIuw20cpUcSAupzK+Y/faBlJHXp2ipC5ilSyEOOALDOlw+syqhB5nUSpaR18q1sZffPmGz85NpbrwSpNxtGRuGGIA66mBpyquJl7AzbOkqxVbc8l4CCCBMEsx8Mh70GPD2iDvP8TzJmZOICMxhgo4uYA8ia2MZiAtpVuY4I2Z3DTBZBzHcAEHvWBvs7KZdnSHZ7txRJCXBIDEZZJIUdOtUtYg3bllLuzoRpAOrKi3AS2ZcoA8QetBkskgXWbHgoypbUgzu7hMzmnmQIoQVzTtHnxLMCACAdZ5T/frVWJNt0OziBmUZQRDBdVaQOn7c9KzYNFu3QLuBySDDNDCPW1kRz/rrQUx7y6xjghFtQ66QSRIfSNSD2isLWHMv/iEK2qCQRCniHT2VnQZ7a3GwQLsMjLmnKFCheY8SOXSguSAn0KFmI5FFciT6uneAelBaYa3pjp3bOGbN+b/ACw0dR0rFhLbxcRtoSxZXQrGZEtrNwGe4M+VZ7WBtreNoYIhLjfaXDyO6/lMf7isNq4FJcYHiyn1SdQygMPV8I91BVWIM/4gGFxSbYaIjkWWDOhBrPjFbe5hjQisq5UJAAlQAVJP3oJ176Vjx0JcRRgjcVeG22bSHAJEa9SRr2q6++e22fBE7q2WtgzxG3ACCBPKI58qDBaZtSdoL9oXFrUEAqsMBykqTPlyrpNmA7lJfeEKAX/ERoTULhsDbW2hXBxlttfQEnS5c1a2Z1zGBOnuqb2e821OXJMnKZ0kk6ggEd+XWg2BSlKBUM+zbu7ZBfeSykNlYMABDAGTzie0nlGlTVKDnLuwrxQL9LvSHY5gGBysgUL7iC3+Y8qpf2HfawEGLuq4QqzgNqS5bNJMgxp7vdXSUoOdfY9/dsoxVzMWQq2VxlCghhzkzIPPmKynZd4WwoxVzMGJzlDJBCwDPKCD51O0oOaXYuIyXJxdws6ALwsBbfPmJU8+XDy5e+ceC2Hibd5GbF3HtgvmUhjmBUhfCQxn3CuppQQOC2XetuS2Ie4MhXiDji1g5R7eYIOgqtnZt5Q04liWy5TuzwlSJABJ0IEHWdTU7Sg5/BbNvrdDXMS7qM3DBEyCASMsEyZ8I61rXdi4qIXGPMqZIbkG1GUDSR411NKCDu7NvG+LgxD7vPmNuCBl04eRkaeHOrMFs2+pl8SzCX0ynUMpCyfAwdB0qfpQc5a2ViAFnFOYILCDqB0mNfKsuI2ZeLMVxNwAsxURAVSNFGnQ9e1T1KDnbmzMQXtMMUQq3A9xYPEg5pMa+Q51kTBYgXg30n7P7TMmSTxDggkaZTrU9SghxhLwDDfySrBeE6N90zrP7VrWtl4gZZxbGAM/DOY9a6GlBA/4bf8As/8A1LcIYOcvry5KyAPwkDQjlUzhQQihjLAAMe5GhPvrLSgoKUilBWlKUClKUClKUClKUChNY799balnIUDmTUNjccLgkNmWYRAGho+8zD1v+3lyqtVWExGUscYswCCewM1RsegMTrMe/tUOw3IzNOYQVDMAfZAOVRPtqF2xtZ8wKIVbVpAOs6aFvWMDTkDJ5c6ym7iO68UZdzNVriMHt67bSWlspEzmmB1gDi68uRJ7Cun2XtZb4lWBkTpI9uhq9NyKkVUTCQpSlaKFKUoFKUoFKUoKTSlKCtKUoFKUoFKUoFKUoIvbxBtlSYWCznrC9B29vhURZupZtLbtDVACJjUs3FJHMggVvelWKKWXgScvLuZED/fbxrb2XstbaCdSQJPjz/uawmJqq7NImIp7ue2ps65jGbkj2mUCOZIGhB6a9PCsTZnxDLckLbEFRqYjp4Hqe/XWu0FhQxYAAmJPeOU96ituYQmXUCYAJgTGv+sVFVvHdMV/w40X7mY2xbITMQRBKnubZJIU6idTHh11Nj7UazicttmaG59DHrDlpp38PYK48XbT8wVYa5yOH/NyCzrHY6a1E3L03UYDj4ScskZTzjXnoYJ78+3Pls9nw13Oit3ANZK1NmODZt6/cXzjX+tbdd8fTlkpSlSgpSlApSlApSlApSlApSlApSlApSlBA+mN1kw7MglgGbl0UT/pXL+m+28RYFso1+GyZRYKyCwEKVgk6dTpoeXXt9uWc9hxzhZj2a1gTC2r6oLiK8INT4VjVE5aUzEQgtm+kl63g8Q11cxsW1dHLSXzTo2nMR001Fcji9qYlsmZMRfzkZvtGABMGQqQqIOWvYzXY7SeMLiGQB87KqKnZRIHsj+lW7C2euJsBpBEkGQCVYaGCeTdCY1isZzOIaRiO7kMfcZ7LqWcerlVspZDIJghuL3zEdedZdhYO5cvpKSTAJJMGQeZB1IA0HhB0rLt/Axid2rQqnUkySW6sSRPMj2Vj2B6V4a1j0tMbhEZS8RbVzwoGPsB18daziO68z2eqYZFtqFUAAaATNZ6xAhdBHgB/esgrvhyK0q0GauqQpSlApSlApSlApSlApSlApSlAmlW1aLw/v7o5zQVurIIrn7eNTcK7NlTLNwj8KNDACOpgE9q1sZ6dWTiNwrKAxybwtpmJiF07yAT186uv3xg7okfZOMtvsGOXOp7SFDDuQevPCuqJ+mtNMofbV7Z7Zsj8RA+zU3ACfxkLoYXSR2jtVfRvGJaEKxK3TF0BWMXTJUywkyAR7q2ts7CvXHzJiVVdTbRWKAg6+quvLXnWji9pnD2MrniEhdZgj72YnlWFWYnLSO8Ib0hS5ce49qMxPDJyqoGmdyRpqPbPKuf2Rsk3LpYweURzMATBjQmPHlz1qZx2LZ7WQyLmIjQ80sLyLdRILEA/irSxWLFo6EHKQQg6R1bigHUD31Rd6r6MYybeRvXUazMlRoNT06c6nK8v9G9uPbCuwA4uUQAv3uXcTH99a9KS+GAK6yJEdiNNa67VeYw566cSzAUirUNX1szKUpQKUpQUFKClBWlKUClKUCrS3aqmrC0mBy+9+g8aCL23t23hredjpMac2I+6n9STyEV5xtr03uYtWUfZ2wCN2jTmAOhdyASuoMaTXS/xN2lbtYR81sXW0FhIEI3Vx49P+a8fwOwL8m5ee5ZWJyBuInU9oEiP69K5K6pz9t6KezduNxSczkE5zw5c7AZVgTPTnNdl6MbdfEYE27yi4Ld4W7cwWygAqGGmbnlnny9tcbfsDPIUDUZySSJA56nT+594A6b+HkXLOKJZ86OroY1BEZMs66wF0jRqzheUkbKNcLD6RaKypLI91QAJ9YgRprrOnM1Xatm1ZXM7vecxurTHhBH3yizwg6iZkxArb9IPSO3gxkne324mto0qGI1zxJgAnUxOvtEDse1vH315ixc5gwgBieSJJ9USdaSQ1sa26UvccBiZYtpmJ9kljy0AOkCoK3jnkvaVT1BYnTTQKnMawZkc66r0o9Hd5a3gWHWGUE5Qy6FlVjMchHsPeuJwFguDmbh0IUAS5H3jrqs+VQlO7K9Irp0uoMwEcAJgzpHIgHXlPLWvQtgel1kIqXriKxbKk5lRQTIUBgDOvI+FcbsbDhUBZY1OiiAJ7k9h25aVN4a0q8RbhJbKpWVJPMn7pkd6tTVicwiYy9Fwt5WgqykHlEcXjz5Vtg1xHoxcbDXd0TFm5JTURbfmUUAmFPMDv7q7YGuuirMOeqMSupSlXVKUpQUFKClBWlKUClKUFGNWM0VcSKhPS3ahsYc5fXeVTrHcn3TVapxGUxGZw8f9PNtHG4xskbu3NtIMQQZdtDEkjn0A71uY++y20JyqG5BSYWADqSJYnXz5da3NnbE3moU5T6xIyD2kjmI7R7609oLuWBPEAOZEAQY7k+/wMCvn8We7qwi8Rb3ZVGlsqZm6Di0BII1AkctNQKus+lX0ffJYg3LgWSRqrKNYXowYL75qL25t1rzZLBEjS4/EuZ50VWJ07n2da2PRzYWVc7BQZ4jECCY5mQeR7E6d6v+xnweCknNLT6xZsz3SYIUhQcwVtMo/wBK7rC4VUVZKA/dDSAFB04Rq3lH9q09mWVB4NB1ganlwt/bQ9PCpjDXdTlCrBMGVYk9SC3fuBUClpcwJTK0D/q/uTP9eprhRsI27jIuQlSQCYb1pbnEdB1PPoK7XaWKW2pa7cWTBAMO3uy8hp/WuM2jtdLl1hYVmBAzkkMpcTHMkadgevuqUJPBWvukuSMoLKdD1IEDKJ8OneuitYMBgq21B5gO0nSNQvIioTZ2EuXRlBZR1GUrMmTAGsa9TU/ZS5LKBpAXMDryE+fj2pCZTJxIS229JJbMBlAyhtYKiBr4jtUvsLav0m0GK5XEC4vZo5ieanoahLGFCrIcyR00iefPh0qR2Zai9mAOq5XJbpzXQCDBHf71b0TOWNURhOUpSuhkUpSgotKLSgrSqDnVaBSlKC06cork9rbOS/iBcuAkoctvMeEdyRPKO/U11xFYNwBrEnx9vIdqzrp4lqasIFMMIAIzRECCAfBUAmPE6adq83/iVsxrV4mY368CqTEgw4gTpMc/xcjrHrWIxI5tqImPV4R95j91efPnXnW08KcbeN5uFLcZSNBbtxwqIPrGc3Md+tc9cRHZtTMuR2Hst7Y1BQpzkDXi4RHUjn31jpXSYdlt5QxbOeNFRwXYzGigctOo8dOmTA4ffsVsnKgaDdaGZwOYtjXNJjUn3Guk2f6P27KklS9xxLTLHnEu8zPhIA6Vn9rT2QWHxF+4WFtORGZrglx/mHCANTGbry113Rse4U470DoAJET+HkTl9se6p/CbJaBK6/cUICFA7gnL746+eS/spWbKUzuNST6lueijT/Wr8Mo4nEtsKyxZSDcJ5TmcDlJyaLJnr0HSpbBbGUHhDKoOgVdBGmnD19tdba2GiiApiDpOVSSZ4gOdZk2bqvIACWjvyAU9BVotyrxwi7FhE0+011YCZPaQBoKy4jZK3CCbRA14ZK5pPM6yfeKm7OGjnHsHSr0sQZ18Na1i2pxo/A7Kya5LYPTnp+9Sar3j3VULVa0inCkzkpSlWQUpSgotKL+v96UAVWqVWgUpSgVQrPOq0oI/auCFy2UAgNo3s8Y1Psmoy36J2ny7ySiDS2QApYxxPpxco19vaOiIqtUmiJnMrRVMQj7GyEQyAD0AgABegGlZjggTLa9hGnhp4VtVixLEIxHMKSPaBpU8MIzJuhr48+nLxqq2ADIEGvAfrOx5tWT9KvhyyjEzhLZyqVlt2u64tdJnn2GtX3P4k7RjEsmKukW4+jg4ayC4IEEzbBY5jyA0CmelThD3xbYHie9X1ZaaVBPYT5VfUhSlKBSlKBSlKBSlKCi0oKUFasynuPL96vpQWZT3Hl+9Mp7jy/er6UFmVu48v3qmVu48v3rJSgx5W7jy/emVu48v3rJSgx5W7jy/emVu48v3rJSgx5W/EPL96pkb8Q8v3rLSgx5W7jy/ekN3Hl+9ZKVAxw3ceX70hu48v3rJSgx5W7jy/ekN3Hl+9X0oLIbuPL96Q3ceX71fVaDHDdx5fvV48arSpFFpSlB//9k="/>
          <p:cNvSpPr>
            <a:spLocks noChangeAspect="1" noChangeArrowheads="1"/>
          </p:cNvSpPr>
          <p:nvPr/>
        </p:nvSpPr>
        <p:spPr bwMode="auto">
          <a:xfrm>
            <a:off x="508000" y="15081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4781904" y="3783627"/>
            <a:ext cx="3109418" cy="103228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국민은 대표되어질 수 있음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대표되어져야 함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7118601" y="3249793"/>
            <a:ext cx="646176" cy="612000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138322" y="3824527"/>
            <a:ext cx="3839167" cy="89207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국민을 </a:t>
            </a:r>
            <a:r>
              <a:rPr lang="ko-KR" altLang="en-US" sz="1600" dirty="0">
                <a:solidFill>
                  <a:schemeClr val="tx1"/>
                </a:solidFill>
              </a:rPr>
              <a:t>구체화하는 제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신분에게 주권을 부여하고 제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신분으로만 구성되는 국민의회를 통한 통치를 주장 </a:t>
            </a:r>
          </a:p>
          <a:p>
            <a:pPr algn="ctr"/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59112" y="3282076"/>
            <a:ext cx="2231639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일반국민에 대한 불신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왼쪽 화살표 3"/>
          <p:cNvSpPr/>
          <p:nvPr/>
        </p:nvSpPr>
        <p:spPr bwMode="auto">
          <a:xfrm>
            <a:off x="3977489" y="3988121"/>
            <a:ext cx="687694" cy="484632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  <p:pic>
        <p:nvPicPr>
          <p:cNvPr id="20" name="Picture 2" descr="http://t3.gstatic.com/images?q=tbn:ANd9GcRTq0z0tXwSZ_-sfdZdolpA4jDBcbFBFATYqt9r-seKg4x167Z16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9" y="4746379"/>
            <a:ext cx="3594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318-5851-4FB2-BB66-6787739A8773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26" name="Picture 2" descr="https://encrypted-tbn1.gstatic.com/images?q=tbn:ANd9GcQHd_a5kwdNIm5SuCwS_kSgs5jckQXU-_sLO_7mb46PkaJRKrhG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868" y="505652"/>
            <a:ext cx="1771005" cy="138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396" y="455614"/>
            <a:ext cx="1923451" cy="15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덧셈 기호 9"/>
          <p:cNvSpPr/>
          <p:nvPr/>
        </p:nvSpPr>
        <p:spPr bwMode="auto">
          <a:xfrm>
            <a:off x="8421488" y="685099"/>
            <a:ext cx="882231" cy="914400"/>
          </a:xfrm>
          <a:prstGeom prst="mathPlus">
            <a:avLst>
              <a:gd name="adj1" fmla="val 20780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433" y="4653230"/>
            <a:ext cx="1527345" cy="970979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101599" y="6286547"/>
            <a:ext cx="1755999" cy="468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의회의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구성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위쪽 화살표 32"/>
          <p:cNvSpPr/>
          <p:nvPr/>
        </p:nvSpPr>
        <p:spPr>
          <a:xfrm rot="5400000">
            <a:off x="3440630" y="1632276"/>
            <a:ext cx="308515" cy="803604"/>
          </a:xfrm>
          <a:prstGeom prst="upArrow">
            <a:avLst>
              <a:gd name="adj1" fmla="val 50000"/>
              <a:gd name="adj2" fmla="val 7144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 bwMode="auto">
          <a:xfrm>
            <a:off x="2300216" y="1814551"/>
            <a:ext cx="940448" cy="43754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주권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008662" y="1800191"/>
            <a:ext cx="940448" cy="43754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국민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위쪽 화살표 35"/>
          <p:cNvSpPr/>
          <p:nvPr/>
        </p:nvSpPr>
        <p:spPr>
          <a:xfrm rot="3664956">
            <a:off x="6522876" y="1667293"/>
            <a:ext cx="431774" cy="803604"/>
          </a:xfrm>
          <a:prstGeom prst="upArrow">
            <a:avLst>
              <a:gd name="adj1" fmla="val 50000"/>
              <a:gd name="adj2" fmla="val 7144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 bwMode="auto">
          <a:xfrm>
            <a:off x="4557354" y="5214523"/>
            <a:ext cx="2906797" cy="354406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1791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헌법 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 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66110" y="5559437"/>
            <a:ext cx="3541006" cy="863257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5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국가권력의 유일한 원천인 국민은 대표자에 의해서만 그 권력을 행사할 수 있다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프랑스 헌법은 대의제이다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5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4061" y="176653"/>
            <a:ext cx="10058400" cy="903369"/>
          </a:xfrm>
        </p:spPr>
        <p:txBody>
          <a:bodyPr/>
          <a:lstStyle/>
          <a:p>
            <a:r>
              <a:rPr lang="ko-KR" altLang="en-US" dirty="0" smtClean="0"/>
              <a:t>루소와 </a:t>
            </a:r>
            <a:r>
              <a:rPr lang="ko-KR" altLang="en-US" dirty="0" err="1" smtClean="0"/>
              <a:t>시에스의</a:t>
            </a:r>
            <a:r>
              <a:rPr lang="ko-KR" altLang="en-US" dirty="0" smtClean="0"/>
              <a:t> 인민과 국민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817" y="1165854"/>
            <a:ext cx="10058400" cy="402336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○ 양자의 </a:t>
            </a:r>
            <a:r>
              <a:rPr lang="ko-KR" altLang="en-US" sz="3200" dirty="0" smtClean="0"/>
              <a:t>차이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318-5851-4FB2-BB66-6787739A8773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72" y="4893372"/>
            <a:ext cx="2141899" cy="156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9" y="4915756"/>
            <a:ext cx="1727249" cy="165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04" y="2080067"/>
            <a:ext cx="1718334" cy="168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encrypted-tbn0.gstatic.com/images?q=tbn:ANd9GcRi4YFGmGtrVUwW9QWizmLnwgNSVgmGsnCtccR7H2pQ4V2BtusZK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86" y="3086987"/>
            <a:ext cx="1798832" cy="117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1956832" y="6336266"/>
            <a:ext cx="2485942" cy="468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일반국민에 대한 불신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691" y="1510037"/>
            <a:ext cx="1246128" cy="11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 bwMode="auto">
          <a:xfrm>
            <a:off x="384401" y="1670645"/>
            <a:ext cx="1245457" cy="43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루소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84401" y="4543869"/>
            <a:ext cx="1245457" cy="43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시에스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451" y="4772841"/>
            <a:ext cx="1386519" cy="1621418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335534" y="3846921"/>
            <a:ext cx="1212465" cy="5851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부득이한 대표 선출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080" name="Picture 8" descr="무한도전 정준하 바보형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74" y="1756295"/>
            <a:ext cx="1791403" cy="123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장수원 로봇연기에 대한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85" y="2339011"/>
            <a:ext cx="205732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0240" y="2269322"/>
            <a:ext cx="1250855" cy="824427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 bwMode="auto">
          <a:xfrm>
            <a:off x="4496508" y="5461922"/>
            <a:ext cx="91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7136" y="2776671"/>
            <a:ext cx="1362814" cy="136281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833608" y="6307951"/>
            <a:ext cx="1049858" cy="3799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(                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47205" y="3871606"/>
            <a:ext cx="1049858" cy="3799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(                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 bwMode="auto">
          <a:xfrm>
            <a:off x="3958047" y="3145670"/>
            <a:ext cx="91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99092" y="2302150"/>
            <a:ext cx="1625878" cy="383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인민의 의사에 반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 bwMode="auto">
          <a:xfrm>
            <a:off x="7068970" y="2813627"/>
            <a:ext cx="91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00211" y="4603962"/>
            <a:ext cx="1625878" cy="383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인민의 의사에 반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16761"/>
            <a:ext cx="10058400" cy="828715"/>
          </a:xfrm>
        </p:spPr>
        <p:txBody>
          <a:bodyPr/>
          <a:lstStyle/>
          <a:p>
            <a:r>
              <a:rPr lang="ko-KR" altLang="en-US" dirty="0" err="1"/>
              <a:t>대의원리의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037" y="1159025"/>
            <a:ext cx="10972800" cy="495300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2400" dirty="0" smtClean="0"/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7318-5851-4FB2-BB66-6787739A8773}" type="slidenum">
              <a:rPr lang="ko-KR" altLang="en-US" smtClean="0"/>
              <a:pPr/>
              <a:t>8</a:t>
            </a:fld>
            <a:endParaRPr lang="en-US" altLang="ko-KR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286611955"/>
              </p:ext>
            </p:extLst>
          </p:nvPr>
        </p:nvGraphicFramePr>
        <p:xfrm>
          <a:off x="1478072" y="807348"/>
          <a:ext cx="938199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37" y="1159024"/>
            <a:ext cx="2667000" cy="213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68" y="369648"/>
            <a:ext cx="18859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974" y="1980612"/>
            <a:ext cx="1990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7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21" y="296261"/>
            <a:ext cx="10058400" cy="1155964"/>
          </a:xfrm>
        </p:spPr>
        <p:txBody>
          <a:bodyPr/>
          <a:lstStyle/>
          <a:p>
            <a:r>
              <a:rPr lang="ko-KR" altLang="en-US" dirty="0"/>
              <a:t>생각해보기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2" y="1644150"/>
            <a:ext cx="8951316" cy="46652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ko-KR" sz="2400" dirty="0"/>
              <a:t>[</a:t>
            </a:r>
            <a:r>
              <a:rPr lang="ko-KR" altLang="en-US" sz="2400" dirty="0"/>
              <a:t>퀴즈</a:t>
            </a:r>
            <a:r>
              <a:rPr lang="en-US" altLang="ko-KR" sz="2400" dirty="0"/>
              <a:t>] 1. </a:t>
            </a:r>
            <a:r>
              <a:rPr lang="ko-KR" altLang="en-US" sz="2400" dirty="0"/>
              <a:t>현재 </a:t>
            </a:r>
            <a:r>
              <a:rPr lang="ko-KR" altLang="en-US" sz="2400" dirty="0" err="1"/>
              <a:t>엘시티</a:t>
            </a:r>
            <a:r>
              <a:rPr lang="ko-KR" altLang="en-US" sz="2400" dirty="0"/>
              <a:t> 비리 사건에서도 알 수 있듯이 우리나라 국회의원의 경우 자신의 권한을 이용하여 각종 부정과 비리를 저지르고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이에 대해서는 어떻게 처벌하여야 할 까</a:t>
            </a:r>
            <a:r>
              <a:rPr lang="en-US" altLang="ko-KR" sz="2400" dirty="0"/>
              <a:t>? </a:t>
            </a:r>
            <a:r>
              <a:rPr lang="ko-KR" altLang="en-US" sz="2400" dirty="0"/>
              <a:t>나아가 공약을 지키지 않는 국회의원을 발견하는 것 역시 어렵지가 않다</a:t>
            </a:r>
            <a:r>
              <a:rPr lang="en-US" altLang="ko-KR" sz="2400" dirty="0"/>
              <a:t>. </a:t>
            </a:r>
            <a:r>
              <a:rPr lang="ko-KR" altLang="en-US" sz="2400" dirty="0"/>
              <a:t>이에 대한 규율 방안은 무엇이 있을 까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2. </a:t>
            </a:r>
            <a:r>
              <a:rPr lang="ko-KR" altLang="en-US" sz="2400" dirty="0"/>
              <a:t>만일 대통령이나 국회의원이 국가정책을 자신이 아닌 다른 자</a:t>
            </a:r>
            <a:r>
              <a:rPr lang="en-US" altLang="ko-KR" sz="2400" dirty="0"/>
              <a:t>(</a:t>
            </a:r>
            <a:r>
              <a:rPr lang="ko-KR" altLang="en-US" sz="2400" dirty="0"/>
              <a:t>공식 직책을 가지지 못한 자</a:t>
            </a:r>
            <a:r>
              <a:rPr lang="en-US" altLang="ko-KR" sz="2400" dirty="0"/>
              <a:t>)</a:t>
            </a:r>
            <a:r>
              <a:rPr lang="ko-KR" altLang="en-US" sz="2400" dirty="0"/>
              <a:t>에게 맡기거나 참여시킨다면 대의제 민주주의의 원리에 따르면 어떠한 평가를 내릴 수 있을 까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[</a:t>
            </a:r>
            <a:r>
              <a:rPr lang="ko-KR" altLang="en-US" sz="2400" dirty="0"/>
              <a:t>과제</a:t>
            </a:r>
            <a:r>
              <a:rPr lang="en-US" altLang="ko-KR" sz="2400" dirty="0"/>
              <a:t>] </a:t>
            </a:r>
            <a:r>
              <a:rPr lang="ko-KR" altLang="en-US" sz="2400" dirty="0"/>
              <a:t>헌법 개정이 사회적 이슈로 부각되고 있는 현 상황에서 수강생이 생각하는 바람직한 정부형태는 무엇인지 정리해 오기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818" y="266129"/>
            <a:ext cx="2804805" cy="23721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728" y="201892"/>
            <a:ext cx="2952750" cy="15430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498" y="2739112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6796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1389</TotalTime>
  <Words>526</Words>
  <Application>Microsoft Office PowerPoint</Application>
  <PresentationFormat>와이드스크린</PresentationFormat>
  <Paragraphs>106</Paragraphs>
  <Slides>10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굴림</vt:lpstr>
      <vt:lpstr>나눔스퀘어</vt:lpstr>
      <vt:lpstr>나눔스퀘어 Bold</vt:lpstr>
      <vt:lpstr>맑은 고딕</vt:lpstr>
      <vt:lpstr>Arial</vt:lpstr>
      <vt:lpstr>Calibri</vt:lpstr>
      <vt:lpstr>Calibri Light</vt:lpstr>
      <vt:lpstr>Franklin Gothic Book</vt:lpstr>
      <vt:lpstr>Times New Roman</vt:lpstr>
      <vt:lpstr>Wingdings</vt:lpstr>
      <vt:lpstr>추억</vt:lpstr>
      <vt:lpstr>Image</vt:lpstr>
      <vt:lpstr>참여와 대표민주주의의 문제(Ⅰ) </vt:lpstr>
      <vt:lpstr>바람직한 민주주의의 유형</vt:lpstr>
      <vt:lpstr>바람직한  민주주의 유형</vt:lpstr>
      <vt:lpstr>바람직한 민주주의의 유형</vt:lpstr>
      <vt:lpstr>대표 민주주의의 역사적 배경</vt:lpstr>
      <vt:lpstr>대표 민주주의의 역사적 배경</vt:lpstr>
      <vt:lpstr>루소와 시에스의 인민과 국민</vt:lpstr>
      <vt:lpstr>대의원리의 특징</vt:lpstr>
      <vt:lpstr>생각해보기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Kimyonghoon</dc:creator>
  <cp:lastModifiedBy>김용훈</cp:lastModifiedBy>
  <cp:revision>80</cp:revision>
  <dcterms:created xsi:type="dcterms:W3CDTF">2015-05-01T10:34:08Z</dcterms:created>
  <dcterms:modified xsi:type="dcterms:W3CDTF">2021-03-29T09:05:08Z</dcterms:modified>
</cp:coreProperties>
</file>