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3"/>
  </p:notesMasterIdLst>
  <p:sldIdLst>
    <p:sldId id="316" r:id="rId2"/>
    <p:sldId id="328" r:id="rId3"/>
    <p:sldId id="329" r:id="rId4"/>
    <p:sldId id="330" r:id="rId5"/>
    <p:sldId id="331" r:id="rId6"/>
    <p:sldId id="332" r:id="rId7"/>
    <p:sldId id="324" r:id="rId8"/>
    <p:sldId id="325" r:id="rId9"/>
    <p:sldId id="326" r:id="rId10"/>
    <p:sldId id="327" r:id="rId11"/>
    <p:sldId id="31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0F499-3F04-42E5-9F27-C1CA127227B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0CACA-2433-4AD9-99D6-94B1E4205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1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3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4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2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3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6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1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0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hyperlink" Target="https://www.youtube.com/watch?time_continue=322&amp;v=pXVeXRsquoQ&amp;feature=emb_titl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ea typeface="굴림" charset="-127"/>
              </a:rPr>
              <a:t>참여와</a:t>
            </a:r>
            <a:r>
              <a:rPr lang="en-US" altLang="ko-KR" sz="4800" dirty="0" smtClean="0">
                <a:ea typeface="굴림" charset="-127"/>
              </a:rPr>
              <a:t> </a:t>
            </a:r>
            <a:r>
              <a:rPr lang="ko-KR" altLang="en-US" sz="4800" dirty="0" smtClean="0">
                <a:ea typeface="굴림" charset="-127"/>
              </a:rPr>
              <a:t>대표민주주의의 문제</a:t>
            </a:r>
            <a:r>
              <a:rPr lang="en-US" altLang="ko-KR" sz="4800" dirty="0">
                <a:ea typeface="굴림" charset="-127"/>
              </a:rPr>
              <a:t>(</a:t>
            </a:r>
            <a:r>
              <a:rPr lang="en-US" altLang="ko-KR" sz="4800" dirty="0" smtClean="0">
                <a:ea typeface="굴림" charset="-127"/>
              </a:rPr>
              <a:t>Ⅱ)</a:t>
            </a:r>
            <a:r>
              <a:rPr lang="ko-KR" altLang="en-US" sz="4800" dirty="0" smtClean="0">
                <a:ea typeface="굴림" charset="-127"/>
              </a:rPr>
              <a:t> </a:t>
            </a:r>
            <a:endParaRPr lang="en-US" altLang="ko-KR" sz="4800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0" y="4760934"/>
            <a:ext cx="8534400" cy="60960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민주주의의 바람직한 유형은 무엇일까</a:t>
            </a:r>
            <a:r>
              <a:rPr lang="en-US" altLang="ko-KR" dirty="0" smtClean="0">
                <a:ea typeface="굴림" charset="-127"/>
              </a:rPr>
              <a:t>? 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6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4736" y="223974"/>
            <a:ext cx="10058400" cy="978526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ea typeface="굴림" charset="-127"/>
              </a:rPr>
              <a:t>대의 민주주의의 보완</a:t>
            </a:r>
            <a:endParaRPr lang="en-US" altLang="ko-KR" sz="4400" dirty="0" smtClean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73780" y="1350000"/>
            <a:ext cx="10750551" cy="5508000"/>
          </a:xfrm>
        </p:spPr>
        <p:txBody>
          <a:bodyPr/>
          <a:lstStyle/>
          <a:p>
            <a:r>
              <a:rPr lang="ko-KR" altLang="en-US" sz="2400" dirty="0">
                <a:solidFill>
                  <a:schemeClr val="tx1"/>
                </a:solidFill>
              </a:rPr>
              <a:t>○ 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현대 국민주권 이론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  <a:t>((        ) 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대표제의 문제점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  <a:sym typeface="Wingdings" pitchFamily="2" charset="2"/>
              </a:rPr>
              <a:t> 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  <a:sym typeface="Wingdings" pitchFamily="2" charset="2"/>
              </a:rPr>
              <a:t>국민의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  <a:sym typeface="Wingdings" pitchFamily="2" charset="2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  <a:sym typeface="Wingdings" pitchFamily="2" charset="2"/>
              </a:rPr>
              <a:t>이익에 반하는 결정 可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  <a:sym typeface="Wingdings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  <a:sym typeface="Wingdings" pitchFamily="2" charset="2"/>
              </a:rPr>
              <a:t> (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  <a:sym typeface="Wingdings" pitchFamily="2" charset="2"/>
              </a:rPr>
              <a:t>그 결정이 치명적이라면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  <a:sym typeface="Wingdings" pitchFamily="2" charset="2"/>
              </a:rPr>
              <a:t>?) </a:t>
            </a:r>
            <a:endParaRPr lang="en-US" altLang="ko-KR" sz="2400" dirty="0" smtClean="0">
              <a:solidFill>
                <a:schemeClr val="tx1"/>
              </a:solidFill>
              <a:ea typeface="굴림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○ 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순수대표제의 보완 </a:t>
            </a:r>
            <a:endParaRPr lang="en-US" altLang="ko-KR" sz="2400" dirty="0" smtClean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  <a:t> (</a:t>
            </a:r>
            <a:r>
              <a:rPr lang="ko-KR" altLang="en-US" sz="2400" dirty="0">
                <a:solidFill>
                  <a:schemeClr val="tx1"/>
                </a:solidFill>
                <a:ea typeface="굴림" charset="-127"/>
              </a:rPr>
              <a:t>직접 민주주의에 의한 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보완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  <a:t>)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en-US" altLang="ko-KR" sz="2400" dirty="0" smtClean="0">
              <a:solidFill>
                <a:schemeClr val="tx1"/>
              </a:solidFill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pPr>
              <a:buNone/>
            </a:pPr>
            <a:r>
              <a:rPr lang="en-US" altLang="ko-KR" sz="2700" dirty="0" smtClean="0">
                <a:ea typeface="굴림" charset="-127"/>
              </a:rPr>
              <a:t>    </a:t>
            </a:r>
            <a:endParaRPr lang="ko-KR" altLang="en-US" sz="2700" dirty="0"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705556" y="4633481"/>
            <a:ext cx="10560000" cy="15835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400" dirty="0" smtClean="0">
                <a:solidFill>
                  <a:schemeClr val="tx1"/>
                </a:solidFill>
              </a:rPr>
              <a:t>제</a:t>
            </a:r>
            <a:r>
              <a:rPr lang="en-US" altLang="ko-KR" sz="2400" dirty="0">
                <a:solidFill>
                  <a:schemeClr val="tx1"/>
                </a:solidFill>
              </a:rPr>
              <a:t>72</a:t>
            </a:r>
            <a:r>
              <a:rPr lang="ko-KR" altLang="en-US" sz="2400" dirty="0">
                <a:solidFill>
                  <a:schemeClr val="tx1"/>
                </a:solidFill>
              </a:rPr>
              <a:t>조 대통령은 필요하다고 인정할 때에는 외교</a:t>
            </a:r>
            <a:r>
              <a:rPr lang="en-US" altLang="ko-KR" sz="2400" dirty="0">
                <a:solidFill>
                  <a:schemeClr val="tx1"/>
                </a:solidFill>
              </a:rPr>
              <a:t>·</a:t>
            </a:r>
            <a:r>
              <a:rPr lang="ko-KR" altLang="en-US" sz="2400" dirty="0">
                <a:solidFill>
                  <a:schemeClr val="tx1"/>
                </a:solidFill>
              </a:rPr>
              <a:t>국방</a:t>
            </a:r>
            <a:r>
              <a:rPr lang="en-US" altLang="ko-KR" sz="2400" dirty="0">
                <a:solidFill>
                  <a:schemeClr val="tx1"/>
                </a:solidFill>
              </a:rPr>
              <a:t>·</a:t>
            </a:r>
            <a:r>
              <a:rPr lang="ko-KR" altLang="en-US" sz="2400" dirty="0">
                <a:solidFill>
                  <a:schemeClr val="tx1"/>
                </a:solidFill>
              </a:rPr>
              <a:t>통일 기타 국가안위에 관한 중요정책을 국민투표에 붙일 수 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제</a:t>
            </a:r>
            <a:r>
              <a:rPr lang="en-US" altLang="ko-KR" sz="2400" dirty="0">
                <a:solidFill>
                  <a:schemeClr val="tx1"/>
                </a:solidFill>
              </a:rPr>
              <a:t>130</a:t>
            </a:r>
            <a:r>
              <a:rPr lang="ko-KR" altLang="en-US" sz="2400" dirty="0" smtClean="0">
                <a:solidFill>
                  <a:schemeClr val="tx1"/>
                </a:solidFill>
              </a:rPr>
              <a:t>조 </a:t>
            </a:r>
            <a:r>
              <a:rPr lang="en-US" altLang="ko-KR" sz="2400" dirty="0" smtClean="0">
                <a:solidFill>
                  <a:schemeClr val="tx1"/>
                </a:solidFill>
              </a:rPr>
              <a:t>② </a:t>
            </a:r>
            <a:r>
              <a:rPr lang="ko-KR" altLang="en-US" sz="2400" dirty="0" smtClean="0">
                <a:solidFill>
                  <a:schemeClr val="tx1"/>
                </a:solidFill>
              </a:rPr>
              <a:t>헌법개정안은 </a:t>
            </a:r>
            <a:r>
              <a:rPr lang="ko-KR" altLang="en-US" sz="2400" dirty="0">
                <a:solidFill>
                  <a:schemeClr val="tx1"/>
                </a:solidFill>
              </a:rPr>
              <a:t>국회가 의결한 후 </a:t>
            </a:r>
            <a:r>
              <a:rPr lang="en-US" altLang="ko-KR" sz="2400" dirty="0">
                <a:solidFill>
                  <a:schemeClr val="tx1"/>
                </a:solidFill>
              </a:rPr>
              <a:t>30</a:t>
            </a:r>
            <a:r>
              <a:rPr lang="ko-KR" altLang="en-US" sz="2400" dirty="0">
                <a:solidFill>
                  <a:schemeClr val="tx1"/>
                </a:solidFill>
              </a:rPr>
              <a:t>일 이내에 국민투표에 붙여 </a:t>
            </a:r>
            <a:r>
              <a:rPr lang="ko-KR" altLang="en-US" sz="2400" dirty="0" err="1">
                <a:solidFill>
                  <a:schemeClr val="tx1"/>
                </a:solidFill>
              </a:rPr>
              <a:t>국회의원선거권자</a:t>
            </a:r>
            <a:r>
              <a:rPr lang="ko-KR" altLang="en-US" sz="2400" dirty="0">
                <a:solidFill>
                  <a:schemeClr val="tx1"/>
                </a:solidFill>
              </a:rPr>
              <a:t> 과반수의 투표와 투표자 과반수의 찬성을 얻어야 한다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pPr latinLnBrk="1"/>
            <a:endParaRPr lang="ko-KR" altLang="en-US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911424" y="1772816"/>
            <a:ext cx="2976000" cy="3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대의 민주주의 정착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175787" y="1772816"/>
            <a:ext cx="3312000" cy="3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기속위임</a:t>
            </a:r>
            <a:r>
              <a:rPr lang="ko-KR" altLang="en-US" sz="2000" dirty="0" smtClean="0">
                <a:solidFill>
                  <a:schemeClr val="tx1"/>
                </a:solidFill>
              </a:rPr>
              <a:t> 금지의 법리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7728181" y="1772816"/>
            <a:ext cx="3312000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법적 책임 추궁 </a:t>
            </a:r>
            <a:r>
              <a:rPr lang="en-US" altLang="ko-KR" sz="2000" dirty="0" smtClean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11" name="Picture 7" descr="http://t2.gstatic.com/images?q=tbn:ANd9GcRWAv19hIRB-UKK6-aCuACjeId_wlMs-7jzmlt6MAuakQ0bfm4j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95" y="2279738"/>
            <a:ext cx="2950747" cy="22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 bwMode="auto">
          <a:xfrm>
            <a:off x="126615" y="4232038"/>
            <a:ext cx="1728000" cy="396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헌  법</a:t>
            </a:r>
          </a:p>
        </p:txBody>
      </p:sp>
      <p:sp>
        <p:nvSpPr>
          <p:cNvPr id="13" name="타원 12"/>
          <p:cNvSpPr/>
          <p:nvPr/>
        </p:nvSpPr>
        <p:spPr bwMode="auto">
          <a:xfrm>
            <a:off x="8992944" y="6164720"/>
            <a:ext cx="2352000" cy="586341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FF0000"/>
                </a:solidFill>
              </a:rPr>
              <a:t>(    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대표제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610169" y="6293545"/>
            <a:ext cx="4224000" cy="3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대의제와 직접민주제의 조화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542" y="2254006"/>
            <a:ext cx="3349985" cy="231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361" y="117223"/>
            <a:ext cx="2706583" cy="155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왼쪽으로 구부러진 화살표 2"/>
          <p:cNvSpPr/>
          <p:nvPr/>
        </p:nvSpPr>
        <p:spPr>
          <a:xfrm>
            <a:off x="11416556" y="1362740"/>
            <a:ext cx="558326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071938" y="1828800"/>
          <a:ext cx="37084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Image" r:id="rId3" imgW="3707937" imgH="3669841" progId="">
                  <p:embed/>
                </p:oleObj>
              </mc:Choice>
              <mc:Fallback>
                <p:oleObj name="Image" r:id="rId3" imgW="3707937" imgH="36698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1828800"/>
                        <a:ext cx="3708400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WordArt 7"/>
          <p:cNvSpPr>
            <a:spLocks noChangeArrowheads="1" noChangeShapeType="1" noTextEdit="1"/>
          </p:cNvSpPr>
          <p:nvPr/>
        </p:nvSpPr>
        <p:spPr bwMode="gray">
          <a:xfrm>
            <a:off x="2256368" y="3141664"/>
            <a:ext cx="7776633" cy="15128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8421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5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21" y="296261"/>
            <a:ext cx="10058400" cy="1155964"/>
          </a:xfrm>
        </p:spPr>
        <p:txBody>
          <a:bodyPr/>
          <a:lstStyle/>
          <a:p>
            <a:r>
              <a:rPr lang="ko-KR" altLang="en-US" dirty="0"/>
              <a:t>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2" y="1644150"/>
            <a:ext cx="8951316" cy="46652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sz="2400" dirty="0"/>
              <a:t>[</a:t>
            </a:r>
            <a:r>
              <a:rPr lang="ko-KR" altLang="en-US" sz="2400" dirty="0"/>
              <a:t>퀴즈</a:t>
            </a:r>
            <a:r>
              <a:rPr lang="en-US" altLang="ko-KR" sz="2400" dirty="0"/>
              <a:t>] 1. </a:t>
            </a:r>
            <a:r>
              <a:rPr lang="ko-KR" altLang="en-US" sz="2400" dirty="0"/>
              <a:t>현재 </a:t>
            </a:r>
            <a:r>
              <a:rPr lang="ko-KR" altLang="en-US" sz="2400" dirty="0" err="1"/>
              <a:t>엘시티</a:t>
            </a:r>
            <a:r>
              <a:rPr lang="ko-KR" altLang="en-US" sz="2400" dirty="0"/>
              <a:t> 비리 사건에서도 알 수 있듯이 우리나라 국회의원의 경우 자신의 권한을 이용하여 각종 부정과 비리를 저지르고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이에 대해서는 어떻게 처벌하여야 할 까</a:t>
            </a:r>
            <a:r>
              <a:rPr lang="en-US" altLang="ko-KR" sz="2400" dirty="0"/>
              <a:t>? </a:t>
            </a:r>
            <a:r>
              <a:rPr lang="ko-KR" altLang="en-US" sz="2400" dirty="0"/>
              <a:t>나아가 공약을 지키지 않는 국회의원을 발견하는 것 역시 어렵지가 않다</a:t>
            </a:r>
            <a:r>
              <a:rPr lang="en-US" altLang="ko-KR" sz="2400" dirty="0"/>
              <a:t>. </a:t>
            </a:r>
            <a:r>
              <a:rPr lang="ko-KR" altLang="en-US" sz="2400" dirty="0"/>
              <a:t>이에 대한 규율 방안은 무엇이 있을 까</a:t>
            </a:r>
            <a:r>
              <a:rPr lang="en-US" altLang="ko-KR" sz="2400" dirty="0" smtClean="0"/>
              <a:t>?</a:t>
            </a:r>
          </a:p>
          <a:p>
            <a:pPr fontAlgn="base"/>
            <a:r>
              <a:rPr lang="en-US" altLang="ko-KR" sz="2400" dirty="0" smtClean="0"/>
              <a:t> 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2. </a:t>
            </a:r>
            <a:r>
              <a:rPr lang="ko-KR" altLang="en-US" sz="2400" dirty="0"/>
              <a:t>만일 대통령이나 국회의원이 국가정책을 자신이 아닌 다른 자</a:t>
            </a:r>
            <a:r>
              <a:rPr lang="en-US" altLang="ko-KR" sz="2400" dirty="0"/>
              <a:t>(</a:t>
            </a:r>
            <a:r>
              <a:rPr lang="ko-KR" altLang="en-US" sz="2400" dirty="0"/>
              <a:t>공식 직책을 가지지 못한 자</a:t>
            </a:r>
            <a:r>
              <a:rPr lang="en-US" altLang="ko-KR" sz="2400" dirty="0"/>
              <a:t>)</a:t>
            </a:r>
            <a:r>
              <a:rPr lang="ko-KR" altLang="en-US" sz="2400" dirty="0"/>
              <a:t>에게 맡기거나 참여시킨다면 대의제 민주주의의 원리에 따르면 어떠한 평가를 내릴 수 있을 까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[</a:t>
            </a:r>
            <a:r>
              <a:rPr lang="ko-KR" altLang="en-US" sz="2400" dirty="0"/>
              <a:t>과제</a:t>
            </a:r>
            <a:r>
              <a:rPr lang="en-US" altLang="ko-KR" sz="2400" dirty="0"/>
              <a:t>] </a:t>
            </a:r>
            <a:r>
              <a:rPr lang="ko-KR" altLang="en-US" sz="2400" dirty="0"/>
              <a:t>헌법 개정이 사회적 이슈로 부각되고 있는 현 상황에서 수강생이 생각하는 바람직한 정부형태는 무엇인지 정리해 오기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818" y="266129"/>
            <a:ext cx="2804805" cy="23721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26" y="165337"/>
            <a:ext cx="2952750" cy="15430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988" y="2739112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4972"/>
          </a:xfrm>
        </p:spPr>
        <p:txBody>
          <a:bodyPr/>
          <a:lstStyle/>
          <a:p>
            <a:r>
              <a:rPr lang="ko-KR" altLang="en-US" dirty="0" smtClean="0"/>
              <a:t>대의 원리의 특징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정종섭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헌법연구 </a:t>
            </a:r>
            <a:r>
              <a:rPr lang="en-US" altLang="ko-KR" sz="2000" dirty="0" smtClean="0"/>
              <a:t>1, 247-270</a:t>
            </a:r>
            <a:r>
              <a:rPr lang="ko-KR" altLang="en-US" sz="2000" dirty="0" smtClean="0"/>
              <a:t>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369821"/>
            <a:ext cx="10972800" cy="4953000"/>
          </a:xfrm>
        </p:spPr>
        <p:txBody>
          <a:bodyPr/>
          <a:lstStyle/>
          <a:p>
            <a:r>
              <a:rPr lang="ko-KR" altLang="en-US" sz="2400" dirty="0"/>
              <a:t>○ 통치자와 피치자의 </a:t>
            </a:r>
            <a:r>
              <a:rPr lang="ko-KR" altLang="en-US" sz="2400" dirty="0" smtClean="0"/>
              <a:t>구별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통치자와 피치자가 별개로 존재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○ </a:t>
            </a:r>
            <a:r>
              <a:rPr lang="ko-KR" altLang="en-US" sz="2400" dirty="0" err="1"/>
              <a:t>기관구성권과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정책결정권의 분리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ko-KR" altLang="en-US" sz="2400" dirty="0"/>
          </a:p>
          <a:p>
            <a:endParaRPr lang="en-US" altLang="ko-KR" sz="2400" dirty="0"/>
          </a:p>
          <a:p>
            <a:r>
              <a:rPr lang="ko-KR" altLang="en-US" sz="2400" dirty="0"/>
              <a:t>○ 선거를 통한 </a:t>
            </a:r>
            <a:r>
              <a:rPr lang="ko-KR" altLang="en-US" sz="2400" dirty="0" smtClean="0"/>
              <a:t>대표자의 </a:t>
            </a:r>
            <a:r>
              <a:rPr lang="ko-KR" altLang="en-US" sz="2400" dirty="0"/>
              <a:t>선출 </a:t>
            </a:r>
          </a:p>
          <a:p>
            <a:endParaRPr lang="en-US" altLang="ko-KR" sz="2400" dirty="0" smtClean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오른쪽 화살표 18"/>
          <p:cNvSpPr/>
          <p:nvPr/>
        </p:nvSpPr>
        <p:spPr bwMode="auto">
          <a:xfrm>
            <a:off x="8156732" y="3032952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227327" y="2847322"/>
            <a:ext cx="1491159" cy="3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to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whom?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07299" y="5480318"/>
            <a:ext cx="7158874" cy="47624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000" dirty="0">
                <a:solidFill>
                  <a:schemeClr val="tx1"/>
                </a:solidFill>
              </a:rPr>
              <a:t>정당성 부여 </a:t>
            </a:r>
            <a:r>
              <a:rPr lang="en-US" altLang="ko-KR" sz="2000" dirty="0">
                <a:solidFill>
                  <a:schemeClr val="tx1"/>
                </a:solidFill>
              </a:rPr>
              <a:t>+ </a:t>
            </a:r>
            <a:r>
              <a:rPr lang="ko-KR" altLang="en-US" sz="2000" dirty="0">
                <a:solidFill>
                  <a:schemeClr val="tx1"/>
                </a:solidFill>
              </a:rPr>
              <a:t>대표자로서 적합한 인물을 골라내는 것</a:t>
            </a:r>
            <a:r>
              <a:rPr lang="en-US" altLang="ko-KR" sz="2000" dirty="0">
                <a:solidFill>
                  <a:schemeClr val="tx1"/>
                </a:solidFill>
              </a:rPr>
              <a:t>(selection)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430061" y="1824224"/>
            <a:ext cx="3298268" cy="43204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국민에 의한 통치를 의미</a:t>
            </a:r>
            <a:r>
              <a:rPr lang="en-US" altLang="ko-KR" dirty="0">
                <a:solidFill>
                  <a:schemeClr val="tx1"/>
                </a:solidFill>
              </a:rPr>
              <a:t>(X)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/>
          </a:p>
        </p:txBody>
      </p:sp>
      <p:sp>
        <p:nvSpPr>
          <p:cNvPr id="18" name="오른쪽 화살표 17"/>
          <p:cNvSpPr/>
          <p:nvPr/>
        </p:nvSpPr>
        <p:spPr bwMode="auto">
          <a:xfrm>
            <a:off x="4983033" y="1823128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134028" y="3515177"/>
            <a:ext cx="4756402" cy="77846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민주적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정당성의 확보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</a:rPr>
              <a:t>정당성 체계에 있어서의 패러다임의 </a:t>
            </a:r>
            <a:r>
              <a:rPr lang="ko-KR" altLang="en-US" dirty="0" smtClean="0">
                <a:solidFill>
                  <a:schemeClr val="tx1"/>
                </a:solidFill>
              </a:rPr>
              <a:t>전환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6153394" y="1772864"/>
            <a:ext cx="3534476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latinLnBrk="1"/>
            <a:r>
              <a:rPr lang="ko-KR" altLang="en-US" dirty="0">
                <a:solidFill>
                  <a:schemeClr val="tx1"/>
                </a:solidFill>
              </a:rPr>
              <a:t>대의기관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대표기관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ko-KR" altLang="en-US">
                <a:solidFill>
                  <a:schemeClr val="tx1"/>
                </a:solidFill>
              </a:rPr>
              <a:t>통한 </a:t>
            </a:r>
            <a:r>
              <a:rPr lang="ko-KR" altLang="en-US" smtClean="0">
                <a:solidFill>
                  <a:schemeClr val="tx1"/>
                </a:solidFill>
              </a:rPr>
              <a:t>통치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430061" y="4886072"/>
            <a:ext cx="1536000" cy="3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선 거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45" y="4216372"/>
            <a:ext cx="3913385" cy="234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모서리가 둥근 직사각형 26"/>
          <p:cNvSpPr/>
          <p:nvPr/>
        </p:nvSpPr>
        <p:spPr bwMode="auto">
          <a:xfrm>
            <a:off x="3786736" y="2902187"/>
            <a:ext cx="4044209" cy="74554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err="1" smtClean="0"/>
              <a:t>기관구성권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ym typeface="Wingdings" panose="05000000000000000000" pitchFamily="2" charset="2"/>
              </a:rPr>
              <a:t>    ?      )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정책결정권</a:t>
            </a:r>
            <a:r>
              <a:rPr lang="en-US" altLang="ko-KR" sz="2000" dirty="0" smtClean="0"/>
              <a:t>( </a:t>
            </a:r>
            <a:r>
              <a:rPr lang="en-US" altLang="ko-KR" sz="2000" dirty="0" smtClean="0">
                <a:sym typeface="Wingdings" panose="05000000000000000000" pitchFamily="2" charset="2"/>
              </a:rPr>
              <a:t>    ?     </a:t>
            </a:r>
            <a:r>
              <a:rPr lang="en-US" altLang="ko-KR" sz="2000" dirty="0" smtClean="0"/>
              <a:t>) (       %?)</a:t>
            </a:r>
            <a:endParaRPr lang="ko-KR" altLang="en-US" sz="2000" dirty="0"/>
          </a:p>
        </p:txBody>
      </p:sp>
      <p:sp>
        <p:nvSpPr>
          <p:cNvPr id="21" name="오른쪽 화살표 20"/>
          <p:cNvSpPr/>
          <p:nvPr/>
        </p:nvSpPr>
        <p:spPr bwMode="auto">
          <a:xfrm rot="2050489">
            <a:off x="7778766" y="3733337"/>
            <a:ext cx="1900095" cy="3973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9394519" y="2978952"/>
            <a:ext cx="2304789" cy="468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군주제와의 차이 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211" y="257909"/>
            <a:ext cx="2058001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1209" y="150812"/>
            <a:ext cx="10058400" cy="940948"/>
          </a:xfrm>
        </p:spPr>
        <p:txBody>
          <a:bodyPr/>
          <a:lstStyle/>
          <a:p>
            <a:r>
              <a:rPr lang="ko-KR" altLang="en-US" dirty="0" smtClean="0"/>
              <a:t>대의 원리의 특징</a:t>
            </a:r>
            <a:r>
              <a:rPr lang="en-US" altLang="ko-KR" sz="2000" dirty="0"/>
              <a:t>(</a:t>
            </a:r>
            <a:r>
              <a:rPr lang="ko-KR" altLang="en-US" sz="2000" dirty="0"/>
              <a:t>정종섭</a:t>
            </a:r>
            <a:r>
              <a:rPr lang="en-US" altLang="ko-KR" sz="2000" dirty="0"/>
              <a:t>, </a:t>
            </a:r>
            <a:r>
              <a:rPr lang="ko-KR" altLang="en-US" sz="2000" dirty="0"/>
              <a:t>헌법연구 </a:t>
            </a:r>
            <a:r>
              <a:rPr lang="en-US" altLang="ko-KR" sz="2000" dirty="0"/>
              <a:t>1, 247-270</a:t>
            </a:r>
            <a:r>
              <a:rPr lang="ko-KR" altLang="en-US" sz="2000" dirty="0"/>
              <a:t>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800" y="1286140"/>
            <a:ext cx="10972800" cy="4953000"/>
          </a:xfrm>
        </p:spPr>
        <p:txBody>
          <a:bodyPr/>
          <a:lstStyle/>
          <a:p>
            <a:r>
              <a:rPr lang="ko-KR" altLang="en-US" sz="2400" dirty="0"/>
              <a:t>○ </a:t>
            </a:r>
            <a:r>
              <a:rPr lang="ko-KR" altLang="en-US" sz="2400" dirty="0" smtClean="0"/>
              <a:t>대표자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전체국민의 대표자 </a:t>
            </a:r>
            <a:endParaRPr lang="en-US" altLang="ko-KR" sz="2400" dirty="0" smtClean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77473" y="5440721"/>
            <a:ext cx="11147410" cy="13084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dirty="0">
                <a:solidFill>
                  <a:schemeClr val="tx1"/>
                </a:solidFill>
              </a:rPr>
              <a:t>대표자인 국회의원이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지역 주민의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부분이익을 </a:t>
            </a:r>
            <a:r>
              <a:rPr lang="ko-KR" altLang="en-US" dirty="0">
                <a:solidFill>
                  <a:schemeClr val="tx1"/>
                </a:solidFill>
              </a:rPr>
              <a:t>대변하거나 경험적 의사를 단순히 전달하는 존재가 </a:t>
            </a:r>
            <a:r>
              <a:rPr lang="ko-KR" altLang="en-US" dirty="0" smtClean="0">
                <a:solidFill>
                  <a:schemeClr val="tx1"/>
                </a:solidFill>
              </a:rPr>
              <a:t>아니다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국회의원이 자기의 지역구에서 선출되었다고 하더라도 특정지역 주민들이나 특정 계층의 의사나 이익을 대표하는 것이 아닐 뿐더러 그렇게 해서도 안 된다</a:t>
            </a:r>
            <a:r>
              <a:rPr lang="en-US" altLang="ko-KR" dirty="0" smtClean="0">
                <a:solidFill>
                  <a:schemeClr val="tx1"/>
                </a:solidFill>
              </a:rPr>
              <a:t>. … </a:t>
            </a:r>
            <a:r>
              <a:rPr lang="ko-KR" altLang="en-US" dirty="0" smtClean="0">
                <a:solidFill>
                  <a:schemeClr val="tx1"/>
                </a:solidFill>
              </a:rPr>
              <a:t>공동체에서 살고 있는 현재와 미래의 국민 전체의 이익을 추구</a:t>
            </a:r>
            <a:r>
              <a:rPr lang="en-US" altLang="ko-KR" dirty="0" smtClean="0">
                <a:solidFill>
                  <a:schemeClr val="tx1"/>
                </a:solidFill>
              </a:rPr>
              <a:t>·</a:t>
            </a:r>
            <a:r>
              <a:rPr lang="ko-KR" altLang="en-US" dirty="0" smtClean="0">
                <a:solidFill>
                  <a:schemeClr val="tx1"/>
                </a:solidFill>
              </a:rPr>
              <a:t>실현해야 하는 지위에 있다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정종섭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헌법학원론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박영사</a:t>
            </a:r>
            <a:r>
              <a:rPr lang="en-US" altLang="ko-KR" dirty="0" smtClean="0">
                <a:solidFill>
                  <a:schemeClr val="tx1"/>
                </a:solidFill>
              </a:rPr>
              <a:t>, 2018, 931</a:t>
            </a:r>
            <a:r>
              <a:rPr lang="ko-KR" altLang="en-US" dirty="0" smtClean="0">
                <a:solidFill>
                  <a:schemeClr val="tx1"/>
                </a:solidFill>
              </a:rPr>
              <a:t>면</a:t>
            </a:r>
            <a:r>
              <a:rPr lang="en-US" altLang="ko-KR" dirty="0" smtClean="0">
                <a:solidFill>
                  <a:schemeClr val="tx1"/>
                </a:solidFill>
              </a:rPr>
              <a:t>).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747" y="2018344"/>
            <a:ext cx="2791251" cy="32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jpeg;base64,/9j/4AAQSkZJRgABAQAAAQABAAD/2wCEAAkGBxMTEhUUExQWFhUWGBgbFxgYGBoYGhoaHxccHBkYGhgaHCggHxolHBocITEhJSkrLi4uGB8zODMsNygtLisBCgoKDg0OGxAQGzQkICQ0NywsLCwsLCwsLCwsLCwsLCwsLCwsLCwsLCwsLCwsLCwsLCwsLCwsLCwsLCwsLCwsLP/AABEIAMEBBQMBIgACEQEDEQH/xAAcAAABBQEBAQAAAAAAAAAAAAAFAgMEBgcAAQj/xABHEAACAQIEAwUFBQYDBwIHAAABAhEAAwQSITEFQVEGImFxgRMykaGxB0JSwfAUYnKC0eEjM6IVNENzkrLxU8IWFyQ1dKOz/8QAGgEAAgMBAQAAAAAAAAAAAAAAAgMAAQQFBv/EAC0RAAICAgIBAwEIAgMAAAAAAAABAhEDIRIxBBNBUSIUMmFxgZGhsULBBfDx/9oADAMBAAIRAxEAPwDOhjrwMI3vIFgKPmY1M9duVHrfDVtWgzEO7SMsEKsRLZ+fTXTWodu4jMGywQZAmPltUziOMZwumiiAJ8h9BzrSl7sQ9aRFnSCcykDWJgkDYHfaJ5j4UIvMbT8oaII2nWPQ0YfvsoIiQPr/AOPlScXZw4gMc6oeYjNzy76DfUa70LQadg23juhqSOJso3I/X0oPi8EV1ICAyQBMAbiZO8Ef3psYjKsMsqfdYN4cv6foCSi69k8Daxt1rbN7K7lm1lAyu0gQ34TqNR/52TsXiFt4fJddS1uVMg5lAMFXGsFTpI0Ig180W8QdDbcAiDM5GBBkQwMAzzkaxRXD9q8RadrjM5unvLczkODrBmCGE7giT1qmlLsm10fUdriNhtntn1FPJdtnYofIis0t2LblXd7WZsjnMtoEFtTBgGZ0FejB6917ZO4Cs4O+vuOJ1/XKnLx01aZnl5Li6aNPyjoPlUO4yqxV4hgSCY6gR8Wqo4LHYiyZVFMrzJ11ifOaXjuO3XKi5ZWFYk5WPIFSP9X0oJ+PNdDIeTCXZMwuJDX7hlQiezYkkQWYEsPmamNxTDZJzIYMABtSZgDTlVHsYRrjuz2m1ds6B8wBMnwzROxOtR1waZj/AIThQgJUBRmJYbnNEZdY5yfWLBirctgvNl5ajo0G29tc76GZlxBG5OVFG5JJ25nc7VEt4RbUAhjccO7gQdWmdDqQJgHaANqpX7LbzhQbihCZMl5K6hQFJA0IMxrt4D29iWQNlv3UfKxUEMMxHe3IiADG8DbwqfZof4zJ9onX1QK/xriJT21i6rGLpa3ckSGDQ42iMoA56wfOrZtzqN5J+QB/DpRPE4t7pcuFclpJ0JOaBzMnRR0+dRP2Z5UG2Tttr/p5afCs7VMeraIlxNQAdwJnr5dJP0pdm4CY00npPn5aU/bSTMKM2mnKdCTHIfmdahvfAlVUZp1Y7+I6QfEHYbVaKZNw7srHugqQd1BiRy8R+QovwO8wuBrbKhtkEltt9yNSR4Qd+dV3DuZPhzNWLhCi4yLccAhSVLMAqhSWykEEGfzoii8dmu1ZBuC93iQzi4YUEC37oUjqNANPrVi7I8UfEYcvcEOAQWygCfAcxt8fhkrY1rzHX3j3Rz/Co6HQAT4VoOHU4S0itiEMo3cjQjMNQdJM7z1qthIN8NxaW7psFGcxIYgQdyQNAANvWu4p2htLZck2lck5UkEQD7zFdjoTvpWY8e7YMy5BCjXUbxyBO+n51Vn4kx3169fPzoljKczU+AdoVS6Dfu2VViTlH3dDECBqTBnX51eOG8SsXtLZVtJ2HXXT4fGvms4uNN1PgNR5fOncFxN7bAq7Kw2ZWIIPKCKvgUpn0N2m40mFtzClz7oPwkwOXSo2E49aWwGaWZYDDQsCds20GskHbO5et5L5kERm1B59DB6+kVP7G3Ut3na7cDIBmKEznPIsDsNZznr40L09kt+xrvEVc5cg56xG3jVOYtZttbv53u3mkBe9pDBRmJAAza79KY7Sdr7wwhY2jb9o0W3BnQiTlH3tOe0Gu4P2it4he8jhtMzqCRmUTJTMcgEA9ekVXLVErdgrgXZu/kK51mczABXIYyCrMRv3QYHWvalX+0Nksxts4UsQAioFhQFBBbeYkx1rqEIxw3XPOPKP6U4mb8R+Jr21iCnj6A097RG70ec5vyFOKOW+QD3tSNyR8KakRq+pOvOua7G0EfH8/wAqj3VJBK/MRV8mycUid+1j2TW8oIJkkkTMj56CnuF8Mt3UZGAUESCORBEHTzI9aB2kEzcM+VGsFiiBMHLy8aha0M4jsbdXvKQVzRo6k/DePGiVjsxhFtW3uYxRdbeyUA5n75Y8o5c6IDGqyhRpnBmOQBgH48+gPWqVxszdY9IHw+mtA1XuFyT9jVrfHcRbtoqi06ogAJWZCQDqrCe6CdDoVOvVZ7W3iGDYWw24BzXADMzJzEjUDlWQYHG3Letq46EfhJA842NXTsV2luXMTZsX0t3UuNkkqAwJGh0IXeOQ3oeJfIt2G4rIAbDqgOY5UuSDIOmbL4L10jzp+z2itkD/AA74aW0DxJEAKAY3BGm0xzirNf4RhgHDWQrqs7vsZggTrBiY68poVjuC2QTcfMyKZcQQQG0VxlOq6iQZ0J6RVKRGo/AAx2LBa2ltr6FmDA5oORD3i5zT7q67zFDU4tiBcb/6i4iqDIVnCsyqTc2kQDIE/hirVx+xbs3EcmZEIwMg/dbTrovoWqt3rOVCGXU5ZGsAFpCnrMCYiYHUxOyL8CE3aPFkuyXBbBJMZQ5OYT9+VmSDtyppOI8QADtbzW2Uzca0h011zqoO+3TancTazADLsOWg8gN/pVpPAze4bh2Rwjobh1GbMPaOMv68ajJLRSsJeYgE5ejTAK6bz46H49KjtdKklrjN+6pIUDzOsnSdOVROJ3rqXDaZDbZTBVtwY17vXn9IqG1tWmSdtZ5GORGlCDZIu4kXGG/OFmRHgCfPx1pu0QZIEHnz19dqjHugDUxvA8dNa67iTOWP6mfCoigmuI7sAwCADGhPPX1+gp1MwORjBnQmYmNj4HTWoFi3lK5wdQDIkaZonUcwD8qfu4pxoJ02Ox8Pz8PlRFBHC4w5gCNjv0Hh4b0dy3sbmsqZa2rdYyoeZ5az6kUEAzD2h10GaBzj3v1EHzrU+xGEXDhy1tg9/vC4SCGTcKo5a6+Mio5cdhwhydGI4hWVmDDvc/OkoCa1rtL2YtXrrOiNmO8DSTzn8iPhVI4xwC5h5OQlI0PTmQaOOVSJPA4leK6eM7fr4U2VgVJRyzERyMny50y3Xx+W9FYvicNPI/mP0KJ8BvBLiZlzQwI6HWYI5iZ0oIMVBUbjT01qVhcYVuI4+6VI5TrtpVPaJRce3OJa7iLeS6LgVYAU5VUztqdz86VwXi4tWXtd+5duZ19kBAAYCW0MT8edB7VksAQozMeuaPCBJB86Xhbtyy/cLW26IvLr3ppSIi38COI/ZrKvaGVUHswAubKdczFgdTPyrqCYJ7rKM128YVQO+QAI2A5V1QZwKGVMid+nOvWWnbI8Nt42p1Uza8uVNBoYYdPif1FIa2ToQKkNb6U7ZtaieVU3QSQZ7J8JXGMMPeOW2uuZQubaBDEdTt5UJ7ScJfBs1h+80goQDDoZyuPPbzBrSfsy4B7Rmvvog0A5NsSfKiP2s8Ls3rKXkKtdwxGYAiTaYgMCPBoP/V1oPU+qhixWjFuFXzOv61M/WoWLcEsdyxJPxq04rhyPbZ0MGZ05eI9aCWOHLcaAcp5zqJ56RIouaaKlglF0tgzB4aVdjsIA8WJmPgKsvYJQOI4UkCELNqYE5Tlk8u9FdiuA3kYWjDQoKxAWGEyNp6T1EVK4Bw/2d8vcYIAAoDoxDdRAGx+dE1Ub+RK3KjXr/atAbwuJCoF3MwddpWDy00NDrvau2iFsjZWC5gSCCIgiCx5nl4SDtVaulIYPcsEvyBdW7pgZVMaQNjvIiOcXH4UHLcL2VQEKGZ8s6bakCTt8az+4/jofxl5mRrc+44ZDAB130E6n4dBULCXM0BiSgKknkuvxidT4T4VLuOiLnu3AqNGZ7ffygwcwiZkACuvfsjILhxT5FywfZMw0UEEqBpI18dYorKoRhsMHYyCpBM6A7bxDSeR2/KjGH7VpYS3bNsRaffO3eglzobWneIPPpOlCcRi7NsqxxSgklRmtPqAAJ93URA0Ecp00aKYVoP7XbJiAHLRB10EDcH4GiBdsHdobti9euX1DKtw5iCQxViO9yGhaTtz0oFxDIT3NRG5Jn/xPL60cxHCrIJH7dhgT1uAH5mgeOwLJmIu22AaBkcNmn7widKgBBt2m5D4xPzqw4HD22w7lWi4ACSUEEjUpLCQehXehtjCXGOg2EnyHPx6Ucs4E/sxDABTLgrBJAXznf6VT/AKP4kPB3FMsAR7qgg9IzHVT/pGgo1ieDqurlmLLIIAYEgAlS+jKw5rBMgzTXDuHs3swth3QqCSne7xIGaDsvUeW1PXGu27qh84t+zzQysCIZljUaFioMg6AkVCDXBeGliPYsGDMVyuMpJyzGhPMgScu525a1wnhN5XIu3Ga2kZFZUAECBlK65R+9rtVI7N8WS2QFUC0rnLKAd4gRDb7AN6irtY7W4cQrswYkj3GIkbyQCAPOlZGrpmjDGVNofuvcs3YVENttSS+VgegBWD8RUq9bW6sMhHUMPj1B0pOB4mlwnKZg6EiJHIieXKpzXwKV7DpWn0UnHdicOtq5kUyVbXmJBHwg/Ic6wrFqyEo33T9DX03jLwgisZ7WcBuXsQwtWyRuzAd0dZO1HiyfU7YGXHcVSM9NynMGxLBRvIHzq8f/LdlwzX2ugQCSCsZVCkyZ51X+x3Dc+KUNykn0H9SK0Kae0ZpYpRaTL5w3hyW/Ztq5BUadwe9Mjn1HLek3sKBcLAbEQCd+esa86fuY+yH+9NplLmDoDoI67japV5xm0XNJOs6aJP0BoG5aDUYKwRg1AUeIHWupnEXCtq1KgSD8BEV1WXop6QF20+dOvcAEnQDl1pFm58Pj/4r2zlY94+p+tNsUj2yDcIAGpI9BV47OdijeKkjujcnQeQ61A7JYa0bi5hIO/8AX038q2nAJCJAjQfSs2SbukaYQUVbQnCcNS1bCDRR89KB8ZwWDvNetq6pdNlxdIiVTkzchBAOvSrQUB3pixgLSvKW0EghiFALDoTzGvOgWi7+T57sMU1SGGsjcHxHhT3DrdhmzhTqZ0Jirh257Ethy+IwyzYJl7ajW11gDe35ajXlqMz4i72XU22hbiBpjnLKwnzX50xR5XQyWVRSkaJxu6BasBWZ2ykLagELLAhwdw2wjyGmaTTbPaYo+W7Zh0IBO5AGm3lzmiHBuKIiGWNy6YAY6BQDJA5FvH+poV2kwntB7VRqvveI6mKZGaS9OXRnlhc08se0H3IlGfYw2mkqdVIMcxBmnzctWwyR3GkspEiBGhBMTtDDmfGj/wBnPab2uCt4W5h7d8WgUh2AkTKgB1Kk5SBuKK8V4RgroJezicGzCM3szct+uQsseq0LxODFLJZn+LsKEuBTmW4QysY1BEEEAaFQoEcqH8Lw3+KgKqVuE+0UjT2ayRI65og+EdauGF7EuEdrF23ire82mlt9QU5GJ0E0HtWVQtOjgTBkFO6RkynpMknrRETvsr1zCl7pe5M+9rv4T4eB/OvXw5jMWIWWMddTGu8RGnKpPEr4UT9dyeR/tQq7ii+k6flUsJoeS7Z521I6wf6704oskFQAs7MBEelQ8Oty44t2LbXXOkgf22oxf7G422pe7Zy6aR+dW5JAKDYGtYVxcjUGREcwT4ciDV0xuOd8OU7o7iqCBGmg0HSCTVVsYsquVgC1thqNwNZB8Jqx3p9guUkgh16yQT8xAFU1ZaaSLd2MtWbNxGaCTYBDEGZaM23LSZ203oLxziOa6CRM6AHlDFiOu8/oVJs3XW2hYkg2u7oQNg0TEEkKB1OvWpvZnsicSfaXmZUGoCZZMjukltpU5oiYKnnUSKsr+KxKqqkTIJzDyy8vQyPKtDSw4JyrbKCGWcwJDbkMAQTIPy606vYHCHf2rb6G4Oe+gWn/APZKK0Kz5VAXLmMd0R8dKTmS7NPjPbRA9p7RlNsMrCQQRHwOzDTcUTVWA13pPE8attQYkigeJ7TLGm9ZW9mtW0G7wBpzD4e2VKswHMiY8dfCqunG/UmpeD4Qrd+6M9xzp18FHh/eqTojRWvtT7R24GDstJchrzLsFB0SeZJEmOS+NVPsxjEw5ZhauXrjR3bak5F8SFOp3+FMdrXbEYxmtlPZqciRoCF5yd5PPpFWbs12gdLVvDtZSxcBJN5ShZ+62QFSoUqJUTmJ7o9OioOGPaOepepl0xeD4hhrxIFoq+Zfapdzh4CtEqTtOvKiOFxqwxIXulvGJkfEj60P4rcH7SL3+ZcYKjH3fdBJaOUhx/00L4vxaA7tBt2TCgSue6dNCNYUTrz16RUinLZJtY24i7+a4lsIpIVd4O8nn6V1AuC4jEYhSWPdQAKSSoOpmAOmldTOCE+oysNiNPCli4YqGgJ1+VGeznDruIuG3bG4g6aClSkkOhFt0WzsZN3Ko946abZSpEnpyrcrbQB5VUuw/Y9cGku2a4Y8AIG3jvVtImsjlbs1VqmLJpGeKQdKG4/EtmVFG+5OwXmTUci1Gybi+OW7eVIcs2miMRPQtEa8hua+e+01y3dQ3LKZAuJuqqkf8N++qkcoIOnLatp7V9oLFvDOCjXFIClkkKCfdIfTvAwQV2IFZZh+D3cXYvXUa4z5kN1CLaq12CZUAa93XkZY70/C/cXkjS6KhhcXBGkHpOnlrtR7D44ZSDzBB58oiqzft940k3390swjlJpzxqexUc8sT49h3g+LNkZTqA0Hxg6HzirM3anEW1z23dwNT3oIHWRvHp61QrV3xonw/GEaDnW2LUo0znStStFkt9uVuMGuCHG1wgq48r1shx8YqzWe0NjFLlxMXJGUXhlF5R0zgBbg8CAf4iapN7BWrm6gHqND8t/Wht/hNy0c1liRzA39V2NZWkxybQX7e8L9gqOlwXbTEgOumse6ynVW8DVVwatcZLaCSzbdTXcQxr3Fg6HpyMfraiPYiyGxNsOpOsr46HTz50qX0o0Y/qaN57E8IXC2FXIM0d4xqTR3EkFTnyheckAes1WeGWLgudz2i29iHfNr4TMfGnDw64LpZrYvGe6zOe5/Cplfp51l2a+KMz7X9m7v7ey2EzpeXNbiIOUd6Dtpp8adUQgAOuaI3jvAGPVvnVx+0O/7K3hypKutwaqSIBBkEgzBMaTVN9mqGQNjOp05coHQVohL6VZmnH6nQTwLpeY21uNcC+9a3VgrqFtd7bM5VBH4iRtVv7Qdp04fY7zB7pBIXbM51Zz0Wdhy0A2pHYXsdaXD3Ll9GX2zK4HtLikKslTIaVkkmJ2ismwuBbiONWzbJRbjFpJZ/Z2lljq0kkKI8SRW7BCMrk+kYsrkqiu2eYztVicWzI958hMsMxA3kAAH6UW7K8Txxf2NlpRYksdEUsBmJJ2168qqPCMMC6KD77qNd9WAH1osuP8AZqxXTMxIjkNtzvtAnbU/eNassITx8ZJW/wCBGKcoT5Rev7LlicbfZirOGiT3d8sgZiATAkgeory1w9jq01Z/s57MEYB7t2fbYqDr922P8seurH+IdKk2eFvnFvLLc+g669K4efGouoHc8fNyjcyHwXhUEQpJ5Dn/AGpj7ROM/sdn2KsP2i+pByn/ACrR0Yg/ibVQdOcba3qLWCsPduHRFLO3gBMAfIDma+cON8YfFXrmJue9cYmJnKNlQeCgAek86d4njb5SMvleTa4xEW7w0H9qM4S8VZd8oMsQAT6EgxpoNKrCtLeVWPheMA0b410aUlRhUnF2ibiOJzbyAlYBykQdTu0GO9y16HrFVbiNz291LNvS1aED/wB7nx5f+atLWc5PdEeVV7EYH2AfKZzsNT91dwPVufgKW8aXQfqN9ls4RhlW0pkKD7o8BpXVU+FMe9I6a6yd+fOupMsbsNZNaB/Z3gNzEMMuYLOrbAVvPZLgdjC2gtte9HeY6knzobwzhCIn+ECQAJkEcvgfSidjGZdK488rcrfR2MeNKNIsSvXZ6EpxARvT1rEg0Smi3jCOcGhXGeELfUAswAMnKYnSADG48OtSDcp7DXeRq+RXFx2UjjHZ/DMsPfuq6rAa4Sw0EAT+HzJPSKq3Za3iRfC4Uy7g5rebKtxQIYHUcjoZkVq3GeBW79t1YwWUhSDEHkfjWUcCxRsX7V472XzGNdNnX1Qkeop0ZbQcUp42ktkPtD9n2Lw9l8RcVAi5ZCuGYchMCInTeqddsBwCDBG/l5V9HYnCXrt3EWWLvZvq4TuL7NQ1sNbYMqg6OGXUnda+e8XYNm66ERBj+31HpW7Gknx+Tk5W5Ll8A5sM6mNx1B0+cUQ4cWQ5iASNhmG/XSa8v+7qfKoitqOVFdCqsO3MXcP4V8hr8TSv9ouo+6T1n8qhpaHJgf150V4B2KxeMcFLWW2f+JcBVI6g7t6T6VJUlbBW9IB4t87ZoJbwG/oNZrQOzXChhryW7qg3bardWJ0LFgwHI5Tp6irb2f7C4fBd4Rdvx/mMo7v8CahfPU+NBe2PC71we1ssRibJLWzEZlPv2yPGJjqKxZsqnpG3DFw2y14fidxznVCQumQEA+JM79IkV5xDiV5YcL7OTAQtmLTtI2UjwJ3rLeD9tEugpiWNi4CZeWCtyhgDoR0NOcW7UYeyjMlwYm+4IESQv7zOSfhM0Cxy6Zq5wrlZf1wQx1u/h7phiEYMPuOS+Qjr7pkdD41X8P2WxIxFq1esnI9xQ7KAylRqxzDaQDvB1o/9m3DHs4ZTeJ9teb2t3eZIAVdNoQAR51e0cedUsnF17GeSvYrES9twhGqMAIETBHXrXzl2O4wMNcu3sjM/sGt23B7qM495uphdB4H0+j0UZs3OI3MR5fnWIfarwi3hMSvsUKJdHtDCqELAkFRA5Zpg7Z9K6fhZYyfpv3r+DD5EGlyXt/so9pmVlZCQykERG42OtMO8wPACn+pnYE/r1qGDXR8mlLRixfdNn+zX7QgUXC4kw6gLackAOI7qGf8AicgT73nvpttCktpDatprtvoK+UltZ8ifjdV+JC/nX1qFAAHIVy80Uno34pNrZlf249oMtu1hFP8Amf4lz+FT3B6sJ/krGMVcbQDQHn0o7224r+046/dBlc5W30yL3VjwMT/NQZ4IA5nXy8a0QjUaETdysRhrcUUsNAqIigV7dv5Rpr4yI9KaqihbbbDNvHkDKzGKavXkYEZpnQg1W7uM/e16TNIV3OwIHU90fE0Dmg1FhrgmHZTcDTAIA8RqZ+BFeUrs7xErn7oYd2M0kfe21FdStBqzXMBjSIM8uX61/XqviXG7dtc2ItEpzvWgWCjrcQd4DxXMPKhxwbIOdOWMUQYP68/1+deQx5nB72jt18C1vWbwz4a6l1f3WBI8xuPI1Dv8SuW9elVvtL2NDsb+CPs725tqSob+AiMreGx8Naqq9sMWgNu6cxGh9ovfU9CdD8Zrp48Ucq5Y3+j7K+1Sg6mjRv8A40y6voBuTpTj/aLYCSGk8o1of2L4KeIcOxNnFBUd7mfDuVAZTkgHqUmRruGbwrP72Ee27WnUq6uVYcwRofT60/xfHhkbTltfAnyPMlGmo/uXfF/aDdvKUAyKd2nWPAcjUPCAEfSKrmCsgtlMfP4/OjmGwke6defOR50fkY445cUbP+PySnjcpfJofD+3dy1Yt2vYy1tQuZmgGNBAA6RrPWsy7YYj2t645Cg3ZJiYDA5tJ117w350Ys7AE7bctf0OdQuJYYMNI85kzyoYZZKSsZl8XG4SUVtlOs690/ymfkfA/wBK8CL1+Gv1gVKxqqt3uggMAR6jX/UDT1jgN1x7SbNu0Scr3b9q2D5KzZz6Ka6LqrPPbToIdhsCl7H2EcTbDZnB5qomDygmBH71fSBIjTasY+zfgqKL1321q8SPZhrWchfvNDOizuhlZHd3rTeAcRNxSre8u/0PzHzrB5E7lSNeGNRtkvFtCsx8PrQHiuNs2hmfQ7AbljyCjmf1oKO8QQG2QfvCgjcEBf2jnO/KdlHQCszHooHabsouLDXVtravMCwCmSe9A9pGhJ5kbTEmJNd7H9jb7NbvssAMSqkZtVO78okbc/Stawiqt1gRJgkfIMPkD6mk9lrbqly24VSt67lA2KF8wPmc00ccslGgHBcrFYTjl20Mt61p/wCpak/G2ZIHiCx8KsXDbwKBpkHY7z41F9qB7y1KzKdqAMlHGAb1QPtSv+2woESFvry2/wANxr5zVrx923bRncwFEzP6/Rqjca4iv7Jfza5vdI/EGGU+Uj4U/A3GaaE5knBpmYYq1kBXUFuUk6cv14CoS0u9dYkneSee2snemEeS3nXYbOYkGezyZsXg164mz/8A1U/lX0d274t+y4DEXgYYIVT+N+4n+pgfSvnPsmCcfhAOV5W/6ZY/IVqn298Sizh8ODq9xrjfwosAH+Z5/lpM1c0Og6gzGV0FehwgzN7zfGOQ/XWkswG/LWhbu1xydTHSPzpkpULjGwjcxo2Jimy2H/CxPjt8Sa8wxC72iT1kT9aljF9LZB6nLV99/wBE66/sjLcGyIFHXKWP0C/OvVvBdchdurxp5ATS7938TfyqQT6xoKiAyaFllu7E8ObFG8SdV9nsOuf+ldVh+x1CBiSsyTakATp34PxJ+FdQyuy41Rq+M4SrrK6GPT4VWOJcMZN1jxGo+NX5RoPIUzdszXlMmH3R1oTMyclTVe7XcBXFoXQAYhRof/UA+43j0PpWsY3g9s7ovmO7/wBtB7/ZpD3lJXpqGHw0NLx5ZYpWuxjSkqBvZGyRBZfuLrBGsCoH2tcCtm0uNQRcBVLvRlOisfEGFnoR0q68Ks5UFtiCwJjxE7eeu1dxzgwxOGu4cmBcWAejAgofRgD6Uzw8rwZ1NdN/wwPIiskGmfP3CyS+njv5DWrHgr4GjRp0g+Hw0FBBw2/h7zJdtslxdwfSGB2KyNxpRPD59pjXT4/0+ldzy3c7/Ab/AMamsX6hO4i8p9dj057RUHEXco0Ec/6UsExJaesesn9bTUa/bU7DX1PxrMjoStoq/FXHtCRvofyP5VpP2W4PB3cOWfD2Xvo5Bd0DtBErAaR1G3KqHj+FtddFRZYyABAJ0J5kCjnYG7ewWK9lftsi3xAJGmYE5JIkCdRE863wlyx0cDyIccrNRuPLkKAIU5QAANDtA0/81Cw/FRZuiRCuYJ/C3Q+E8/3gdpp2zdOXPzRyY6qQMw+dRO0eCBBuIY0nffofOufN7sfFaosdjGM5M+ECptyqr2ZxgdFjfb4gEfn8KPXMWC0LrGh8+dCWD+JWCCLi7qZHj1+I09akWbwJDA7gH1rsVeEGhSXspK+OYeRMEfGD61TLC3EcQMhJ0AB8PnVfOKdQA90iYyqpk/8AVBJ19KKNiFIIYSCINAMZhQrKEYAkgAx3xrAhpifGJHnrXR8LLhgn6i3+V/8AhzvNxZ5tem6X5tfrrsFdouNvfCWdgDmuEdVJCr8ZYnl3fGqfxbG3XMLcItCMqRpoNzzmda94hcm42XROQHTl5/3qNeetWDDG+f7L4F5crrh+/wCIMuAsdSD8h9aj2dGIga9NqlYknkB61EwyMWmNF3I2E7fGD8DTJdgR2i1dgEzcTw46C6fUWXiin2wcZ9txFhPds27aepGdvm8elQ/sot5+L2x+G1eP/wCsj86rXGMUb2IuXCZz3GPpm0+VBf1NhpfSkR74MRuzRp6aD0/rUnC4X2a7STqdqVhbUkv8J+f686kMo65fPamxj7i5S9iK9+395JPofzqLcxY+6qr/ACiamXbkaZgP5QR+VRXxDDZx6BR+U0MmXFDYV2E65esBV+O1OWU5DX6Uk22MNcYxynUn+EH60p3gQBE7+A5DzO/woUWy4dhsSE9trqRbmJ/f00rqH9krxX2sc8n/ALq6ravZadKj6bQ6DyFJuPHKmMNjrbAFXDaDYg08zg7Ga8y5JrTOiotdoR7RTUS/Zy7bUrELI03qPhMXJytuKxZMivjL9GPjGtoh4u5ldSNBM+JOx9ADRQHlUbGWdCBz50u1clQfAfHnVJ0vyC7GuNcFtYpMl0cj7Nx7yHwPQ6d3Y1lPFuz9zCk+2XKmyvMqTHJuRO8GD8K2HDqPWR8J5UniGBt3luJc1DKRHT97zBgz4Vsw5XSv+yQyvHddGENdXkGaOgmeneOnKlC4WVWAAXXxYQYII2Bkc6M43hN+zBvWmUGIJ1XyzCR6ULaFZujQflH5fOuvHFCr7Ez8zLLXQIuq2cMrHOCCDOoM8qt9zi7M9uAFJ7reTRP+pV/RqpuQWojhVL3ERd5EeneH0pqpIyStsvnCsbb/AMS3eIQjfMYjlMnltQ/i+KzWjbS6pUTLAgiB4+VOXmvXAtxbQYjcj3gdmBHMUIx3CPaZmtj2cas8FFHhGzHw1rnN7NqQP7McV7rakKrlROm5kH9eNXDCcRAGjaVn2AwrXHZUlgrasy5ZbbaBpRkXPYjUyQB6mjlG3opdFrv44fHQeJqHi7vuN5/DT8xQjB3y0u33RA/iNS2uSvkDQUWTWxJieVVzi3EismSYByjxIIU+hg+lTr2Ly2p0M7DqaqOJxBcy39q1eLh5y/BGfyMnCJFZRvuaiYljyp7E3gvn4ULxGMbYafWuxKSijmJNsbu2HYwssx5KCT46CjK4+x/s+3YS2Vvi+1y8x++MrC35ZQxGXzPM1e+wOFwuGwftyQ992IY84AEKs7LM68/QAVz7SLma2t7KoYvlMADQqYHyrJGak7NLi0qAPYXjhw2LuXRubF8DzKGI8ZFCcLbLMQv3B86a4XhsxLHRVB9dNhRPh/czSO6BMxv40zHG9sDI60h5RlgHTpOnnSL5YiMygdSRFSXUXVm2w8iJB8waFXEUEq1rK4/DEHrAP9adN0KirYk2rfO9Pgqk/PakC+oMW0lvxPBPouw86RbVCdbkDplIPl0+tOF1XYT0GsebE6t5bUgcKiO+5zMdp5+P8P18qZEkydzSHJYyTJNeqpqrJQf7PtGf+X866m+Bq0N/L+ddV2UkfTj4G2wBKKTA1jX471GvcOYa23ZT498es6/AiidttB5CvWJ5V5aeGEjqKckVbE8UeywGItlQTpdTVCeQOkqfA+hNN8VxIhb9tpKEZ43KkwSR4VZL4aIKhgdxuIoJf4ba+5KH8J930nb6VgzQcdL9n/pmiEkwgl3Mo56aUnD3BljoeW1QsAxUBfwyPgdPlSsLbyvd6Mwb/SB+VFCVwd9lNUya2JCEnckaL/f9c6aAMEE/4l33mGyoB3svkNATzYHwpm9ZDXFY/dB56DblzNSLF0PcygQqjvNzPRfLmauE3a/gprQQYZu6YyxqpEgjkCDy3oWexuAYknDqSf3njyC5oA8KI2mmYkjcnr/apavXQwZX7MzziV7F9hOH3Bl/Z1XoyFkI9QdfWard/wCzW5aurdwuIDFWBC3Vgxse+sgmP3RWjBq57mlaVnlFdi+NlMs4a53kVEtXh78iZ6FSNCPGhPFeHCyjXsTiXhdTqFHkJqb9rvahsJhFt2jF3ElkBnVUA77Dx1Cg8s07iqX9iuBGJxd6/fm4LCAKHOcZ3J73enUKp/6qfixc4c2F6rTqiFwe/fcXTZts5a457iswAzGBIGsdact8FxM5rtu4BMyyMB8xW8+1UDSAB6VGvY78Ntn/AIf76UbSLjyfsY5Ywty8wt2LbOLerFRME7SaILwPGR/u93Y/dNalZv5gcqlY0OZSv1Go8RUi25A1OtVSLdoy/gXYbEX2X9pRrVke9qM5/dUax5mu7b/Zstmy1/CF2FsFntN3jlA1ZCACSN8pmeXQ6diuIKikswAG5JgVT+JdtFF+2UuILVtgbxY+8hUghQBLHWQAPu/HTgm4uoGfLDkrkfPuJx3TnU7gNlg63CoZuSMsiD9DHPxqRjOE2WxF24JW01x2t2x91CxKqT4CNB5SacxLwhCCCSBPmd615MU5r4RmhOEH8hjFYiwsGYvSNLUwNNj908t6FccvHEW1t7ANJ8YGnWN/71DcC2kqJ6zuRz15Uzdx4ABXXbcUUMMYR4sGWWU5WhxcOqkLGWFiD+t6g2A1toO2x6QdjV47MdlLuOS53ha9l7ouBlcMRISIkL59dOdUfiiNYcpcQwZkc1Mwy9DqPoat5IXSfQKxy7+QezlWIEgg11zGOYkzBkdR615eU3O+gJI3HPwNRS1JcmOUSb+2seQnrAmkgTqaTbWnAatW+wXS6PQKkW83ICkWhT6252o0gWwhwmZaR+Hn515SeEJBcfw/nXtBLsOPR9MpiRA15U22LPWkJhRA15Clfsorx7lNnWpHh4kRsCaj3Ma7fcX1AqR7PSkthxS5ym12ElFex1nDBgZCqTrK6a9abcEaHf661y2ztrXOCNNxzHMUvmqqgqIHFL/s3tjfPmgDnEf1qVhO6sDUsZPnQfjd7JcRsp905WIMakSJ2nuimbHGyo0Ek9KnHdl+xcLbgDkP1rTVzGKNT8taqVzFsTN19fwjQf3NSbPEFuKWmFE6eI5UxZJPUUC4Jdh//awJjkfl/an2vhtJ5cqqV/ittQZMeen1ozw3A3roDMotryJ94jl3OXxHlTF6s1QL4oyP7bMVmxlpJJ9nZB8izt+Sipn2D8W9nib9iCfbIrLHVCQfSHHwrRMT9mmDvYpsTic14kKBbJy2wAI2Bk89zGu1HuG9n8HhSbljDWrTZYJtoAxUaxoJP1Old3DljDFHG/gxvc+RNfCqxBbccpMeo2NSNNhUEot4Ldt3NGUFXQhlZSJB6EeNRrmGvCT7QOB90qR8CG/KmWl7DUlL3Jy2XIhmA8R/fnTNvga5s7XbznoXAX/pUAU7h3kDypV3EhRJqcl7kfK9CH4HhmYF7YcgyM5LAHrDEj5VhP2iP7LiWJRtO+COkFQRHh/Sr72r+0MWSbdpM9yOug8TWf8A2jY1Mfh7ONA9nibYFvEWzoWX7txeoBnyDeFafHycWZvIxtrbAi4hPxCo+MQ5c6alSfGRVdJ8aXaxTrsxFa3mvTRl9L4DVq+LqMBo34aH4dS0KNGDgeIkxPpUG5iWJmO9yI0PyqxYbszi7hD3GW1I3Or+Gi8/MigeSy/ToL2+02Oa2Hw926QQVcwrNaYEAyWByAyCDPMjlSeBcIt4rDX7Jv5cZaQ3bYcgB11Z1dm0nLEaiDM6UVwfHBhFWzcthc7lWdfdKHR75g+8xZZViBKjYKKK9j/s9W+brtcZAWEAgMeuU7AwIExEzHWlaj1oZt67Mcx2FuWiM2mYBgRsVPMU1aXnWvfaNwFbKJh70aa2LirBOozyT/267isoxFgoxU8uY2I5EeFSvcu/Y9U0tTTVsTTgo0Ax9bgqXbugbUPp621GmLaDfCEnP6fnXUjgl33v5fzrqF1Yauj6TtW3gaHanlttz+ZqvjiV4gSeXIV5+0E7s3rpXh/VinpP+EdriyxBQN2Arxmt9SaD2bbHaaJ4bAn71Ng5z1GILSXbJFu4vJRUpTSUsgV7HSuhjjKK2Z5NM9uIGBVhIOhB1BrK+1vDcZgrhfDWP2iwxAWMxuWydIKjUidiPWNzqYJry6NDROntqyRbXR858f4Pxhla/cw91LS945cvdEakqGLadSNKCYDE429/le3ugGJRXeDykqDG/Ovp/C3NgdQdvzFSLNpUAVVCqNgBAHkBTcPkRcNRRU4tPszH7P8As1btXFfGXDdxQErbYkpZ8hsX8eXLma1KaZvW1YiQJGxpw6ClRlNt8mR1qhamm7rxTgqLjXgGehmrm6iVFWzH/s+7TNhcZi8FdOWyLl5rYP8Aw2Fw91Y0yspBAHMab1q2HxftEBUHKRudPhO9YX2mNzC44Y1XXPiTccAHMEXuhPMsuvQbCYmil3tni7ywrhJH3Rr46muhOL03rQWNxqjXsRjFtoSSO6NazrtN2sJlEJLEdNh9aqoxd5SM113IM5WJKz1K7TTG+Z2MkyTSvcbySWgKlwu3tG1ZiTm9fDlU5sQ7CGhh1od2Zb2lqDyJn6/nUlr9r2qWVYF3YLpsJMSeWlNp3RnvVgLifDmtmQpyMYUwdyAcvnrp1FGeC9kHeHvk215L98+c+79fKrtZsKihQJC7TqZ6z11pwVsS1syt/BAsYKzZUKltRsdpMjYknUkV67malNbnWm2sAHnRoAT2o7HE4AYp2COGGQNsUYahzBjMYjkDExJgp9i3ECXuWmMkW0YGfwsV1nnDKPGKv3BGtY3BeyuAFWTI6/L05EVlw4Lf4JjkxFxScJm9mbqmRkfYus90hgpPIlRG4FZXNtNPs1KCjJUah2/4GuMwVxYl0Be2f3lEx5MNI8RWLYHsjZxJVMRf/Z3cRZkBgWMZVcHXXzGp8a+icJcDIDyIr58+0bgF3DY5ixb2TEtZPLLvlB/EDv5CixStUBkVOzO8VhHtXXtv7yOyNG0qxUx6ivQattvsk1/D4nFLeU3LU3Lllgc5Q943A06k6mCPrVVinxQqXyeKDSkrpryaMWF+CnV/5fzrqTwM+/8Ay/nXUD7Dj0beeXlUm3v8K6urxa7OyF8HRBK6urp4PumeZxrzrXV1NfYsUK8Oxrq6o+iIHYT3V/ib60TNdXVn8f7v/fgZk7G33FLblXV1OXbF/B6KH8U91/L+tdXVc+kXDswvtl/umF/X4a6x/lp6fSurq63k/eE4eh5Pyr0/5beR+hr2urJ7mj2Kr2d/3fEeQ+hqB2Z/3qx/zBXV1aodszS6Rqzb/rpSHryup4kVSB+f9a6uogS5/Z/td/iH0or27/8At+J/5Nz/ALa6urHP77NkekS+zX+7WP8AlW/+0VV/tj/3O3/zk+hrq6pj9isnuZvwb3sf/wDiYj6iqUK6urZ/kzM/uL9Tw14a6uohYV4F9/8Al/Ourq6gYxdH/9k="/>
          <p:cNvSpPr>
            <a:spLocks noChangeAspect="1" noChangeArrowheads="1"/>
          </p:cNvSpPr>
          <p:nvPr/>
        </p:nvSpPr>
        <p:spPr bwMode="auto">
          <a:xfrm>
            <a:off x="508000" y="15081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30932" y="4930808"/>
            <a:ext cx="6630571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latinLnBrk="1"/>
            <a:r>
              <a:rPr lang="ko-KR" altLang="en-US" sz="2000" dirty="0" smtClean="0">
                <a:solidFill>
                  <a:schemeClr val="tx1"/>
                </a:solidFill>
              </a:rPr>
              <a:t>피치자에 </a:t>
            </a:r>
            <a:r>
              <a:rPr lang="ko-KR" altLang="en-US" sz="2000" dirty="0">
                <a:solidFill>
                  <a:schemeClr val="tx1"/>
                </a:solidFill>
              </a:rPr>
              <a:t>의하여 선출된 통치자는 </a:t>
            </a:r>
            <a:r>
              <a:rPr lang="ko-KR" altLang="en-US" sz="2000" u="sng" dirty="0">
                <a:solidFill>
                  <a:schemeClr val="tx1"/>
                </a:solidFill>
              </a:rPr>
              <a:t>전체 국민</a:t>
            </a:r>
            <a:r>
              <a:rPr lang="ko-KR" altLang="en-US" sz="2000" dirty="0">
                <a:solidFill>
                  <a:schemeClr val="tx1"/>
                </a:solidFill>
              </a:rPr>
              <a:t>의 대표자</a:t>
            </a:r>
          </a:p>
        </p:txBody>
      </p:sp>
      <p:sp>
        <p:nvSpPr>
          <p:cNvPr id="6" name="AutoShape 2" descr="배현진 최재성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오른쪽 화살표 19"/>
          <p:cNvSpPr/>
          <p:nvPr/>
        </p:nvSpPr>
        <p:spPr bwMode="auto">
          <a:xfrm>
            <a:off x="7897930" y="3438512"/>
            <a:ext cx="912000" cy="360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ㅌ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4261" y="1950324"/>
            <a:ext cx="1779815" cy="5658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국회의원 선거 </a:t>
            </a:r>
            <a:endParaRPr lang="ko-KR" altLang="en-US" dirty="0"/>
          </a:p>
        </p:txBody>
      </p:sp>
      <p:pic>
        <p:nvPicPr>
          <p:cNvPr id="3074" name="Picture 2" descr="21대 총선 현장을 가다-서울 관악갑] 호남 텃밭 전·현직 의원 대결 속 정치 신인 '어부지리' 노린다? - 일요서울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662354"/>
            <a:ext cx="3918739" cy="21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" descr="잠룡 꺾은 고민정, 복수혈전 성공한 배현진… 정치 9단 누른 김원이, 강남 입성한 태구민 - 매일경제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8" y="1194826"/>
            <a:ext cx="3288848" cy="164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관심지 출구조사 결과]광진을-더민주 고민정 1위(종합)-조세일보모바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47" y="2901817"/>
            <a:ext cx="23526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78" y="2968394"/>
            <a:ext cx="2896869" cy="162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오른쪽 화살표 27"/>
          <p:cNvSpPr/>
          <p:nvPr/>
        </p:nvSpPr>
        <p:spPr bwMode="auto">
          <a:xfrm>
            <a:off x="3564339" y="3693366"/>
            <a:ext cx="912000" cy="360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32271" y="1181885"/>
            <a:ext cx="4263671" cy="7231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헌법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</a:rPr>
              <a:t>46</a:t>
            </a:r>
            <a:r>
              <a:rPr lang="ko-KR" altLang="en-US" dirty="0" smtClean="0">
                <a:solidFill>
                  <a:schemeClr val="tx1"/>
                </a:solidFill>
              </a:rPr>
              <a:t>조 ②</a:t>
            </a:r>
            <a:r>
              <a:rPr lang="ko-KR" altLang="en-US" dirty="0">
                <a:solidFill>
                  <a:schemeClr val="tx1"/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2" y="179859"/>
            <a:ext cx="9915411" cy="90337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대의 원리의 특징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정종섭</a:t>
            </a:r>
            <a:r>
              <a:rPr lang="en-US" altLang="ko-KR" sz="1600" dirty="0"/>
              <a:t>, </a:t>
            </a:r>
            <a:r>
              <a:rPr lang="ko-KR" altLang="en-US" sz="1600" dirty="0"/>
              <a:t>헌법연구 </a:t>
            </a:r>
            <a:r>
              <a:rPr lang="en-US" altLang="ko-KR" sz="1600" dirty="0"/>
              <a:t>1, 247-270</a:t>
            </a:r>
            <a:r>
              <a:rPr lang="ko-KR" altLang="en-US" sz="1600" dirty="0"/>
              <a:t>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196752"/>
            <a:ext cx="10972800" cy="4953000"/>
          </a:xfrm>
        </p:spPr>
        <p:txBody>
          <a:bodyPr/>
          <a:lstStyle/>
          <a:p>
            <a:r>
              <a:rPr lang="ko-KR" altLang="en-US" sz="2400" dirty="0"/>
              <a:t>○ 명령적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기속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위임의 </a:t>
            </a:r>
            <a:r>
              <a:rPr lang="ko-KR" altLang="en-US" sz="2400" dirty="0" smtClean="0"/>
              <a:t>배제</a:t>
            </a:r>
            <a:r>
              <a:rPr lang="en-US" altLang="ko-KR" dirty="0" smtClean="0"/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 (         )</a:t>
            </a:r>
            <a:r>
              <a:rPr lang="ko-KR" altLang="en-US" dirty="0" smtClean="0">
                <a:sym typeface="Wingdings" panose="05000000000000000000" pitchFamily="2" charset="2"/>
              </a:rPr>
              <a:t>위임</a:t>
            </a:r>
            <a:r>
              <a:rPr lang="en-US" altLang="ko-KR" dirty="0" smtClean="0">
                <a:sym typeface="Wingdings" panose="05000000000000000000" pitchFamily="2" charset="2"/>
              </a:rPr>
              <a:t>)    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72758" y="4514132"/>
            <a:ext cx="10798634" cy="75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000" dirty="0" smtClean="0">
                <a:solidFill>
                  <a:schemeClr val="tx1"/>
                </a:solidFill>
              </a:rPr>
              <a:t>국민으로부터 부여 받은 </a:t>
            </a:r>
            <a:r>
              <a:rPr lang="ko-KR" altLang="en-US" sz="2000" dirty="0">
                <a:solidFill>
                  <a:schemeClr val="tx1"/>
                </a:solidFill>
              </a:rPr>
              <a:t>민주적 정당성에 입각하여 공공복리와 </a:t>
            </a:r>
            <a:r>
              <a:rPr lang="ko-KR" altLang="en-US" sz="2000" dirty="0" err="1">
                <a:solidFill>
                  <a:schemeClr val="tx1"/>
                </a:solidFill>
              </a:rPr>
              <a:t>공공선을</a:t>
            </a:r>
            <a:r>
              <a:rPr lang="ko-KR" altLang="en-US" sz="2000" dirty="0">
                <a:solidFill>
                  <a:schemeClr val="tx1"/>
                </a:solidFill>
              </a:rPr>
              <a:t> 실현하는 방향으로 독자적인 의사결정을 해야 하는 존재 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9" y="2383410"/>
            <a:ext cx="3048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jpeg;base64,/9j/4AAQSkZJRgABAQAAAQABAAD/2wCEAAkGBxMTEhUUExQWFhUWGBgbFxgYGBoYGhoaHxccHBkYGhgaHCggHxolHBocITEhJSkrLi4uGB8zODMsNygtLisBCgoKDg0OGxAQGzQkICQ0NywsLCwsLCwsLCwsLCwsLCwsLCwsLCwsLCwsLCwsLCwsLCwsLCwsLCwsLCwsLCwsLP/AABEIAMEBBQMBIgACEQEDEQH/xAAcAAABBQEBAQAAAAAAAAAAAAAFAgMEBgcAAQj/xABHEAACAQIEAwUFBQYDBwIHAAABAhEAAwQSITEFQVEGImFxgRMykaGxB0JSwfAUYnKC0eEjM6IVNENzkrLxU8IWFyQ1dKOz/8QAGgEAAgMBAQAAAAAAAAAAAAAAAgMAAQQFBv/EAC0RAAICAgIBAwEIAgMAAAAAAAABAhEDIRIxBBNBUSIUMmFxgZGhsULBBfDx/9oADAMBAAIRAxEAPwDOhjrwMI3vIFgKPmY1M9duVHrfDVtWgzEO7SMsEKsRLZ+fTXTWodu4jMGywQZAmPltUziOMZwumiiAJ8h9BzrSl7sQ9aRFnSCcykDWJgkDYHfaJ5j4UIvMbT8oaII2nWPQ0YfvsoIiQPr/AOPlScXZw4gMc6oeYjNzy76DfUa70LQadg23juhqSOJso3I/X0oPi8EV1ICAyQBMAbiZO8Ef3psYjKsMsqfdYN4cv6foCSi69k8Daxt1rbN7K7lm1lAyu0gQ34TqNR/52TsXiFt4fJddS1uVMg5lAMFXGsFTpI0Ig180W8QdDbcAiDM5GBBkQwMAzzkaxRXD9q8RadrjM5unvLczkODrBmCGE7giT1qmlLsm10fUdriNhtntn1FPJdtnYofIis0t2LblXd7WZsjnMtoEFtTBgGZ0FejB6917ZO4Cs4O+vuOJ1/XKnLx01aZnl5Li6aNPyjoPlUO4yqxV4hgSCY6gR8Wqo4LHYiyZVFMrzJ11ifOaXjuO3XKi5ZWFYk5WPIFSP9X0oJ+PNdDIeTCXZMwuJDX7hlQiezYkkQWYEsPmamNxTDZJzIYMABtSZgDTlVHsYRrjuz2m1ds6B8wBMnwzROxOtR1waZj/AIThQgJUBRmJYbnNEZdY5yfWLBirctgvNl5ajo0G29tc76GZlxBG5OVFG5JJ25nc7VEt4RbUAhjccO7gQdWmdDqQJgHaANqpX7LbzhQbihCZMl5K6hQFJA0IMxrt4D29iWQNlv3UfKxUEMMxHe3IiADG8DbwqfZof4zJ9onX1QK/xriJT21i6rGLpa3ckSGDQ42iMoA56wfOrZtzqN5J+QB/DpRPE4t7pcuFclpJ0JOaBzMnRR0+dRP2Z5UG2Tttr/p5afCs7VMeraIlxNQAdwJnr5dJP0pdm4CY00npPn5aU/bSTMKM2mnKdCTHIfmdahvfAlVUZp1Y7+I6QfEHYbVaKZNw7srHugqQd1BiRy8R+QovwO8wuBrbKhtkEltt9yNSR4Qd+dV3DuZPhzNWLhCi4yLccAhSVLMAqhSWykEEGfzoii8dmu1ZBuC93iQzi4YUEC37oUjqNANPrVi7I8UfEYcvcEOAQWygCfAcxt8fhkrY1rzHX3j3Rz/Co6HQAT4VoOHU4S0itiEMo3cjQjMNQdJM7z1qthIN8NxaW7psFGcxIYgQdyQNAANvWu4p2htLZck2lck5UkEQD7zFdjoTvpWY8e7YMy5BCjXUbxyBO+n51Vn4kx3169fPzoljKczU+AdoVS6Dfu2VViTlH3dDECBqTBnX51eOG8SsXtLZVtJ2HXXT4fGvms4uNN1PgNR5fOncFxN7bAq7Kw2ZWIIPKCKvgUpn0N2m40mFtzClz7oPwkwOXSo2E49aWwGaWZYDDQsCds20GskHbO5et5L5kERm1B59DB6+kVP7G3Ut3na7cDIBmKEznPIsDsNZznr40L09kt+xrvEVc5cg56xG3jVOYtZttbv53u3mkBe9pDBRmJAAza79KY7Sdr7wwhY2jb9o0W3BnQiTlH3tOe0Gu4P2it4he8jhtMzqCRmUTJTMcgEA9ekVXLVErdgrgXZu/kK51mczABXIYyCrMRv3QYHWvalX+0Nksxts4UsQAioFhQFBBbeYkx1rqEIxw3XPOPKP6U4mb8R+Jr21iCnj6A097RG70ec5vyFOKOW+QD3tSNyR8KakRq+pOvOua7G0EfH8/wAqj3VJBK/MRV8mycUid+1j2TW8oIJkkkTMj56CnuF8Mt3UZGAUESCORBEHTzI9aB2kEzcM+VGsFiiBMHLy8aha0M4jsbdXvKQVzRo6k/DePGiVjsxhFtW3uYxRdbeyUA5n75Y8o5c6IDGqyhRpnBmOQBgH48+gPWqVxszdY9IHw+mtA1XuFyT9jVrfHcRbtoqi06ogAJWZCQDqrCe6CdDoVOvVZ7W3iGDYWw24BzXADMzJzEjUDlWQYHG3Letq46EfhJA842NXTsV2luXMTZsX0t3UuNkkqAwJGh0IXeOQ3oeJfIt2G4rIAbDqgOY5UuSDIOmbL4L10jzp+z2itkD/AA74aW0DxJEAKAY3BGm0xzirNf4RhgHDWQrqs7vsZggTrBiY68poVjuC2QTcfMyKZcQQQG0VxlOq6iQZ0J6RVKRGo/AAx2LBa2ltr6FmDA5oORD3i5zT7q67zFDU4tiBcb/6i4iqDIVnCsyqTc2kQDIE/hirVx+xbs3EcmZEIwMg/dbTrovoWqt3rOVCGXU5ZGsAFpCnrMCYiYHUxOyL8CE3aPFkuyXBbBJMZQ5OYT9+VmSDtyppOI8QADtbzW2Uzca0h011zqoO+3TancTazADLsOWg8gN/pVpPAze4bh2Rwjobh1GbMPaOMv68ajJLRSsJeYgE5ejTAK6bz46H49KjtdKklrjN+6pIUDzOsnSdOVROJ3rqXDaZDbZTBVtwY17vXn9IqG1tWmSdtZ5GORGlCDZIu4kXGG/OFmRHgCfPx1pu0QZIEHnz19dqjHugDUxvA8dNa67iTOWP6mfCoigmuI7sAwCADGhPPX1+gp1MwORjBnQmYmNj4HTWoFi3lK5wdQDIkaZonUcwD8qfu4pxoJ02Ox8Pz8PlRFBHC4w5gCNjv0Hh4b0dy3sbmsqZa2rdYyoeZ5az6kUEAzD2h10GaBzj3v1EHzrU+xGEXDhy1tg9/vC4SCGTcKo5a6+Mio5cdhwhydGI4hWVmDDvc/OkoCa1rtL2YtXrrOiNmO8DSTzn8iPhVI4xwC5h5OQlI0PTmQaOOVSJPA4leK6eM7fr4U2VgVJRyzERyMny50y3Xx+W9FYvicNPI/mP0KJ8BvBLiZlzQwI6HWYI5iZ0oIMVBUbjT01qVhcYVuI4+6VI5TrtpVPaJRce3OJa7iLeS6LgVYAU5VUztqdz86VwXi4tWXtd+5duZ19kBAAYCW0MT8edB7VksAQozMeuaPCBJB86Xhbtyy/cLW26IvLr3ppSIi38COI/ZrKvaGVUHswAubKdczFgdTPyrqCYJ7rKM128YVQO+QAI2A5V1QZwKGVMid+nOvWWnbI8Nt42p1Uza8uVNBoYYdPif1FIa2ToQKkNb6U7ZtaieVU3QSQZ7J8JXGMMPeOW2uuZQubaBDEdTt5UJ7ScJfBs1h+80goQDDoZyuPPbzBrSfsy4B7Rmvvog0A5NsSfKiP2s8Ls3rKXkKtdwxGYAiTaYgMCPBoP/V1oPU+qhixWjFuFXzOv61M/WoWLcEsdyxJPxq04rhyPbZ0MGZ05eI9aCWOHLcaAcp5zqJ56RIouaaKlglF0tgzB4aVdjsIA8WJmPgKsvYJQOI4UkCELNqYE5Tlk8u9FdiuA3kYWjDQoKxAWGEyNp6T1EVK4Bw/2d8vcYIAAoDoxDdRAGx+dE1Ub+RK3KjXr/atAbwuJCoF3MwddpWDy00NDrvau2iFsjZWC5gSCCIgiCx5nl4SDtVaulIYPcsEvyBdW7pgZVMaQNjvIiOcXH4UHLcL2VQEKGZ8s6bakCTt8az+4/jofxl5mRrc+44ZDAB130E6n4dBULCXM0BiSgKknkuvxidT4T4VLuOiLnu3AqNGZ7ffygwcwiZkACuvfsjILhxT5FywfZMw0UEEqBpI18dYorKoRhsMHYyCpBM6A7bxDSeR2/KjGH7VpYS3bNsRaffO3eglzobWneIPPpOlCcRi7NsqxxSgklRmtPqAAJ93URA0Ecp00aKYVoP7XbJiAHLRB10EDcH4GiBdsHdobti9euX1DKtw5iCQxViO9yGhaTtz0oFxDIT3NRG5Jn/xPL60cxHCrIJH7dhgT1uAH5mgeOwLJmIu22AaBkcNmn7widKgBBt2m5D4xPzqw4HD22w7lWi4ACSUEEjUpLCQehXehtjCXGOg2EnyHPx6Ucs4E/sxDABTLgrBJAXznf6VT/AKP4kPB3FMsAR7qgg9IzHVT/pGgo1ieDqurlmLLIIAYEgAlS+jKw5rBMgzTXDuHs3swth3QqCSne7xIGaDsvUeW1PXGu27qh84t+zzQysCIZljUaFioMg6AkVCDXBeGliPYsGDMVyuMpJyzGhPMgScu525a1wnhN5XIu3Ga2kZFZUAECBlK65R+9rtVI7N8WS2QFUC0rnLKAd4gRDb7AN6irtY7W4cQrswYkj3GIkbyQCAPOlZGrpmjDGVNofuvcs3YVENttSS+VgegBWD8RUq9bW6sMhHUMPj1B0pOB4mlwnKZg6EiJHIieXKpzXwKV7DpWn0UnHdicOtq5kUyVbXmJBHwg/Ic6wrFqyEo33T9DX03jLwgisZ7WcBuXsQwtWyRuzAd0dZO1HiyfU7YGXHcVSM9NynMGxLBRvIHzq8f/LdlwzX2ugQCSCsZVCkyZ51X+x3Dc+KUNykn0H9SK0Kae0ZpYpRaTL5w3hyW/Ztq5BUadwe9Mjn1HLek3sKBcLAbEQCd+esa86fuY+yH+9NplLmDoDoI67japV5xm0XNJOs6aJP0BoG5aDUYKwRg1AUeIHWupnEXCtq1KgSD8BEV1WXop6QF20+dOvcAEnQDl1pFm58Pj/4r2zlY94+p+tNsUj2yDcIAGpI9BV47OdijeKkjujcnQeQ61A7JYa0bi5hIO/8AX038q2nAJCJAjQfSs2SbukaYQUVbQnCcNS1bCDRR89KB8ZwWDvNetq6pdNlxdIiVTkzchBAOvSrQUB3pixgLSvKW0EghiFALDoTzGvOgWi7+T57sMU1SGGsjcHxHhT3DrdhmzhTqZ0Jirh257Ethy+IwyzYJl7ajW11gDe35ajXlqMz4i72XU22hbiBpjnLKwnzX50xR5XQyWVRSkaJxu6BasBWZ2ykLagELLAhwdw2wjyGmaTTbPaYo+W7Zh0IBO5AGm3lzmiHBuKIiGWNy6YAY6BQDJA5FvH+poV2kwntB7VRqvveI6mKZGaS9OXRnlhc08se0H3IlGfYw2mkqdVIMcxBmnzctWwyR3GkspEiBGhBMTtDDmfGj/wBnPab2uCt4W5h7d8WgUh2AkTKgB1Kk5SBuKK8V4RgroJezicGzCM3szct+uQsseq0LxODFLJZn+LsKEuBTmW4QysY1BEEEAaFQoEcqH8Lw3+KgKqVuE+0UjT2ayRI65og+EdauGF7EuEdrF23ire82mlt9QU5GJ0E0HtWVQtOjgTBkFO6RkynpMknrRETvsr1zCl7pe5M+9rv4T4eB/OvXw5jMWIWWMddTGu8RGnKpPEr4UT9dyeR/tQq7ii+k6flUsJoeS7Z521I6wf6704oskFQAs7MBEelQ8Oty44t2LbXXOkgf22oxf7G422pe7Zy6aR+dW5JAKDYGtYVxcjUGREcwT4ciDV0xuOd8OU7o7iqCBGmg0HSCTVVsYsquVgC1thqNwNZB8Jqx3p9guUkgh16yQT8xAFU1ZaaSLd2MtWbNxGaCTYBDEGZaM23LSZ203oLxziOa6CRM6AHlDFiOu8/oVJs3XW2hYkg2u7oQNg0TEEkKB1OvWpvZnsicSfaXmZUGoCZZMjukltpU5oiYKnnUSKsr+KxKqqkTIJzDyy8vQyPKtDSw4JyrbKCGWcwJDbkMAQTIPy606vYHCHf2rb6G4Oe+gWn/APZKK0Kz5VAXLmMd0R8dKTmS7NPjPbRA9p7RlNsMrCQQRHwOzDTcUTVWA13pPE8attQYkigeJ7TLGm9ZW9mtW0G7wBpzD4e2VKswHMiY8dfCqunG/UmpeD4Qrd+6M9xzp18FHh/eqTojRWvtT7R24GDstJchrzLsFB0SeZJEmOS+NVPsxjEw5ZhauXrjR3bak5F8SFOp3+FMdrXbEYxmtlPZqciRoCF5yd5PPpFWbs12gdLVvDtZSxcBJN5ShZ+62QFSoUqJUTmJ7o9OioOGPaOepepl0xeD4hhrxIFoq+Zfapdzh4CtEqTtOvKiOFxqwxIXulvGJkfEj60P4rcH7SL3+ZcYKjH3fdBJaOUhx/00L4vxaA7tBt2TCgSue6dNCNYUTrz16RUinLZJtY24i7+a4lsIpIVd4O8nn6V1AuC4jEYhSWPdQAKSSoOpmAOmldTOCE+oysNiNPCli4YqGgJ1+VGeznDruIuG3bG4g6aClSkkOhFt0WzsZN3Ko946abZSpEnpyrcrbQB5VUuw/Y9cGku2a4Y8AIG3jvVtImsjlbs1VqmLJpGeKQdKG4/EtmVFG+5OwXmTUci1Gybi+OW7eVIcs2miMRPQtEa8hua+e+01y3dQ3LKZAuJuqqkf8N++qkcoIOnLatp7V9oLFvDOCjXFIClkkKCfdIfTvAwQV2IFZZh+D3cXYvXUa4z5kN1CLaq12CZUAa93XkZY70/C/cXkjS6KhhcXBGkHpOnlrtR7D44ZSDzBB58oiqzft940k3390swjlJpzxqexUc8sT49h3g+LNkZTqA0Hxg6HzirM3anEW1z23dwNT3oIHWRvHp61QrV3xonw/GEaDnW2LUo0znStStFkt9uVuMGuCHG1wgq48r1shx8YqzWe0NjFLlxMXJGUXhlF5R0zgBbg8CAf4iapN7BWrm6gHqND8t/Wht/hNy0c1liRzA39V2NZWkxybQX7e8L9gqOlwXbTEgOumse6ynVW8DVVwatcZLaCSzbdTXcQxr3Fg6HpyMfraiPYiyGxNsOpOsr46HTz50qX0o0Y/qaN57E8IXC2FXIM0d4xqTR3EkFTnyheckAes1WeGWLgudz2i29iHfNr4TMfGnDw64LpZrYvGe6zOe5/Cplfp51l2a+KMz7X9m7v7ey2EzpeXNbiIOUd6Dtpp8adUQgAOuaI3jvAGPVvnVx+0O/7K3hypKutwaqSIBBkEgzBMaTVN9mqGQNjOp05coHQVohL6VZmnH6nQTwLpeY21uNcC+9a3VgrqFtd7bM5VBH4iRtVv7Qdp04fY7zB7pBIXbM51Zz0Wdhy0A2pHYXsdaXD3Ll9GX2zK4HtLikKslTIaVkkmJ2ismwuBbiONWzbJRbjFpJZ/Z2lljq0kkKI8SRW7BCMrk+kYsrkqiu2eYztVicWzI958hMsMxA3kAAH6UW7K8Txxf2NlpRYksdEUsBmJJ2168qqPCMMC6KD77qNd9WAH1osuP8AZqxXTMxIjkNtzvtAnbU/eNassITx8ZJW/wCBGKcoT5Rev7LlicbfZirOGiT3d8sgZiATAkgeory1w9jq01Z/s57MEYB7t2fbYqDr922P8seurH+IdKk2eFvnFvLLc+g669K4efGouoHc8fNyjcyHwXhUEQpJ5Dn/AGpj7ROM/sdn2KsP2i+pByn/ACrR0Yg/ibVQdOcba3qLWCsPduHRFLO3gBMAfIDma+cON8YfFXrmJue9cYmJnKNlQeCgAek86d4njb5SMvleTa4xEW7w0H9qM4S8VZd8oMsQAT6EgxpoNKrCtLeVWPheMA0b410aUlRhUnF2ibiOJzbyAlYBykQdTu0GO9y16HrFVbiNz291LNvS1aED/wB7nx5f+atLWc5PdEeVV7EYH2AfKZzsNT91dwPVufgKW8aXQfqN9ls4RhlW0pkKD7o8BpXVU+FMe9I6a6yd+fOupMsbsNZNaB/Z3gNzEMMuYLOrbAVvPZLgdjC2gtte9HeY6knzobwzhCIn+ECQAJkEcvgfSidjGZdK488rcrfR2MeNKNIsSvXZ6EpxARvT1rEg0Smi3jCOcGhXGeELfUAswAMnKYnSADG48OtSDcp7DXeRq+RXFx2UjjHZ/DMsPfuq6rAa4Sw0EAT+HzJPSKq3Za3iRfC4Uy7g5rebKtxQIYHUcjoZkVq3GeBW79t1YwWUhSDEHkfjWUcCxRsX7V472XzGNdNnX1Qkeop0ZbQcUp42ktkPtD9n2Lw9l8RcVAi5ZCuGYchMCInTeqddsBwCDBG/l5V9HYnCXrt3EWWLvZvq4TuL7NQ1sNbYMqg6OGXUnda+e8XYNm66ERBj+31HpW7Gknx+Tk5W5Ll8A5sM6mNx1B0+cUQ4cWQ5iASNhmG/XSa8v+7qfKoitqOVFdCqsO3MXcP4V8hr8TSv9ouo+6T1n8qhpaHJgf150V4B2KxeMcFLWW2f+JcBVI6g7t6T6VJUlbBW9IB4t87ZoJbwG/oNZrQOzXChhryW7qg3bardWJ0LFgwHI5Tp6irb2f7C4fBd4Rdvx/mMo7v8CahfPU+NBe2PC71we1ssRibJLWzEZlPv2yPGJjqKxZsqnpG3DFw2y14fidxznVCQumQEA+JM79IkV5xDiV5YcL7OTAQtmLTtI2UjwJ3rLeD9tEugpiWNi4CZeWCtyhgDoR0NOcW7UYeyjMlwYm+4IESQv7zOSfhM0Cxy6Zq5wrlZf1wQx1u/h7phiEYMPuOS+Qjr7pkdD41X8P2WxIxFq1esnI9xQ7KAylRqxzDaQDvB1o/9m3DHs4ZTeJ9teb2t3eZIAVdNoQAR51e0cedUsnF17GeSvYrES9twhGqMAIETBHXrXzl2O4wMNcu3sjM/sGt23B7qM495uphdB4H0+j0UZs3OI3MR5fnWIfarwi3hMSvsUKJdHtDCqELAkFRA5Zpg7Z9K6fhZYyfpv3r+DD5EGlyXt/so9pmVlZCQykERG42OtMO8wPACn+pnYE/r1qGDXR8mlLRixfdNn+zX7QgUXC4kw6gLackAOI7qGf8AicgT73nvpttCktpDatprtvoK+UltZ8ifjdV+JC/nX1qFAAHIVy80Uno34pNrZlf249oMtu1hFP8Amf4lz+FT3B6sJ/krGMVcbQDQHn0o7224r+046/dBlc5W30yL3VjwMT/NQZ4IA5nXy8a0QjUaETdysRhrcUUsNAqIigV7dv5Rpr4yI9KaqihbbbDNvHkDKzGKavXkYEZpnQg1W7uM/e16TNIV3OwIHU90fE0Dmg1FhrgmHZTcDTAIA8RqZ+BFeUrs7xErn7oYd2M0kfe21FdStBqzXMBjSIM8uX61/XqviXG7dtc2ItEpzvWgWCjrcQd4DxXMPKhxwbIOdOWMUQYP68/1+deQx5nB72jt18C1vWbwz4a6l1f3WBI8xuPI1Dv8SuW9elVvtL2NDsb+CPs725tqSob+AiMreGx8Naqq9sMWgNu6cxGh9ovfU9CdD8Zrp48Ucq5Y3+j7K+1Sg6mjRv8A40y6voBuTpTj/aLYCSGk8o1of2L4KeIcOxNnFBUd7mfDuVAZTkgHqUmRruGbwrP72Ee27WnUq6uVYcwRofT60/xfHhkbTltfAnyPMlGmo/uXfF/aDdvKUAyKd2nWPAcjUPCAEfSKrmCsgtlMfP4/OjmGwke6defOR50fkY445cUbP+PySnjcpfJofD+3dy1Yt2vYy1tQuZmgGNBAA6RrPWsy7YYj2t645Cg3ZJiYDA5tJ117w350Ys7AE7bctf0OdQuJYYMNI85kzyoYZZKSsZl8XG4SUVtlOs690/ymfkfA/wBK8CL1+Gv1gVKxqqt3uggMAR6jX/UDT1jgN1x7SbNu0Scr3b9q2D5KzZz6Ka6LqrPPbToIdhsCl7H2EcTbDZnB5qomDygmBH71fSBIjTasY+zfgqKL1321q8SPZhrWchfvNDOizuhlZHd3rTeAcRNxSre8u/0PzHzrB5E7lSNeGNRtkvFtCsx8PrQHiuNs2hmfQ7AbljyCjmf1oKO8QQG2QfvCgjcEBf2jnO/KdlHQCszHooHabsouLDXVtravMCwCmSe9A9pGhJ5kbTEmJNd7H9jb7NbvssAMSqkZtVO78okbc/Stawiqt1gRJgkfIMPkD6mk9lrbqly24VSt67lA2KF8wPmc00ccslGgHBcrFYTjl20Mt61p/wCpak/G2ZIHiCx8KsXDbwKBpkHY7z41F9qB7y1KzKdqAMlHGAb1QPtSv+2woESFvry2/wANxr5zVrx923bRncwFEzP6/Rqjca4iv7Jfza5vdI/EGGU+Uj4U/A3GaaE5knBpmYYq1kBXUFuUk6cv14CoS0u9dYkneSee2snemEeS3nXYbOYkGezyZsXg164mz/8A1U/lX0d274t+y4DEXgYYIVT+N+4n+pgfSvnPsmCcfhAOV5W/6ZY/IVqn298Sizh8ODq9xrjfwosAH+Z5/lpM1c0Og6gzGV0FehwgzN7zfGOQ/XWkswG/LWhbu1xydTHSPzpkpULjGwjcxo2Jimy2H/CxPjt8Sa8wxC72iT1kT9aljF9LZB6nLV99/wBE66/sjLcGyIFHXKWP0C/OvVvBdchdurxp5ATS7938TfyqQT6xoKiAyaFllu7E8ObFG8SdV9nsOuf+ldVh+x1CBiSsyTakATp34PxJ+FdQyuy41Rq+M4SrrK6GPT4VWOJcMZN1jxGo+NX5RoPIUzdszXlMmH3R1oTMyclTVe7XcBXFoXQAYhRof/UA+43j0PpWsY3g9s7ovmO7/wBtB7/ZpD3lJXpqGHw0NLx5ZYpWuxjSkqBvZGyRBZfuLrBGsCoH2tcCtm0uNQRcBVLvRlOisfEGFnoR0q68Ks5UFtiCwJjxE7eeu1dxzgwxOGu4cmBcWAejAgofRgD6Uzw8rwZ1NdN/wwPIiskGmfP3CyS+njv5DWrHgr4GjRp0g+Hw0FBBw2/h7zJdtslxdwfSGB2KyNxpRPD59pjXT4/0+ldzy3c7/Ab/AMamsX6hO4i8p9dj057RUHEXco0Ec/6UsExJaesesn9bTUa/bU7DX1PxrMjoStoq/FXHtCRvofyP5VpP2W4PB3cOWfD2Xvo5Bd0DtBErAaR1G3KqHj+FtddFRZYyABAJ0J5kCjnYG7ewWK9lftsi3xAJGmYE5JIkCdRE863wlyx0cDyIccrNRuPLkKAIU5QAANDtA0/81Cw/FRZuiRCuYJ/C3Q+E8/3gdpp2zdOXPzRyY6qQMw+dRO0eCBBuIY0nffofOufN7sfFaosdjGM5M+ECptyqr2ZxgdFjfb4gEfn8KPXMWC0LrGh8+dCWD+JWCCLi7qZHj1+I09akWbwJDA7gH1rsVeEGhSXspK+OYeRMEfGD61TLC3EcQMhJ0AB8PnVfOKdQA90iYyqpk/8AVBJ19KKNiFIIYSCINAMZhQrKEYAkgAx3xrAhpifGJHnrXR8LLhgn6i3+V/8AhzvNxZ5tem6X5tfrrsFdouNvfCWdgDmuEdVJCr8ZYnl3fGqfxbG3XMLcItCMqRpoNzzmda94hcm42XROQHTl5/3qNeetWDDG+f7L4F5crrh+/wCIMuAsdSD8h9aj2dGIga9NqlYknkB61EwyMWmNF3I2E7fGD8DTJdgR2i1dgEzcTw46C6fUWXiin2wcZ9txFhPds27aepGdvm8elQ/sot5+L2x+G1eP/wCsj86rXGMUb2IuXCZz3GPpm0+VBf1NhpfSkR74MRuzRp6aD0/rUnC4X2a7STqdqVhbUkv8J+f686kMo65fPamxj7i5S9iK9+395JPofzqLcxY+6qr/ACiamXbkaZgP5QR+VRXxDDZx6BR+U0MmXFDYV2E65esBV+O1OWU5DX6Uk22MNcYxynUn+EH60p3gQBE7+A5DzO/woUWy4dhsSE9trqRbmJ/f00rqH9krxX2sc8n/ALq6ravZadKj6bQ6DyFJuPHKmMNjrbAFXDaDYg08zg7Ga8y5JrTOiotdoR7RTUS/Zy7bUrELI03qPhMXJytuKxZMivjL9GPjGtoh4u5ldSNBM+JOx9ADRQHlUbGWdCBz50u1clQfAfHnVJ0vyC7GuNcFtYpMl0cj7Nx7yHwPQ6d3Y1lPFuz9zCk+2XKmyvMqTHJuRO8GD8K2HDqPWR8J5UniGBt3luJc1DKRHT97zBgz4Vsw5XSv+yQyvHddGENdXkGaOgmeneOnKlC4WVWAAXXxYQYII2Bkc6M43hN+zBvWmUGIJ1XyzCR6ULaFZujQflH5fOuvHFCr7Ez8zLLXQIuq2cMrHOCCDOoM8qt9zi7M9uAFJ7reTRP+pV/RqpuQWojhVL3ERd5EeneH0pqpIyStsvnCsbb/AMS3eIQjfMYjlMnltQ/i+KzWjbS6pUTLAgiB4+VOXmvXAtxbQYjcj3gdmBHMUIx3CPaZmtj2cas8FFHhGzHw1rnN7NqQP7McV7rakKrlROm5kH9eNXDCcRAGjaVn2AwrXHZUlgrasy5ZbbaBpRkXPYjUyQB6mjlG3opdFrv44fHQeJqHi7vuN5/DT8xQjB3y0u33RA/iNS2uSvkDQUWTWxJieVVzi3EismSYByjxIIU+hg+lTr2Ly2p0M7DqaqOJxBcy39q1eLh5y/BGfyMnCJFZRvuaiYljyp7E3gvn4ULxGMbYafWuxKSijmJNsbu2HYwssx5KCT46CjK4+x/s+3YS2Vvi+1y8x++MrC35ZQxGXzPM1e+wOFwuGwftyQ992IY84AEKs7LM68/QAVz7SLma2t7KoYvlMADQqYHyrJGak7NLi0qAPYXjhw2LuXRubF8DzKGI8ZFCcLbLMQv3B86a4XhsxLHRVB9dNhRPh/czSO6BMxv40zHG9sDI60h5RlgHTpOnnSL5YiMygdSRFSXUXVm2w8iJB8waFXEUEq1rK4/DEHrAP9adN0KirYk2rfO9Pgqk/PakC+oMW0lvxPBPouw86RbVCdbkDplIPl0+tOF1XYT0GsebE6t5bUgcKiO+5zMdp5+P8P18qZEkydzSHJYyTJNeqpqrJQf7PtGf+X866m+Bq0N/L+ddV2UkfTj4G2wBKKTA1jX471GvcOYa23ZT498es6/AiidttB5CvWJ5V5aeGEjqKckVbE8UeywGItlQTpdTVCeQOkqfA+hNN8VxIhb9tpKEZ43KkwSR4VZL4aIKhgdxuIoJf4ba+5KH8J930nb6VgzQcdL9n/pmiEkwgl3Mo56aUnD3BljoeW1QsAxUBfwyPgdPlSsLbyvd6Mwb/SB+VFCVwd9lNUya2JCEnckaL/f9c6aAMEE/4l33mGyoB3svkNATzYHwpm9ZDXFY/dB56DblzNSLF0PcygQqjvNzPRfLmauE3a/gprQQYZu6YyxqpEgjkCDy3oWexuAYknDqSf3njyC5oA8KI2mmYkjcnr/apavXQwZX7MzziV7F9hOH3Bl/Z1XoyFkI9QdfWard/wCzW5aurdwuIDFWBC3Vgxse+sgmP3RWjBq57mlaVnlFdi+NlMs4a53kVEtXh78iZ6FSNCPGhPFeHCyjXsTiXhdTqFHkJqb9rvahsJhFt2jF3ElkBnVUA77Dx1Cg8s07iqX9iuBGJxd6/fm4LCAKHOcZ3J73enUKp/6qfixc4c2F6rTqiFwe/fcXTZts5a457iswAzGBIGsdact8FxM5rtu4BMyyMB8xW8+1UDSAB6VGvY78Ntn/AIf76UbSLjyfsY5Ywty8wt2LbOLerFRME7SaILwPGR/u93Y/dNalZv5gcqlY0OZSv1Go8RUi25A1OtVSLdoy/gXYbEX2X9pRrVke9qM5/dUax5mu7b/Zstmy1/CF2FsFntN3jlA1ZCACSN8pmeXQ6diuIKikswAG5JgVT+JdtFF+2UuILVtgbxY+8hUghQBLHWQAPu/HTgm4uoGfLDkrkfPuJx3TnU7gNlg63CoZuSMsiD9DHPxqRjOE2WxF24JW01x2t2x91CxKqT4CNB5SacxLwhCCCSBPmd615MU5r4RmhOEH8hjFYiwsGYvSNLUwNNj908t6FccvHEW1t7ANJ8YGnWN/71DcC2kqJ6zuRz15Uzdx4ABXXbcUUMMYR4sGWWU5WhxcOqkLGWFiD+t6g2A1toO2x6QdjV47MdlLuOS53ha9l7ouBlcMRISIkL59dOdUfiiNYcpcQwZkc1Mwy9DqPoat5IXSfQKxy7+QezlWIEgg11zGOYkzBkdR615eU3O+gJI3HPwNRS1JcmOUSb+2seQnrAmkgTqaTbWnAatW+wXS6PQKkW83ICkWhT6252o0gWwhwmZaR+Hn515SeEJBcfw/nXtBLsOPR9MpiRA15U22LPWkJhRA15Clfsorx7lNnWpHh4kRsCaj3Ma7fcX1AqR7PSkthxS5ym12ElFex1nDBgZCqTrK6a9abcEaHf661y2ztrXOCNNxzHMUvmqqgqIHFL/s3tjfPmgDnEf1qVhO6sDUsZPnQfjd7JcRsp905WIMakSJ2nuimbHGyo0Ek9KnHdl+xcLbgDkP1rTVzGKNT8taqVzFsTN19fwjQf3NSbPEFuKWmFE6eI5UxZJPUUC4Jdh//awJjkfl/an2vhtJ5cqqV/ittQZMeen1ozw3A3roDMotryJ94jl3OXxHlTF6s1QL4oyP7bMVmxlpJJ9nZB8izt+Sipn2D8W9nib9iCfbIrLHVCQfSHHwrRMT9mmDvYpsTic14kKBbJy2wAI2Bk89zGu1HuG9n8HhSbljDWrTZYJtoAxUaxoJP1Old3DljDFHG/gxvc+RNfCqxBbccpMeo2NSNNhUEot4Ldt3NGUFXQhlZSJB6EeNRrmGvCT7QOB90qR8CG/KmWl7DUlL3Jy2XIhmA8R/fnTNvga5s7XbznoXAX/pUAU7h3kDypV3EhRJqcl7kfK9CH4HhmYF7YcgyM5LAHrDEj5VhP2iP7LiWJRtO+COkFQRHh/Sr72r+0MWSbdpM9yOug8TWf8A2jY1Mfh7ONA9nibYFvEWzoWX7txeoBnyDeFafHycWZvIxtrbAi4hPxCo+MQ5c6alSfGRVdJ8aXaxTrsxFa3mvTRl9L4DVq+LqMBo34aH4dS0KNGDgeIkxPpUG5iWJmO9yI0PyqxYbszi7hD3GW1I3Or+Gi8/MigeSy/ToL2+02Oa2Hw926QQVcwrNaYEAyWByAyCDPMjlSeBcIt4rDX7Jv5cZaQ3bYcgB11Z1dm0nLEaiDM6UVwfHBhFWzcthc7lWdfdKHR75g+8xZZViBKjYKKK9j/s9W+brtcZAWEAgMeuU7AwIExEzHWlaj1oZt67Mcx2FuWiM2mYBgRsVPMU1aXnWvfaNwFbKJh70aa2LirBOozyT/267isoxFgoxU8uY2I5EeFSvcu/Y9U0tTTVsTTgo0Ax9bgqXbugbUPp621GmLaDfCEnP6fnXUjgl33v5fzrqF1Yauj6TtW3gaHanlttz+ZqvjiV4gSeXIV5+0E7s3rpXh/VinpP+EdriyxBQN2Arxmt9SaD2bbHaaJ4bAn71Ng5z1GILSXbJFu4vJRUpTSUsgV7HSuhjjKK2Z5NM9uIGBVhIOhB1BrK+1vDcZgrhfDWP2iwxAWMxuWydIKjUidiPWNzqYJry6NDROntqyRbXR858f4Pxhla/cw91LS945cvdEakqGLadSNKCYDE429/le3ugGJRXeDykqDG/Ovp/C3NgdQdvzFSLNpUAVVCqNgBAHkBTcPkRcNRRU4tPszH7P8As1btXFfGXDdxQErbYkpZ8hsX8eXLma1KaZvW1YiQJGxpw6ClRlNt8mR1qhamm7rxTgqLjXgGehmrm6iVFWzH/s+7TNhcZi8FdOWyLl5rYP8Aw2Fw91Y0yspBAHMab1q2HxftEBUHKRudPhO9YX2mNzC44Y1XXPiTccAHMEXuhPMsuvQbCYmil3tni7ywrhJH3Rr46muhOL03rQWNxqjXsRjFtoSSO6NazrtN2sJlEJLEdNh9aqoxd5SM113IM5WJKz1K7TTG+Z2MkyTSvcbySWgKlwu3tG1ZiTm9fDlU5sQ7CGhh1od2Zb2lqDyJn6/nUlr9r2qWVYF3YLpsJMSeWlNp3RnvVgLifDmtmQpyMYUwdyAcvnrp1FGeC9kHeHvk215L98+c+79fKrtZsKihQJC7TqZ6z11pwVsS1syt/BAsYKzZUKltRsdpMjYknUkV67malNbnWm2sAHnRoAT2o7HE4AYp2COGGQNsUYahzBjMYjkDExJgp9i3ECXuWmMkW0YGfwsV1nnDKPGKv3BGtY3BeyuAFWTI6/L05EVlw4Lf4JjkxFxScJm9mbqmRkfYus90hgpPIlRG4FZXNtNPs1KCjJUah2/4GuMwVxYl0Be2f3lEx5MNI8RWLYHsjZxJVMRf/Z3cRZkBgWMZVcHXXzGp8a+icJcDIDyIr58+0bgF3DY5ixb2TEtZPLLvlB/EDv5CixStUBkVOzO8VhHtXXtv7yOyNG0qxUx6ivQattvsk1/D4nFLeU3LU3Lllgc5Q943A06k6mCPrVVinxQqXyeKDSkrpryaMWF+CnV/5fzrqTwM+/8Ay/nXUD7Dj0beeXlUm3v8K6urxa7OyF8HRBK6urp4PumeZxrzrXV1NfYsUK8Oxrq6o+iIHYT3V/ib60TNdXVn8f7v/fgZk7G33FLblXV1OXbF/B6KH8U91/L+tdXVc+kXDswvtl/umF/X4a6x/lp6fSurq63k/eE4eh5Pyr0/5beR+hr2urJ7mj2Kr2d/3fEeQ+hqB2Z/3qx/zBXV1aodszS6Rqzb/rpSHryup4kVSB+f9a6uogS5/Z/td/iH0or27/8At+J/5Nz/ALa6urHP77NkekS+zX+7WP8AlW/+0VV/tj/3O3/zk+hrq6pj9isnuZvwb3sf/wDiYj6iqUK6urZ/kzM/uL9Tw14a6uohYV4F9/8Al/Ourq6gYxdH/9k="/>
          <p:cNvSpPr>
            <a:spLocks noChangeAspect="1" noChangeArrowheads="1"/>
          </p:cNvSpPr>
          <p:nvPr/>
        </p:nvSpPr>
        <p:spPr bwMode="auto">
          <a:xfrm>
            <a:off x="508000" y="15081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87117" y="1808407"/>
            <a:ext cx="2875447" cy="3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</a:rPr>
              <a:t>홍정욱 전의원의 공약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77355" y="4118132"/>
            <a:ext cx="1247485" cy="3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대표자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463" y="2336528"/>
            <a:ext cx="3505200" cy="187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648075" y="5378990"/>
            <a:ext cx="10848000" cy="12885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000" dirty="0">
                <a:solidFill>
                  <a:schemeClr val="tx1"/>
                </a:solidFill>
              </a:rPr>
              <a:t>대표자는 선거구민의 대리인이 아니기 때문에 그는 선거구민이나 선거구의 이익요구에 집착할 필요도 없으며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집착해서도 안 된다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그는 전체 국민의 대표자이기 때문에 공명정대하게 행동하여야 하며 그러기 위해서는 그의 판단에 구속력이 미치는 어떠한 힘으로부터도 독립될 필요가 있는 </a:t>
            </a:r>
            <a:r>
              <a:rPr lang="ko-KR" altLang="en-US" sz="2000" dirty="0" smtClean="0">
                <a:solidFill>
                  <a:schemeClr val="tx1"/>
                </a:solidFill>
              </a:rPr>
              <a:t>것이다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정종섭</a:t>
            </a:r>
            <a:r>
              <a:rPr lang="en-US" altLang="ko-KR" sz="2000" dirty="0" smtClean="0">
                <a:solidFill>
                  <a:schemeClr val="tx1"/>
                </a:solidFill>
              </a:rPr>
              <a:t>).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→ </a:t>
            </a:r>
            <a:r>
              <a:rPr lang="ko-KR" altLang="en-US" dirty="0">
                <a:solidFill>
                  <a:srgbClr val="FF0000"/>
                </a:solidFill>
              </a:rPr>
              <a:t>명령적 위임의 배제의 논리 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latinLnBrk="1"/>
            <a:r>
              <a:rPr lang="en-US" altLang="ko-KR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 bwMode="auto">
          <a:xfrm>
            <a:off x="3178727" y="1814236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0" name="오른쪽 화살표 19"/>
          <p:cNvSpPr/>
          <p:nvPr/>
        </p:nvSpPr>
        <p:spPr bwMode="auto">
          <a:xfrm>
            <a:off x="3199643" y="3092358"/>
            <a:ext cx="912000" cy="360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488" y="2408462"/>
            <a:ext cx="2089162" cy="193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904" y="2522673"/>
            <a:ext cx="2733675" cy="1666875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 bwMode="auto">
          <a:xfrm>
            <a:off x="4124680" y="1787557"/>
            <a:ext cx="2170117" cy="3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2"/>
                </a:solidFill>
              </a:rPr>
              <a:t>지켜야만 하는 가</a:t>
            </a:r>
            <a:r>
              <a:rPr lang="en-US" altLang="ko-KR" b="1" dirty="0" smtClean="0">
                <a:solidFill>
                  <a:schemeClr val="tx2"/>
                </a:solidFill>
              </a:rPr>
              <a:t>? </a:t>
            </a:r>
            <a:endParaRPr lang="ko-KR" altLang="en-US" b="1" dirty="0" smtClean="0">
              <a:solidFill>
                <a:schemeClr val="tx2"/>
              </a:solidFill>
            </a:endParaRPr>
          </a:p>
        </p:txBody>
      </p:sp>
      <p:pic>
        <p:nvPicPr>
          <p:cNvPr id="4098" name="Picture 2" descr="https://mblogthumb-phinf.pstatic.net/MjAyMDAxMjFfMjcy/MDAxNTc5NTg5MDQwMTUw.R68iReTHvt6Wz0tgx8e-PYOuzlbL-P4GMIGDLfemwfgg.15P3lthDLL9zEGZPBo6LdAnHk4RipUL6k24Lf0e2_Isg.JPEG.byspoets/1579589038573.jpg?type=w8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4" y="487624"/>
            <a:ext cx="3234381" cy="16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43201" y="51217"/>
            <a:ext cx="764531" cy="3592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hlinkClick r:id="rId7"/>
              </a:rPr>
              <a:t>空約</a:t>
            </a:r>
            <a:r>
              <a:rPr lang="en-US" altLang="ko-KR" dirty="0" smtClean="0">
                <a:hlinkClick r:id="rId7"/>
              </a:rPr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9032" y="1272525"/>
            <a:ext cx="2453886" cy="1374176"/>
          </a:xfrm>
          <a:prstGeom prst="rect">
            <a:avLst/>
          </a:prstGeom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623" y="26236"/>
            <a:ext cx="1310367" cy="131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1241" y="-7062"/>
            <a:ext cx="2506529" cy="1277212"/>
          </a:xfrm>
          <a:prstGeom prst="rect">
            <a:avLst/>
          </a:prstGeom>
        </p:spPr>
      </p:pic>
      <p:sp>
        <p:nvSpPr>
          <p:cNvPr id="12" name="위쪽/아래쪽 화살표 11"/>
          <p:cNvSpPr/>
          <p:nvPr/>
        </p:nvSpPr>
        <p:spPr>
          <a:xfrm>
            <a:off x="11265692" y="812228"/>
            <a:ext cx="369062" cy="844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734" y="77650"/>
            <a:ext cx="6784932" cy="14507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대의 원리의 특징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(</a:t>
            </a:r>
            <a:r>
              <a:rPr lang="ko-KR" altLang="en-US" sz="3200" dirty="0" smtClean="0"/>
              <a:t>정종섭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헌법연구 </a:t>
            </a:r>
            <a:r>
              <a:rPr lang="en-US" altLang="ko-KR" sz="3200" dirty="0" smtClean="0"/>
              <a:t>1, 247-270</a:t>
            </a:r>
            <a:r>
              <a:rPr lang="ko-KR" altLang="en-US" sz="3200" dirty="0" smtClean="0"/>
              <a:t>면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268" y="1777426"/>
            <a:ext cx="10058400" cy="4023360"/>
          </a:xfrm>
        </p:spPr>
        <p:txBody>
          <a:bodyPr/>
          <a:lstStyle/>
          <a:p>
            <a:r>
              <a:rPr lang="ko-KR" altLang="en-US" sz="2400" dirty="0"/>
              <a:t>○ 국민에 </a:t>
            </a:r>
            <a:r>
              <a:rPr lang="ko-KR" altLang="en-US" sz="2400" dirty="0" smtClean="0"/>
              <a:t>대한 법적 무책임 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data:image/jpeg;base64,/9j/4AAQSkZJRgABAQAAAQABAAD/2wCEAAkGBxMTEhUUExQWFhUWGBgbFxgYGBoYGhoaHxccHBkYGhgaHCggHxolHBocITEhJSkrLi4uGB8zODMsNygtLisBCgoKDg0OGxAQGzQkICQ0NywsLCwsLCwsLCwsLCwsLCwsLCwsLCwsLCwsLCwsLCwsLCwsLCwsLCwsLCwsLCwsLP/AABEIAMEBBQMBIgACEQEDEQH/xAAcAAABBQEBAQAAAAAAAAAAAAAFAgMEBgcAAQj/xABHEAACAQIEAwUFBQYDBwIHAAABAhEAAwQSITEFQVEGImFxgRMykaGxB0JSwfAUYnKC0eEjM6IVNENzkrLxU8IWFyQ1dKOz/8QAGgEAAgMBAQAAAAAAAAAAAAAAAgMAAQQFBv/EAC0RAAICAgIBAwEIAgMAAAAAAAABAhEDIRIxBBNBUSIUMmFxgZGhsULBBfDx/9oADAMBAAIRAxEAPwDOhjrwMI3vIFgKPmY1M9duVHrfDVtWgzEO7SMsEKsRLZ+fTXTWodu4jMGywQZAmPltUziOMZwumiiAJ8h9BzrSl7sQ9aRFnSCcykDWJgkDYHfaJ5j4UIvMbT8oaII2nWPQ0YfvsoIiQPr/AOPlScXZw4gMc6oeYjNzy76DfUa70LQadg23juhqSOJso3I/X0oPi8EV1ICAyQBMAbiZO8Ef3psYjKsMsqfdYN4cv6foCSi69k8Daxt1rbN7K7lm1lAyu0gQ34TqNR/52TsXiFt4fJddS1uVMg5lAMFXGsFTpI0Ig180W8QdDbcAiDM5GBBkQwMAzzkaxRXD9q8RadrjM5unvLczkODrBmCGE7giT1qmlLsm10fUdriNhtntn1FPJdtnYofIis0t2LblXd7WZsjnMtoEFtTBgGZ0FejB6917ZO4Cs4O+vuOJ1/XKnLx01aZnl5Li6aNPyjoPlUO4yqxV4hgSCY6gR8Wqo4LHYiyZVFMrzJ11ifOaXjuO3XKi5ZWFYk5WPIFSP9X0oJ+PNdDIeTCXZMwuJDX7hlQiezYkkQWYEsPmamNxTDZJzIYMABtSZgDTlVHsYRrjuz2m1ds6B8wBMnwzROxOtR1waZj/AIThQgJUBRmJYbnNEZdY5yfWLBirctgvNl5ajo0G29tc76GZlxBG5OVFG5JJ25nc7VEt4RbUAhjccO7gQdWmdDqQJgHaANqpX7LbzhQbihCZMl5K6hQFJA0IMxrt4D29iWQNlv3UfKxUEMMxHe3IiADG8DbwqfZof4zJ9onX1QK/xriJT21i6rGLpa3ckSGDQ42iMoA56wfOrZtzqN5J+QB/DpRPE4t7pcuFclpJ0JOaBzMnRR0+dRP2Z5UG2Tttr/p5afCs7VMeraIlxNQAdwJnr5dJP0pdm4CY00npPn5aU/bSTMKM2mnKdCTHIfmdahvfAlVUZp1Y7+I6QfEHYbVaKZNw7srHugqQd1BiRy8R+QovwO8wuBrbKhtkEltt9yNSR4Qd+dV3DuZPhzNWLhCi4yLccAhSVLMAqhSWykEEGfzoii8dmu1ZBuC93iQzi4YUEC37oUjqNANPrVi7I8UfEYcvcEOAQWygCfAcxt8fhkrY1rzHX3j3Rz/Co6HQAT4VoOHU4S0itiEMo3cjQjMNQdJM7z1qthIN8NxaW7psFGcxIYgQdyQNAANvWu4p2htLZck2lck5UkEQD7zFdjoTvpWY8e7YMy5BCjXUbxyBO+n51Vn4kx3169fPzoljKczU+AdoVS6Dfu2VViTlH3dDECBqTBnX51eOG8SsXtLZVtJ2HXXT4fGvms4uNN1PgNR5fOncFxN7bAq7Kw2ZWIIPKCKvgUpn0N2m40mFtzClz7oPwkwOXSo2E49aWwGaWZYDDQsCds20GskHbO5et5L5kERm1B59DB6+kVP7G3Ut3na7cDIBmKEznPIsDsNZznr40L09kt+xrvEVc5cg56xG3jVOYtZttbv53u3mkBe9pDBRmJAAza79KY7Sdr7wwhY2jb9o0W3BnQiTlH3tOe0Gu4P2it4he8jhtMzqCRmUTJTMcgEA9ekVXLVErdgrgXZu/kK51mczABXIYyCrMRv3QYHWvalX+0Nksxts4UsQAioFhQFBBbeYkx1rqEIxw3XPOPKP6U4mb8R+Jr21iCnj6A097RG70ec5vyFOKOW+QD3tSNyR8KakRq+pOvOua7G0EfH8/wAqj3VJBK/MRV8mycUid+1j2TW8oIJkkkTMj56CnuF8Mt3UZGAUESCORBEHTzI9aB2kEzcM+VGsFiiBMHLy8aha0M4jsbdXvKQVzRo6k/DePGiVjsxhFtW3uYxRdbeyUA5n75Y8o5c6IDGqyhRpnBmOQBgH48+gPWqVxszdY9IHw+mtA1XuFyT9jVrfHcRbtoqi06ogAJWZCQDqrCe6CdDoVOvVZ7W3iGDYWw24BzXADMzJzEjUDlWQYHG3Letq46EfhJA842NXTsV2luXMTZsX0t3UuNkkqAwJGh0IXeOQ3oeJfIt2G4rIAbDqgOY5UuSDIOmbL4L10jzp+z2itkD/AA74aW0DxJEAKAY3BGm0xzirNf4RhgHDWQrqs7vsZggTrBiY68poVjuC2QTcfMyKZcQQQG0VxlOq6iQZ0J6RVKRGo/AAx2LBa2ltr6FmDA5oORD3i5zT7q67zFDU4tiBcb/6i4iqDIVnCsyqTc2kQDIE/hirVx+xbs3EcmZEIwMg/dbTrovoWqt3rOVCGXU5ZGsAFpCnrMCYiYHUxOyL8CE3aPFkuyXBbBJMZQ5OYT9+VmSDtyppOI8QADtbzW2Uzca0h011zqoO+3TancTazADLsOWg8gN/pVpPAze4bh2Rwjobh1GbMPaOMv68ajJLRSsJeYgE5ejTAK6bz46H49KjtdKklrjN+6pIUDzOsnSdOVROJ3rqXDaZDbZTBVtwY17vXn9IqG1tWmSdtZ5GORGlCDZIu4kXGG/OFmRHgCfPx1pu0QZIEHnz19dqjHugDUxvA8dNa67iTOWP6mfCoigmuI7sAwCADGhPPX1+gp1MwORjBnQmYmNj4HTWoFi3lK5wdQDIkaZonUcwD8qfu4pxoJ02Ox8Pz8PlRFBHC4w5gCNjv0Hh4b0dy3sbmsqZa2rdYyoeZ5az6kUEAzD2h10GaBzj3v1EHzrU+xGEXDhy1tg9/vC4SCGTcKo5a6+Mio5cdhwhydGI4hWVmDDvc/OkoCa1rtL2YtXrrOiNmO8DSTzn8iPhVI4xwC5h5OQlI0PTmQaOOVSJPA4leK6eM7fr4U2VgVJRyzERyMny50y3Xx+W9FYvicNPI/mP0KJ8BvBLiZlzQwI6HWYI5iZ0oIMVBUbjT01qVhcYVuI4+6VI5TrtpVPaJRce3OJa7iLeS6LgVYAU5VUztqdz86VwXi4tWXtd+5duZ19kBAAYCW0MT8edB7VksAQozMeuaPCBJB86Xhbtyy/cLW26IvLr3ppSIi38COI/ZrKvaGVUHswAubKdczFgdTPyrqCYJ7rKM128YVQO+QAI2A5V1QZwKGVMid+nOvWWnbI8Nt42p1Uza8uVNBoYYdPif1FIa2ToQKkNb6U7ZtaieVU3QSQZ7J8JXGMMPeOW2uuZQubaBDEdTt5UJ7ScJfBs1h+80goQDDoZyuPPbzBrSfsy4B7Rmvvog0A5NsSfKiP2s8Ls3rKXkKtdwxGYAiTaYgMCPBoP/V1oPU+qhixWjFuFXzOv61M/WoWLcEsdyxJPxq04rhyPbZ0MGZ05eI9aCWOHLcaAcp5zqJ56RIouaaKlglF0tgzB4aVdjsIA8WJmPgKsvYJQOI4UkCELNqYE5Tlk8u9FdiuA3kYWjDQoKxAWGEyNp6T1EVK4Bw/2d8vcYIAAoDoxDdRAGx+dE1Ub+RK3KjXr/atAbwuJCoF3MwddpWDy00NDrvau2iFsjZWC5gSCCIgiCx5nl4SDtVaulIYPcsEvyBdW7pgZVMaQNjvIiOcXH4UHLcL2VQEKGZ8s6bakCTt8az+4/jofxl5mRrc+44ZDAB130E6n4dBULCXM0BiSgKknkuvxidT4T4VLuOiLnu3AqNGZ7ffygwcwiZkACuvfsjILhxT5FywfZMw0UEEqBpI18dYorKoRhsMHYyCpBM6A7bxDSeR2/KjGH7VpYS3bNsRaffO3eglzobWneIPPpOlCcRi7NsqxxSgklRmtPqAAJ93URA0Ecp00aKYVoP7XbJiAHLRB10EDcH4GiBdsHdobti9euX1DKtw5iCQxViO9yGhaTtz0oFxDIT3NRG5Jn/xPL60cxHCrIJH7dhgT1uAH5mgeOwLJmIu22AaBkcNmn7widKgBBt2m5D4xPzqw4HD22w7lWi4ACSUEEjUpLCQehXehtjCXGOg2EnyHPx6Ucs4E/sxDABTLgrBJAXznf6VT/AKP4kPB3FMsAR7qgg9IzHVT/pGgo1ieDqurlmLLIIAYEgAlS+jKw5rBMgzTXDuHs3swth3QqCSne7xIGaDsvUeW1PXGu27qh84t+zzQysCIZljUaFioMg6AkVCDXBeGliPYsGDMVyuMpJyzGhPMgScu525a1wnhN5XIu3Ga2kZFZUAECBlK65R+9rtVI7N8WS2QFUC0rnLKAd4gRDb7AN6irtY7W4cQrswYkj3GIkbyQCAPOlZGrpmjDGVNofuvcs3YVENttSS+VgegBWD8RUq9bW6sMhHUMPj1B0pOB4mlwnKZg6EiJHIieXKpzXwKV7DpWn0UnHdicOtq5kUyVbXmJBHwg/Ic6wrFqyEo33T9DX03jLwgisZ7WcBuXsQwtWyRuzAd0dZO1HiyfU7YGXHcVSM9NynMGxLBRvIHzq8f/LdlwzX2ugQCSCsZVCkyZ51X+x3Dc+KUNykn0H9SK0Kae0ZpYpRaTL5w3hyW/Ztq5BUadwe9Mjn1HLek3sKBcLAbEQCd+esa86fuY+yH+9NplLmDoDoI67japV5xm0XNJOs6aJP0BoG5aDUYKwRg1AUeIHWupnEXCtq1KgSD8BEV1WXop6QF20+dOvcAEnQDl1pFm58Pj/4r2zlY94+p+tNsUj2yDcIAGpI9BV47OdijeKkjujcnQeQ61A7JYa0bi5hIO/8AX038q2nAJCJAjQfSs2SbukaYQUVbQnCcNS1bCDRR89KB8ZwWDvNetq6pdNlxdIiVTkzchBAOvSrQUB3pixgLSvKW0EghiFALDoTzGvOgWi7+T57sMU1SGGsjcHxHhT3DrdhmzhTqZ0Jirh257Ethy+IwyzYJl7ajW11gDe35ajXlqMz4i72XU22hbiBpjnLKwnzX50xR5XQyWVRSkaJxu6BasBWZ2ykLagELLAhwdw2wjyGmaTTbPaYo+W7Zh0IBO5AGm3lzmiHBuKIiGWNy6YAY6BQDJA5FvH+poV2kwntB7VRqvveI6mKZGaS9OXRnlhc08se0H3IlGfYw2mkqdVIMcxBmnzctWwyR3GkspEiBGhBMTtDDmfGj/wBnPab2uCt4W5h7d8WgUh2AkTKgB1Kk5SBuKK8V4RgroJezicGzCM3szct+uQsseq0LxODFLJZn+LsKEuBTmW4QysY1BEEEAaFQoEcqH8Lw3+KgKqVuE+0UjT2ayRI65og+EdauGF7EuEdrF23ire82mlt9QU5GJ0E0HtWVQtOjgTBkFO6RkynpMknrRETvsr1zCl7pe5M+9rv4T4eB/OvXw5jMWIWWMddTGu8RGnKpPEr4UT9dyeR/tQq7ii+k6flUsJoeS7Z521I6wf6704oskFQAs7MBEelQ8Oty44t2LbXXOkgf22oxf7G422pe7Zy6aR+dW5JAKDYGtYVxcjUGREcwT4ciDV0xuOd8OU7o7iqCBGmg0HSCTVVsYsquVgC1thqNwNZB8Jqx3p9guUkgh16yQT8xAFU1ZaaSLd2MtWbNxGaCTYBDEGZaM23LSZ203oLxziOa6CRM6AHlDFiOu8/oVJs3XW2hYkg2u7oQNg0TEEkKB1OvWpvZnsicSfaXmZUGoCZZMjukltpU5oiYKnnUSKsr+KxKqqkTIJzDyy8vQyPKtDSw4JyrbKCGWcwJDbkMAQTIPy606vYHCHf2rb6G4Oe+gWn/APZKK0Kz5VAXLmMd0R8dKTmS7NPjPbRA9p7RlNsMrCQQRHwOzDTcUTVWA13pPE8attQYkigeJ7TLGm9ZW9mtW0G7wBpzD4e2VKswHMiY8dfCqunG/UmpeD4Qrd+6M9xzp18FHh/eqTojRWvtT7R24GDstJchrzLsFB0SeZJEmOS+NVPsxjEw5ZhauXrjR3bak5F8SFOp3+FMdrXbEYxmtlPZqciRoCF5yd5PPpFWbs12gdLVvDtZSxcBJN5ShZ+62QFSoUqJUTmJ7o9OioOGPaOepepl0xeD4hhrxIFoq+Zfapdzh4CtEqTtOvKiOFxqwxIXulvGJkfEj60P4rcH7SL3+ZcYKjH3fdBJaOUhx/00L4vxaA7tBt2TCgSue6dNCNYUTrz16RUinLZJtY24i7+a4lsIpIVd4O8nn6V1AuC4jEYhSWPdQAKSSoOpmAOmldTOCE+oysNiNPCli4YqGgJ1+VGeznDruIuG3bG4g6aClSkkOhFt0WzsZN3Ko946abZSpEnpyrcrbQB5VUuw/Y9cGku2a4Y8AIG3jvVtImsjlbs1VqmLJpGeKQdKG4/EtmVFG+5OwXmTUci1Gybi+OW7eVIcs2miMRPQtEa8hua+e+01y3dQ3LKZAuJuqqkf8N++qkcoIOnLatp7V9oLFvDOCjXFIClkkKCfdIfTvAwQV2IFZZh+D3cXYvXUa4z5kN1CLaq12CZUAa93XkZY70/C/cXkjS6KhhcXBGkHpOnlrtR7D44ZSDzBB58oiqzft940k3390swjlJpzxqexUc8sT49h3g+LNkZTqA0Hxg6HzirM3anEW1z23dwNT3oIHWRvHp61QrV3xonw/GEaDnW2LUo0znStStFkt9uVuMGuCHG1wgq48r1shx8YqzWe0NjFLlxMXJGUXhlF5R0zgBbg8CAf4iapN7BWrm6gHqND8t/Wht/hNy0c1liRzA39V2NZWkxybQX7e8L9gqOlwXbTEgOumse6ynVW8DVVwatcZLaCSzbdTXcQxr3Fg6HpyMfraiPYiyGxNsOpOsr46HTz50qX0o0Y/qaN57E8IXC2FXIM0d4xqTR3EkFTnyheckAes1WeGWLgudz2i29iHfNr4TMfGnDw64LpZrYvGe6zOe5/Cplfp51l2a+KMz7X9m7v7ey2EzpeXNbiIOUd6Dtpp8adUQgAOuaI3jvAGPVvnVx+0O/7K3hypKutwaqSIBBkEgzBMaTVN9mqGQNjOp05coHQVohL6VZmnH6nQTwLpeY21uNcC+9a3VgrqFtd7bM5VBH4iRtVv7Qdp04fY7zB7pBIXbM51Zz0Wdhy0A2pHYXsdaXD3Ll9GX2zK4HtLikKslTIaVkkmJ2ismwuBbiONWzbJRbjFpJZ/Z2lljq0kkKI8SRW7BCMrk+kYsrkqiu2eYztVicWzI958hMsMxA3kAAH6UW7K8Txxf2NlpRYksdEUsBmJJ2168qqPCMMC6KD77qNd9WAH1osuP8AZqxXTMxIjkNtzvtAnbU/eNassITx8ZJW/wCBGKcoT5Rev7LlicbfZirOGiT3d8sgZiATAkgeory1w9jq01Z/s57MEYB7t2fbYqDr922P8seurH+IdKk2eFvnFvLLc+g669K4efGouoHc8fNyjcyHwXhUEQpJ5Dn/AGpj7ROM/sdn2KsP2i+pByn/ACrR0Yg/ibVQdOcba3qLWCsPduHRFLO3gBMAfIDma+cON8YfFXrmJue9cYmJnKNlQeCgAek86d4njb5SMvleTa4xEW7w0H9qM4S8VZd8oMsQAT6EgxpoNKrCtLeVWPheMA0b410aUlRhUnF2ibiOJzbyAlYBykQdTu0GO9y16HrFVbiNz291LNvS1aED/wB7nx5f+atLWc5PdEeVV7EYH2AfKZzsNT91dwPVufgKW8aXQfqN9ls4RhlW0pkKD7o8BpXVU+FMe9I6a6yd+fOupMsbsNZNaB/Z3gNzEMMuYLOrbAVvPZLgdjC2gtte9HeY6knzobwzhCIn+ECQAJkEcvgfSidjGZdK488rcrfR2MeNKNIsSvXZ6EpxARvT1rEg0Smi3jCOcGhXGeELfUAswAMnKYnSADG48OtSDcp7DXeRq+RXFx2UjjHZ/DMsPfuq6rAa4Sw0EAT+HzJPSKq3Za3iRfC4Uy7g5rebKtxQIYHUcjoZkVq3GeBW79t1YwWUhSDEHkfjWUcCxRsX7V472XzGNdNnX1Qkeop0ZbQcUp42ktkPtD9n2Lw9l8RcVAi5ZCuGYchMCInTeqddsBwCDBG/l5V9HYnCXrt3EWWLvZvq4TuL7NQ1sNbYMqg6OGXUnda+e8XYNm66ERBj+31HpW7Gknx+Tk5W5Ll8A5sM6mNx1B0+cUQ4cWQ5iASNhmG/XSa8v+7qfKoitqOVFdCqsO3MXcP4V8hr8TSv9ouo+6T1n8qhpaHJgf150V4B2KxeMcFLWW2f+JcBVI6g7t6T6VJUlbBW9IB4t87ZoJbwG/oNZrQOzXChhryW7qg3bardWJ0LFgwHI5Tp6irb2f7C4fBd4Rdvx/mMo7v8CahfPU+NBe2PC71we1ssRibJLWzEZlPv2yPGJjqKxZsqnpG3DFw2y14fidxznVCQumQEA+JM79IkV5xDiV5YcL7OTAQtmLTtI2UjwJ3rLeD9tEugpiWNi4CZeWCtyhgDoR0NOcW7UYeyjMlwYm+4IESQv7zOSfhM0Cxy6Zq5wrlZf1wQx1u/h7phiEYMPuOS+Qjr7pkdD41X8P2WxIxFq1esnI9xQ7KAylRqxzDaQDvB1o/9m3DHs4ZTeJ9teb2t3eZIAVdNoQAR51e0cedUsnF17GeSvYrES9twhGqMAIETBHXrXzl2O4wMNcu3sjM/sGt23B7qM495uphdB4H0+j0UZs3OI3MR5fnWIfarwi3hMSvsUKJdHtDCqELAkFRA5Zpg7Z9K6fhZYyfpv3r+DD5EGlyXt/so9pmVlZCQykERG42OtMO8wPACn+pnYE/r1qGDXR8mlLRixfdNn+zX7QgUXC4kw6gLackAOI7qGf8AicgT73nvpttCktpDatprtvoK+UltZ8ifjdV+JC/nX1qFAAHIVy80Uno34pNrZlf249oMtu1hFP8Amf4lz+FT3B6sJ/krGMVcbQDQHn0o7224r+046/dBlc5W30yL3VjwMT/NQZ4IA5nXy8a0QjUaETdysRhrcUUsNAqIigV7dv5Rpr4yI9KaqihbbbDNvHkDKzGKavXkYEZpnQg1W7uM/e16TNIV3OwIHU90fE0Dmg1FhrgmHZTcDTAIA8RqZ+BFeUrs7xErn7oYd2M0kfe21FdStBqzXMBjSIM8uX61/XqviXG7dtc2ItEpzvWgWCjrcQd4DxXMPKhxwbIOdOWMUQYP68/1+deQx5nB72jt18C1vWbwz4a6l1f3WBI8xuPI1Dv8SuW9elVvtL2NDsb+CPs725tqSob+AiMreGx8Naqq9sMWgNu6cxGh9ovfU9CdD8Zrp48Ucq5Y3+j7K+1Sg6mjRv8A40y6voBuTpTj/aLYCSGk8o1of2L4KeIcOxNnFBUd7mfDuVAZTkgHqUmRruGbwrP72Ee27WnUq6uVYcwRofT60/xfHhkbTltfAnyPMlGmo/uXfF/aDdvKUAyKd2nWPAcjUPCAEfSKrmCsgtlMfP4/OjmGwke6defOR50fkY445cUbP+PySnjcpfJofD+3dy1Yt2vYy1tQuZmgGNBAA6RrPWsy7YYj2t645Cg3ZJiYDA5tJ117w350Ys7AE7bctf0OdQuJYYMNI85kzyoYZZKSsZl8XG4SUVtlOs690/ymfkfA/wBK8CL1+Gv1gVKxqqt3uggMAR6jX/UDT1jgN1x7SbNu0Scr3b9q2D5KzZz6Ka6LqrPPbToIdhsCl7H2EcTbDZnB5qomDygmBH71fSBIjTasY+zfgqKL1321q8SPZhrWchfvNDOizuhlZHd3rTeAcRNxSre8u/0PzHzrB5E7lSNeGNRtkvFtCsx8PrQHiuNs2hmfQ7AbljyCjmf1oKO8QQG2QfvCgjcEBf2jnO/KdlHQCszHooHabsouLDXVtravMCwCmSe9A9pGhJ5kbTEmJNd7H9jb7NbvssAMSqkZtVO78okbc/Stawiqt1gRJgkfIMPkD6mk9lrbqly24VSt67lA2KF8wPmc00ccslGgHBcrFYTjl20Mt61p/wCpak/G2ZIHiCx8KsXDbwKBpkHY7z41F9qB7y1KzKdqAMlHGAb1QPtSv+2woESFvry2/wANxr5zVrx923bRncwFEzP6/Rqjca4iv7Jfza5vdI/EGGU+Uj4U/A3GaaE5knBpmYYq1kBXUFuUk6cv14CoS0u9dYkneSee2snemEeS3nXYbOYkGezyZsXg164mz/8A1U/lX0d274t+y4DEXgYYIVT+N+4n+pgfSvnPsmCcfhAOV5W/6ZY/IVqn298Sizh8ODq9xrjfwosAH+Z5/lpM1c0Og6gzGV0FehwgzN7zfGOQ/XWkswG/LWhbu1xydTHSPzpkpULjGwjcxo2Jimy2H/CxPjt8Sa8wxC72iT1kT9aljF9LZB6nLV99/wBE66/sjLcGyIFHXKWP0C/OvVvBdchdurxp5ATS7938TfyqQT6xoKiAyaFllu7E8ObFG8SdV9nsOuf+ldVh+x1CBiSsyTakATp34PxJ+FdQyuy41Rq+M4SrrK6GPT4VWOJcMZN1jxGo+NX5RoPIUzdszXlMmH3R1oTMyclTVe7XcBXFoXQAYhRof/UA+43j0PpWsY3g9s7ovmO7/wBtB7/ZpD3lJXpqGHw0NLx5ZYpWuxjSkqBvZGyRBZfuLrBGsCoH2tcCtm0uNQRcBVLvRlOisfEGFnoR0q68Ks5UFtiCwJjxE7eeu1dxzgwxOGu4cmBcWAejAgofRgD6Uzw8rwZ1NdN/wwPIiskGmfP3CyS+njv5DWrHgr4GjRp0g+Hw0FBBw2/h7zJdtslxdwfSGB2KyNxpRPD59pjXT4/0+ldzy3c7/Ab/AMamsX6hO4i8p9dj057RUHEXco0Ec/6UsExJaesesn9bTUa/bU7DX1PxrMjoStoq/FXHtCRvofyP5VpP2W4PB3cOWfD2Xvo5Bd0DtBErAaR1G3KqHj+FtddFRZYyABAJ0J5kCjnYG7ewWK9lftsi3xAJGmYE5JIkCdRE863wlyx0cDyIccrNRuPLkKAIU5QAANDtA0/81Cw/FRZuiRCuYJ/C3Q+E8/3gdpp2zdOXPzRyY6qQMw+dRO0eCBBuIY0nffofOufN7sfFaosdjGM5M+ECptyqr2ZxgdFjfb4gEfn8KPXMWC0LrGh8+dCWD+JWCCLi7qZHj1+I09akWbwJDA7gH1rsVeEGhSXspK+OYeRMEfGD61TLC3EcQMhJ0AB8PnVfOKdQA90iYyqpk/8AVBJ19KKNiFIIYSCINAMZhQrKEYAkgAx3xrAhpifGJHnrXR8LLhgn6i3+V/8AhzvNxZ5tem6X5tfrrsFdouNvfCWdgDmuEdVJCr8ZYnl3fGqfxbG3XMLcItCMqRpoNzzmda94hcm42XROQHTl5/3qNeetWDDG+f7L4F5crrh+/wCIMuAsdSD8h9aj2dGIga9NqlYknkB61EwyMWmNF3I2E7fGD8DTJdgR2i1dgEzcTw46C6fUWXiin2wcZ9txFhPds27aepGdvm8elQ/sot5+L2x+G1eP/wCsj86rXGMUb2IuXCZz3GPpm0+VBf1NhpfSkR74MRuzRp6aD0/rUnC4X2a7STqdqVhbUkv8J+f686kMo65fPamxj7i5S9iK9+395JPofzqLcxY+6qr/ACiamXbkaZgP5QR+VRXxDDZx6BR+U0MmXFDYV2E65esBV+O1OWU5DX6Uk22MNcYxynUn+EH60p3gQBE7+A5DzO/woUWy4dhsSE9trqRbmJ/f00rqH9krxX2sc8n/ALq6ravZadKj6bQ6DyFJuPHKmMNjrbAFXDaDYg08zg7Ga8y5JrTOiotdoR7RTUS/Zy7bUrELI03qPhMXJytuKxZMivjL9GPjGtoh4u5ldSNBM+JOx9ADRQHlUbGWdCBz50u1clQfAfHnVJ0vyC7GuNcFtYpMl0cj7Nx7yHwPQ6d3Y1lPFuz9zCk+2XKmyvMqTHJuRO8GD8K2HDqPWR8J5UniGBt3luJc1DKRHT97zBgz4Vsw5XSv+yQyvHddGENdXkGaOgmeneOnKlC4WVWAAXXxYQYII2Bkc6M43hN+zBvWmUGIJ1XyzCR6ULaFZujQflH5fOuvHFCr7Ez8zLLXQIuq2cMrHOCCDOoM8qt9zi7M9uAFJ7reTRP+pV/RqpuQWojhVL3ERd5EeneH0pqpIyStsvnCsbb/AMS3eIQjfMYjlMnltQ/i+KzWjbS6pUTLAgiB4+VOXmvXAtxbQYjcj3gdmBHMUIx3CPaZmtj2cas8FFHhGzHw1rnN7NqQP7McV7rakKrlROm5kH9eNXDCcRAGjaVn2AwrXHZUlgrasy5ZbbaBpRkXPYjUyQB6mjlG3opdFrv44fHQeJqHi7vuN5/DT8xQjB3y0u33RA/iNS2uSvkDQUWTWxJieVVzi3EismSYByjxIIU+hg+lTr2Ly2p0M7DqaqOJxBcy39q1eLh5y/BGfyMnCJFZRvuaiYljyp7E3gvn4ULxGMbYafWuxKSijmJNsbu2HYwssx5KCT46CjK4+x/s+3YS2Vvi+1y8x++MrC35ZQxGXzPM1e+wOFwuGwftyQ992IY84AEKs7LM68/QAVz7SLma2t7KoYvlMADQqYHyrJGak7NLi0qAPYXjhw2LuXRubF8DzKGI8ZFCcLbLMQv3B86a4XhsxLHRVB9dNhRPh/czSO6BMxv40zHG9sDI60h5RlgHTpOnnSL5YiMygdSRFSXUXVm2w8iJB8waFXEUEq1rK4/DEHrAP9adN0KirYk2rfO9Pgqk/PakC+oMW0lvxPBPouw86RbVCdbkDplIPl0+tOF1XYT0GsebE6t5bUgcKiO+5zMdp5+P8P18qZEkydzSHJYyTJNeqpqrJQf7PtGf+X866m+Bq0N/L+ddV2UkfTj4G2wBKKTA1jX471GvcOYa23ZT498es6/AiidttB5CvWJ5V5aeGEjqKckVbE8UeywGItlQTpdTVCeQOkqfA+hNN8VxIhb9tpKEZ43KkwSR4VZL4aIKhgdxuIoJf4ba+5KH8J930nb6VgzQcdL9n/pmiEkwgl3Mo56aUnD3BljoeW1QsAxUBfwyPgdPlSsLbyvd6Mwb/SB+VFCVwd9lNUya2JCEnckaL/f9c6aAMEE/4l33mGyoB3svkNATzYHwpm9ZDXFY/dB56DblzNSLF0PcygQqjvNzPRfLmauE3a/gprQQYZu6YyxqpEgjkCDy3oWexuAYknDqSf3njyC5oA8KI2mmYkjcnr/apavXQwZX7MzziV7F9hOH3Bl/Z1XoyFkI9QdfWard/wCzW5aurdwuIDFWBC3Vgxse+sgmP3RWjBq57mlaVnlFdi+NlMs4a53kVEtXh78iZ6FSNCPGhPFeHCyjXsTiXhdTqFHkJqb9rvahsJhFt2jF3ElkBnVUA77Dx1Cg8s07iqX9iuBGJxd6/fm4LCAKHOcZ3J73enUKp/6qfixc4c2F6rTqiFwe/fcXTZts5a457iswAzGBIGsdact8FxM5rtu4BMyyMB8xW8+1UDSAB6VGvY78Ntn/AIf76UbSLjyfsY5Ywty8wt2LbOLerFRME7SaILwPGR/u93Y/dNalZv5gcqlY0OZSv1Go8RUi25A1OtVSLdoy/gXYbEX2X9pRrVke9qM5/dUax5mu7b/Zstmy1/CF2FsFntN3jlA1ZCACSN8pmeXQ6diuIKikswAG5JgVT+JdtFF+2UuILVtgbxY+8hUghQBLHWQAPu/HTgm4uoGfLDkrkfPuJx3TnU7gNlg63CoZuSMsiD9DHPxqRjOE2WxF24JW01x2t2x91CxKqT4CNB5SacxLwhCCCSBPmd615MU5r4RmhOEH8hjFYiwsGYvSNLUwNNj908t6FccvHEW1t7ANJ8YGnWN/71DcC2kqJ6zuRz15Uzdx4ABXXbcUUMMYR4sGWWU5WhxcOqkLGWFiD+t6g2A1toO2x6QdjV47MdlLuOS53ha9l7ouBlcMRISIkL59dOdUfiiNYcpcQwZkc1Mwy9DqPoat5IXSfQKxy7+QezlWIEgg11zGOYkzBkdR615eU3O+gJI3HPwNRS1JcmOUSb+2seQnrAmkgTqaTbWnAatW+wXS6PQKkW83ICkWhT6252o0gWwhwmZaR+Hn515SeEJBcfw/nXtBLsOPR9MpiRA15U22LPWkJhRA15Clfsorx7lNnWpHh4kRsCaj3Ma7fcX1AqR7PSkthxS5ym12ElFex1nDBgZCqTrK6a9abcEaHf661y2ztrXOCNNxzHMUvmqqgqIHFL/s3tjfPmgDnEf1qVhO6sDUsZPnQfjd7JcRsp905WIMakSJ2nuimbHGyo0Ek9KnHdl+xcLbgDkP1rTVzGKNT8taqVzFsTN19fwjQf3NSbPEFuKWmFE6eI5UxZJPUUC4Jdh//awJjkfl/an2vhtJ5cqqV/ittQZMeen1ozw3A3roDMotryJ94jl3OXxHlTF6s1QL4oyP7bMVmxlpJJ9nZB8izt+Sipn2D8W9nib9iCfbIrLHVCQfSHHwrRMT9mmDvYpsTic14kKBbJy2wAI2Bk89zGu1HuG9n8HhSbljDWrTZYJtoAxUaxoJP1Old3DljDFHG/gxvc+RNfCqxBbccpMeo2NSNNhUEot4Ldt3NGUFXQhlZSJB6EeNRrmGvCT7QOB90qR8CG/KmWl7DUlL3Jy2XIhmA8R/fnTNvga5s7XbznoXAX/pUAU7h3kDypV3EhRJqcl7kfK9CH4HhmYF7YcgyM5LAHrDEj5VhP2iP7LiWJRtO+COkFQRHh/Sr72r+0MWSbdpM9yOug8TWf8A2jY1Mfh7ONA9nibYFvEWzoWX7txeoBnyDeFafHycWZvIxtrbAi4hPxCo+MQ5c6alSfGRVdJ8aXaxTrsxFa3mvTRl9L4DVq+LqMBo34aH4dS0KNGDgeIkxPpUG5iWJmO9yI0PyqxYbszi7hD3GW1I3Or+Gi8/MigeSy/ToL2+02Oa2Hw926QQVcwrNaYEAyWByAyCDPMjlSeBcIt4rDX7Jv5cZaQ3bYcgB11Z1dm0nLEaiDM6UVwfHBhFWzcthc7lWdfdKHR75g+8xZZViBKjYKKK9j/s9W+brtcZAWEAgMeuU7AwIExEzHWlaj1oZt67Mcx2FuWiM2mYBgRsVPMU1aXnWvfaNwFbKJh70aa2LirBOozyT/267isoxFgoxU8uY2I5EeFSvcu/Y9U0tTTVsTTgo0Ax9bgqXbugbUPp621GmLaDfCEnP6fnXUjgl33v5fzrqF1Yauj6TtW3gaHanlttz+ZqvjiV4gSeXIV5+0E7s3rpXh/VinpP+EdriyxBQN2Arxmt9SaD2bbHaaJ4bAn71Ng5z1GILSXbJFu4vJRUpTSUsgV7HSuhjjKK2Z5NM9uIGBVhIOhB1BrK+1vDcZgrhfDWP2iwxAWMxuWydIKjUidiPWNzqYJry6NDROntqyRbXR858f4Pxhla/cw91LS945cvdEakqGLadSNKCYDE429/le3ugGJRXeDykqDG/Ovp/C3NgdQdvzFSLNpUAVVCqNgBAHkBTcPkRcNRRU4tPszH7P8As1btXFfGXDdxQErbYkpZ8hsX8eXLma1KaZvW1YiQJGxpw6ClRlNt8mR1qhamm7rxTgqLjXgGehmrm6iVFWzH/s+7TNhcZi8FdOWyLl5rYP8Aw2Fw91Y0yspBAHMab1q2HxftEBUHKRudPhO9YX2mNzC44Y1XXPiTccAHMEXuhPMsuvQbCYmil3tni7ywrhJH3Rr46muhOL03rQWNxqjXsRjFtoSSO6NazrtN2sJlEJLEdNh9aqoxd5SM113IM5WJKz1K7TTG+Z2MkyTSvcbySWgKlwu3tG1ZiTm9fDlU5sQ7CGhh1od2Zb2lqDyJn6/nUlr9r2qWVYF3YLpsJMSeWlNp3RnvVgLifDmtmQpyMYUwdyAcvnrp1FGeC9kHeHvk215L98+c+79fKrtZsKihQJC7TqZ6z11pwVsS1syt/BAsYKzZUKltRsdpMjYknUkV67malNbnWm2sAHnRoAT2o7HE4AYp2COGGQNsUYahzBjMYjkDExJgp9i3ECXuWmMkW0YGfwsV1nnDKPGKv3BGtY3BeyuAFWTI6/L05EVlw4Lf4JjkxFxScJm9mbqmRkfYus90hgpPIlRG4FZXNtNPs1KCjJUah2/4GuMwVxYl0Be2f3lEx5MNI8RWLYHsjZxJVMRf/Z3cRZkBgWMZVcHXXzGp8a+icJcDIDyIr58+0bgF3DY5ixb2TEtZPLLvlB/EDv5CixStUBkVOzO8VhHtXXtv7yOyNG0qxUx6ivQattvsk1/D4nFLeU3LU3Lllgc5Q943A06k6mCPrVVinxQqXyeKDSkrpryaMWF+CnV/5fzrqTwM+/8Ay/nXUD7Dj0beeXlUm3v8K6urxa7OyF8HRBK6urp4PumeZxrzrXV1NfYsUK8Oxrq6o+iIHYT3V/ib60TNdXVn8f7v/fgZk7G33FLblXV1OXbF/B6KH8U91/L+tdXVc+kXDswvtl/umF/X4a6x/lp6fSurq63k/eE4eh5Pyr0/5beR+hr2urJ7mj2Kr2d/3fEeQ+hqB2Z/3qx/zBXV1aodszS6Rqzb/rpSHryup4kVSB+f9a6uogS5/Z/td/iH0or27/8At+J/5Nz/ALa6urHP77NkekS+zX+7WP8AlW/+0VV/tj/3O3/zk+hrq6pj9isnuZvwb3sf/wDiYj6iqUK6urZ/kzM/uL9Tw14a6uohYV4F9/8Al/Ourq6gYxdH/9k="/>
          <p:cNvSpPr>
            <a:spLocks noChangeAspect="1" noChangeArrowheads="1"/>
          </p:cNvSpPr>
          <p:nvPr/>
        </p:nvSpPr>
        <p:spPr bwMode="auto">
          <a:xfrm>
            <a:off x="508000" y="15081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오른쪽 화살표 27"/>
          <p:cNvSpPr/>
          <p:nvPr/>
        </p:nvSpPr>
        <p:spPr bwMode="auto">
          <a:xfrm>
            <a:off x="711200" y="3963209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09288" y="2314603"/>
            <a:ext cx="2906297" cy="3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</a:rPr>
              <a:t>대의원리에서의 위임 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91950" y="2854620"/>
            <a:ext cx="4924811" cy="46398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</a:rPr>
              <a:t>대표자에게 법적 책임을 물을 수 있을 까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? 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91950" y="3412972"/>
            <a:ext cx="4924811" cy="3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</a:rPr>
              <a:t>정책결정권은 누구에게 귀속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? 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1793607" y="3967480"/>
            <a:ext cx="2322589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</a:rPr>
              <a:t>법적 책임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      )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1645130" y="6165304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794551" y="6095791"/>
            <a:ext cx="5329835" cy="56805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chemeClr val="tx1"/>
                </a:solidFill>
              </a:rPr>
              <a:t>(                      )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제도 도입의 어려움</a:t>
            </a:r>
          </a:p>
        </p:txBody>
      </p:sp>
      <p:sp>
        <p:nvSpPr>
          <p:cNvPr id="5" name="AutoShape 3" descr="data:image/jpeg;base64,/9j/4AAQSkZJRgABAQAAAQABAAD/2wCEAAkGBxQTEhUUEhQVFBUUFhUUFBQVFRQUFBUUFBQWFhQUFBQYHSggGBolHBQUITEhJSkrLi4uFx8zODMsNygtLisBCgoKDg0OFxAQGywcHBwsLCwsLCwsLCwsLCwsLDcsLCwsLCwsNywsLCwsKy4sNywsKzcsKywsLCsrKyssKyssK//AABEIALEBCwMBIgACEQEDEQH/xAAbAAACAgMBAAAAAAAAAAAAAAAEBQMGAAIHAf/EAEwQAAEDAgIGBAkHCAkFAQAAAAEAAgMEEQUhBhIxQVFhcYGRsxMiJDJUdJOh0gcUIzSxwfAzQlJygrLR4RU1RFNic5KUwkNkg6LxJf/EABoBAAMBAQEBAAAAAAAAAAAAAAECAwAEBQb/xAAmEQACAgEEAgIDAAMAAAAAAAAAAQIRAwQSITETUSJBBTJxFBVh/9oADAMBAAIRAxEAPwCtaQ45VNq6kNqqgAVE4aBPMAAJngAAOsABuQQx+r9Kqf8AcTfEvNJG+WVXrNR3z0A1qskeNObt8jNuPVfpVT/uJviUgx2r9KqPbzfElgatwEaIucvY0GO1XpNR7eX4lu3HKr0mo9vL8SWgKRrUSbnL2MRjVV6TUe3l+JbjGqn0mo9vL8SAaxbaqwu+XsO/pqp9JqPby/EtDjdV6TUe3l+JDaq9bDdYylL2Fsxmp9JqPby/Eim4vU+kVHt5fiQMcNkuxauLRqtNjsy29ASyaijqwOcnSJsX0tqm+IypnvsNp5bjr1tqUxY7XO/tlWB6zUH/AJrTDMLLze2W9x3/AKoVrw/BmC2XauOWU93DhpCaCurX7K2tHP5xPY9Wum1HJVjM1lWemonPu1lYaagaNyYxUwyyCi8jZ1xxJCyhnqjn4eoPTNL9msjnTVH99OP/ADSb8uOSYxwheyxZXKTcyihEqmL1tS0ZVNQN+U8u4X3OSqlrKws1zVVWZ31Ex2ftJ3ikOu4MG02Hai5cPADWAbgAOhbezeNFcdXVtsqmo655vt1rpbJi9a05VVVcbQaic/8AJdEgwloabjd9yreN4Pd12D3LKbA8aYJhmkNQ7J1TPfnPLt/1ImXGagHKoqOf08vxJbHhpJuMne4rwPc3J46OnhyVIZHZzZsSroZR4xUO2VM/tpfiW39KVPpE/tpfiQFNCda9i3kc/eidVd2OVrk8HUqUJcPgnOLVHpE/tpfiWpxao9In9tL8ShLVoWqhy75eyZ2L1PpE/tpfiUbsYqfSaj20vxKFwUbggbe/ZK7Gan0mo9vL8SjdjNT6TUe3l+JQuao3BYyk/ZMcaqvSqj28vxLrnyfVUj6CFz3ve4mW7nuc5xtPIBdxNzkAOpcYc1di+Tof/nw9M3fyIM6tNJuTOM6SDyyq9ZqO+egGgplpGfLKr1mo756CbZMiOR/JnjQVIAvWrcIkWzGgqaNahTMCJNskYFKGLVoUrQgY8DFK1qxoUoCILI5DYE8FWoYfCyEu80HPnyT7FJLRniRYJdh7AAuXNL6PY/Hw4cmO6GK9sk6poUtoXWtdPKbOy4m+T3oINp40bFFsyUUCIjKNFGbhqgxKQBvv6lMXAb0sqpDI7VG85nh/JLLgMSLBaTWc6V27zfv+5MqWnLnFxHIdCJp6fxQxo8UJlHFYADYsoWLKQL83vt2IeppQSMtibhigkZmmcBNxUa7DQx3AbQRuNs+pA43h4c25GdvObsPPkVdKqmD2kHf+Lqu1LSwFj87e8cVJqnYzqSKu3Pp2HmiDAVpKNSQEZtJ/F1NIbnkuzDJyPF1mKMO/sgkFuShIRjmXHMe8KAhdcXZ4+SNO10DkKJzUQQonBMKQOCiIRDgo3NQCDuC6/wDJ3/V8PTN38i5IWrrnyejyCHpl7+RBnTpv2f8ADjWkjfLKr1mo756XtTPSMeV1XrE/fPS0BOkTm+WStCkYFqwKVgRIs2aFOwKNgU7AsTokYFK0LRgUzAsZmzQpLLxoUrWrGQpxUXsL7SBbgLoWndmmFWy7j0E/6RdL6Zua4svbPodGvgqLNQ2LUypIwDkSOW5VqGuN7DIIyPFHDbuXKexHouEUmS8krLfm9uSQQ15dla3NNqWhLvOOS3L6H4PBO55s0DPgCnOHYbqjO1zwC2pKdrBYI+NNGHPIkpeieOMWyUgbZQ69lq6saFW0idMleoyFG6sC8FSlbQaZsDuSfGYdZvPZ27D22TV+eYN0BXi7ej+KjLoaqKVPCRY8wCti3ipZ57Ptvvex3jeppYsrj8clbTtI8v8AIwckqAmmxHStJ2AHJTujCjnC7U+TxZJqNMFIUbgp3MUbk5BIgcFE4KdyjcEBkQOC638n/wBQh6Ze+kXJ3BdZ0A+oQ9MvfSIM6tN+zOQaQt8rqfWJ++eljmpppH9aqfWJ++elYTolLtkrQpWhaNCmaESbRuwKdgUbApmrC0SNClaFGFI0rWvsyi5OkStCkCiBXjpVOWSKOmGhyy+hfij/AKRrP0mybObTb7FHRxg2UFY688eedz2W/mj6eK3QuTJK3Z7WlxOCSY6o6ZqN+Zxu3C6q2K4uYwGszdsAAz5dSR1NZUtOZtlc3cRqtN7axSRg2ehKaidClodTNuxGYbVnYSqBTYtWQ2L267C3wgF73Zvc0g7lYaauB1JGea8Aj7wg40ZZFLovdNJdMIxsSfB5NYBWJjMlo8mk6BKkFLJmHim9QqPpBpPqOLIm65be7syB2bOtFxsKkWempxvN+nZ2JkyFtlyWk04dreO4jL9A21uWdyFdsC0gEm21ibB4Pilw2jkeRW212C1LosD47bPsQda3I9BTC4KEqG5FTkjJ+znWJEiRlzbxsuvce1N4b2tvG7kluKMu4A7zkeBBU8M3bs/+psbrs5tRjc+gou4j8dKgqGgZLHVGVztG7il8tXx4/ghXWRHDLRTfBvIoXFaPn+2yDdV5qqyxOd/i8oW5ROKhM6HkqVvKjf6zKFuXWNAPqEPTL30i40Ki67J8nL74fD0zd/It5Ey2PQzx8s5DpIfKqr1ifvnpWxyY6SO8qqvWJ++elTXK550lywxpUrXIRr1IHLEmFtepRIgmvW+uiIwvwyyKozQJmXlNL4yhnbSPZ/EY4SnciwQtupJKZZRG4R2quKz614I1winTt8ptwVsoYGuFj1lJaun+nLuIA7CnuGnJaTPLUKyMmdo/Gc2jPnn2pTi2i0kjyciHANcOIF7HpsrbTopzQtHI0UnhUuynYdo/4FtjYnULGjcA7zjz2KGlwvwELY73s57rnb4xJt71bZ8gbBI6x2dz2IvJYixKPQ30afsVua/JVbR2C4VlaLJIsaSR5U5teBkS0gHgqFjGGlkDmNF3awdxLwDcgq/vZwQNVSg7lZSoTamqOSU9FMfCtDS9sjgWtcwEtI2Z7QOKvkWjoLmOZrRuDA17rW8IQBm5p6Dnkc06gow3YOxGxsQlk3KgQw7HZlHA5osc7LapC3DrLWd1wp/QzuznWIs8Y/4XHZw39n8Vuwh1jx4cRt+73phWw5m35znZ9eVljcOAaO3rSLkePHYpqWZ37dyAmYCDbj7k5ljOYslsg/HSidcUnyDOi3n8bEBNHmmxyB4fehZGIlVFATWqKaJFlijeFgbUCtauz/Jz/V8PTN38i48WrsXyd/1fD0zd/IrY+zj1cagv6cf0kPldV6zUd89JTJYpvpF9bqvWajvnpBVFdp8tGNyYxiddTtCU0c6YNejZPJh5CgFq4qHwi0c9GyXiR7I5eQyZoaaRR08mall5R6H4/wCGRFzw2TJNS+zSdwGaruFSpp48pa1nm38Ynf0clwSPsfKlA8xSlc1ol2iw6gUThtyj8XjtTEdQ6SVBhMKQ5ZxSdjylajmxZKGkYj2iwTJE5SoXVbA0XKqTpPCzAbgnelNZZlgdptdVLGKsQNaWscXHeMgOkouukJ3ydJwuGzRZMnMIVN0ZxzwkbL3HI7etHTaWRxTiKYSR61g172+I6/AhBGcXZbIrEKKZqyJ4ObTdRukVF0SppmrW5ogNWsRuiNUIUO2DPQ87rA9F0bI1AVTfFPQlkqD2V2V9w08Ln3osDLkdnSltRJqWHO/NGQTXWxo2SDdGstJdCTYWDmmbHZqR8qrtRLdKHRVazDXAZZhLvBZ2KvvzUPCV1eD2dcIbCq1j20VuehNrhLnwO4K5vp7CxQhw8FDaLHWSS5Kr83JXXPk+jIoIRzl7+RVKPDAAug6JQgUkY/zO9eqQjRLNqfJGjgukJ8rqvWanv3pBVJ7j/wBcq/Wqnv3pFVhdR4sV8mCQvsU6hzCSwtuVYIBZqJaULRGCtHlbHap4aB79gsOJ/glc0jmWGUnSQsmK8oKd8j9VjS48B96uWG6Nx7ZPHPO4HYFaMMpYItjGN/VNly5NQnwj0MGjlFpsUYFo9qtvJmfcE7p4mMz6ijqmsYBdtlWK2vLyWtyG87+pcvZ7OONmuLYgJJRE0+K3xnW47gm+HNtZVvDsLf4V5aw6pOR45K1U0ZbtCPAz7GkJWlVUEBZr2F7ICrlvvTxJSIpI2vyeLg7VLT4UxwsRrAbAdyGgkHFN6GQcUUkJuZDBgTGODmi2d7BPXUMcrQJGNfbZrC68abouI2TqKEc2aU9G1gsOxCVrSM0wc5RSs1hYrNehVJ3yB08996ObIq/UXidyOxMaapuFO+TocbVhznISpN79imKW19fHG5oe9rNY5axAuetGrFfCFNRT+MbrxkjRktcal8capvfPLPLpW9LTEgZW5nMrOajwFR4thLACp2RgrG0JttW8MmptbcctqZZExJ01wT31FoyQOXk8zHCwNjwOR96hgaGp00cuxUD4oLDJBUT7lF1cwcbKKHVHBF0ZK40GStyVr0X+rR9L+8cqRLjUdrA62ROXLddXPQ+YvpInEAX1zYG//UfbNOmRcaODY5C41lXl/aqnv3oM4O9+8BWrGIfKqg/9xN3rlrHGpyzSHhpo9lbpdG7HN5PQE1iwkDmmrGIhjFJ5ZM6FiiLI8PA2BHQ04CJbGpApu2VjFLo1YxTsp78lq2TgiKZ18kjRVI3p8PbvufsR0eGM3BE0kA3oyRlhcIqIJS+kCwQNCkEbbpTX4s1ly4hoG0k2AQNNjwlP0ZLuhrkwEiz4lG0x22riGk9bUwTuY2V+rtbs2HibLrtHO54zY8frao7M1SdJ9Faiomc8NDW2sMwTbqT4++RZK1SEWi1VJLfwkrzY2GY/grdFC8ebKeux94VSGjs9MdZoJttHEJ3huKg5HI8DtCdsvhiqofQ1NQzLWB37SnMNfLbd1lJKadpzJt702FYxuw3WUi08a9BU+KysBcWh1hcgEDLrSGP5UqYG0jZI+N2aw/8AVHVMrntybccL21lyrTGECUXZqXy2WG1MmcuXEq4OwU+ktLVN8R2t+y4faERTPd+aLjiVStBtXzeYsukQRtaot2wfqiMudbck2J4PHM4OlaHkCwvewB25KwvnaNyAlrWa4GXHq3JZv/oE36A6agAytayPjiAW0b1LqIRRpM0KjlbdTiNemNNtEtCyWnuoDQhNnRL1kSG1jWhOMMbwXowtvBOjGvCxNTFtCZ+FN/RCt2jVMGUzGgAAF+Q5yOP3pTqKw4O36Fv7X7xT41ySy9HGsX+tVH+fN3rlGxbYq/yqp/z5u9comuWa5MugqMKcIGOVS+FStFEw260kfZDCZavfvS0HcFwlNqJqRQS3Kf0DilaKp0h1C3K4W9+tRCoy4KF1UiL2BYvo5DOPGBB4gke5IIMJlojcHXj/AEh5wH+IfwVvbUBazyAg32Wz7DdE3Qtp8Vad+1FCqB2Fc2lrXMNwLi5tuNt2aLw/GzcZnoO3+adRYqkmy+2vtz6kDNo/DIbloB5ZKHD8TDt6dU8oK3Y3Qvg0Vi4u6LlPqLB4mbGAniSSfet2PCMhKZRQsskvZGaKPeEh0g0QhqGkZg9KsjghZqgDaUzZNSl7OdUGCz0j/NL2j85uZtzCsjMReBcsd/pP3rfEtKoIr6zxcbhmfcqlW6aGoJZEwtbquzdk45HYBsUVArus9xbTvVk8GyNzjvzAA7FrhWKOe8uccydm4cAqrTwZF285k77najsPmLHA7kJRVBjLnk6ph8lwE3ACq+CYiwtAvYp7HIelCDo2SNhIfZeudwQcjysa8p7JbQgG62Cg11IHprMSLAFH4ReeFsigEgCsGFfkm/tfvFVsvVjwk/RN/a/eKeJLJ0cOxuTyqp9Yn716HZNmhtIJrVlV6xUd89AGrslGXCHPhlJHNdIDiO4ranr7FBoO5FnZmo5AQhqWrB3o9sgKQqkiShYCrDSxkBI6SPNOo3WGSUpQex19q1kwyN51nDPjcg+4pTUY3Gw2fcc9V1u0CyIp8XYc2uBHI3QNTCZsOc38m8jk7xh27UnxR0pYRsByNttt4TpteCQAbk7htRs+HfR5jPaetWxwslmnSOcy0NxsSuei1T0rpDsIu3YlVZgZIIAzVNrsjCZTaXEXRO1ZL2/NcPv4lWigxoZeMPs+1KpsK1/Fdkd3IrakwpzTZwU8iceTqirLZBjA49lkzixloGbgqq3C8r2Wwo+WxSeQbYh9X6TAD6MFx47G9u9UvG8Ulk8956BkPcnppxZV3FYrXKW2zbUiuVbr+KMy5FYRFqzt/G9TYRhxkcZCMhk3700joLTMdbfZWSpAcfjYTVYcxrshk7O3NViWV+vkA1oOzaesro1fR3DSgazAGPFxkeKyZzpiHBKoh1l0XDZTqi6oMmGmI3abkHgrBhmJEi11KSp2i8XuRZZ5UOJ+aBfUErWNy1g2jZrutSXQMcq2krmt3p0wNBbnrBKkFdjepsaTdCf0jI62Vr8ibdPBa7dIS0WeWcdKtOBSXgYf1v33LjtXjMsbw1zTmQGkDbfblyXUdDZXOo4y7beT3SvAI7FSKdk8rVHEtI6Q/O6ok7amoIA5zP3pdFHYqy6QtBqqi39/P3rkhrARa3aquFEovdwaeABOYXlVALArened/avK5uu2wKFGqmbx0ErfGYQ8dh6OaKgxC2TwWnmERo5Pduq7zm5LNIYDccCMlvHaD5dgyoa4WTukqwudYQ4mQMc4gX3K/Q6PvIvHKOh4t72/wUvEzoWoi0O2ajhmAo6fDYvDMc1jb3schYg7QULHglWMh4M89f8AknmC4U+M3lc1ztwbfVHWdpWjjdmlljt7D/mbGkarWtz3ABHTxeKehQE+OEdL5vUuxKjgbsCpIQWrBQjWK2w9+0c0bGMyiYqOP4KB47RZA0ADhZ2RGwq71MQcCDvyVRraAsddalJUzqw5fphLacAIKpiAR1HJcZoh1Ex20HtIUJab0dO4r00jQEnGEPqX2ALY/wA5xFrjg0b1fI8JiGeoD05/ajWU18mj3WAWjgrszyJFYjwZrWhjBa2QQtfRBssTBuzKvUVGB0pNV0flLOtPKFkJ593CB6qju1q1+Z5BWGWlFl4KUW2JPGQ3lSGG/SZjIqOt0bsdeJ2qd7Te3URsVtNJ4wKlngyReNMKytMoBoagZal+YIUsVBN+jq9J/grg2nW5p0v+Oh/8hlOlo5dU+MAdwskODUlRJUEyk2b1N6gug1VHwQtHCG3JFih4Snne1/Ytq8N1jmEvxRrmANYN/Yjq7ELOIac+KUzTEnM3StRT4L6fSyl8pAtUwPaQ8C9jaxza47w8nLaV0XQBjmUELXG5aZRfkJpLe6y565y6Loc7ySPpk716aDtm1emUEmjk+M/War1mfvXpVP8AesWKsjzsfZCUPJtXixKGXYwwD8onmkf5Nq9WKkeieQqlH+Wb0/euuYRsb1LFi0Psz+iyw7l47asWIrsDIm/lAmk2zqXixEwvw7zndKZs2rFiwTSRJMW2hYsWGj2BQbetHxLFiodkegtiZQ+asWJCWQ3GwpPVfWGdaxYlIIaO2Lw7FixAU0dtXsq8WIhYMtysWIgZDIgZth6FixB9F8XZR5tp6SoXrFi5H2fRw/RET10jQz6nF0yd69YsTQ7OLXfov6f/2Q=="/>
          <p:cNvSpPr>
            <a:spLocks noChangeAspect="1" noChangeArrowheads="1"/>
          </p:cNvSpPr>
          <p:nvPr/>
        </p:nvSpPr>
        <p:spPr bwMode="auto">
          <a:xfrm>
            <a:off x="711200" y="30321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5" descr="data:image/jpeg;base64,/9j/4AAQSkZJRgABAQAAAQABAAD/2wCEAAkGBxQTEhUUEhQVFBUUFhUUFBQVFRQUFBUUFBQWFhQUFBQYHSggGBolHBQUITEhJSkrLi4uFx8zODMsNygtLisBCgoKDg0OFxAQGywcHBwsLCwsLCwsLCwsLCwsLDcsLCwsLCwsNywsLCwsKy4sNywsKzcsKywsLCsrKyssKyssK//AABEIALEBCwMBIgACEQEDEQH/xAAbAAACAgMBAAAAAAAAAAAAAAAEBQMGAAIHAf/EAEwQAAEDAgIGBAkHCAkFAQAAAAEAAgMEEQUhBhIxQVFhcYGRsxMiJDJUdJOh0gcUIzSxwfAzQlJygrLR4RU1RFNic5KUwkNkg6LxJf/EABoBAAMBAQEBAAAAAAAAAAAAAAECAwAEBQb/xAAmEQACAgEEAgIDAAMAAAAAAAAAAQIRAwQSITETUSJBBTJxFBVh/9oADAMBAAIRAxEAPwCtaQ45VNq6kNqqgAVE4aBPMAAJngAAOsABuQQx+r9Kqf8AcTfEvNJG+WVXrNR3z0A1qskeNObt8jNuPVfpVT/uJviUgx2r9KqPbzfElgatwEaIucvY0GO1XpNR7eX4lu3HKr0mo9vL8SWgKRrUSbnL2MRjVV6TUe3l+JbjGqn0mo9vL8SAaxbaqwu+XsO/pqp9JqPby/EtDjdV6TUe3l+JDaq9bDdYylL2Fsxmp9JqPby/Eim4vU+kVHt5fiQMcNkuxauLRqtNjsy29ASyaijqwOcnSJsX0tqm+IypnvsNp5bjr1tqUxY7XO/tlWB6zUH/AJrTDMLLze2W9x3/AKoVrw/BmC2XauOWU93DhpCaCurX7K2tHP5xPY9Wum1HJVjM1lWemonPu1lYaagaNyYxUwyyCi8jZ1xxJCyhnqjn4eoPTNL9msjnTVH99OP/ADSb8uOSYxwheyxZXKTcyihEqmL1tS0ZVNQN+U8u4X3OSqlrKws1zVVWZ31Ex2ftJ3ikOu4MG02Hai5cPADWAbgAOhbezeNFcdXVtsqmo655vt1rpbJi9a05VVVcbQaic/8AJdEgwloabjd9yreN4Pd12D3LKbA8aYJhmkNQ7J1TPfnPLt/1ImXGagHKoqOf08vxJbHhpJuMne4rwPc3J46OnhyVIZHZzZsSroZR4xUO2VM/tpfiW39KVPpE/tpfiQFNCda9i3kc/eidVd2OVrk8HUqUJcPgnOLVHpE/tpfiWpxao9In9tL8ShLVoWqhy75eyZ2L1PpE/tpfiUbsYqfSaj20vxKFwUbggbe/ZK7Gan0mo9vL8SjdjNT6TUe3l+JQuao3BYyk/ZMcaqvSqj28vxLrnyfVUj6CFz3ve4mW7nuc5xtPIBdxNzkAOpcYc1di+Tof/nw9M3fyIM6tNJuTOM6SDyyq9ZqO+egGgplpGfLKr1mo756CbZMiOR/JnjQVIAvWrcIkWzGgqaNahTMCJNskYFKGLVoUrQgY8DFK1qxoUoCILI5DYE8FWoYfCyEu80HPnyT7FJLRniRYJdh7AAuXNL6PY/Hw4cmO6GK9sk6poUtoXWtdPKbOy4m+T3oINp40bFFsyUUCIjKNFGbhqgxKQBvv6lMXAb0sqpDI7VG85nh/JLLgMSLBaTWc6V27zfv+5MqWnLnFxHIdCJp6fxQxo8UJlHFYADYsoWLKQL83vt2IeppQSMtibhigkZmmcBNxUa7DQx3AbQRuNs+pA43h4c25GdvObsPPkVdKqmD2kHf+Lqu1LSwFj87e8cVJqnYzqSKu3Pp2HmiDAVpKNSQEZtJ/F1NIbnkuzDJyPF1mKMO/sgkFuShIRjmXHMe8KAhdcXZ4+SNO10DkKJzUQQonBMKQOCiIRDgo3NQCDuC6/wDJ3/V8PTN38i5IWrrnyejyCHpl7+RBnTpv2f8ADjWkjfLKr1mo756XtTPSMeV1XrE/fPS0BOkTm+WStCkYFqwKVgRIs2aFOwKNgU7AsTokYFK0LRgUzAsZmzQpLLxoUrWrGQpxUXsL7SBbgLoWndmmFWy7j0E/6RdL6Zua4svbPodGvgqLNQ2LUypIwDkSOW5VqGuN7DIIyPFHDbuXKexHouEUmS8krLfm9uSQQ15dla3NNqWhLvOOS3L6H4PBO55s0DPgCnOHYbqjO1zwC2pKdrBYI+NNGHPIkpeieOMWyUgbZQ69lq6saFW0idMleoyFG6sC8FSlbQaZsDuSfGYdZvPZ27D22TV+eYN0BXi7ej+KjLoaqKVPCRY8wCti3ipZ57Ptvvex3jeppYsrj8clbTtI8v8AIwckqAmmxHStJ2AHJTujCjnC7U+TxZJqNMFIUbgp3MUbk5BIgcFE4KdyjcEBkQOC638n/wBQh6Ze+kXJ3BdZ0A+oQ9MvfSIM6tN+zOQaQt8rqfWJ++eljmpppH9aqfWJ++elYTolLtkrQpWhaNCmaESbRuwKdgUbApmrC0SNClaFGFI0rWvsyi5OkStCkCiBXjpVOWSKOmGhyy+hfij/AKRrP0mybObTb7FHRxg2UFY688eedz2W/mj6eK3QuTJK3Z7WlxOCSY6o6ZqN+Zxu3C6q2K4uYwGszdsAAz5dSR1NZUtOZtlc3cRqtN7axSRg2ehKaidClodTNuxGYbVnYSqBTYtWQ2L267C3wgF73Zvc0g7lYaauB1JGea8Aj7wg40ZZFLovdNJdMIxsSfB5NYBWJjMlo8mk6BKkFLJmHim9QqPpBpPqOLIm65be7syB2bOtFxsKkWempxvN+nZ2JkyFtlyWk04dreO4jL9A21uWdyFdsC0gEm21ibB4Pilw2jkeRW212C1LosD47bPsQda3I9BTC4KEqG5FTkjJ+znWJEiRlzbxsuvce1N4b2tvG7kluKMu4A7zkeBBU8M3bs/+psbrs5tRjc+gou4j8dKgqGgZLHVGVztG7il8tXx4/ghXWRHDLRTfBvIoXFaPn+2yDdV5qqyxOd/i8oW5ROKhM6HkqVvKjf6zKFuXWNAPqEPTL30i40Ki67J8nL74fD0zd/It5Ey2PQzx8s5DpIfKqr1ifvnpWxyY6SO8qqvWJ++elTXK550lywxpUrXIRr1IHLEmFtepRIgmvW+uiIwvwyyKozQJmXlNL4yhnbSPZ/EY4SnciwQtupJKZZRG4R2quKz614I1winTt8ptwVsoYGuFj1lJaun+nLuIA7CnuGnJaTPLUKyMmdo/Gc2jPnn2pTi2i0kjyciHANcOIF7HpsrbTopzQtHI0UnhUuynYdo/4FtjYnULGjcA7zjz2KGlwvwELY73s57rnb4xJt71bZ8gbBI6x2dz2IvJYixKPQ30afsVua/JVbR2C4VlaLJIsaSR5U5teBkS0gHgqFjGGlkDmNF3awdxLwDcgq/vZwQNVSg7lZSoTamqOSU9FMfCtDS9sjgWtcwEtI2Z7QOKvkWjoLmOZrRuDA17rW8IQBm5p6Dnkc06gow3YOxGxsQlk3KgQw7HZlHA5osc7LapC3DrLWd1wp/QzuznWIs8Y/4XHZw39n8Vuwh1jx4cRt+73phWw5m35znZ9eVljcOAaO3rSLkePHYpqWZ37dyAmYCDbj7k5ljOYslsg/HSidcUnyDOi3n8bEBNHmmxyB4fehZGIlVFATWqKaJFlijeFgbUCtauz/Jz/V8PTN38i48WrsXyd/1fD0zd/IrY+zj1cagv6cf0kPldV6zUd89JTJYpvpF9bqvWajvnpBVFdp8tGNyYxiddTtCU0c6YNejZPJh5CgFq4qHwi0c9GyXiR7I5eQyZoaaRR08mall5R6H4/wCGRFzw2TJNS+zSdwGaruFSpp48pa1nm38Ynf0clwSPsfKlA8xSlc1ol2iw6gUThtyj8XjtTEdQ6SVBhMKQ5ZxSdjylajmxZKGkYj2iwTJE5SoXVbA0XKqTpPCzAbgnelNZZlgdptdVLGKsQNaWscXHeMgOkouukJ3ydJwuGzRZMnMIVN0ZxzwkbL3HI7etHTaWRxTiKYSR61g172+I6/AhBGcXZbIrEKKZqyJ4ObTdRukVF0SppmrW5ogNWsRuiNUIUO2DPQ87rA9F0bI1AVTfFPQlkqD2V2V9w08Ln3osDLkdnSltRJqWHO/NGQTXWxo2SDdGstJdCTYWDmmbHZqR8qrtRLdKHRVazDXAZZhLvBZ2KvvzUPCV1eD2dcIbCq1j20VuehNrhLnwO4K5vp7CxQhw8FDaLHWSS5Kr83JXXPk+jIoIRzl7+RVKPDAAug6JQgUkY/zO9eqQjRLNqfJGjgukJ8rqvWanv3pBVJ7j/wBcq/Wqnv3pFVhdR4sV8mCQvsU6hzCSwtuVYIBZqJaULRGCtHlbHap4aB79gsOJ/glc0jmWGUnSQsmK8oKd8j9VjS48B96uWG6Nx7ZPHPO4HYFaMMpYItjGN/VNly5NQnwj0MGjlFpsUYFo9qtvJmfcE7p4mMz6ijqmsYBdtlWK2vLyWtyG87+pcvZ7OONmuLYgJJRE0+K3xnW47gm+HNtZVvDsLf4V5aw6pOR45K1U0ZbtCPAz7GkJWlVUEBZr2F7ICrlvvTxJSIpI2vyeLg7VLT4UxwsRrAbAdyGgkHFN6GQcUUkJuZDBgTGODmi2d7BPXUMcrQJGNfbZrC68abouI2TqKEc2aU9G1gsOxCVrSM0wc5RSs1hYrNehVJ3yB08996ObIq/UXidyOxMaapuFO+TocbVhznISpN79imKW19fHG5oe9rNY5axAuetGrFfCFNRT+MbrxkjRktcal8capvfPLPLpW9LTEgZW5nMrOajwFR4thLACp2RgrG0JttW8MmptbcctqZZExJ01wT31FoyQOXk8zHCwNjwOR96hgaGp00cuxUD4oLDJBUT7lF1cwcbKKHVHBF0ZK40GStyVr0X+rR9L+8cqRLjUdrA62ROXLddXPQ+YvpInEAX1zYG//UfbNOmRcaODY5C41lXl/aqnv3oM4O9+8BWrGIfKqg/9xN3rlrHGpyzSHhpo9lbpdG7HN5PQE1iwkDmmrGIhjFJ5ZM6FiiLI8PA2BHQ04CJbGpApu2VjFLo1YxTsp78lq2TgiKZ18kjRVI3p8PbvufsR0eGM3BE0kA3oyRlhcIqIJS+kCwQNCkEbbpTX4s1ly4hoG0k2AQNNjwlP0ZLuhrkwEiz4lG0x22riGk9bUwTuY2V+rtbs2HibLrtHO54zY8frao7M1SdJ9Faiomc8NDW2sMwTbqT4++RZK1SEWi1VJLfwkrzY2GY/grdFC8ebKeux94VSGjs9MdZoJttHEJ3huKg5HI8DtCdsvhiqofQ1NQzLWB37SnMNfLbd1lJKadpzJt702FYxuw3WUi08a9BU+KysBcWh1hcgEDLrSGP5UqYG0jZI+N2aw/8AVHVMrntybccL21lyrTGECUXZqXy2WG1MmcuXEq4OwU+ktLVN8R2t+y4faERTPd+aLjiVStBtXzeYsukQRtaot2wfqiMudbck2J4PHM4OlaHkCwvewB25KwvnaNyAlrWa4GXHq3JZv/oE36A6agAytayPjiAW0b1LqIRRpM0KjlbdTiNemNNtEtCyWnuoDQhNnRL1kSG1jWhOMMbwXowtvBOjGvCxNTFtCZ+FN/RCt2jVMGUzGgAAF+Q5yOP3pTqKw4O36Fv7X7xT41ySy9HGsX+tVH+fN3rlGxbYq/yqp/z5u9comuWa5MugqMKcIGOVS+FStFEw260kfZDCZavfvS0HcFwlNqJqRQS3Kf0DilaKp0h1C3K4W9+tRCoy4KF1UiL2BYvo5DOPGBB4gke5IIMJlojcHXj/AEh5wH+IfwVvbUBazyAg32Wz7DdE3Qtp8Vad+1FCqB2Fc2lrXMNwLi5tuNt2aLw/GzcZnoO3+adRYqkmy+2vtz6kDNo/DIbloB5ZKHD8TDt6dU8oK3Y3Qvg0Vi4u6LlPqLB4mbGAniSSfet2PCMhKZRQsskvZGaKPeEh0g0QhqGkZg9KsjghZqgDaUzZNSl7OdUGCz0j/NL2j85uZtzCsjMReBcsd/pP3rfEtKoIr6zxcbhmfcqlW6aGoJZEwtbquzdk45HYBsUVArus9xbTvVk8GyNzjvzAA7FrhWKOe8uccydm4cAqrTwZF285k77najsPmLHA7kJRVBjLnk6ph8lwE3ACq+CYiwtAvYp7HIelCDo2SNhIfZeudwQcjysa8p7JbQgG62Cg11IHprMSLAFH4ReeFsigEgCsGFfkm/tfvFVsvVjwk/RN/a/eKeJLJ0cOxuTyqp9Yn716HZNmhtIJrVlV6xUd89AGrslGXCHPhlJHNdIDiO4ranr7FBoO5FnZmo5AQhqWrB3o9sgKQqkiShYCrDSxkBI6SPNOo3WGSUpQex19q1kwyN51nDPjcg+4pTUY3Gw2fcc9V1u0CyIp8XYc2uBHI3QNTCZsOc38m8jk7xh27UnxR0pYRsByNttt4TpteCQAbk7htRs+HfR5jPaetWxwslmnSOcy0NxsSuei1T0rpDsIu3YlVZgZIIAzVNrsjCZTaXEXRO1ZL2/NcPv4lWigxoZeMPs+1KpsK1/Fdkd3IrakwpzTZwU8iceTqirLZBjA49lkzixloGbgqq3C8r2Wwo+WxSeQbYh9X6TAD6MFx47G9u9UvG8Ulk8956BkPcnppxZV3FYrXKW2zbUiuVbr+KMy5FYRFqzt/G9TYRhxkcZCMhk3700joLTMdbfZWSpAcfjYTVYcxrshk7O3NViWV+vkA1oOzaesro1fR3DSgazAGPFxkeKyZzpiHBKoh1l0XDZTqi6oMmGmI3abkHgrBhmJEi11KSp2i8XuRZZ5UOJ+aBfUErWNy1g2jZrutSXQMcq2krmt3p0wNBbnrBKkFdjepsaTdCf0jI62Vr8ibdPBa7dIS0WeWcdKtOBSXgYf1v33LjtXjMsbw1zTmQGkDbfblyXUdDZXOo4y7beT3SvAI7FSKdk8rVHEtI6Q/O6ok7amoIA5zP3pdFHYqy6QtBqqi39/P3rkhrARa3aquFEovdwaeABOYXlVALArened/avK5uu2wKFGqmbx0ErfGYQ8dh6OaKgxC2TwWnmERo5Pduq7zm5LNIYDccCMlvHaD5dgyoa4WTukqwudYQ4mQMc4gX3K/Q6PvIvHKOh4t72/wUvEzoWoi0O2ajhmAo6fDYvDMc1jb3schYg7QULHglWMh4M89f8AknmC4U+M3lc1ztwbfVHWdpWjjdmlljt7D/mbGkarWtz3ABHTxeKehQE+OEdL5vUuxKjgbsCpIQWrBQjWK2w9+0c0bGMyiYqOP4KB47RZA0ADhZ2RGwq71MQcCDvyVRraAsddalJUzqw5fphLacAIKpiAR1HJcZoh1Ex20HtIUJab0dO4r00jQEnGEPqX2ALY/wA5xFrjg0b1fI8JiGeoD05/ajWU18mj3WAWjgrszyJFYjwZrWhjBa2QQtfRBssTBuzKvUVGB0pNV0flLOtPKFkJ593CB6qju1q1+Z5BWGWlFl4KUW2JPGQ3lSGG/SZjIqOt0bsdeJ2qd7Te3URsVtNJ4wKlngyReNMKytMoBoagZal+YIUsVBN+jq9J/grg2nW5p0v+Oh/8hlOlo5dU+MAdwskODUlRJUEyk2b1N6gug1VHwQtHCG3JFih4Snne1/Ytq8N1jmEvxRrmANYN/Yjq7ELOIac+KUzTEnM3StRT4L6fSyl8pAtUwPaQ8C9jaxza47w8nLaV0XQBjmUELXG5aZRfkJpLe6y565y6Loc7ySPpk716aDtm1emUEmjk+M/War1mfvXpVP8AesWKsjzsfZCUPJtXixKGXYwwD8onmkf5Nq9WKkeieQqlH+Wb0/euuYRsb1LFi0Psz+iyw7l47asWIrsDIm/lAmk2zqXixEwvw7zndKZs2rFiwTSRJMW2hYsWGj2BQbetHxLFiodkegtiZQ+asWJCWQ3GwpPVfWGdaxYlIIaO2Lw7FixAU0dtXsq8WIhYMtysWIgZDIgZth6FixB9F8XZR5tp6SoXrFi5H2fRw/RET10jQz6nF0yd69YsTQ7OLXfov6f/2Q=="/>
          <p:cNvSpPr>
            <a:spLocks noChangeAspect="1" noChangeArrowheads="1"/>
          </p:cNvSpPr>
          <p:nvPr/>
        </p:nvSpPr>
        <p:spPr bwMode="auto">
          <a:xfrm>
            <a:off x="914400" y="45561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37" y="2254213"/>
            <a:ext cx="2161714" cy="203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25" y="303213"/>
            <a:ext cx="2237313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05" y="218435"/>
            <a:ext cx="2120422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8626538" y="573201"/>
            <a:ext cx="912000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66538" y="1325234"/>
            <a:ext cx="1632000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줬다 뺏기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3599939" y="2312910"/>
            <a:ext cx="2293489" cy="3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</a:rPr>
              <a:t>자유</a:t>
            </a:r>
            <a:r>
              <a:rPr lang="en-US" altLang="ko-KR" sz="2000" b="1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무기속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위임</a:t>
            </a:r>
          </a:p>
        </p:txBody>
      </p:sp>
      <p:sp>
        <p:nvSpPr>
          <p:cNvPr id="31" name="오른쪽 화살표 30"/>
          <p:cNvSpPr/>
          <p:nvPr/>
        </p:nvSpPr>
        <p:spPr bwMode="auto">
          <a:xfrm>
            <a:off x="3112318" y="2358924"/>
            <a:ext cx="541343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66160" y="4509120"/>
            <a:ext cx="11194469" cy="15121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200" dirty="0">
                <a:solidFill>
                  <a:schemeClr val="tx1"/>
                </a:solidFill>
              </a:rPr>
              <a:t>명령적 위임이 배제된 대의원리에서는 대표자에게 이런 법적 책임을 물을 수 없다</a:t>
            </a:r>
            <a:r>
              <a:rPr lang="en-US" altLang="ko-KR" sz="2200" dirty="0">
                <a:solidFill>
                  <a:schemeClr val="tx1"/>
                </a:solidFill>
              </a:rPr>
              <a:t>. </a:t>
            </a:r>
            <a:r>
              <a:rPr lang="ko-KR" altLang="en-US" sz="2200" dirty="0">
                <a:solidFill>
                  <a:schemeClr val="tx1"/>
                </a:solidFill>
              </a:rPr>
              <a:t>만일 이런 법적 책임을 묻게 된다면 국민의 대표자가 정책결정권을 행사할 때마다 국민의 경험적 의사에 종속되고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ko-KR" altLang="en-US" sz="2200" dirty="0">
                <a:solidFill>
                  <a:schemeClr val="tx1"/>
                </a:solidFill>
              </a:rPr>
              <a:t>대통령이나 국회의원은 특정의 개인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ko-KR" altLang="en-US" sz="2200" dirty="0">
                <a:solidFill>
                  <a:schemeClr val="tx1"/>
                </a:solidFill>
              </a:rPr>
              <a:t>세력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ko-KR" altLang="en-US" sz="2200" dirty="0">
                <a:solidFill>
                  <a:schemeClr val="tx1"/>
                </a:solidFill>
              </a:rPr>
              <a:t>집단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ko-KR" altLang="en-US" sz="2200" dirty="0">
                <a:solidFill>
                  <a:schemeClr val="tx1"/>
                </a:solidFill>
              </a:rPr>
              <a:t>계층의 단순한 대리인에 지나지 않는 것으로 전락되어 진정한 일반 이익을 창출할 수 없기 때문이다</a:t>
            </a:r>
            <a:r>
              <a:rPr lang="en-US" altLang="ko-KR" sz="2200" dirty="0">
                <a:solidFill>
                  <a:schemeClr val="tx1"/>
                </a:solidFill>
              </a:rPr>
              <a:t>. </a:t>
            </a:r>
            <a:endParaRPr lang="ko-KR" altLang="en-US" sz="2200" dirty="0">
              <a:solidFill>
                <a:schemeClr val="tx1"/>
              </a:solidFill>
            </a:endParaRPr>
          </a:p>
          <a:p>
            <a:pPr latinLnBrk="1"/>
            <a:r>
              <a:rPr lang="en-US" altLang="ko-KR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6872" y="2156456"/>
            <a:ext cx="2466975" cy="1847850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 bwMode="auto">
          <a:xfrm>
            <a:off x="8147633" y="4099801"/>
            <a:ext cx="3388194" cy="37766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chemeClr val="tx1"/>
                </a:solidFill>
              </a:rPr>
              <a:t> 공약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미이행에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대해 제재 가능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 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940" y="2424547"/>
            <a:ext cx="2396984" cy="1342311"/>
          </a:xfrm>
          <a:prstGeom prst="rect">
            <a:avLst/>
          </a:prstGeom>
        </p:spPr>
      </p:pic>
      <p:sp>
        <p:nvSpPr>
          <p:cNvPr id="32" name="오른쪽 화살표 31"/>
          <p:cNvSpPr/>
          <p:nvPr/>
        </p:nvSpPr>
        <p:spPr bwMode="auto">
          <a:xfrm>
            <a:off x="9349654" y="2538924"/>
            <a:ext cx="677467" cy="360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797" y="303213"/>
            <a:ext cx="11472000" cy="609600"/>
          </a:xfrm>
        </p:spPr>
        <p:txBody>
          <a:bodyPr/>
          <a:lstStyle/>
          <a:p>
            <a:r>
              <a:rPr lang="ko-KR" altLang="en-US" sz="3600" dirty="0"/>
              <a:t>대의 원리의 </a:t>
            </a:r>
            <a:r>
              <a:rPr lang="ko-KR" altLang="en-US" sz="3600" dirty="0" smtClean="0"/>
              <a:t>특징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국가의사결정의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실례 </a:t>
            </a:r>
            <a:r>
              <a:rPr lang="en-US" altLang="ko-KR" sz="3600" dirty="0"/>
              <a:t>Ⅰ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037" y="1159025"/>
            <a:ext cx="10972800" cy="4953000"/>
          </a:xfrm>
        </p:spPr>
        <p:txBody>
          <a:bodyPr/>
          <a:lstStyle/>
          <a:p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       </a:t>
            </a:r>
            <a:endParaRPr lang="ko-KR" altLang="en-US" sz="2400" dirty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54597" y="2101589"/>
            <a:ext cx="5091674" cy="48653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코로나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팬데믹으로</a:t>
            </a:r>
            <a:r>
              <a:rPr lang="ko-KR" altLang="en-US" sz="2000" dirty="0" smtClean="0">
                <a:solidFill>
                  <a:schemeClr val="tx1"/>
                </a:solidFill>
              </a:rPr>
              <a:t> 인한 재난지원금 지급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403544" y="1168764"/>
            <a:ext cx="5136000" cy="649188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다음의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경우를 상정해 보자 </a:t>
            </a:r>
            <a:endParaRPr lang="ko-KR" altLang="en-US" sz="2400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257820" y="2703232"/>
            <a:ext cx="5322957" cy="86347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200" b="1" dirty="0" smtClean="0">
                <a:solidFill>
                  <a:schemeClr val="tx1"/>
                </a:solidFill>
              </a:rPr>
              <a:t>직접민주제에 따라 국민에게 결정권을 부여하는 것이 바람직한 것인가</a:t>
            </a:r>
            <a:r>
              <a:rPr lang="en-US" altLang="ko-KR" sz="2200" b="1" dirty="0" smtClean="0">
                <a:solidFill>
                  <a:schemeClr val="tx1"/>
                </a:solidFill>
              </a:rPr>
              <a:t>? </a:t>
            </a:r>
            <a:r>
              <a:rPr lang="ko-KR" altLang="en-US" sz="2200" b="1" dirty="0" smtClean="0">
                <a:solidFill>
                  <a:schemeClr val="tx1"/>
                </a:solidFill>
              </a:rPr>
              <a:t> </a:t>
            </a:r>
            <a:endParaRPr lang="ko-KR" altLang="en-US" b="1" u="sng" dirty="0" smtClean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5855005" y="2098886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320675" y="2895331"/>
            <a:ext cx="4648162" cy="4761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이에 대한 합의된 의견이 존재하지 아니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895518" y="2092158"/>
            <a:ext cx="4047563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다수결에 따라 결정이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바람직</a:t>
            </a:r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AutoShape 8" descr="태영호 &quot;내가 살해돼도 김정은 편지 하나면 되는건가&quot; - YouTub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태영호 &quot;내가 살해돼도 김정은 편지 하나면 되는건가&quot; - YouTube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태영호 &quot;내가 살해돼도 김정은 편지 하나면 되는건가&quot; - YouTube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80" y="3973917"/>
            <a:ext cx="3978376" cy="20918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305" y="246906"/>
            <a:ext cx="2857500" cy="1600200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 bwMode="auto">
          <a:xfrm>
            <a:off x="4512837" y="4887276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131" y="4249305"/>
            <a:ext cx="3568530" cy="199837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642" y="3807938"/>
            <a:ext cx="2959697" cy="19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797" y="303213"/>
            <a:ext cx="11472000" cy="609600"/>
          </a:xfrm>
        </p:spPr>
        <p:txBody>
          <a:bodyPr/>
          <a:lstStyle/>
          <a:p>
            <a:r>
              <a:rPr lang="ko-KR" altLang="en-US" sz="3600" dirty="0"/>
              <a:t>대의 원리의 </a:t>
            </a:r>
            <a:r>
              <a:rPr lang="ko-KR" altLang="en-US" sz="3600" dirty="0" smtClean="0"/>
              <a:t>특징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국가의사결정의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실례 </a:t>
            </a:r>
            <a:r>
              <a:rPr lang="en-US" altLang="ko-KR" sz="3600" dirty="0"/>
              <a:t>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037" y="1159025"/>
            <a:ext cx="10972800" cy="4953000"/>
          </a:xfrm>
        </p:spPr>
        <p:txBody>
          <a:bodyPr/>
          <a:lstStyle/>
          <a:p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       </a:t>
            </a:r>
            <a:endParaRPr lang="ko-KR" altLang="en-US" sz="2400" dirty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143744" y="1144276"/>
            <a:ext cx="5136000" cy="735747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다음의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경우를 상정해 보자 </a:t>
            </a:r>
            <a:endParaRPr lang="ko-KR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4952328" y="3404647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694254" y="1980214"/>
            <a:ext cx="3961128" cy="284886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100" dirty="0" smtClean="0">
                <a:solidFill>
                  <a:schemeClr val="tx1"/>
                </a:solidFill>
              </a:rPr>
              <a:t>대통령의 독도방문 이후 일본과의 갈등이 첨예화됨</a:t>
            </a:r>
            <a:r>
              <a:rPr lang="en-US" altLang="ko-KR" sz="2100" dirty="0" smtClean="0">
                <a:solidFill>
                  <a:schemeClr val="tx1"/>
                </a:solidFill>
              </a:rPr>
              <a:t>. </a:t>
            </a:r>
            <a:r>
              <a:rPr lang="ko-KR" altLang="en-US" sz="2100" dirty="0" smtClean="0">
                <a:solidFill>
                  <a:schemeClr val="tx1"/>
                </a:solidFill>
              </a:rPr>
              <a:t>이에  전국적으로 국민들은 일본과의 독도분쟁에 대하여 환멸을 느끼게 되었고 급기야 일본에게 일정 액수를 받고 매도해 버리는 것이 좋겠다는 여론이 팽배해짐 </a:t>
            </a:r>
            <a:endParaRPr lang="en-US" altLang="ko-KR" sz="21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이명박 대통령 독도방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744" y="927562"/>
            <a:ext cx="3998025" cy="22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07" y="3048579"/>
            <a:ext cx="3924300" cy="169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200" y="254131"/>
            <a:ext cx="17526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6" y="4719937"/>
            <a:ext cx="3855869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 bwMode="auto">
          <a:xfrm>
            <a:off x="5511813" y="6295157"/>
            <a:ext cx="2068452" cy="504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일본내</a:t>
            </a:r>
            <a:r>
              <a:rPr lang="ko-KR" altLang="en-US" sz="2000" dirty="0" smtClean="0">
                <a:solidFill>
                  <a:schemeClr val="tx1"/>
                </a:solidFill>
              </a:rPr>
              <a:t> 시위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26" y="4785851"/>
            <a:ext cx="3104967" cy="189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231" y="4568937"/>
            <a:ext cx="1991426" cy="210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 bwMode="auto">
          <a:xfrm>
            <a:off x="9412331" y="6307408"/>
            <a:ext cx="2597326" cy="504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어떻게 하여야 하나</a:t>
            </a:r>
            <a:r>
              <a:rPr lang="en-US" altLang="ko-KR" sz="2000" dirty="0" smtClean="0">
                <a:solidFill>
                  <a:schemeClr val="tx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0283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4548" y="245066"/>
            <a:ext cx="10058400" cy="978526"/>
          </a:xfrm>
        </p:spPr>
        <p:txBody>
          <a:bodyPr/>
          <a:lstStyle/>
          <a:p>
            <a:r>
              <a:rPr lang="ko-KR" altLang="en-US" dirty="0" smtClean="0"/>
              <a:t>대의 원리의 특징</a:t>
            </a:r>
            <a:r>
              <a:rPr lang="en-US" altLang="ko-KR" sz="2000" dirty="0"/>
              <a:t>(</a:t>
            </a:r>
            <a:r>
              <a:rPr lang="ko-KR" altLang="en-US" sz="2000" dirty="0"/>
              <a:t>정종섭</a:t>
            </a:r>
            <a:r>
              <a:rPr lang="en-US" altLang="ko-KR" sz="2000" dirty="0"/>
              <a:t>, </a:t>
            </a:r>
            <a:r>
              <a:rPr lang="ko-KR" altLang="en-US" sz="2000" dirty="0"/>
              <a:t>헌법연구 </a:t>
            </a:r>
            <a:r>
              <a:rPr lang="en-US" altLang="ko-KR" sz="2000" dirty="0"/>
              <a:t>1, 247-270</a:t>
            </a:r>
            <a:r>
              <a:rPr lang="ko-KR" altLang="en-US" sz="2000" dirty="0"/>
              <a:t>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392" y="1324710"/>
            <a:ext cx="10992000" cy="5508000"/>
          </a:xfrm>
        </p:spPr>
        <p:txBody>
          <a:bodyPr/>
          <a:lstStyle/>
          <a:p>
            <a:r>
              <a:rPr lang="ko-KR" altLang="en-US" sz="2400" dirty="0"/>
              <a:t>○ 국민의 </a:t>
            </a:r>
            <a:r>
              <a:rPr lang="ko-KR" altLang="en-US" sz="2400" dirty="0" smtClean="0"/>
              <a:t>추정적 </a:t>
            </a:r>
            <a:r>
              <a:rPr lang="ko-KR" altLang="en-US" sz="2400" dirty="0"/>
              <a:t>의사</a:t>
            </a:r>
            <a:r>
              <a:rPr lang="en-US" altLang="ko-KR" sz="2400" dirty="0"/>
              <a:t>, </a:t>
            </a:r>
            <a:r>
              <a:rPr lang="ko-KR" altLang="en-US" sz="2400" dirty="0"/>
              <a:t>전체이익의 우선 </a:t>
            </a:r>
          </a:p>
          <a:p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386905" y="1853734"/>
            <a:ext cx="5424000" cy="72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000" dirty="0" smtClean="0">
                <a:solidFill>
                  <a:schemeClr val="tx1"/>
                </a:solidFill>
              </a:rPr>
              <a:t>경험적 의사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현실에 표출되어 경험적으로 확인할 수 있는 의사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AutoShape 4" descr="data:image/jpeg;base64,/9j/4AAQSkZJRgABAQAAAQABAAD/2wCEAAkGBxMTEhUUExQWFhUWGBgbFxgYGBoYGhoaHxccHBkYGhgaHCggHxolHBocITEhJSkrLi4uGB8zODMsNygtLisBCgoKDg0OGxAQGzQkICQ0NywsLCwsLCwsLCwsLCwsLCwsLCwsLCwsLCwsLCwsLCwsLCwsLCwsLCwsLCwsLCwsLP/AABEIAMEBBQMBIgACEQEDEQH/xAAcAAABBQEBAQAAAAAAAAAAAAAFAgMEBgcAAQj/xABHEAACAQIEAwUFBQYDBwIHAAABAhEAAwQSITEFQVEGImFxgRMykaGxB0JSwfAUYnKC0eEjM6IVNENzkrLxU8IWFyQ1dKOz/8QAGgEAAgMBAQAAAAAAAAAAAAAAAgMAAQQFBv/EAC0RAAICAgIBAwEIAgMAAAAAAAABAhEDIRIxBBNBUSIUMmFxgZGhsULBBfDx/9oADAMBAAIRAxEAPwDOhjrwMI3vIFgKPmY1M9duVHrfDVtWgzEO7SMsEKsRLZ+fTXTWodu4jMGywQZAmPltUziOMZwumiiAJ8h9BzrSl7sQ9aRFnSCcykDWJgkDYHfaJ5j4UIvMbT8oaII2nWPQ0YfvsoIiQPr/AOPlScXZw4gMc6oeYjNzy76DfUa70LQadg23juhqSOJso3I/X0oPi8EV1ICAyQBMAbiZO8Ef3psYjKsMsqfdYN4cv6foCSi69k8Daxt1rbN7K7lm1lAyu0gQ34TqNR/52TsXiFt4fJddS1uVMg5lAMFXGsFTpI0Ig180W8QdDbcAiDM5GBBkQwMAzzkaxRXD9q8RadrjM5unvLczkODrBmCGE7giT1qmlLsm10fUdriNhtntn1FPJdtnYofIis0t2LblXd7WZsjnMtoEFtTBgGZ0FejB6917ZO4Cs4O+vuOJ1/XKnLx01aZnl5Li6aNPyjoPlUO4yqxV4hgSCY6gR8Wqo4LHYiyZVFMrzJ11ifOaXjuO3XKi5ZWFYk5WPIFSP9X0oJ+PNdDIeTCXZMwuJDX7hlQiezYkkQWYEsPmamNxTDZJzIYMABtSZgDTlVHsYRrjuz2m1ds6B8wBMnwzROxOtR1waZj/AIThQgJUBRmJYbnNEZdY5yfWLBirctgvNl5ajo0G29tc76GZlxBG5OVFG5JJ25nc7VEt4RbUAhjccO7gQdWmdDqQJgHaANqpX7LbzhQbihCZMl5K6hQFJA0IMxrt4D29iWQNlv3UfKxUEMMxHe3IiADG8DbwqfZof4zJ9onX1QK/xriJT21i6rGLpa3ckSGDQ42iMoA56wfOrZtzqN5J+QB/DpRPE4t7pcuFclpJ0JOaBzMnRR0+dRP2Z5UG2Tttr/p5afCs7VMeraIlxNQAdwJnr5dJP0pdm4CY00npPn5aU/bSTMKM2mnKdCTHIfmdahvfAlVUZp1Y7+I6QfEHYbVaKZNw7srHugqQd1BiRy8R+QovwO8wuBrbKhtkEltt9yNSR4Qd+dV3DuZPhzNWLhCi4yLccAhSVLMAqhSWykEEGfzoii8dmu1ZBuC93iQzi4YUEC37oUjqNANPrVi7I8UfEYcvcEOAQWygCfAcxt8fhkrY1rzHX3j3Rz/Co6HQAT4VoOHU4S0itiEMo3cjQjMNQdJM7z1qthIN8NxaW7psFGcxIYgQdyQNAANvWu4p2htLZck2lck5UkEQD7zFdjoTvpWY8e7YMy5BCjXUbxyBO+n51Vn4kx3169fPzoljKczU+AdoVS6Dfu2VViTlH3dDECBqTBnX51eOG8SsXtLZVtJ2HXXT4fGvms4uNN1PgNR5fOncFxN7bAq7Kw2ZWIIPKCKvgUpn0N2m40mFtzClz7oPwkwOXSo2E49aWwGaWZYDDQsCds20GskHbO5et5L5kERm1B59DB6+kVP7G3Ut3na7cDIBmKEznPIsDsNZznr40L09kt+xrvEVc5cg56xG3jVOYtZttbv53u3mkBe9pDBRmJAAza79KY7Sdr7wwhY2jb9o0W3BnQiTlH3tOe0Gu4P2it4he8jhtMzqCRmUTJTMcgEA9ekVXLVErdgrgXZu/kK51mczABXIYyCrMRv3QYHWvalX+0Nksxts4UsQAioFhQFBBbeYkx1rqEIxw3XPOPKP6U4mb8R+Jr21iCnj6A097RG70ec5vyFOKOW+QD3tSNyR8KakRq+pOvOua7G0EfH8/wAqj3VJBK/MRV8mycUid+1j2TW8oIJkkkTMj56CnuF8Mt3UZGAUESCORBEHTzI9aB2kEzcM+VGsFiiBMHLy8aha0M4jsbdXvKQVzRo6k/DePGiVjsxhFtW3uYxRdbeyUA5n75Y8o5c6IDGqyhRpnBmOQBgH48+gPWqVxszdY9IHw+mtA1XuFyT9jVrfHcRbtoqi06ogAJWZCQDqrCe6CdDoVOvVZ7W3iGDYWw24BzXADMzJzEjUDlWQYHG3Letq46EfhJA842NXTsV2luXMTZsX0t3UuNkkqAwJGh0IXeOQ3oeJfIt2G4rIAbDqgOY5UuSDIOmbL4L10jzp+z2itkD/AA74aW0DxJEAKAY3BGm0xzirNf4RhgHDWQrqs7vsZggTrBiY68poVjuC2QTcfMyKZcQQQG0VxlOq6iQZ0J6RVKRGo/AAx2LBa2ltr6FmDA5oORD3i5zT7q67zFDU4tiBcb/6i4iqDIVnCsyqTc2kQDIE/hirVx+xbs3EcmZEIwMg/dbTrovoWqt3rOVCGXU5ZGsAFpCnrMCYiYHUxOyL8CE3aPFkuyXBbBJMZQ5OYT9+VmSDtyppOI8QADtbzW2Uzca0h011zqoO+3TancTazADLsOWg8gN/pVpPAze4bh2Rwjobh1GbMPaOMv68ajJLRSsJeYgE5ejTAK6bz46H49KjtdKklrjN+6pIUDzOsnSdOVROJ3rqXDaZDbZTBVtwY17vXn9IqG1tWmSdtZ5GORGlCDZIu4kXGG/OFmRHgCfPx1pu0QZIEHnz19dqjHugDUxvA8dNa67iTOWP6mfCoigmuI7sAwCADGhPPX1+gp1MwORjBnQmYmNj4HTWoFi3lK5wdQDIkaZonUcwD8qfu4pxoJ02Ox8Pz8PlRFBHC4w5gCNjv0Hh4b0dy3sbmsqZa2rdYyoeZ5az6kUEAzD2h10GaBzj3v1EHzrU+xGEXDhy1tg9/vC4SCGTcKo5a6+Mio5cdhwhydGI4hWVmDDvc/OkoCa1rtL2YtXrrOiNmO8DSTzn8iPhVI4xwC5h5OQlI0PTmQaOOVSJPA4leK6eM7fr4U2VgVJRyzERyMny50y3Xx+W9FYvicNPI/mP0KJ8BvBLiZlzQwI6HWYI5iZ0oIMVBUbjT01qVhcYVuI4+6VI5TrtpVPaJRce3OJa7iLeS6LgVYAU5VUztqdz86VwXi4tWXtd+5duZ19kBAAYCW0MT8edB7VksAQozMeuaPCBJB86Xhbtyy/cLW26IvLr3ppSIi38COI/ZrKvaGVUHswAubKdczFgdTPyrqCYJ7rKM128YVQO+QAI2A5V1QZwKGVMid+nOvWWnbI8Nt42p1Uza8uVNBoYYdPif1FIa2ToQKkNb6U7ZtaieVU3QSQZ7J8JXGMMPeOW2uuZQubaBDEdTt5UJ7ScJfBs1h+80goQDDoZyuPPbzBrSfsy4B7Rmvvog0A5NsSfKiP2s8Ls3rKXkKtdwxGYAiTaYgMCPBoP/V1oPU+qhixWjFuFXzOv61M/WoWLcEsdyxJPxq04rhyPbZ0MGZ05eI9aCWOHLcaAcp5zqJ56RIouaaKlglF0tgzB4aVdjsIA8WJmPgKsvYJQOI4UkCELNqYE5Tlk8u9FdiuA3kYWjDQoKxAWGEyNp6T1EVK4Bw/2d8vcYIAAoDoxDdRAGx+dE1Ub+RK3KjXr/atAbwuJCoF3MwddpWDy00NDrvau2iFsjZWC5gSCCIgiCx5nl4SDtVaulIYPcsEvyBdW7pgZVMaQNjvIiOcXH4UHLcL2VQEKGZ8s6bakCTt8az+4/jofxl5mRrc+44ZDAB130E6n4dBULCXM0BiSgKknkuvxidT4T4VLuOiLnu3AqNGZ7ffygwcwiZkACuvfsjILhxT5FywfZMw0UEEqBpI18dYorKoRhsMHYyCpBM6A7bxDSeR2/KjGH7VpYS3bNsRaffO3eglzobWneIPPpOlCcRi7NsqxxSgklRmtPqAAJ93URA0Ecp00aKYVoP7XbJiAHLRB10EDcH4GiBdsHdobti9euX1DKtw5iCQxViO9yGhaTtz0oFxDIT3NRG5Jn/xPL60cxHCrIJH7dhgT1uAH5mgeOwLJmIu22AaBkcNmn7widKgBBt2m5D4xPzqw4HD22w7lWi4ACSUEEjUpLCQehXehtjCXGOg2EnyHPx6Ucs4E/sxDABTLgrBJAXznf6VT/AKP4kPB3FMsAR7qgg9IzHVT/pGgo1ieDqurlmLLIIAYEgAlS+jKw5rBMgzTXDuHs3swth3QqCSne7xIGaDsvUeW1PXGu27qh84t+zzQysCIZljUaFioMg6AkVCDXBeGliPYsGDMVyuMpJyzGhPMgScu525a1wnhN5XIu3Ga2kZFZUAECBlK65R+9rtVI7N8WS2QFUC0rnLKAd4gRDb7AN6irtY7W4cQrswYkj3GIkbyQCAPOlZGrpmjDGVNofuvcs3YVENttSS+VgegBWD8RUq9bW6sMhHUMPj1B0pOB4mlwnKZg6EiJHIieXKpzXwKV7DpWn0UnHdicOtq5kUyVbXmJBHwg/Ic6wrFqyEo33T9DX03jLwgisZ7WcBuXsQwtWyRuzAd0dZO1HiyfU7YGXHcVSM9NynMGxLBRvIHzq8f/LdlwzX2ugQCSCsZVCkyZ51X+x3Dc+KUNykn0H9SK0Kae0ZpYpRaTL5w3hyW/Ztq5BUadwe9Mjn1HLek3sKBcLAbEQCd+esa86fuY+yH+9NplLmDoDoI67japV5xm0XNJOs6aJP0BoG5aDUYKwRg1AUeIHWupnEXCtq1KgSD8BEV1WXop6QF20+dOvcAEnQDl1pFm58Pj/4r2zlY94+p+tNsUj2yDcIAGpI9BV47OdijeKkjujcnQeQ61A7JYa0bi5hIO/8AX038q2nAJCJAjQfSs2SbukaYQUVbQnCcNS1bCDRR89KB8ZwWDvNetq6pdNlxdIiVTkzchBAOvSrQUB3pixgLSvKW0EghiFALDoTzGvOgWi7+T57sMU1SGGsjcHxHhT3DrdhmzhTqZ0Jirh257Ethy+IwyzYJl7ajW11gDe35ajXlqMz4i72XU22hbiBpjnLKwnzX50xR5XQyWVRSkaJxu6BasBWZ2ykLagELLAhwdw2wjyGmaTTbPaYo+W7Zh0IBO5AGm3lzmiHBuKIiGWNy6YAY6BQDJA5FvH+poV2kwntB7VRqvveI6mKZGaS9OXRnlhc08se0H3IlGfYw2mkqdVIMcxBmnzctWwyR3GkspEiBGhBMTtDDmfGj/wBnPab2uCt4W5h7d8WgUh2AkTKgB1Kk5SBuKK8V4RgroJezicGzCM3szct+uQsseq0LxODFLJZn+LsKEuBTmW4QysY1BEEEAaFQoEcqH8Lw3+KgKqVuE+0UjT2ayRI65og+EdauGF7EuEdrF23ire82mlt9QU5GJ0E0HtWVQtOjgTBkFO6RkynpMknrRETvsr1zCl7pe5M+9rv4T4eB/OvXw5jMWIWWMddTGu8RGnKpPEr4UT9dyeR/tQq7ii+k6flUsJoeS7Z521I6wf6704oskFQAs7MBEelQ8Oty44t2LbXXOkgf22oxf7G422pe7Zy6aR+dW5JAKDYGtYVxcjUGREcwT4ciDV0xuOd8OU7o7iqCBGmg0HSCTVVsYsquVgC1thqNwNZB8Jqx3p9guUkgh16yQT8xAFU1ZaaSLd2MtWbNxGaCTYBDEGZaM23LSZ203oLxziOa6CRM6AHlDFiOu8/oVJs3XW2hYkg2u7oQNg0TEEkKB1OvWpvZnsicSfaXmZUGoCZZMjukltpU5oiYKnnUSKsr+KxKqqkTIJzDyy8vQyPKtDSw4JyrbKCGWcwJDbkMAQTIPy606vYHCHf2rb6G4Oe+gWn/APZKK0Kz5VAXLmMd0R8dKTmS7NPjPbRA9p7RlNsMrCQQRHwOzDTcUTVWA13pPE8attQYkigeJ7TLGm9ZW9mtW0G7wBpzD4e2VKswHMiY8dfCqunG/UmpeD4Qrd+6M9xzp18FHh/eqTojRWvtT7R24GDstJchrzLsFB0SeZJEmOS+NVPsxjEw5ZhauXrjR3bak5F8SFOp3+FMdrXbEYxmtlPZqciRoCF5yd5PPpFWbs12gdLVvDtZSxcBJN5ShZ+62QFSoUqJUTmJ7o9OioOGPaOepepl0xeD4hhrxIFoq+Zfapdzh4CtEqTtOvKiOFxqwxIXulvGJkfEj60P4rcH7SL3+ZcYKjH3fdBJaOUhx/00L4vxaA7tBt2TCgSue6dNCNYUTrz16RUinLZJtY24i7+a4lsIpIVd4O8nn6V1AuC4jEYhSWPdQAKSSoOpmAOmldTOCE+oysNiNPCli4YqGgJ1+VGeznDruIuG3bG4g6aClSkkOhFt0WzsZN3Ko946abZSpEnpyrcrbQB5VUuw/Y9cGku2a4Y8AIG3jvVtImsjlbs1VqmLJpGeKQdKG4/EtmVFG+5OwXmTUci1Gybi+OW7eVIcs2miMRPQtEa8hua+e+01y3dQ3LKZAuJuqqkf8N++qkcoIOnLatp7V9oLFvDOCjXFIClkkKCfdIfTvAwQV2IFZZh+D3cXYvXUa4z5kN1CLaq12CZUAa93XkZY70/C/cXkjS6KhhcXBGkHpOnlrtR7D44ZSDzBB58oiqzft940k3390swjlJpzxqexUc8sT49h3g+LNkZTqA0Hxg6HzirM3anEW1z23dwNT3oIHWRvHp61QrV3xonw/GEaDnW2LUo0znStStFkt9uVuMGuCHG1wgq48r1shx8YqzWe0NjFLlxMXJGUXhlF5R0zgBbg8CAf4iapN7BWrm6gHqND8t/Wht/hNy0c1liRzA39V2NZWkxybQX7e8L9gqOlwXbTEgOumse6ynVW8DVVwatcZLaCSzbdTXcQxr3Fg6HpyMfraiPYiyGxNsOpOsr46HTz50qX0o0Y/qaN57E8IXC2FXIM0d4xqTR3EkFTnyheckAes1WeGWLgudz2i29iHfNr4TMfGnDw64LpZrYvGe6zOe5/Cplfp51l2a+KMz7X9m7v7ey2EzpeXNbiIOUd6Dtpp8adUQgAOuaI3jvAGPVvnVx+0O/7K3hypKutwaqSIBBkEgzBMaTVN9mqGQNjOp05coHQVohL6VZmnH6nQTwLpeY21uNcC+9a3VgrqFtd7bM5VBH4iRtVv7Qdp04fY7zB7pBIXbM51Zz0Wdhy0A2pHYXsdaXD3Ll9GX2zK4HtLikKslTIaVkkmJ2ismwuBbiONWzbJRbjFpJZ/Z2lljq0kkKI8SRW7BCMrk+kYsrkqiu2eYztVicWzI958hMsMxA3kAAH6UW7K8Txxf2NlpRYksdEUsBmJJ2168qqPCMMC6KD77qNd9WAH1osuP8AZqxXTMxIjkNtzvtAnbU/eNassITx8ZJW/wCBGKcoT5Rev7LlicbfZirOGiT3d8sgZiATAkgeory1w9jq01Z/s57MEYB7t2fbYqDr922P8seurH+IdKk2eFvnFvLLc+g669K4efGouoHc8fNyjcyHwXhUEQpJ5Dn/AGpj7ROM/sdn2KsP2i+pByn/ACrR0Yg/ibVQdOcba3qLWCsPduHRFLO3gBMAfIDma+cON8YfFXrmJue9cYmJnKNlQeCgAek86d4njb5SMvleTa4xEW7w0H9qM4S8VZd8oMsQAT6EgxpoNKrCtLeVWPheMA0b410aUlRhUnF2ibiOJzbyAlYBykQdTu0GO9y16HrFVbiNz291LNvS1aED/wB7nx5f+atLWc5PdEeVV7EYH2AfKZzsNT91dwPVufgKW8aXQfqN9ls4RhlW0pkKD7o8BpXVU+FMe9I6a6yd+fOupMsbsNZNaB/Z3gNzEMMuYLOrbAVvPZLgdjC2gtte9HeY6knzobwzhCIn+ECQAJkEcvgfSidjGZdK488rcrfR2MeNKNIsSvXZ6EpxARvT1rEg0Smi3jCOcGhXGeELfUAswAMnKYnSADG48OtSDcp7DXeRq+RXFx2UjjHZ/DMsPfuq6rAa4Sw0EAT+HzJPSKq3Za3iRfC4Uy7g5rebKtxQIYHUcjoZkVq3GeBW79t1YwWUhSDEHkfjWUcCxRsX7V472XzGNdNnX1Qkeop0ZbQcUp42ktkPtD9n2Lw9l8RcVAi5ZCuGYchMCInTeqddsBwCDBG/l5V9HYnCXrt3EWWLvZvq4TuL7NQ1sNbYMqg6OGXUnda+e8XYNm66ERBj+31HpW7Gknx+Tk5W5Ll8A5sM6mNx1B0+cUQ4cWQ5iASNhmG/XSa8v+7qfKoitqOVFdCqsO3MXcP4V8hr8TSv9ouo+6T1n8qhpaHJgf150V4B2KxeMcFLWW2f+JcBVI6g7t6T6VJUlbBW9IB4t87ZoJbwG/oNZrQOzXChhryW7qg3bardWJ0LFgwHI5Tp6irb2f7C4fBd4Rdvx/mMo7v8CahfPU+NBe2PC71we1ssRibJLWzEZlPv2yPGJjqKxZsqnpG3DFw2y14fidxznVCQumQEA+JM79IkV5xDiV5YcL7OTAQtmLTtI2UjwJ3rLeD9tEugpiWNi4CZeWCtyhgDoR0NOcW7UYeyjMlwYm+4IESQv7zOSfhM0Cxy6Zq5wrlZf1wQx1u/h7phiEYMPuOS+Qjr7pkdD41X8P2WxIxFq1esnI9xQ7KAylRqxzDaQDvB1o/9m3DHs4ZTeJ9teb2t3eZIAVdNoQAR51e0cedUsnF17GeSvYrES9twhGqMAIETBHXrXzl2O4wMNcu3sjM/sGt23B7qM495uphdB4H0+j0UZs3OI3MR5fnWIfarwi3hMSvsUKJdHtDCqELAkFRA5Zpg7Z9K6fhZYyfpv3r+DD5EGlyXt/so9pmVlZCQykERG42OtMO8wPACn+pnYE/r1qGDXR8mlLRixfdNn+zX7QgUXC4kw6gLackAOI7qGf8AicgT73nvpttCktpDatprtvoK+UltZ8ifjdV+JC/nX1qFAAHIVy80Uno34pNrZlf249oMtu1hFP8Amf4lz+FT3B6sJ/krGMVcbQDQHn0o7224r+046/dBlc5W30yL3VjwMT/NQZ4IA5nXy8a0QjUaETdysRhrcUUsNAqIigV7dv5Rpr4yI9KaqihbbbDNvHkDKzGKavXkYEZpnQg1W7uM/e16TNIV3OwIHU90fE0Dmg1FhrgmHZTcDTAIA8RqZ+BFeUrs7xErn7oYd2M0kfe21FdStBqzXMBjSIM8uX61/XqviXG7dtc2ItEpzvWgWCjrcQd4DxXMPKhxwbIOdOWMUQYP68/1+deQx5nB72jt18C1vWbwz4a6l1f3WBI8xuPI1Dv8SuW9elVvtL2NDsb+CPs725tqSob+AiMreGx8Naqq9sMWgNu6cxGh9ovfU9CdD8Zrp48Ucq5Y3+j7K+1Sg6mjRv8A40y6voBuTpTj/aLYCSGk8o1of2L4KeIcOxNnFBUd7mfDuVAZTkgHqUmRruGbwrP72Ee27WnUq6uVYcwRofT60/xfHhkbTltfAnyPMlGmo/uXfF/aDdvKUAyKd2nWPAcjUPCAEfSKrmCsgtlMfP4/OjmGwke6defOR50fkY445cUbP+PySnjcpfJofD+3dy1Yt2vYy1tQuZmgGNBAA6RrPWsy7YYj2t645Cg3ZJiYDA5tJ117w350Ys7AE7bctf0OdQuJYYMNI85kzyoYZZKSsZl8XG4SUVtlOs690/ymfkfA/wBK8CL1+Gv1gVKxqqt3uggMAR6jX/UDT1jgN1x7SbNu0Scr3b9q2D5KzZz6Ka6LqrPPbToIdhsCl7H2EcTbDZnB5qomDygmBH71fSBIjTasY+zfgqKL1321q8SPZhrWchfvNDOizuhlZHd3rTeAcRNxSre8u/0PzHzrB5E7lSNeGNRtkvFtCsx8PrQHiuNs2hmfQ7AbljyCjmf1oKO8QQG2QfvCgjcEBf2jnO/KdlHQCszHooHabsouLDXVtravMCwCmSe9A9pGhJ5kbTEmJNd7H9jb7NbvssAMSqkZtVO78okbc/Stawiqt1gRJgkfIMPkD6mk9lrbqly24VSt67lA2KF8wPmc00ccslGgHBcrFYTjl20Mt61p/wCpak/G2ZIHiCx8KsXDbwKBpkHY7z41F9qB7y1KzKdqAMlHGAb1QPtSv+2woESFvry2/wANxr5zVrx923bRncwFEzP6/Rqjca4iv7Jfza5vdI/EGGU+Uj4U/A3GaaE5knBpmYYq1kBXUFuUk6cv14CoS0u9dYkneSee2snemEeS3nXYbOYkGezyZsXg164mz/8A1U/lX0d274t+y4DEXgYYIVT+N+4n+pgfSvnPsmCcfhAOV5W/6ZY/IVqn298Sizh8ODq9xrjfwosAH+Z5/lpM1c0Og6gzGV0FehwgzN7zfGOQ/XWkswG/LWhbu1xydTHSPzpkpULjGwjcxo2Jimy2H/CxPjt8Sa8wxC72iT1kT9aljF9LZB6nLV99/wBE66/sjLcGyIFHXKWP0C/OvVvBdchdurxp5ATS7938TfyqQT6xoKiAyaFllu7E8ObFG8SdV9nsOuf+ldVh+x1CBiSsyTakATp34PxJ+FdQyuy41Rq+M4SrrK6GPT4VWOJcMZN1jxGo+NX5RoPIUzdszXlMmH3R1oTMyclTVe7XcBXFoXQAYhRof/UA+43j0PpWsY3g9s7ovmO7/wBtB7/ZpD3lJXpqGHw0NLx5ZYpWuxjSkqBvZGyRBZfuLrBGsCoH2tcCtm0uNQRcBVLvRlOisfEGFnoR0q68Ks5UFtiCwJjxE7eeu1dxzgwxOGu4cmBcWAejAgofRgD6Uzw8rwZ1NdN/wwPIiskGmfP3CyS+njv5DWrHgr4GjRp0g+Hw0FBBw2/h7zJdtslxdwfSGB2KyNxpRPD59pjXT4/0+ldzy3c7/Ab/AMamsX6hO4i8p9dj057RUHEXco0Ec/6UsExJaesesn9bTUa/bU7DX1PxrMjoStoq/FXHtCRvofyP5VpP2W4PB3cOWfD2Xvo5Bd0DtBErAaR1G3KqHj+FtddFRZYyABAJ0J5kCjnYG7ewWK9lftsi3xAJGmYE5JIkCdRE863wlyx0cDyIccrNRuPLkKAIU5QAANDtA0/81Cw/FRZuiRCuYJ/C3Q+E8/3gdpp2zdOXPzRyY6qQMw+dRO0eCBBuIY0nffofOufN7sfFaosdjGM5M+ECptyqr2ZxgdFjfb4gEfn8KPXMWC0LrGh8+dCWD+JWCCLi7qZHj1+I09akWbwJDA7gH1rsVeEGhSXspK+OYeRMEfGD61TLC3EcQMhJ0AB8PnVfOKdQA90iYyqpk/8AVBJ19KKNiFIIYSCINAMZhQrKEYAkgAx3xrAhpifGJHnrXR8LLhgn6i3+V/8AhzvNxZ5tem6X5tfrrsFdouNvfCWdgDmuEdVJCr8ZYnl3fGqfxbG3XMLcItCMqRpoNzzmda94hcm42XROQHTl5/3qNeetWDDG+f7L4F5crrh+/wCIMuAsdSD8h9aj2dGIga9NqlYknkB61EwyMWmNF3I2E7fGD8DTJdgR2i1dgEzcTw46C6fUWXiin2wcZ9txFhPds27aepGdvm8elQ/sot5+L2x+G1eP/wCsj86rXGMUb2IuXCZz3GPpm0+VBf1NhpfSkR74MRuzRp6aD0/rUnC4X2a7STqdqVhbUkv8J+f686kMo65fPamxj7i5S9iK9+395JPofzqLcxY+6qr/ACiamXbkaZgP5QR+VRXxDDZx6BR+U0MmXFDYV2E65esBV+O1OWU5DX6Uk22MNcYxynUn+EH60p3gQBE7+A5DzO/woUWy4dhsSE9trqRbmJ/f00rqH9krxX2sc8n/ALq6ravZadKj6bQ6DyFJuPHKmMNjrbAFXDaDYg08zg7Ga8y5JrTOiotdoR7RTUS/Zy7bUrELI03qPhMXJytuKxZMivjL9GPjGtoh4u5ldSNBM+JOx9ADRQHlUbGWdCBz50u1clQfAfHnVJ0vyC7GuNcFtYpMl0cj7Nx7yHwPQ6d3Y1lPFuz9zCk+2XKmyvMqTHJuRO8GD8K2HDqPWR8J5UniGBt3luJc1DKRHT97zBgz4Vsw5XSv+yQyvHddGENdXkGaOgmeneOnKlC4WVWAAXXxYQYII2Bkc6M43hN+zBvWmUGIJ1XyzCR6ULaFZujQflH5fOuvHFCr7Ez8zLLXQIuq2cMrHOCCDOoM8qt9zi7M9uAFJ7reTRP+pV/RqpuQWojhVL3ERd5EeneH0pqpIyStsvnCsbb/AMS3eIQjfMYjlMnltQ/i+KzWjbS6pUTLAgiB4+VOXmvXAtxbQYjcj3gdmBHMUIx3CPaZmtj2cas8FFHhGzHw1rnN7NqQP7McV7rakKrlROm5kH9eNXDCcRAGjaVn2AwrXHZUlgrasy5ZbbaBpRkXPYjUyQB6mjlG3opdFrv44fHQeJqHi7vuN5/DT8xQjB3y0u33RA/iNS2uSvkDQUWTWxJieVVzi3EismSYByjxIIU+hg+lTr2Ly2p0M7DqaqOJxBcy39q1eLh5y/BGfyMnCJFZRvuaiYljyp7E3gvn4ULxGMbYafWuxKSijmJNsbu2HYwssx5KCT46CjK4+x/s+3YS2Vvi+1y8x++MrC35ZQxGXzPM1e+wOFwuGwftyQ992IY84AEKs7LM68/QAVz7SLma2t7KoYvlMADQqYHyrJGak7NLi0qAPYXjhw2LuXRubF8DzKGI8ZFCcLbLMQv3B86a4XhsxLHRVB9dNhRPh/czSO6BMxv40zHG9sDI60h5RlgHTpOnnSL5YiMygdSRFSXUXVm2w8iJB8waFXEUEq1rK4/DEHrAP9adN0KirYk2rfO9Pgqk/PakC+oMW0lvxPBPouw86RbVCdbkDplIPl0+tOF1XYT0GsebE6t5bUgcKiO+5zMdp5+P8P18qZEkydzSHJYyTJNeqpqrJQf7PtGf+X866m+Bq0N/L+ddV2UkfTj4G2wBKKTA1jX471GvcOYa23ZT498es6/AiidttB5CvWJ5V5aeGEjqKckVbE8UeywGItlQTpdTVCeQOkqfA+hNN8VxIhb9tpKEZ43KkwSR4VZL4aIKhgdxuIoJf4ba+5KH8J930nb6VgzQcdL9n/pmiEkwgl3Mo56aUnD3BljoeW1QsAxUBfwyPgdPlSsLbyvd6Mwb/SB+VFCVwd9lNUya2JCEnckaL/f9c6aAMEE/4l33mGyoB3svkNATzYHwpm9ZDXFY/dB56DblzNSLF0PcygQqjvNzPRfLmauE3a/gprQQYZu6YyxqpEgjkCDy3oWexuAYknDqSf3njyC5oA8KI2mmYkjcnr/apavXQwZX7MzziV7F9hOH3Bl/Z1XoyFkI9QdfWard/wCzW5aurdwuIDFWBC3Vgxse+sgmP3RWjBq57mlaVnlFdi+NlMs4a53kVEtXh78iZ6FSNCPGhPFeHCyjXsTiXhdTqFHkJqb9rvahsJhFt2jF3ElkBnVUA77Dx1Cg8s07iqX9iuBGJxd6/fm4LCAKHOcZ3J73enUKp/6qfixc4c2F6rTqiFwe/fcXTZts5a457iswAzGBIGsdact8FxM5rtu4BMyyMB8xW8+1UDSAB6VGvY78Ntn/AIf76UbSLjyfsY5Ywty8wt2LbOLerFRME7SaILwPGR/u93Y/dNalZv5gcqlY0OZSv1Go8RUi25A1OtVSLdoy/gXYbEX2X9pRrVke9qM5/dUax5mu7b/Zstmy1/CF2FsFntN3jlA1ZCACSN8pmeXQ6diuIKikswAG5JgVT+JdtFF+2UuILVtgbxY+8hUghQBLHWQAPu/HTgm4uoGfLDkrkfPuJx3TnU7gNlg63CoZuSMsiD9DHPxqRjOE2WxF24JW01x2t2x91CxKqT4CNB5SacxLwhCCCSBPmd615MU5r4RmhOEH8hjFYiwsGYvSNLUwNNj908t6FccvHEW1t7ANJ8YGnWN/71DcC2kqJ6zuRz15Uzdx4ABXXbcUUMMYR4sGWWU5WhxcOqkLGWFiD+t6g2A1toO2x6QdjV47MdlLuOS53ha9l7ouBlcMRISIkL59dOdUfiiNYcpcQwZkc1Mwy9DqPoat5IXSfQKxy7+QezlWIEgg11zGOYkzBkdR615eU3O+gJI3HPwNRS1JcmOUSb+2seQnrAmkgTqaTbWnAatW+wXS6PQKkW83ICkWhT6252o0gWwhwmZaR+Hn515SeEJBcfw/nXtBLsOPR9MpiRA15U22LPWkJhRA15Clfsorx7lNnWpHh4kRsCaj3Ma7fcX1AqR7PSkthxS5ym12ElFex1nDBgZCqTrK6a9abcEaHf661y2ztrXOCNNxzHMUvmqqgqIHFL/s3tjfPmgDnEf1qVhO6sDUsZPnQfjd7JcRsp905WIMakSJ2nuimbHGyo0Ek9KnHdl+xcLbgDkP1rTVzGKNT8taqVzFsTN19fwjQf3NSbPEFuKWmFE6eI5UxZJPUUC4Jdh//awJjkfl/an2vhtJ5cqqV/ittQZMeen1ozw3A3roDMotryJ94jl3OXxHlTF6s1QL4oyP7bMVmxlpJJ9nZB8izt+Sipn2D8W9nib9iCfbIrLHVCQfSHHwrRMT9mmDvYpsTic14kKBbJy2wAI2Bk89zGu1HuG9n8HhSbljDWrTZYJtoAxUaxoJP1Old3DljDFHG/gxvc+RNfCqxBbccpMeo2NSNNhUEot4Ldt3NGUFXQhlZSJB6EeNRrmGvCT7QOB90qR8CG/KmWl7DUlL3Jy2XIhmA8R/fnTNvga5s7XbznoXAX/pUAU7h3kDypV3EhRJqcl7kfK9CH4HhmYF7YcgyM5LAHrDEj5VhP2iP7LiWJRtO+COkFQRHh/Sr72r+0MWSbdpM9yOug8TWf8A2jY1Mfh7ONA9nibYFvEWzoWX7txeoBnyDeFafHycWZvIxtrbAi4hPxCo+MQ5c6alSfGRVdJ8aXaxTrsxFa3mvTRl9L4DVq+LqMBo34aH4dS0KNGDgeIkxPpUG5iWJmO9yI0PyqxYbszi7hD3GW1I3Or+Gi8/MigeSy/ToL2+02Oa2Hw926QQVcwrNaYEAyWByAyCDPMjlSeBcIt4rDX7Jv5cZaQ3bYcgB11Z1dm0nLEaiDM6UVwfHBhFWzcthc7lWdfdKHR75g+8xZZViBKjYKKK9j/s9W+brtcZAWEAgMeuU7AwIExEzHWlaj1oZt67Mcx2FuWiM2mYBgRsVPMU1aXnWvfaNwFbKJh70aa2LirBOozyT/267isoxFgoxU8uY2I5EeFSvcu/Y9U0tTTVsTTgo0Ax9bgqXbugbUPp621GmLaDfCEnP6fnXUjgl33v5fzrqF1Yauj6TtW3gaHanlttz+ZqvjiV4gSeXIV5+0E7s3rpXh/VinpP+EdriyxBQN2Arxmt9SaD2bbHaaJ4bAn71Ng5z1GILSXbJFu4vJRUpTSUsgV7HSuhjjKK2Z5NM9uIGBVhIOhB1BrK+1vDcZgrhfDWP2iwxAWMxuWydIKjUidiPWNzqYJry6NDROntqyRbXR858f4Pxhla/cw91LS945cvdEakqGLadSNKCYDE429/le3ugGJRXeDykqDG/Ovp/C3NgdQdvzFSLNpUAVVCqNgBAHkBTcPkRcNRRU4tPszH7P8As1btXFfGXDdxQErbYkpZ8hsX8eXLma1KaZvW1YiQJGxpw6ClRlNt8mR1qhamm7rxTgqLjXgGehmrm6iVFWzH/s+7TNhcZi8FdOWyLl5rYP8Aw2Fw91Y0yspBAHMab1q2HxftEBUHKRudPhO9YX2mNzC44Y1XXPiTccAHMEXuhPMsuvQbCYmil3tni7ywrhJH3Rr46muhOL03rQWNxqjXsRjFtoSSO6NazrtN2sJlEJLEdNh9aqoxd5SM113IM5WJKz1K7TTG+Z2MkyTSvcbySWgKlwu3tG1ZiTm9fDlU5sQ7CGhh1od2Zb2lqDyJn6/nUlr9r2qWVYF3YLpsJMSeWlNp3RnvVgLifDmtmQpyMYUwdyAcvnrp1FGeC9kHeHvk215L98+c+79fKrtZsKihQJC7TqZ6z11pwVsS1syt/BAsYKzZUKltRsdpMjYknUkV67malNbnWm2sAHnRoAT2o7HE4AYp2COGGQNsUYahzBjMYjkDExJgp9i3ECXuWmMkW0YGfwsV1nnDKPGKv3BGtY3BeyuAFWTI6/L05EVlw4Lf4JjkxFxScJm9mbqmRkfYus90hgpPIlRG4FZXNtNPs1KCjJUah2/4GuMwVxYl0Be2f3lEx5MNI8RWLYHsjZxJVMRf/Z3cRZkBgWMZVcHXXzGp8a+icJcDIDyIr58+0bgF3DY5ixb2TEtZPLLvlB/EDv5CixStUBkVOzO8VhHtXXtv7yOyNG0qxUx6ivQattvsk1/D4nFLeU3LU3Lllgc5Q943A06k6mCPrVVinxQqXyeKDSkrpryaMWF+CnV/5fzrqTwM+/8Ay/nXUD7Dj0beeXlUm3v8K6urxa7OyF8HRBK6urp4PumeZxrzrXV1NfYsUK8Oxrq6o+iIHYT3V/ib60TNdXVn8f7v/fgZk7G33FLblXV1OXbF/B6KH8U91/L+tdXVc+kXDswvtl/umF/X4a6x/lp6fSurq63k/eE4eh5Pyr0/5beR+hr2urJ7mj2Kr2d/3fEeQ+hqB2Z/3qx/zBXV1aodszS6Rqzb/rpSHryup4kVSB+f9a6uogS5/Z/td/iH0or27/8At+J/5Nz/ALa6urHP77NkekS+zX+7WP8AlW/+0VV/tj/3O3/zk+hrq6pj9isnuZvwb3sf/wDiYj6iqUK6urZ/kzM/uL9Tw14a6uohYV4F9/8Al/Ourq6gYxdH/9k="/>
          <p:cNvSpPr>
            <a:spLocks noChangeAspect="1" noChangeArrowheads="1"/>
          </p:cNvSpPr>
          <p:nvPr/>
        </p:nvSpPr>
        <p:spPr bwMode="auto">
          <a:xfrm>
            <a:off x="508000" y="15081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오른쪽 화살표 27"/>
          <p:cNvSpPr/>
          <p:nvPr/>
        </p:nvSpPr>
        <p:spPr bwMode="auto">
          <a:xfrm>
            <a:off x="566378" y="3840698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745769" y="3710994"/>
            <a:ext cx="4859194" cy="7035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000" dirty="0" smtClean="0">
                <a:solidFill>
                  <a:schemeClr val="tx1"/>
                </a:solidFill>
              </a:rPr>
              <a:t>추정적 의사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전체 국민에게 불이익이 되는 경우는 없고 항상 이익이 되는 경우만 존재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554910" y="1856209"/>
            <a:ext cx="1774932" cy="3960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국민의 의사</a:t>
            </a: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387542" y="2757878"/>
            <a:ext cx="5424000" cy="72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000" dirty="0" smtClean="0">
                <a:solidFill>
                  <a:schemeClr val="tx1"/>
                </a:solidFill>
              </a:rPr>
              <a:t>추정적 의사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전체 국민에게 이익이 되는 결정을 의사의 면에서 파악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39" y="3321007"/>
            <a:ext cx="4064000" cy="174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21735" y="4628422"/>
            <a:ext cx="7824000" cy="396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000" dirty="0" smtClean="0">
                <a:solidFill>
                  <a:schemeClr val="tx1"/>
                </a:solidFill>
              </a:rPr>
              <a:t>국민의 경험적 의사는 국민의 이익과 항상 일치하는 것인가</a:t>
            </a:r>
            <a:r>
              <a:rPr lang="en-US" altLang="ko-KR" sz="2000" dirty="0" smtClean="0">
                <a:solidFill>
                  <a:schemeClr val="tx1"/>
                </a:solidFill>
              </a:rPr>
              <a:t>?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43339" y="5157192"/>
            <a:ext cx="7728000" cy="1476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000" dirty="0">
                <a:solidFill>
                  <a:schemeClr val="tx1"/>
                </a:solidFill>
              </a:rPr>
              <a:t>경험적 의사와 추정적 의사가 충돌하는 경우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대의원리에 </a:t>
            </a:r>
            <a:r>
              <a:rPr lang="ko-KR" altLang="en-US" sz="2000" dirty="0" smtClean="0">
                <a:solidFill>
                  <a:schemeClr val="tx1"/>
                </a:solidFill>
              </a:rPr>
              <a:t>의하면 </a:t>
            </a:r>
            <a:r>
              <a:rPr lang="ko-KR" altLang="en-US" sz="2000" dirty="0">
                <a:solidFill>
                  <a:schemeClr val="tx1"/>
                </a:solidFill>
              </a:rPr>
              <a:t>추정적 의사를 우선시하고 경험적 의사를 후퇴시킨다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대표자는 그의 이성적 판단에 의하여 항상 전체이익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즉 공공복리에 맞도록 결정할 것이며 또 그렇게 할 수 있다는 것이 당연한 전제로 되어 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006" y="5178931"/>
            <a:ext cx="2286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왼쪽 화살표 26"/>
          <p:cNvSpPr/>
          <p:nvPr/>
        </p:nvSpPr>
        <p:spPr bwMode="auto">
          <a:xfrm rot="-2580000">
            <a:off x="9664140" y="5027945"/>
            <a:ext cx="1580689" cy="432000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069" y="317063"/>
            <a:ext cx="2951105" cy="16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130" y="1980264"/>
            <a:ext cx="2317315" cy="113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7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1674</TotalTime>
  <Words>787</Words>
  <Application>Microsoft Office PowerPoint</Application>
  <PresentationFormat>와이드스크린</PresentationFormat>
  <Paragraphs>96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맑은 고딕</vt:lpstr>
      <vt:lpstr>Arial</vt:lpstr>
      <vt:lpstr>Calibri</vt:lpstr>
      <vt:lpstr>Calibri Light</vt:lpstr>
      <vt:lpstr>Franklin Gothic Book</vt:lpstr>
      <vt:lpstr>Times New Roman</vt:lpstr>
      <vt:lpstr>Wingdings</vt:lpstr>
      <vt:lpstr>추억</vt:lpstr>
      <vt:lpstr>Image</vt:lpstr>
      <vt:lpstr>참여와 대표민주주의의 문제(Ⅱ) </vt:lpstr>
      <vt:lpstr>생각해보기</vt:lpstr>
      <vt:lpstr>대의 원리의 특징(정종섭, 헌법연구 1, 247-270면) </vt:lpstr>
      <vt:lpstr>대의 원리의 특징(정종섭, 헌법연구 1, 247-270면) </vt:lpstr>
      <vt:lpstr>대의 원리의 특징(정종섭, 헌법연구 1, 247-270면) </vt:lpstr>
      <vt:lpstr>대의 원리의 특징 (정종섭, 헌법연구 1, 247-270면) </vt:lpstr>
      <vt:lpstr>대의 원리의 특징: 국가의사결정의 실례 Ⅰ </vt:lpstr>
      <vt:lpstr>대의 원리의 특징: 국가의사결정의 실례 Ⅱ</vt:lpstr>
      <vt:lpstr>대의 원리의 특징(정종섭, 헌법연구 1, 247-270면) </vt:lpstr>
      <vt:lpstr>대의 민주주의의 보완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Kimyonghoon</dc:creator>
  <cp:lastModifiedBy>김용훈</cp:lastModifiedBy>
  <cp:revision>104</cp:revision>
  <dcterms:created xsi:type="dcterms:W3CDTF">2015-05-01T10:34:08Z</dcterms:created>
  <dcterms:modified xsi:type="dcterms:W3CDTF">2022-04-02T15:35:42Z</dcterms:modified>
</cp:coreProperties>
</file>